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35"/>
  </p:notesMasterIdLst>
  <p:sldIdLst>
    <p:sldId id="321" r:id="rId6"/>
    <p:sldId id="319" r:id="rId7"/>
    <p:sldId id="323" r:id="rId8"/>
    <p:sldId id="324" r:id="rId9"/>
    <p:sldId id="325" r:id="rId10"/>
    <p:sldId id="326" r:id="rId11"/>
    <p:sldId id="327" r:id="rId12"/>
    <p:sldId id="347" r:id="rId13"/>
    <p:sldId id="328" r:id="rId14"/>
    <p:sldId id="348" r:id="rId15"/>
    <p:sldId id="329" r:id="rId16"/>
    <p:sldId id="330" r:id="rId17"/>
    <p:sldId id="331" r:id="rId18"/>
    <p:sldId id="332" r:id="rId19"/>
    <p:sldId id="333" r:id="rId20"/>
    <p:sldId id="334" r:id="rId21"/>
    <p:sldId id="335" r:id="rId22"/>
    <p:sldId id="349" r:id="rId23"/>
    <p:sldId id="336" r:id="rId24"/>
    <p:sldId id="337" r:id="rId25"/>
    <p:sldId id="338" r:id="rId26"/>
    <p:sldId id="339" r:id="rId27"/>
    <p:sldId id="340" r:id="rId28"/>
    <p:sldId id="341" r:id="rId29"/>
    <p:sldId id="342" r:id="rId30"/>
    <p:sldId id="343" r:id="rId31"/>
    <p:sldId id="344" r:id="rId32"/>
    <p:sldId id="345" r:id="rId33"/>
    <p:sldId id="346" r:id="rId3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116" d="100"/>
          <a:sy n="116" d="100"/>
        </p:scale>
        <p:origin x="389"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theme" Target="theme/theme1.xml"/><Relationship Id="rId21" Type="http://schemas.openxmlformats.org/officeDocument/2006/relationships/slide" Target="slides/slide16.xml"/><Relationship Id="rId34" Type="http://schemas.openxmlformats.org/officeDocument/2006/relationships/slide" Target="slides/slide29.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commentAuthors" Target="commen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notesMaster" Target="notesMasters/notesMaster1.xml"/><Relationship Id="rId8" Type="http://schemas.openxmlformats.org/officeDocument/2006/relationships/slide" Target="slides/slide3.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3.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 Id="rId9" Type="http://schemas.openxmlformats.org/officeDocument/2006/relationships/image" Target="../media/image13.png"/></Relationships>
</file>

<file path=ppt/slides/_rels/slide12.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9.jpg"/><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Flexible Manufacturing</a:t>
            </a:r>
          </a:p>
          <a:p>
            <a:pPr lvl="1"/>
            <a:r>
              <a:rPr lang="en-US" dirty="0"/>
              <a:t>Blueprints in Manufacturing</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Hammer Head</a:t>
            </a:r>
          </a:p>
        </p:txBody>
      </p:sp>
      <p:sp>
        <p:nvSpPr>
          <p:cNvPr id="4" name="Content Placeholder 3">
            <a:extLst>
              <a:ext uri="{FF2B5EF4-FFF2-40B4-BE49-F238E27FC236}">
                <a16:creationId xmlns:a16="http://schemas.microsoft.com/office/drawing/2014/main" id="{1F0A6F4E-62B2-4342-8816-1AFDA4B9702E}"/>
              </a:ext>
            </a:extLst>
          </p:cNvPr>
          <p:cNvSpPr>
            <a:spLocks noGrp="1"/>
          </p:cNvSpPr>
          <p:nvPr>
            <p:ph sz="half" idx="1"/>
          </p:nvPr>
        </p:nvSpPr>
        <p:spPr>
          <a:xfrm>
            <a:off x="737881" y="1420420"/>
            <a:ext cx="5528916" cy="4734318"/>
          </a:xfrm>
        </p:spPr>
        <p:txBody>
          <a:bodyPr/>
          <a:lstStyle/>
          <a:p>
            <a:pPr lvl="1"/>
            <a:r>
              <a:rPr lang="en-US" dirty="0"/>
              <a:t>What is the stock size for the head? </a:t>
            </a:r>
          </a:p>
          <a:p>
            <a:pPr marL="0" lvl="1" indent="0">
              <a:buNone/>
            </a:pPr>
            <a:r>
              <a:rPr lang="en-US" dirty="0"/>
              <a:t>    </a:t>
            </a:r>
            <a:r>
              <a:rPr lang="en-US" dirty="0">
                <a:solidFill>
                  <a:srgbClr val="FF0000"/>
                </a:solidFill>
              </a:rPr>
              <a:t>3/4” square stock</a:t>
            </a:r>
          </a:p>
          <a:p>
            <a:pPr lvl="1"/>
            <a:r>
              <a:rPr lang="en-US" dirty="0"/>
              <a:t>What is the length of the head?</a:t>
            </a:r>
          </a:p>
          <a:p>
            <a:pPr marL="0" lvl="1" indent="0">
              <a:buNone/>
            </a:pPr>
            <a:r>
              <a:rPr lang="en-US" dirty="0"/>
              <a:t>    </a:t>
            </a:r>
            <a:r>
              <a:rPr lang="en-US" dirty="0">
                <a:solidFill>
                  <a:srgbClr val="FF0000"/>
                </a:solidFill>
              </a:rPr>
              <a:t>1/2”</a:t>
            </a:r>
          </a:p>
          <a:p>
            <a:pPr lvl="1"/>
            <a:r>
              <a:rPr lang="en-US" dirty="0"/>
              <a:t>What is the measurement for the placement of the hole?</a:t>
            </a:r>
          </a:p>
          <a:p>
            <a:r>
              <a:rPr lang="en-US" dirty="0"/>
              <a:t>    </a:t>
            </a:r>
            <a:r>
              <a:rPr lang="en-US" dirty="0">
                <a:solidFill>
                  <a:srgbClr val="FF0000"/>
                </a:solidFill>
              </a:rPr>
              <a:t>1-1/8” up and 3/8” in from the side </a:t>
            </a:r>
          </a:p>
          <a:p>
            <a:endParaRPr lang="en-US" dirty="0"/>
          </a:p>
        </p:txBody>
      </p:sp>
      <p:grpSp>
        <p:nvGrpSpPr>
          <p:cNvPr id="5" name="Group 4">
            <a:extLst>
              <a:ext uri="{FF2B5EF4-FFF2-40B4-BE49-F238E27FC236}">
                <a16:creationId xmlns:a16="http://schemas.microsoft.com/office/drawing/2014/main" id="{97864D4D-D957-490B-B515-50727E2F0A8F}"/>
              </a:ext>
            </a:extLst>
          </p:cNvPr>
          <p:cNvGrpSpPr/>
          <p:nvPr/>
        </p:nvGrpSpPr>
        <p:grpSpPr>
          <a:xfrm>
            <a:off x="6957164" y="1191347"/>
            <a:ext cx="4914900" cy="4917288"/>
            <a:chOff x="4953000" y="1764348"/>
            <a:chExt cx="3035034" cy="2352771"/>
          </a:xfrm>
        </p:grpSpPr>
        <p:sp>
          <p:nvSpPr>
            <p:cNvPr id="6" name="Line 78">
              <a:extLst>
                <a:ext uri="{FF2B5EF4-FFF2-40B4-BE49-F238E27FC236}">
                  <a16:creationId xmlns:a16="http://schemas.microsoft.com/office/drawing/2014/main" id="{5A2A2FC8-68B1-475C-8591-A808A41BBFB7}"/>
                </a:ext>
              </a:extLst>
            </p:cNvPr>
            <p:cNvSpPr>
              <a:spLocks noChangeShapeType="1"/>
            </p:cNvSpPr>
            <p:nvPr/>
          </p:nvSpPr>
          <p:spPr bwMode="auto">
            <a:xfrm>
              <a:off x="6196417" y="3755408"/>
              <a:ext cx="426315"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7" name="Line 79">
              <a:extLst>
                <a:ext uri="{FF2B5EF4-FFF2-40B4-BE49-F238E27FC236}">
                  <a16:creationId xmlns:a16="http://schemas.microsoft.com/office/drawing/2014/main" id="{B8C8CA35-84FA-45BD-85A0-52C9381589A2}"/>
                </a:ext>
              </a:extLst>
            </p:cNvPr>
            <p:cNvSpPr>
              <a:spLocks noChangeShapeType="1"/>
            </p:cNvSpPr>
            <p:nvPr/>
          </p:nvSpPr>
          <p:spPr bwMode="auto">
            <a:xfrm flipV="1">
              <a:off x="6622732" y="2340410"/>
              <a:ext cx="0" cy="1414999"/>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8" name="Line 80">
              <a:extLst>
                <a:ext uri="{FF2B5EF4-FFF2-40B4-BE49-F238E27FC236}">
                  <a16:creationId xmlns:a16="http://schemas.microsoft.com/office/drawing/2014/main" id="{76AF4D7D-3A70-44FD-8D85-9085BE0ED98D}"/>
                </a:ext>
              </a:extLst>
            </p:cNvPr>
            <p:cNvSpPr>
              <a:spLocks noChangeShapeType="1"/>
            </p:cNvSpPr>
            <p:nvPr/>
          </p:nvSpPr>
          <p:spPr bwMode="auto">
            <a:xfrm>
              <a:off x="6196417" y="2340409"/>
              <a:ext cx="426315"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9" name="Oval 81">
              <a:extLst>
                <a:ext uri="{FF2B5EF4-FFF2-40B4-BE49-F238E27FC236}">
                  <a16:creationId xmlns:a16="http://schemas.microsoft.com/office/drawing/2014/main" id="{B1133C97-6A86-44B0-851E-7A934A911D6C}"/>
                </a:ext>
              </a:extLst>
            </p:cNvPr>
            <p:cNvSpPr>
              <a:spLocks noChangeArrowheads="1"/>
            </p:cNvSpPr>
            <p:nvPr/>
          </p:nvSpPr>
          <p:spPr bwMode="auto">
            <a:xfrm>
              <a:off x="6338522" y="3047909"/>
              <a:ext cx="142105" cy="141500"/>
            </a:xfrm>
            <a:prstGeom prst="ellipse">
              <a:avLst/>
            </a:prstGeom>
            <a:noFill/>
            <a:ln w="19050" algn="in">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0" name="Line 82">
              <a:extLst>
                <a:ext uri="{FF2B5EF4-FFF2-40B4-BE49-F238E27FC236}">
                  <a16:creationId xmlns:a16="http://schemas.microsoft.com/office/drawing/2014/main" id="{D9A2FD55-B26E-4DD0-8591-D67912A84404}"/>
                </a:ext>
              </a:extLst>
            </p:cNvPr>
            <p:cNvSpPr>
              <a:spLocks noChangeShapeType="1"/>
            </p:cNvSpPr>
            <p:nvPr/>
          </p:nvSpPr>
          <p:spPr bwMode="auto">
            <a:xfrm>
              <a:off x="6385892" y="3118659"/>
              <a:ext cx="53289"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1" name="Line 83">
              <a:extLst>
                <a:ext uri="{FF2B5EF4-FFF2-40B4-BE49-F238E27FC236}">
                  <a16:creationId xmlns:a16="http://schemas.microsoft.com/office/drawing/2014/main" id="{DF3DA586-D5BF-4AD1-B49E-8F8EA4C224DC}"/>
                </a:ext>
              </a:extLst>
            </p:cNvPr>
            <p:cNvSpPr>
              <a:spLocks noChangeShapeType="1"/>
            </p:cNvSpPr>
            <p:nvPr/>
          </p:nvSpPr>
          <p:spPr bwMode="auto">
            <a:xfrm rot="16200000">
              <a:off x="6386004" y="3118661"/>
              <a:ext cx="53062"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2" name="Line 84">
              <a:extLst>
                <a:ext uri="{FF2B5EF4-FFF2-40B4-BE49-F238E27FC236}">
                  <a16:creationId xmlns:a16="http://schemas.microsoft.com/office/drawing/2014/main" id="{15B5CFB9-DC36-4D43-9E84-B9AC1ACB673F}"/>
                </a:ext>
              </a:extLst>
            </p:cNvPr>
            <p:cNvSpPr>
              <a:spLocks noChangeShapeType="1"/>
            </p:cNvSpPr>
            <p:nvPr/>
          </p:nvSpPr>
          <p:spPr bwMode="auto">
            <a:xfrm>
              <a:off x="5983260" y="3118659"/>
              <a:ext cx="319736" cy="1"/>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3" name="Line 85">
              <a:extLst>
                <a:ext uri="{FF2B5EF4-FFF2-40B4-BE49-F238E27FC236}">
                  <a16:creationId xmlns:a16="http://schemas.microsoft.com/office/drawing/2014/main" id="{FBA8DFE0-E2C9-4FCB-B4CD-E8D303B0989A}"/>
                </a:ext>
              </a:extLst>
            </p:cNvPr>
            <p:cNvSpPr>
              <a:spLocks noChangeShapeType="1"/>
            </p:cNvSpPr>
            <p:nvPr/>
          </p:nvSpPr>
          <p:spPr bwMode="auto">
            <a:xfrm>
              <a:off x="5024052" y="3755408"/>
              <a:ext cx="426315"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4" name="Line 86">
              <a:extLst>
                <a:ext uri="{FF2B5EF4-FFF2-40B4-BE49-F238E27FC236}">
                  <a16:creationId xmlns:a16="http://schemas.microsoft.com/office/drawing/2014/main" id="{14151A4C-D732-49FB-BD5E-BB008F4B62CB}"/>
                </a:ext>
              </a:extLst>
            </p:cNvPr>
            <p:cNvSpPr>
              <a:spLocks noChangeShapeType="1"/>
            </p:cNvSpPr>
            <p:nvPr/>
          </p:nvSpPr>
          <p:spPr bwMode="auto">
            <a:xfrm flipV="1">
              <a:off x="5450366" y="2906408"/>
              <a:ext cx="1" cy="84900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5" name="Line 87">
              <a:extLst>
                <a:ext uri="{FF2B5EF4-FFF2-40B4-BE49-F238E27FC236}">
                  <a16:creationId xmlns:a16="http://schemas.microsoft.com/office/drawing/2014/main" id="{FEF10831-3950-448A-8582-8D980BD1C2CB}"/>
                </a:ext>
              </a:extLst>
            </p:cNvPr>
            <p:cNvSpPr>
              <a:spLocks noChangeShapeType="1"/>
            </p:cNvSpPr>
            <p:nvPr/>
          </p:nvSpPr>
          <p:spPr bwMode="auto">
            <a:xfrm flipV="1">
              <a:off x="5024052" y="2340409"/>
              <a:ext cx="1" cy="1414999"/>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6" name="Line 88">
              <a:extLst>
                <a:ext uri="{FF2B5EF4-FFF2-40B4-BE49-F238E27FC236}">
                  <a16:creationId xmlns:a16="http://schemas.microsoft.com/office/drawing/2014/main" id="{6C736AA6-2CC0-47CA-AB28-8947E308AE06}"/>
                </a:ext>
              </a:extLst>
            </p:cNvPr>
            <p:cNvSpPr>
              <a:spLocks noChangeShapeType="1"/>
            </p:cNvSpPr>
            <p:nvPr/>
          </p:nvSpPr>
          <p:spPr bwMode="auto">
            <a:xfrm>
              <a:off x="5024052" y="2340409"/>
              <a:ext cx="53289"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7" name="Line 89">
              <a:extLst>
                <a:ext uri="{FF2B5EF4-FFF2-40B4-BE49-F238E27FC236}">
                  <a16:creationId xmlns:a16="http://schemas.microsoft.com/office/drawing/2014/main" id="{A3B22C6C-61B0-4015-8C41-F3FD0AC95264}"/>
                </a:ext>
              </a:extLst>
            </p:cNvPr>
            <p:cNvSpPr>
              <a:spLocks noChangeShapeType="1"/>
            </p:cNvSpPr>
            <p:nvPr/>
          </p:nvSpPr>
          <p:spPr bwMode="auto">
            <a:xfrm>
              <a:off x="5077341" y="2340409"/>
              <a:ext cx="373025" cy="56600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8" name="Line 90">
              <a:extLst>
                <a:ext uri="{FF2B5EF4-FFF2-40B4-BE49-F238E27FC236}">
                  <a16:creationId xmlns:a16="http://schemas.microsoft.com/office/drawing/2014/main" id="{EFA94A66-D49B-45A4-9FCE-25BFCFE50939}"/>
                </a:ext>
              </a:extLst>
            </p:cNvPr>
            <p:cNvSpPr>
              <a:spLocks noChangeShapeType="1"/>
            </p:cNvSpPr>
            <p:nvPr/>
          </p:nvSpPr>
          <p:spPr bwMode="auto">
            <a:xfrm>
              <a:off x="5024052" y="3047908"/>
              <a:ext cx="426315" cy="1"/>
            </a:xfrm>
            <a:prstGeom prst="line">
              <a:avLst/>
            </a:prstGeom>
            <a:noFill/>
            <a:ln w="22225" algn="ctr">
              <a:solidFill>
                <a:srgbClr val="000000"/>
              </a:solidFill>
              <a:prstDash val="dash"/>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9" name="Line 91">
              <a:extLst>
                <a:ext uri="{FF2B5EF4-FFF2-40B4-BE49-F238E27FC236}">
                  <a16:creationId xmlns:a16="http://schemas.microsoft.com/office/drawing/2014/main" id="{4D349555-BFD6-4606-91F9-FE8B4A55EC6C}"/>
                </a:ext>
              </a:extLst>
            </p:cNvPr>
            <p:cNvSpPr>
              <a:spLocks noChangeShapeType="1"/>
            </p:cNvSpPr>
            <p:nvPr/>
          </p:nvSpPr>
          <p:spPr bwMode="auto">
            <a:xfrm>
              <a:off x="5024052" y="3189408"/>
              <a:ext cx="426315" cy="1"/>
            </a:xfrm>
            <a:prstGeom prst="line">
              <a:avLst/>
            </a:prstGeom>
            <a:noFill/>
            <a:ln w="22225" algn="ctr">
              <a:solidFill>
                <a:srgbClr val="000000"/>
              </a:solidFill>
              <a:prstDash val="dash"/>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0" name="Line 92">
              <a:extLst>
                <a:ext uri="{FF2B5EF4-FFF2-40B4-BE49-F238E27FC236}">
                  <a16:creationId xmlns:a16="http://schemas.microsoft.com/office/drawing/2014/main" id="{B8821A79-BBD8-48C6-9964-E5CE8B79299A}"/>
                </a:ext>
              </a:extLst>
            </p:cNvPr>
            <p:cNvSpPr>
              <a:spLocks noChangeShapeType="1"/>
            </p:cNvSpPr>
            <p:nvPr/>
          </p:nvSpPr>
          <p:spPr bwMode="auto">
            <a:xfrm>
              <a:off x="5210565" y="3118659"/>
              <a:ext cx="53289"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1" name="Line 93">
              <a:extLst>
                <a:ext uri="{FF2B5EF4-FFF2-40B4-BE49-F238E27FC236}">
                  <a16:creationId xmlns:a16="http://schemas.microsoft.com/office/drawing/2014/main" id="{C8C1D688-026D-46A7-9B4E-F137242EEE66}"/>
                </a:ext>
              </a:extLst>
            </p:cNvPr>
            <p:cNvSpPr>
              <a:spLocks noChangeShapeType="1"/>
            </p:cNvSpPr>
            <p:nvPr/>
          </p:nvSpPr>
          <p:spPr bwMode="auto">
            <a:xfrm flipH="1">
              <a:off x="4953000" y="3118659"/>
              <a:ext cx="230920"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2" name="Line 94">
              <a:extLst>
                <a:ext uri="{FF2B5EF4-FFF2-40B4-BE49-F238E27FC236}">
                  <a16:creationId xmlns:a16="http://schemas.microsoft.com/office/drawing/2014/main" id="{064EA43E-C343-4ED3-AFEF-A2D2D1E15F50}"/>
                </a:ext>
              </a:extLst>
            </p:cNvPr>
            <p:cNvSpPr>
              <a:spLocks noChangeShapeType="1"/>
            </p:cNvSpPr>
            <p:nvPr/>
          </p:nvSpPr>
          <p:spPr bwMode="auto">
            <a:xfrm>
              <a:off x="6456940" y="3118659"/>
              <a:ext cx="248683"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3" name="Line 95">
              <a:extLst>
                <a:ext uri="{FF2B5EF4-FFF2-40B4-BE49-F238E27FC236}">
                  <a16:creationId xmlns:a16="http://schemas.microsoft.com/office/drawing/2014/main" id="{ECE6C35B-3109-4031-A23C-03426E87F14F}"/>
                </a:ext>
              </a:extLst>
            </p:cNvPr>
            <p:cNvSpPr>
              <a:spLocks noChangeShapeType="1"/>
            </p:cNvSpPr>
            <p:nvPr/>
          </p:nvSpPr>
          <p:spPr bwMode="auto">
            <a:xfrm rot="16200000">
              <a:off x="6291682" y="3283738"/>
              <a:ext cx="247625"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4" name="Line 96">
              <a:extLst>
                <a:ext uri="{FF2B5EF4-FFF2-40B4-BE49-F238E27FC236}">
                  <a16:creationId xmlns:a16="http://schemas.microsoft.com/office/drawing/2014/main" id="{0EA8D00C-C028-467D-BC30-7A6C3EE4E4B4}"/>
                </a:ext>
              </a:extLst>
            </p:cNvPr>
            <p:cNvSpPr>
              <a:spLocks noChangeShapeType="1"/>
            </p:cNvSpPr>
            <p:nvPr/>
          </p:nvSpPr>
          <p:spPr bwMode="auto">
            <a:xfrm rot="16200000">
              <a:off x="5905478" y="2561506"/>
              <a:ext cx="1008193"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5" name="Line 97">
              <a:extLst>
                <a:ext uri="{FF2B5EF4-FFF2-40B4-BE49-F238E27FC236}">
                  <a16:creationId xmlns:a16="http://schemas.microsoft.com/office/drawing/2014/main" id="{6CC0E185-8F10-4F84-9DE3-576F233C3E2B}"/>
                </a:ext>
              </a:extLst>
            </p:cNvPr>
            <p:cNvSpPr>
              <a:spLocks noChangeShapeType="1"/>
            </p:cNvSpPr>
            <p:nvPr/>
          </p:nvSpPr>
          <p:spPr bwMode="auto">
            <a:xfrm>
              <a:off x="5343788" y="3118659"/>
              <a:ext cx="213157"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6" name="Text Box 98">
              <a:extLst>
                <a:ext uri="{FF2B5EF4-FFF2-40B4-BE49-F238E27FC236}">
                  <a16:creationId xmlns:a16="http://schemas.microsoft.com/office/drawing/2014/main" id="{3381B5A1-7B93-4ECB-8D8B-2F5825787CED}"/>
                </a:ext>
              </a:extLst>
            </p:cNvPr>
            <p:cNvSpPr txBox="1">
              <a:spLocks noChangeArrowheads="1"/>
            </p:cNvSpPr>
            <p:nvPr/>
          </p:nvSpPr>
          <p:spPr bwMode="auto">
            <a:xfrm>
              <a:off x="5257804" y="3962205"/>
              <a:ext cx="1447818" cy="154914"/>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3/4 SQUARE  STOCK</a:t>
              </a:r>
              <a:endParaRPr lang="en-US" sz="1600" dirty="0">
                <a:solidFill>
                  <a:prstClr val="black"/>
                </a:solidFill>
                <a:latin typeface="+mj-lt"/>
                <a:cs typeface="Arial" charset="0"/>
              </a:endParaRPr>
            </a:p>
          </p:txBody>
        </p:sp>
        <p:sp>
          <p:nvSpPr>
            <p:cNvPr id="27" name="Line 99">
              <a:extLst>
                <a:ext uri="{FF2B5EF4-FFF2-40B4-BE49-F238E27FC236}">
                  <a16:creationId xmlns:a16="http://schemas.microsoft.com/office/drawing/2014/main" id="{FC895758-DE2F-4187-AE5E-401533EFAADB}"/>
                </a:ext>
              </a:extLst>
            </p:cNvPr>
            <p:cNvSpPr>
              <a:spLocks noChangeShapeType="1"/>
            </p:cNvSpPr>
            <p:nvPr/>
          </p:nvSpPr>
          <p:spPr bwMode="auto">
            <a:xfrm>
              <a:off x="5770103" y="3755408"/>
              <a:ext cx="355262"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8" name="Line 100">
              <a:extLst>
                <a:ext uri="{FF2B5EF4-FFF2-40B4-BE49-F238E27FC236}">
                  <a16:creationId xmlns:a16="http://schemas.microsoft.com/office/drawing/2014/main" id="{0E5B89A0-BF4F-4B77-9D1D-8534A2C0481D}"/>
                </a:ext>
              </a:extLst>
            </p:cNvPr>
            <p:cNvSpPr>
              <a:spLocks noChangeShapeType="1"/>
            </p:cNvSpPr>
            <p:nvPr/>
          </p:nvSpPr>
          <p:spPr bwMode="auto">
            <a:xfrm>
              <a:off x="5770103" y="2340409"/>
              <a:ext cx="355262"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9" name="Text Box 101">
              <a:extLst>
                <a:ext uri="{FF2B5EF4-FFF2-40B4-BE49-F238E27FC236}">
                  <a16:creationId xmlns:a16="http://schemas.microsoft.com/office/drawing/2014/main" id="{38B35B0F-2B94-45F7-AE55-4FF3225CED52}"/>
                </a:ext>
              </a:extLst>
            </p:cNvPr>
            <p:cNvSpPr txBox="1">
              <a:spLocks noChangeArrowheads="1"/>
            </p:cNvSpPr>
            <p:nvPr/>
          </p:nvSpPr>
          <p:spPr bwMode="auto">
            <a:xfrm>
              <a:off x="5638809" y="3047900"/>
              <a:ext cx="381005" cy="380961"/>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Calibri" pitchFamily="34" charset="0"/>
                  <a:cs typeface="Calibri" pitchFamily="34" charset="0"/>
                </a:rPr>
                <a:t>2 1/2</a:t>
              </a:r>
            </a:p>
            <a:p>
              <a:pPr fontAlgn="base">
                <a:spcBef>
                  <a:spcPct val="0"/>
                </a:spcBef>
                <a:spcAft>
                  <a:spcPct val="0"/>
                </a:spcAft>
              </a:pPr>
              <a:endParaRPr lang="en-US" dirty="0">
                <a:solidFill>
                  <a:prstClr val="black"/>
                </a:solidFill>
                <a:latin typeface="Arial" charset="0"/>
                <a:cs typeface="Arial" charset="0"/>
              </a:endParaRPr>
            </a:p>
          </p:txBody>
        </p:sp>
        <p:sp>
          <p:nvSpPr>
            <p:cNvPr id="30" name="Line 102">
              <a:extLst>
                <a:ext uri="{FF2B5EF4-FFF2-40B4-BE49-F238E27FC236}">
                  <a16:creationId xmlns:a16="http://schemas.microsoft.com/office/drawing/2014/main" id="{98C9A6D1-EBA9-4C29-863E-D02D12BE1A05}"/>
                </a:ext>
              </a:extLst>
            </p:cNvPr>
            <p:cNvSpPr>
              <a:spLocks noChangeShapeType="1"/>
            </p:cNvSpPr>
            <p:nvPr/>
          </p:nvSpPr>
          <p:spPr bwMode="auto">
            <a:xfrm flipV="1">
              <a:off x="5829311" y="2330257"/>
              <a:ext cx="0" cy="7075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1" name="Text Box 103">
              <a:extLst>
                <a:ext uri="{FF2B5EF4-FFF2-40B4-BE49-F238E27FC236}">
                  <a16:creationId xmlns:a16="http://schemas.microsoft.com/office/drawing/2014/main" id="{FC7B4622-5390-4BD1-A53C-5CFFF1400BAC}"/>
                </a:ext>
              </a:extLst>
            </p:cNvPr>
            <p:cNvSpPr txBox="1">
              <a:spLocks noChangeArrowheads="1"/>
            </p:cNvSpPr>
            <p:nvPr/>
          </p:nvSpPr>
          <p:spPr bwMode="auto">
            <a:xfrm>
              <a:off x="5860687" y="3401657"/>
              <a:ext cx="390788" cy="247625"/>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1 1/8</a:t>
              </a:r>
              <a:endParaRPr lang="en-US" sz="1600" dirty="0">
                <a:solidFill>
                  <a:prstClr val="black"/>
                </a:solidFill>
                <a:latin typeface="+mj-lt"/>
                <a:cs typeface="Arial" charset="0"/>
              </a:endParaRPr>
            </a:p>
          </p:txBody>
        </p:sp>
        <p:sp>
          <p:nvSpPr>
            <p:cNvPr id="32" name="Line 104">
              <a:extLst>
                <a:ext uri="{FF2B5EF4-FFF2-40B4-BE49-F238E27FC236}">
                  <a16:creationId xmlns:a16="http://schemas.microsoft.com/office/drawing/2014/main" id="{E47AE062-37D0-401D-BA7A-464945980C5B}"/>
                </a:ext>
              </a:extLst>
            </p:cNvPr>
            <p:cNvSpPr>
              <a:spLocks noChangeShapeType="1"/>
            </p:cNvSpPr>
            <p:nvPr/>
          </p:nvSpPr>
          <p:spPr bwMode="auto">
            <a:xfrm>
              <a:off x="6054312" y="3543159"/>
              <a:ext cx="0" cy="21225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3" name="Line 105">
              <a:extLst>
                <a:ext uri="{FF2B5EF4-FFF2-40B4-BE49-F238E27FC236}">
                  <a16:creationId xmlns:a16="http://schemas.microsoft.com/office/drawing/2014/main" id="{288C4680-D7C8-463D-B0FF-F3C93353B682}"/>
                </a:ext>
              </a:extLst>
            </p:cNvPr>
            <p:cNvSpPr>
              <a:spLocks noChangeShapeType="1"/>
            </p:cNvSpPr>
            <p:nvPr/>
          </p:nvSpPr>
          <p:spPr bwMode="auto">
            <a:xfrm flipV="1">
              <a:off x="6054312" y="3118659"/>
              <a:ext cx="0" cy="2830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pitchFamily="34" charset="0"/>
                <a:cs typeface="Arial" pitchFamily="34" charset="0"/>
              </a:endParaRPr>
            </a:p>
          </p:txBody>
        </p:sp>
        <p:sp>
          <p:nvSpPr>
            <p:cNvPr id="34" name="Line 106">
              <a:extLst>
                <a:ext uri="{FF2B5EF4-FFF2-40B4-BE49-F238E27FC236}">
                  <a16:creationId xmlns:a16="http://schemas.microsoft.com/office/drawing/2014/main" id="{BE75287F-A278-4582-AEA6-22EFF7EAD28F}"/>
                </a:ext>
              </a:extLst>
            </p:cNvPr>
            <p:cNvSpPr>
              <a:spLocks noChangeShapeType="1"/>
            </p:cNvSpPr>
            <p:nvPr/>
          </p:nvSpPr>
          <p:spPr bwMode="auto">
            <a:xfrm>
              <a:off x="6196417" y="2906409"/>
              <a:ext cx="426315" cy="0"/>
            </a:xfrm>
            <a:prstGeom prst="line">
              <a:avLst/>
            </a:prstGeom>
            <a:noFill/>
            <a:ln w="22225">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5" name="Line 107">
              <a:extLst>
                <a:ext uri="{FF2B5EF4-FFF2-40B4-BE49-F238E27FC236}">
                  <a16:creationId xmlns:a16="http://schemas.microsoft.com/office/drawing/2014/main" id="{A79A5EEF-F1B4-4DB1-A84A-B577160424FC}"/>
                </a:ext>
              </a:extLst>
            </p:cNvPr>
            <p:cNvSpPr>
              <a:spLocks noChangeShapeType="1"/>
            </p:cNvSpPr>
            <p:nvPr/>
          </p:nvSpPr>
          <p:spPr bwMode="auto">
            <a:xfrm>
              <a:off x="5983260" y="2906409"/>
              <a:ext cx="142105"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6" name="Text Box 108">
              <a:extLst>
                <a:ext uri="{FF2B5EF4-FFF2-40B4-BE49-F238E27FC236}">
                  <a16:creationId xmlns:a16="http://schemas.microsoft.com/office/drawing/2014/main" id="{0682EED0-6DB6-4DCF-A083-0A2E4D3C6CB7}"/>
                </a:ext>
              </a:extLst>
            </p:cNvPr>
            <p:cNvSpPr txBox="1">
              <a:spLocks noChangeArrowheads="1"/>
            </p:cNvSpPr>
            <p:nvPr/>
          </p:nvSpPr>
          <p:spPr bwMode="auto">
            <a:xfrm>
              <a:off x="5943587" y="2514554"/>
              <a:ext cx="304804" cy="228577"/>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Calibri" pitchFamily="34" charset="0"/>
                  <a:cs typeface="Calibri" pitchFamily="34" charset="0"/>
                </a:rPr>
                <a:t>1</a:t>
              </a:r>
              <a:endParaRPr lang="en-US" sz="1600" dirty="0">
                <a:solidFill>
                  <a:prstClr val="black"/>
                </a:solidFill>
                <a:latin typeface="Calibri" pitchFamily="34" charset="0"/>
                <a:cs typeface="Calibri" pitchFamily="34" charset="0"/>
              </a:endParaRPr>
            </a:p>
          </p:txBody>
        </p:sp>
        <p:sp>
          <p:nvSpPr>
            <p:cNvPr id="37" name="Line 109">
              <a:extLst>
                <a:ext uri="{FF2B5EF4-FFF2-40B4-BE49-F238E27FC236}">
                  <a16:creationId xmlns:a16="http://schemas.microsoft.com/office/drawing/2014/main" id="{CC604650-AE11-4255-9CA7-A11AADDB0DEC}"/>
                </a:ext>
              </a:extLst>
            </p:cNvPr>
            <p:cNvSpPr>
              <a:spLocks noChangeShapeType="1"/>
            </p:cNvSpPr>
            <p:nvPr/>
          </p:nvSpPr>
          <p:spPr bwMode="auto">
            <a:xfrm>
              <a:off x="6017750" y="2764909"/>
              <a:ext cx="0" cy="141500"/>
            </a:xfrm>
            <a:prstGeom prst="line">
              <a:avLst/>
            </a:prstGeom>
            <a:noFill/>
            <a:ln w="952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8" name="Line 110">
              <a:extLst>
                <a:ext uri="{FF2B5EF4-FFF2-40B4-BE49-F238E27FC236}">
                  <a16:creationId xmlns:a16="http://schemas.microsoft.com/office/drawing/2014/main" id="{BC41B60B-DDDC-4401-8248-32D203707043}"/>
                </a:ext>
              </a:extLst>
            </p:cNvPr>
            <p:cNvSpPr>
              <a:spLocks noChangeShapeType="1"/>
            </p:cNvSpPr>
            <p:nvPr/>
          </p:nvSpPr>
          <p:spPr bwMode="auto">
            <a:xfrm flipV="1">
              <a:off x="6196417" y="2057409"/>
              <a:ext cx="0" cy="28300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9" name="Text Box 111">
              <a:extLst>
                <a:ext uri="{FF2B5EF4-FFF2-40B4-BE49-F238E27FC236}">
                  <a16:creationId xmlns:a16="http://schemas.microsoft.com/office/drawing/2014/main" id="{332D09AB-3D60-4B5F-B8C2-55A745275946}"/>
                </a:ext>
              </a:extLst>
            </p:cNvPr>
            <p:cNvSpPr txBox="1">
              <a:spLocks noChangeArrowheads="1"/>
            </p:cNvSpPr>
            <p:nvPr/>
          </p:nvSpPr>
          <p:spPr bwMode="auto">
            <a:xfrm>
              <a:off x="6553195" y="2057400"/>
              <a:ext cx="381005" cy="228577"/>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Calibri" pitchFamily="34" charset="0"/>
                  <a:cs typeface="Calibri" pitchFamily="34" charset="0"/>
                </a:rPr>
                <a:t>3/8</a:t>
              </a:r>
              <a:endParaRPr lang="en-US" sz="1600" dirty="0">
                <a:solidFill>
                  <a:prstClr val="black"/>
                </a:solidFill>
                <a:latin typeface="Calibri" pitchFamily="34" charset="0"/>
                <a:cs typeface="Calibri" pitchFamily="34" charset="0"/>
              </a:endParaRPr>
            </a:p>
          </p:txBody>
        </p:sp>
        <p:sp>
          <p:nvSpPr>
            <p:cNvPr id="40" name="Line 112">
              <a:extLst>
                <a:ext uri="{FF2B5EF4-FFF2-40B4-BE49-F238E27FC236}">
                  <a16:creationId xmlns:a16="http://schemas.microsoft.com/office/drawing/2014/main" id="{B51225E3-56CD-4A34-9EB6-1AFFBAED45A9}"/>
                </a:ext>
              </a:extLst>
            </p:cNvPr>
            <p:cNvSpPr>
              <a:spLocks noChangeShapeType="1"/>
            </p:cNvSpPr>
            <p:nvPr/>
          </p:nvSpPr>
          <p:spPr bwMode="auto">
            <a:xfrm>
              <a:off x="6054312" y="2198909"/>
              <a:ext cx="142105" cy="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41" name="Line 113">
              <a:extLst>
                <a:ext uri="{FF2B5EF4-FFF2-40B4-BE49-F238E27FC236}">
                  <a16:creationId xmlns:a16="http://schemas.microsoft.com/office/drawing/2014/main" id="{F04ECAA6-367B-400D-A434-DC5F47F31B9C}"/>
                </a:ext>
              </a:extLst>
            </p:cNvPr>
            <p:cNvSpPr>
              <a:spLocks noChangeShapeType="1"/>
            </p:cNvSpPr>
            <p:nvPr/>
          </p:nvSpPr>
          <p:spPr bwMode="auto">
            <a:xfrm flipH="1">
              <a:off x="6409575" y="2198909"/>
              <a:ext cx="142105" cy="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42" name="Line 114">
              <a:extLst>
                <a:ext uri="{FF2B5EF4-FFF2-40B4-BE49-F238E27FC236}">
                  <a16:creationId xmlns:a16="http://schemas.microsoft.com/office/drawing/2014/main" id="{2A1B251C-C3E2-415A-A564-E1F79F365B2A}"/>
                </a:ext>
              </a:extLst>
            </p:cNvPr>
            <p:cNvSpPr>
              <a:spLocks noChangeShapeType="1"/>
            </p:cNvSpPr>
            <p:nvPr/>
          </p:nvSpPr>
          <p:spPr bwMode="auto">
            <a:xfrm flipV="1">
              <a:off x="6196417" y="2340409"/>
              <a:ext cx="1" cy="1414999"/>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43" name="Line 115">
              <a:extLst>
                <a:ext uri="{FF2B5EF4-FFF2-40B4-BE49-F238E27FC236}">
                  <a16:creationId xmlns:a16="http://schemas.microsoft.com/office/drawing/2014/main" id="{BEF97B4A-037E-4AED-83EE-3F42B55EE8FF}"/>
                </a:ext>
              </a:extLst>
            </p:cNvPr>
            <p:cNvSpPr>
              <a:spLocks noChangeShapeType="1"/>
            </p:cNvSpPr>
            <p:nvPr/>
          </p:nvSpPr>
          <p:spPr bwMode="auto">
            <a:xfrm>
              <a:off x="5825351" y="3189409"/>
              <a:ext cx="0" cy="5660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44" name="Rectangle 117">
              <a:extLst>
                <a:ext uri="{FF2B5EF4-FFF2-40B4-BE49-F238E27FC236}">
                  <a16:creationId xmlns:a16="http://schemas.microsoft.com/office/drawing/2014/main" id="{7EC930F3-D112-462B-A649-E98384144596}"/>
                </a:ext>
              </a:extLst>
            </p:cNvPr>
            <p:cNvSpPr>
              <a:spLocks noChangeArrowheads="1"/>
            </p:cNvSpPr>
            <p:nvPr/>
          </p:nvSpPr>
          <p:spPr bwMode="auto">
            <a:xfrm>
              <a:off x="6781800" y="2743200"/>
              <a:ext cx="1206234" cy="328749"/>
            </a:xfrm>
            <a:prstGeom prst="rect">
              <a:avLst/>
            </a:prstGeom>
            <a:noFill/>
            <a:ln w="9525">
              <a:noFill/>
              <a:miter lim="800000"/>
              <a:headEnd/>
              <a:tailEnd/>
            </a:ln>
          </p:spPr>
          <p:txBody>
            <a:bodyPr wrap="square">
              <a:spAutoFit/>
            </a:bodyPr>
            <a:lstStyle/>
            <a:p>
              <a:pPr fontAlgn="base">
                <a:spcBef>
                  <a:spcPct val="0"/>
                </a:spcBef>
                <a:spcAft>
                  <a:spcPct val="0"/>
                </a:spcAft>
              </a:pPr>
              <a:r>
                <a:rPr lang="en-US" sz="1600" dirty="0">
                  <a:solidFill>
                    <a:srgbClr val="000000"/>
                  </a:solidFill>
                  <a:latin typeface="+mj-lt"/>
                  <a:cs typeface="Arial" charset="0"/>
                </a:rPr>
                <a:t>1/4-20 THREADS</a:t>
              </a:r>
            </a:p>
            <a:p>
              <a:pPr fontAlgn="base">
                <a:spcBef>
                  <a:spcPct val="0"/>
                </a:spcBef>
                <a:spcAft>
                  <a:spcPct val="0"/>
                </a:spcAft>
              </a:pPr>
              <a:r>
                <a:rPr lang="en-US" sz="1600" dirty="0">
                  <a:solidFill>
                    <a:srgbClr val="000000"/>
                  </a:solidFill>
                  <a:latin typeface="+mj-lt"/>
                  <a:cs typeface="Arial" charset="0"/>
                </a:rPr>
                <a:t> 3/4” DEEP</a:t>
              </a:r>
              <a:endParaRPr lang="en-US" sz="1600" dirty="0">
                <a:solidFill>
                  <a:prstClr val="black"/>
                </a:solidFill>
                <a:latin typeface="+mj-lt"/>
                <a:cs typeface="Arial" charset="0"/>
              </a:endParaRPr>
            </a:p>
          </p:txBody>
        </p:sp>
        <p:cxnSp>
          <p:nvCxnSpPr>
            <p:cNvPr id="45" name="Straight Arrow Connector 44">
              <a:extLst>
                <a:ext uri="{FF2B5EF4-FFF2-40B4-BE49-F238E27FC236}">
                  <a16:creationId xmlns:a16="http://schemas.microsoft.com/office/drawing/2014/main" id="{8F89E15A-18D7-4A36-9115-8EC1E68F3923}"/>
                </a:ext>
              </a:extLst>
            </p:cNvPr>
            <p:cNvCxnSpPr>
              <a:stCxn id="44" idx="1"/>
              <a:endCxn id="9" idx="7"/>
            </p:cNvCxnSpPr>
            <p:nvPr/>
          </p:nvCxnSpPr>
          <p:spPr>
            <a:xfrm flipH="1">
              <a:off x="6459816" y="2907575"/>
              <a:ext cx="321984" cy="161056"/>
            </a:xfrm>
            <a:prstGeom prst="straightConnector1">
              <a:avLst/>
            </a:prstGeom>
            <a:noFill/>
            <a:ln w="15875" cap="flat" cmpd="sng" algn="ctr">
              <a:solidFill>
                <a:sysClr val="windowText" lastClr="000000">
                  <a:shade val="95000"/>
                  <a:satMod val="105000"/>
                </a:sysClr>
              </a:solidFill>
              <a:prstDash val="solid"/>
              <a:tailEnd type="arrow"/>
            </a:ln>
            <a:effectLst/>
          </p:spPr>
        </p:cxnSp>
        <p:sp>
          <p:nvSpPr>
            <p:cNvPr id="46" name="Line 109">
              <a:extLst>
                <a:ext uri="{FF2B5EF4-FFF2-40B4-BE49-F238E27FC236}">
                  <a16:creationId xmlns:a16="http://schemas.microsoft.com/office/drawing/2014/main" id="{23FCEF89-9A65-4CA7-AC0F-0A2C65F0029B}"/>
                </a:ext>
              </a:extLst>
            </p:cNvPr>
            <p:cNvSpPr>
              <a:spLocks noChangeShapeType="1"/>
            </p:cNvSpPr>
            <p:nvPr/>
          </p:nvSpPr>
          <p:spPr bwMode="auto">
            <a:xfrm flipV="1">
              <a:off x="6017750" y="2340410"/>
              <a:ext cx="0" cy="1415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cxnSp>
          <p:nvCxnSpPr>
            <p:cNvPr id="47" name="Straight Connector 46">
              <a:extLst>
                <a:ext uri="{FF2B5EF4-FFF2-40B4-BE49-F238E27FC236}">
                  <a16:creationId xmlns:a16="http://schemas.microsoft.com/office/drawing/2014/main" id="{748E7A84-9935-4771-98C9-E0FEC13408C2}"/>
                </a:ext>
              </a:extLst>
            </p:cNvPr>
            <p:cNvCxnSpPr/>
            <p:nvPr/>
          </p:nvCxnSpPr>
          <p:spPr>
            <a:xfrm flipH="1" flipV="1">
              <a:off x="5024053" y="2103659"/>
              <a:ext cx="5148" cy="190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96C571C-296D-4663-8C77-D21A103B7233}"/>
                </a:ext>
              </a:extLst>
            </p:cNvPr>
            <p:cNvCxnSpPr/>
            <p:nvPr/>
          </p:nvCxnSpPr>
          <p:spPr>
            <a:xfrm flipH="1" flipV="1">
              <a:off x="5083390" y="2112508"/>
              <a:ext cx="5148" cy="190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Line 109">
              <a:extLst>
                <a:ext uri="{FF2B5EF4-FFF2-40B4-BE49-F238E27FC236}">
                  <a16:creationId xmlns:a16="http://schemas.microsoft.com/office/drawing/2014/main" id="{16EABB6D-1439-4659-BC41-64BC96D2AD1C}"/>
                </a:ext>
              </a:extLst>
            </p:cNvPr>
            <p:cNvSpPr>
              <a:spLocks noChangeShapeType="1"/>
            </p:cNvSpPr>
            <p:nvPr/>
          </p:nvSpPr>
          <p:spPr bwMode="auto">
            <a:xfrm flipH="1">
              <a:off x="5050696" y="1891717"/>
              <a:ext cx="133224" cy="211942"/>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50" name="Text Box 111">
              <a:extLst>
                <a:ext uri="{FF2B5EF4-FFF2-40B4-BE49-F238E27FC236}">
                  <a16:creationId xmlns:a16="http://schemas.microsoft.com/office/drawing/2014/main" id="{8C0A6F47-CDE8-4C27-A925-B879BD5EB5C3}"/>
                </a:ext>
              </a:extLst>
            </p:cNvPr>
            <p:cNvSpPr txBox="1">
              <a:spLocks noChangeArrowheads="1"/>
            </p:cNvSpPr>
            <p:nvPr/>
          </p:nvSpPr>
          <p:spPr bwMode="auto">
            <a:xfrm>
              <a:off x="5175940" y="1764348"/>
              <a:ext cx="381005" cy="228577"/>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Calibri" pitchFamily="34" charset="0"/>
                  <a:cs typeface="Calibri" pitchFamily="34" charset="0"/>
                </a:rPr>
                <a:t>1/8</a:t>
              </a:r>
              <a:endParaRPr lang="en-US" sz="1600" dirty="0">
                <a:solidFill>
                  <a:prstClr val="black"/>
                </a:solidFill>
                <a:latin typeface="Calibri" pitchFamily="34" charset="0"/>
                <a:cs typeface="Calibri" pitchFamily="34" charset="0"/>
              </a:endParaRPr>
            </a:p>
          </p:txBody>
        </p:sp>
      </p:grpSp>
    </p:spTree>
    <p:extLst>
      <p:ext uri="{BB962C8B-B14F-4D97-AF65-F5344CB8AC3E}">
        <p14:creationId xmlns:p14="http://schemas.microsoft.com/office/powerpoint/2010/main" val="24638866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03214"/>
          </a:xfrm>
        </p:spPr>
        <p:txBody>
          <a:bodyPr/>
          <a:lstStyle/>
          <a:p>
            <a:r>
              <a:rPr lang="en-US" dirty="0"/>
              <a:t>Lines Used in a Blueprint</a:t>
            </a:r>
          </a:p>
        </p:txBody>
      </p:sp>
      <p:graphicFrame>
        <p:nvGraphicFramePr>
          <p:cNvPr id="42" name="Table 41">
            <a:extLst>
              <a:ext uri="{FF2B5EF4-FFF2-40B4-BE49-F238E27FC236}">
                <a16:creationId xmlns:a16="http://schemas.microsoft.com/office/drawing/2014/main" id="{60E6CECC-657D-495A-A7D8-094E62EE2BE5}"/>
              </a:ext>
            </a:extLst>
          </p:cNvPr>
          <p:cNvGraphicFramePr>
            <a:graphicFrameLocks noGrp="1"/>
          </p:cNvGraphicFramePr>
          <p:nvPr>
            <p:extLst>
              <p:ext uri="{D42A27DB-BD31-4B8C-83A1-F6EECF244321}">
                <p14:modId xmlns:p14="http://schemas.microsoft.com/office/powerpoint/2010/main" val="1599402929"/>
              </p:ext>
            </p:extLst>
          </p:nvPr>
        </p:nvGraphicFramePr>
        <p:xfrm>
          <a:off x="733647" y="1210423"/>
          <a:ext cx="8458200" cy="5334000"/>
        </p:xfrm>
        <a:graphic>
          <a:graphicData uri="http://schemas.openxmlformats.org/drawingml/2006/table">
            <a:tbl>
              <a:tblPr firstRow="1" bandRow="1"/>
              <a:tblGrid>
                <a:gridCol w="23622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4267200">
                  <a:extLst>
                    <a:ext uri="{9D8B030D-6E8A-4147-A177-3AD203B41FA5}">
                      <a16:colId xmlns:a16="http://schemas.microsoft.com/office/drawing/2014/main" val="20002"/>
                    </a:ext>
                  </a:extLst>
                </a:gridCol>
              </a:tblGrid>
              <a:tr h="45720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dirty="0">
                          <a:latin typeface="Open Sans"/>
                        </a:rPr>
                        <a:t>Line</a:t>
                      </a:r>
                    </a:p>
                  </a:txBody>
                  <a:tcPr anchor="ctr">
                    <a:lnL w="12700" cmpd="sng">
                      <a:solidFill>
                        <a:sysClr val="window" lastClr="FFFFFF"/>
                      </a:solidFill>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dirty="0">
                          <a:latin typeface="Open Sans"/>
                        </a:rPr>
                        <a:t>Name</a:t>
                      </a:r>
                    </a:p>
                  </a:txBody>
                  <a:tcPr anchor="ct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2400" dirty="0">
                          <a:latin typeface="Open Sans"/>
                        </a:rPr>
                        <a:t>Explanation</a:t>
                      </a:r>
                    </a:p>
                  </a:txBody>
                  <a:tcPr anchor="ct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552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dirty="0">
                        <a:latin typeface="Open San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dirty="0">
                          <a:latin typeface="Open Sans"/>
                        </a:rPr>
                        <a:t>Object</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dirty="0">
                          <a:latin typeface="Open Sans"/>
                        </a:rPr>
                        <a:t>Dark heavy line that denotes the edge of an object.</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552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dirty="0">
                        <a:latin typeface="Open San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dirty="0">
                          <a:latin typeface="Open Sans"/>
                        </a:rPr>
                        <a:t>Hidden</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dirty="0">
                          <a:latin typeface="Open Sans"/>
                        </a:rPr>
                        <a:t>Dark heavy dash that denotes an edge behind or inside the object.</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552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dirty="0">
                        <a:latin typeface="Open San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dirty="0">
                          <a:latin typeface="Open Sans"/>
                        </a:rPr>
                        <a:t>Center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dirty="0">
                          <a:latin typeface="Open Sans"/>
                        </a:rPr>
                        <a:t>A line that is thinner than an object line with a dash in the center of the line to denote the center of the part or circle.</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552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dirty="0">
                        <a:latin typeface="Open San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dirty="0">
                          <a:latin typeface="Open Sans"/>
                        </a:rPr>
                        <a:t>Extension</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dirty="0">
                          <a:latin typeface="Open Sans"/>
                        </a:rPr>
                        <a:t>A thin line extending an edge from the object for dimensions</a:t>
                      </a:r>
                      <a:r>
                        <a:rPr lang="en-US" sz="1600" baseline="0" dirty="0">
                          <a:latin typeface="Open Sans"/>
                        </a:rPr>
                        <a:t> to touch.</a:t>
                      </a:r>
                      <a:endParaRPr lang="en-US" sz="1600" dirty="0">
                        <a:latin typeface="Open San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552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dirty="0">
                        <a:latin typeface="Open San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dirty="0">
                          <a:latin typeface="Open Sans"/>
                        </a:rPr>
                        <a:t>Dimension</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dirty="0">
                          <a:latin typeface="Open Sans"/>
                        </a:rPr>
                        <a:t>A set of arrows pointing to the extension line with a dimension</a:t>
                      </a:r>
                      <a:r>
                        <a:rPr lang="en-US" sz="1600" baseline="0" dirty="0">
                          <a:latin typeface="Open Sans"/>
                        </a:rPr>
                        <a:t> in the middle.</a:t>
                      </a:r>
                      <a:endParaRPr lang="en-US" sz="1600" dirty="0">
                        <a:latin typeface="Open San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552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dirty="0">
                        <a:latin typeface="Open San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dirty="0">
                          <a:latin typeface="Open Sans"/>
                        </a:rPr>
                        <a:t>Cutting Plan</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dirty="0">
                          <a:latin typeface="Open Sans"/>
                        </a:rPr>
                        <a:t>The heaviest</a:t>
                      </a:r>
                      <a:r>
                        <a:rPr lang="en-US" sz="1600" baseline="0" dirty="0">
                          <a:latin typeface="Open Sans"/>
                        </a:rPr>
                        <a:t> line on a drawing showing where a section is to be cut out of the object.</a:t>
                      </a:r>
                      <a:endParaRPr lang="en-US" sz="1600" dirty="0">
                        <a:latin typeface="Open San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7"/>
                  </a:ext>
                </a:extLst>
              </a:tr>
              <a:tr h="552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dirty="0">
                        <a:latin typeface="Open San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dirty="0">
                          <a:latin typeface="Open Sans"/>
                        </a:rPr>
                        <a:t>Section</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dirty="0">
                          <a:latin typeface="Open Sans"/>
                        </a:rPr>
                        <a:t>Thin lines at a diagonal showing the cut</a:t>
                      </a:r>
                      <a:r>
                        <a:rPr lang="en-US" sz="1600" baseline="0" dirty="0">
                          <a:latin typeface="Open Sans"/>
                        </a:rPr>
                        <a:t> portion of an object. </a:t>
                      </a:r>
                      <a:endParaRPr lang="en-US" sz="1600" dirty="0">
                        <a:latin typeface="Open San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8"/>
                  </a:ext>
                </a:extLst>
              </a:tr>
              <a:tr h="552762">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endParaRPr lang="en-US" dirty="0">
                        <a:latin typeface="Open Sans"/>
                      </a:endParaRP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sz="1600" dirty="0">
                          <a:latin typeface="Open Sans"/>
                        </a:rPr>
                        <a:t>Leader</a:t>
                      </a: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l"/>
                      <a:r>
                        <a:rPr lang="en-US" sz="1600" dirty="0">
                          <a:latin typeface="Open Sans"/>
                        </a:rPr>
                        <a:t>A straight</a:t>
                      </a:r>
                      <a:r>
                        <a:rPr lang="en-US" sz="1600" baseline="0" dirty="0">
                          <a:latin typeface="Open Sans"/>
                        </a:rPr>
                        <a:t> line with an arrow extending from it to point to a dimension or note.</a:t>
                      </a:r>
                      <a:endParaRPr lang="en-US" sz="1600" dirty="0">
                        <a:latin typeface="Open Sans"/>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9"/>
                  </a:ext>
                </a:extLst>
              </a:tr>
            </a:tbl>
          </a:graphicData>
        </a:graphic>
      </p:graphicFrame>
      <p:pic>
        <p:nvPicPr>
          <p:cNvPr id="43" name="Picture 8">
            <a:extLst>
              <a:ext uri="{FF2B5EF4-FFF2-40B4-BE49-F238E27FC236}">
                <a16:creationId xmlns:a16="http://schemas.microsoft.com/office/drawing/2014/main" id="{225EAD98-F45E-4FC2-95B6-4834CE14895F}"/>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02041" y="4410823"/>
            <a:ext cx="573087" cy="231775"/>
          </a:xfrm>
          <a:prstGeom prst="rect">
            <a:avLst/>
          </a:prstGeom>
          <a:noFill/>
          <a:ln w="158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4" name="Picture 9">
            <a:extLst>
              <a:ext uri="{FF2B5EF4-FFF2-40B4-BE49-F238E27FC236}">
                <a16:creationId xmlns:a16="http://schemas.microsoft.com/office/drawing/2014/main" id="{97F2750B-47AB-41B5-A8FE-F6AA4CD15E2D}"/>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319281" y="4279853"/>
            <a:ext cx="811213"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5" name="Picture 10">
            <a:extLst>
              <a:ext uri="{FF2B5EF4-FFF2-40B4-BE49-F238E27FC236}">
                <a16:creationId xmlns:a16="http://schemas.microsoft.com/office/drawing/2014/main" id="{A7C31C0B-1620-4780-B7B3-4ACDAD2DE135}"/>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2106173" y="4410823"/>
            <a:ext cx="633413" cy="188913"/>
          </a:xfrm>
          <a:prstGeom prst="rect">
            <a:avLst/>
          </a:prstGeom>
          <a:noFill/>
          <a:ln w="1587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6" name="Picture 11">
            <a:extLst>
              <a:ext uri="{FF2B5EF4-FFF2-40B4-BE49-F238E27FC236}">
                <a16:creationId xmlns:a16="http://schemas.microsoft.com/office/drawing/2014/main" id="{532D56D3-468B-40DE-AD70-FE5563B2D80A}"/>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742923" y="4715623"/>
            <a:ext cx="414337" cy="493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7" name="Picture 12">
            <a:extLst>
              <a:ext uri="{FF2B5EF4-FFF2-40B4-BE49-F238E27FC236}">
                <a16:creationId xmlns:a16="http://schemas.microsoft.com/office/drawing/2014/main" id="{65B83135-C4CF-402D-A6D7-C586DE4D8710}"/>
              </a:ext>
            </a:extLst>
          </p:cNvPr>
          <p:cNvPicPr>
            <a:picLocks noChangeAspect="1" noChangeArrowheads="1"/>
          </p:cNvPicPr>
          <p:nvPr/>
        </p:nvPicPr>
        <p:blipFill>
          <a:blip r:embed="rId6" cstate="email">
            <a:extLst>
              <a:ext uri="{28A0092B-C50C-407E-A947-70E740481C1C}">
                <a14:useLocalDpi xmlns:a14="http://schemas.microsoft.com/office/drawing/2010/main"/>
              </a:ext>
            </a:extLst>
          </a:blip>
          <a:srcRect/>
          <a:stretch>
            <a:fillRect/>
          </a:stretch>
        </p:blipFill>
        <p:spPr bwMode="auto">
          <a:xfrm>
            <a:off x="804884" y="4849860"/>
            <a:ext cx="297656" cy="3957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8" name="Picture 13">
            <a:extLst>
              <a:ext uri="{FF2B5EF4-FFF2-40B4-BE49-F238E27FC236}">
                <a16:creationId xmlns:a16="http://schemas.microsoft.com/office/drawing/2014/main" id="{9B4D08A4-732B-4724-A1CD-2BEEE7B1899B}"/>
              </a:ext>
            </a:extLst>
          </p:cNvPr>
          <p:cNvPicPr>
            <a:picLocks noChangeAspect="1" noChangeArrowheads="1"/>
          </p:cNvPicPr>
          <p:nvPr/>
        </p:nvPicPr>
        <p:blipFill>
          <a:blip r:embed="rId7" cstate="email">
            <a:extLst>
              <a:ext uri="{28A0092B-C50C-407E-A947-70E740481C1C}">
                <a14:useLocalDpi xmlns:a14="http://schemas.microsoft.com/office/drawing/2010/main"/>
              </a:ext>
            </a:extLst>
          </a:blip>
          <a:srcRect/>
          <a:stretch>
            <a:fillRect/>
          </a:stretch>
        </p:blipFill>
        <p:spPr bwMode="auto">
          <a:xfrm>
            <a:off x="2606839" y="4910885"/>
            <a:ext cx="274637" cy="365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9" name="Picture 14">
            <a:extLst>
              <a:ext uri="{FF2B5EF4-FFF2-40B4-BE49-F238E27FC236}">
                <a16:creationId xmlns:a16="http://schemas.microsoft.com/office/drawing/2014/main" id="{584A37A7-EF90-4175-B217-2BF7CBD97923}"/>
              </a:ext>
            </a:extLst>
          </p:cNvPr>
          <p:cNvPicPr>
            <a:picLocks noChangeAspect="1" noChangeArrowheads="1"/>
          </p:cNvPicPr>
          <p:nvPr/>
        </p:nvPicPr>
        <p:blipFill>
          <a:blip r:embed="rId8" cstate="email">
            <a:extLst>
              <a:ext uri="{28A0092B-C50C-407E-A947-70E740481C1C}">
                <a14:useLocalDpi xmlns:a14="http://schemas.microsoft.com/office/drawing/2010/main"/>
              </a:ext>
            </a:extLst>
          </a:blip>
          <a:srcRect/>
          <a:stretch>
            <a:fillRect/>
          </a:stretch>
        </p:blipFill>
        <p:spPr bwMode="auto">
          <a:xfrm>
            <a:off x="2545339" y="4715623"/>
            <a:ext cx="414337"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0" name="Picture 15">
            <a:extLst>
              <a:ext uri="{FF2B5EF4-FFF2-40B4-BE49-F238E27FC236}">
                <a16:creationId xmlns:a16="http://schemas.microsoft.com/office/drawing/2014/main" id="{1F082D3C-B128-43FB-BC1A-5C059A21BB3F}"/>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938789" y="5249023"/>
            <a:ext cx="463550"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1" name="Picture 16">
            <a:extLst>
              <a:ext uri="{FF2B5EF4-FFF2-40B4-BE49-F238E27FC236}">
                <a16:creationId xmlns:a16="http://schemas.microsoft.com/office/drawing/2014/main" id="{53F292B8-96B5-4AC3-9719-B584DFF498CF}"/>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1625985" y="5245590"/>
            <a:ext cx="463550"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52" name="Picture 17">
            <a:extLst>
              <a:ext uri="{FF2B5EF4-FFF2-40B4-BE49-F238E27FC236}">
                <a16:creationId xmlns:a16="http://schemas.microsoft.com/office/drawing/2014/main" id="{B670DE38-3A08-44D0-91A5-E6C29B4A6FEF}"/>
              </a:ext>
            </a:extLst>
          </p:cNvPr>
          <p:cNvPicPr>
            <a:picLocks noChangeAspect="1" noChangeArrowheads="1"/>
          </p:cNvPicPr>
          <p:nvPr/>
        </p:nvPicPr>
        <p:blipFill>
          <a:blip r:embed="rId9" cstate="email">
            <a:extLst>
              <a:ext uri="{28A0092B-C50C-407E-A947-70E740481C1C}">
                <a14:useLocalDpi xmlns:a14="http://schemas.microsoft.com/office/drawing/2010/main"/>
              </a:ext>
            </a:extLst>
          </a:blip>
          <a:srcRect/>
          <a:stretch>
            <a:fillRect/>
          </a:stretch>
        </p:blipFill>
        <p:spPr bwMode="auto">
          <a:xfrm>
            <a:off x="2288958" y="5245589"/>
            <a:ext cx="463550" cy="301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53" name="Straight Connector 52">
            <a:extLst>
              <a:ext uri="{FF2B5EF4-FFF2-40B4-BE49-F238E27FC236}">
                <a16:creationId xmlns:a16="http://schemas.microsoft.com/office/drawing/2014/main" id="{A67EEF50-2B36-45EE-B7D2-4D11D614C1AD}"/>
              </a:ext>
            </a:extLst>
          </p:cNvPr>
          <p:cNvCxnSpPr/>
          <p:nvPr/>
        </p:nvCxnSpPr>
        <p:spPr>
          <a:xfrm>
            <a:off x="1429200" y="5260672"/>
            <a:ext cx="76200" cy="0"/>
          </a:xfrm>
          <a:prstGeom prst="line">
            <a:avLst/>
          </a:prstGeom>
          <a:noFill/>
          <a:ln w="31750" cap="flat" cmpd="sng" algn="ctr">
            <a:solidFill>
              <a:sysClr val="windowText" lastClr="000000"/>
            </a:solidFill>
            <a:prstDash val="solid"/>
            <a:tailEnd type="none"/>
          </a:ln>
          <a:effectLst/>
        </p:spPr>
      </p:cxnSp>
      <p:cxnSp>
        <p:nvCxnSpPr>
          <p:cNvPr id="54" name="Straight Connector 53">
            <a:extLst>
              <a:ext uri="{FF2B5EF4-FFF2-40B4-BE49-F238E27FC236}">
                <a16:creationId xmlns:a16="http://schemas.microsoft.com/office/drawing/2014/main" id="{9D3C97E3-A396-4E3C-B78E-FE366CA246B1}"/>
              </a:ext>
            </a:extLst>
          </p:cNvPr>
          <p:cNvCxnSpPr/>
          <p:nvPr/>
        </p:nvCxnSpPr>
        <p:spPr>
          <a:xfrm>
            <a:off x="1525244" y="5260672"/>
            <a:ext cx="76200" cy="0"/>
          </a:xfrm>
          <a:prstGeom prst="line">
            <a:avLst/>
          </a:prstGeom>
          <a:noFill/>
          <a:ln w="31750" cap="flat" cmpd="sng" algn="ctr">
            <a:solidFill>
              <a:sysClr val="windowText" lastClr="000000"/>
            </a:solidFill>
            <a:prstDash val="solid"/>
            <a:tailEnd type="none"/>
          </a:ln>
          <a:effectLst/>
        </p:spPr>
      </p:cxnSp>
      <p:cxnSp>
        <p:nvCxnSpPr>
          <p:cNvPr id="55" name="Straight Connector 54">
            <a:extLst>
              <a:ext uri="{FF2B5EF4-FFF2-40B4-BE49-F238E27FC236}">
                <a16:creationId xmlns:a16="http://schemas.microsoft.com/office/drawing/2014/main" id="{F1FC6876-5ACC-43E0-AE6B-209AA26B9FD6}"/>
              </a:ext>
            </a:extLst>
          </p:cNvPr>
          <p:cNvCxnSpPr/>
          <p:nvPr/>
        </p:nvCxnSpPr>
        <p:spPr>
          <a:xfrm>
            <a:off x="2106173" y="5260671"/>
            <a:ext cx="76200" cy="0"/>
          </a:xfrm>
          <a:prstGeom prst="line">
            <a:avLst/>
          </a:prstGeom>
          <a:noFill/>
          <a:ln w="31750" cap="flat" cmpd="sng" algn="ctr">
            <a:solidFill>
              <a:sysClr val="windowText" lastClr="000000"/>
            </a:solidFill>
            <a:prstDash val="solid"/>
            <a:tailEnd type="none"/>
          </a:ln>
          <a:effectLst/>
        </p:spPr>
      </p:cxnSp>
      <p:cxnSp>
        <p:nvCxnSpPr>
          <p:cNvPr id="56" name="Straight Connector 55">
            <a:extLst>
              <a:ext uri="{FF2B5EF4-FFF2-40B4-BE49-F238E27FC236}">
                <a16:creationId xmlns:a16="http://schemas.microsoft.com/office/drawing/2014/main" id="{0B3AAE87-EA9F-4397-BA58-BDDCCB6A1194}"/>
              </a:ext>
            </a:extLst>
          </p:cNvPr>
          <p:cNvCxnSpPr/>
          <p:nvPr/>
        </p:nvCxnSpPr>
        <p:spPr>
          <a:xfrm>
            <a:off x="2194660" y="5260671"/>
            <a:ext cx="76200" cy="0"/>
          </a:xfrm>
          <a:prstGeom prst="line">
            <a:avLst/>
          </a:prstGeom>
          <a:noFill/>
          <a:ln w="31750" cap="flat" cmpd="sng" algn="ctr">
            <a:solidFill>
              <a:sysClr val="windowText" lastClr="000000"/>
            </a:solidFill>
            <a:prstDash val="solid"/>
            <a:tailEnd type="none"/>
          </a:ln>
          <a:effectLst/>
        </p:spPr>
      </p:cxnSp>
      <p:sp>
        <p:nvSpPr>
          <p:cNvPr id="57" name="Rectangle 56">
            <a:extLst>
              <a:ext uri="{FF2B5EF4-FFF2-40B4-BE49-F238E27FC236}">
                <a16:creationId xmlns:a16="http://schemas.microsoft.com/office/drawing/2014/main" id="{2D073130-A2F2-483F-ADEA-6D510017CBCF}"/>
              </a:ext>
            </a:extLst>
          </p:cNvPr>
          <p:cNvSpPr/>
          <p:nvPr/>
        </p:nvSpPr>
        <p:spPr>
          <a:xfrm>
            <a:off x="929200" y="5483719"/>
            <a:ext cx="1805115" cy="304800"/>
          </a:xfrm>
          <a:prstGeom prst="rect">
            <a:avLst/>
          </a:prstGeom>
          <a:solidFill>
            <a:sysClr val="window" lastClr="FFFFFF"/>
          </a:solidFill>
          <a:ln w="19050" cap="flat" cmpd="sng" algn="ctr">
            <a:solidFill>
              <a:sysClr val="windowText" lastClr="000000"/>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cxnSp>
        <p:nvCxnSpPr>
          <p:cNvPr id="58" name="Straight Connector 57">
            <a:extLst>
              <a:ext uri="{FF2B5EF4-FFF2-40B4-BE49-F238E27FC236}">
                <a16:creationId xmlns:a16="http://schemas.microsoft.com/office/drawing/2014/main" id="{8E1A0310-8571-4F31-BA4D-BF5510A2187D}"/>
              </a:ext>
            </a:extLst>
          </p:cNvPr>
          <p:cNvCxnSpPr/>
          <p:nvPr/>
        </p:nvCxnSpPr>
        <p:spPr>
          <a:xfrm flipH="1">
            <a:off x="953712" y="5477623"/>
            <a:ext cx="176974" cy="304800"/>
          </a:xfrm>
          <a:prstGeom prst="line">
            <a:avLst/>
          </a:prstGeom>
          <a:noFill/>
          <a:ln w="9525" cap="flat" cmpd="sng" algn="ctr">
            <a:solidFill>
              <a:sysClr val="windowText" lastClr="000000"/>
            </a:solidFill>
            <a:prstDash val="solid"/>
            <a:tailEnd type="none"/>
          </a:ln>
          <a:effectLst/>
        </p:spPr>
      </p:cxnSp>
      <p:cxnSp>
        <p:nvCxnSpPr>
          <p:cNvPr id="59" name="Straight Connector 58">
            <a:extLst>
              <a:ext uri="{FF2B5EF4-FFF2-40B4-BE49-F238E27FC236}">
                <a16:creationId xmlns:a16="http://schemas.microsoft.com/office/drawing/2014/main" id="{8A38CD81-5315-4475-85E4-0B277BB6B3FA}"/>
              </a:ext>
            </a:extLst>
          </p:cNvPr>
          <p:cNvCxnSpPr/>
          <p:nvPr/>
        </p:nvCxnSpPr>
        <p:spPr>
          <a:xfrm flipH="1">
            <a:off x="1060487" y="5477623"/>
            <a:ext cx="176974" cy="304800"/>
          </a:xfrm>
          <a:prstGeom prst="line">
            <a:avLst/>
          </a:prstGeom>
          <a:noFill/>
          <a:ln w="9525" cap="flat" cmpd="sng" algn="ctr">
            <a:solidFill>
              <a:sysClr val="windowText" lastClr="000000"/>
            </a:solidFill>
            <a:prstDash val="solid"/>
            <a:tailEnd type="none"/>
          </a:ln>
          <a:effectLst/>
        </p:spPr>
      </p:cxnSp>
      <p:cxnSp>
        <p:nvCxnSpPr>
          <p:cNvPr id="60" name="Straight Connector 59">
            <a:extLst>
              <a:ext uri="{FF2B5EF4-FFF2-40B4-BE49-F238E27FC236}">
                <a16:creationId xmlns:a16="http://schemas.microsoft.com/office/drawing/2014/main" id="{B93163DB-21E4-4D2A-B14D-4A733FBD67D7}"/>
              </a:ext>
            </a:extLst>
          </p:cNvPr>
          <p:cNvCxnSpPr/>
          <p:nvPr/>
        </p:nvCxnSpPr>
        <p:spPr>
          <a:xfrm flipH="1">
            <a:off x="1179168" y="5502007"/>
            <a:ext cx="176974" cy="304800"/>
          </a:xfrm>
          <a:prstGeom prst="line">
            <a:avLst/>
          </a:prstGeom>
          <a:noFill/>
          <a:ln w="9525" cap="flat" cmpd="sng" algn="ctr">
            <a:solidFill>
              <a:sysClr val="windowText" lastClr="000000"/>
            </a:solidFill>
            <a:prstDash val="solid"/>
            <a:tailEnd type="none"/>
          </a:ln>
          <a:effectLst/>
        </p:spPr>
      </p:cxnSp>
      <p:cxnSp>
        <p:nvCxnSpPr>
          <p:cNvPr id="61" name="Straight Connector 60">
            <a:extLst>
              <a:ext uri="{FF2B5EF4-FFF2-40B4-BE49-F238E27FC236}">
                <a16:creationId xmlns:a16="http://schemas.microsoft.com/office/drawing/2014/main" id="{AFBF4857-8B26-4F5D-931C-EFDF739519CB}"/>
              </a:ext>
            </a:extLst>
          </p:cNvPr>
          <p:cNvCxnSpPr/>
          <p:nvPr/>
        </p:nvCxnSpPr>
        <p:spPr>
          <a:xfrm flipH="1">
            <a:off x="1328426" y="5492863"/>
            <a:ext cx="176974" cy="304800"/>
          </a:xfrm>
          <a:prstGeom prst="line">
            <a:avLst/>
          </a:prstGeom>
          <a:noFill/>
          <a:ln w="9525" cap="flat" cmpd="sng" algn="ctr">
            <a:solidFill>
              <a:sysClr val="windowText" lastClr="000000"/>
            </a:solidFill>
            <a:prstDash val="solid"/>
            <a:tailEnd type="none"/>
          </a:ln>
          <a:effectLst/>
        </p:spPr>
      </p:cxnSp>
      <p:cxnSp>
        <p:nvCxnSpPr>
          <p:cNvPr id="62" name="Straight Connector 61">
            <a:extLst>
              <a:ext uri="{FF2B5EF4-FFF2-40B4-BE49-F238E27FC236}">
                <a16:creationId xmlns:a16="http://schemas.microsoft.com/office/drawing/2014/main" id="{774B136F-6022-49DE-806D-7FC61A68701F}"/>
              </a:ext>
            </a:extLst>
          </p:cNvPr>
          <p:cNvCxnSpPr/>
          <p:nvPr/>
        </p:nvCxnSpPr>
        <p:spPr>
          <a:xfrm flipH="1">
            <a:off x="1444407" y="5483719"/>
            <a:ext cx="176974" cy="304800"/>
          </a:xfrm>
          <a:prstGeom prst="line">
            <a:avLst/>
          </a:prstGeom>
          <a:noFill/>
          <a:ln w="9525" cap="flat" cmpd="sng" algn="ctr">
            <a:solidFill>
              <a:sysClr val="windowText" lastClr="000000"/>
            </a:solidFill>
            <a:prstDash val="solid"/>
            <a:tailEnd type="none"/>
          </a:ln>
          <a:effectLst/>
        </p:spPr>
      </p:cxnSp>
      <p:cxnSp>
        <p:nvCxnSpPr>
          <p:cNvPr id="63" name="Straight Connector 62">
            <a:extLst>
              <a:ext uri="{FF2B5EF4-FFF2-40B4-BE49-F238E27FC236}">
                <a16:creationId xmlns:a16="http://schemas.microsoft.com/office/drawing/2014/main" id="{412FEFC6-03D8-4A97-B82C-DA758F04FD50}"/>
              </a:ext>
            </a:extLst>
          </p:cNvPr>
          <p:cNvCxnSpPr/>
          <p:nvPr/>
        </p:nvCxnSpPr>
        <p:spPr>
          <a:xfrm flipH="1">
            <a:off x="1568900" y="5492863"/>
            <a:ext cx="176974" cy="304800"/>
          </a:xfrm>
          <a:prstGeom prst="line">
            <a:avLst/>
          </a:prstGeom>
          <a:noFill/>
          <a:ln w="9525" cap="flat" cmpd="sng" algn="ctr">
            <a:solidFill>
              <a:sysClr val="windowText" lastClr="000000"/>
            </a:solidFill>
            <a:prstDash val="solid"/>
            <a:tailEnd type="none"/>
          </a:ln>
          <a:effectLst/>
        </p:spPr>
      </p:cxnSp>
      <p:cxnSp>
        <p:nvCxnSpPr>
          <p:cNvPr id="64" name="Straight Connector 63">
            <a:extLst>
              <a:ext uri="{FF2B5EF4-FFF2-40B4-BE49-F238E27FC236}">
                <a16:creationId xmlns:a16="http://schemas.microsoft.com/office/drawing/2014/main" id="{66C64DD5-787B-4735-9869-E561108F3B34}"/>
              </a:ext>
            </a:extLst>
          </p:cNvPr>
          <p:cNvCxnSpPr/>
          <p:nvPr/>
        </p:nvCxnSpPr>
        <p:spPr>
          <a:xfrm flipH="1">
            <a:off x="1724888" y="5465431"/>
            <a:ext cx="176974" cy="304800"/>
          </a:xfrm>
          <a:prstGeom prst="line">
            <a:avLst/>
          </a:prstGeom>
          <a:noFill/>
          <a:ln w="9525" cap="flat" cmpd="sng" algn="ctr">
            <a:solidFill>
              <a:sysClr val="windowText" lastClr="000000"/>
            </a:solidFill>
            <a:prstDash val="solid"/>
            <a:tailEnd type="none"/>
          </a:ln>
          <a:effectLst/>
        </p:spPr>
      </p:cxnSp>
      <p:cxnSp>
        <p:nvCxnSpPr>
          <p:cNvPr id="65" name="Straight Connector 64">
            <a:extLst>
              <a:ext uri="{FF2B5EF4-FFF2-40B4-BE49-F238E27FC236}">
                <a16:creationId xmlns:a16="http://schemas.microsoft.com/office/drawing/2014/main" id="{B7AC4792-34B2-4273-B475-87181BCB5CD7}"/>
              </a:ext>
            </a:extLst>
          </p:cNvPr>
          <p:cNvCxnSpPr/>
          <p:nvPr/>
        </p:nvCxnSpPr>
        <p:spPr>
          <a:xfrm flipH="1">
            <a:off x="1814072" y="5486767"/>
            <a:ext cx="176974" cy="304800"/>
          </a:xfrm>
          <a:prstGeom prst="line">
            <a:avLst/>
          </a:prstGeom>
          <a:noFill/>
          <a:ln w="9525" cap="flat" cmpd="sng" algn="ctr">
            <a:solidFill>
              <a:sysClr val="windowText" lastClr="000000"/>
            </a:solidFill>
            <a:prstDash val="solid"/>
            <a:tailEnd type="none"/>
          </a:ln>
          <a:effectLst/>
        </p:spPr>
      </p:cxnSp>
      <p:cxnSp>
        <p:nvCxnSpPr>
          <p:cNvPr id="66" name="Straight Connector 65">
            <a:extLst>
              <a:ext uri="{FF2B5EF4-FFF2-40B4-BE49-F238E27FC236}">
                <a16:creationId xmlns:a16="http://schemas.microsoft.com/office/drawing/2014/main" id="{DDB1C016-F880-4969-ADA7-9D900AC473E8}"/>
              </a:ext>
            </a:extLst>
          </p:cNvPr>
          <p:cNvCxnSpPr/>
          <p:nvPr/>
        </p:nvCxnSpPr>
        <p:spPr>
          <a:xfrm flipH="1">
            <a:off x="1967299" y="5465431"/>
            <a:ext cx="176974" cy="304800"/>
          </a:xfrm>
          <a:prstGeom prst="line">
            <a:avLst/>
          </a:prstGeom>
          <a:noFill/>
          <a:ln w="9525" cap="flat" cmpd="sng" algn="ctr">
            <a:solidFill>
              <a:sysClr val="windowText" lastClr="000000"/>
            </a:solidFill>
            <a:prstDash val="solid"/>
            <a:tailEnd type="none"/>
          </a:ln>
          <a:effectLst/>
        </p:spPr>
      </p:cxnSp>
      <p:cxnSp>
        <p:nvCxnSpPr>
          <p:cNvPr id="67" name="Straight Connector 66">
            <a:extLst>
              <a:ext uri="{FF2B5EF4-FFF2-40B4-BE49-F238E27FC236}">
                <a16:creationId xmlns:a16="http://schemas.microsoft.com/office/drawing/2014/main" id="{2E47101F-B12F-428F-952E-C6E2E5C81367}"/>
              </a:ext>
            </a:extLst>
          </p:cNvPr>
          <p:cNvCxnSpPr/>
          <p:nvPr/>
        </p:nvCxnSpPr>
        <p:spPr>
          <a:xfrm flipH="1">
            <a:off x="2055786" y="5492863"/>
            <a:ext cx="176974" cy="304800"/>
          </a:xfrm>
          <a:prstGeom prst="line">
            <a:avLst/>
          </a:prstGeom>
          <a:noFill/>
          <a:ln w="9525" cap="flat" cmpd="sng" algn="ctr">
            <a:solidFill>
              <a:sysClr val="windowText" lastClr="000000"/>
            </a:solidFill>
            <a:prstDash val="solid"/>
            <a:tailEnd type="none"/>
          </a:ln>
          <a:effectLst/>
        </p:spPr>
      </p:cxnSp>
      <p:cxnSp>
        <p:nvCxnSpPr>
          <p:cNvPr id="68" name="Straight Connector 67">
            <a:extLst>
              <a:ext uri="{FF2B5EF4-FFF2-40B4-BE49-F238E27FC236}">
                <a16:creationId xmlns:a16="http://schemas.microsoft.com/office/drawing/2014/main" id="{45C3B2BA-FBE6-47C2-BB95-0B8784F6D07A}"/>
              </a:ext>
            </a:extLst>
          </p:cNvPr>
          <p:cNvCxnSpPr/>
          <p:nvPr/>
        </p:nvCxnSpPr>
        <p:spPr>
          <a:xfrm flipH="1">
            <a:off x="2166784" y="5502007"/>
            <a:ext cx="176974" cy="304800"/>
          </a:xfrm>
          <a:prstGeom prst="line">
            <a:avLst/>
          </a:prstGeom>
          <a:noFill/>
          <a:ln w="9525" cap="flat" cmpd="sng" algn="ctr">
            <a:solidFill>
              <a:sysClr val="windowText" lastClr="000000"/>
            </a:solidFill>
            <a:prstDash val="solid"/>
            <a:tailEnd type="none"/>
          </a:ln>
          <a:effectLst/>
        </p:spPr>
      </p:cxnSp>
      <p:cxnSp>
        <p:nvCxnSpPr>
          <p:cNvPr id="69" name="Straight Connector 68">
            <a:extLst>
              <a:ext uri="{FF2B5EF4-FFF2-40B4-BE49-F238E27FC236}">
                <a16:creationId xmlns:a16="http://schemas.microsoft.com/office/drawing/2014/main" id="{7EAB6375-9641-4F9C-94A9-7C4A6D454D5C}"/>
              </a:ext>
            </a:extLst>
          </p:cNvPr>
          <p:cNvCxnSpPr/>
          <p:nvPr/>
        </p:nvCxnSpPr>
        <p:spPr>
          <a:xfrm flipH="1">
            <a:off x="2288958" y="5502007"/>
            <a:ext cx="176974" cy="304800"/>
          </a:xfrm>
          <a:prstGeom prst="line">
            <a:avLst/>
          </a:prstGeom>
          <a:noFill/>
          <a:ln w="9525" cap="flat" cmpd="sng" algn="ctr">
            <a:solidFill>
              <a:sysClr val="windowText" lastClr="000000"/>
            </a:solidFill>
            <a:prstDash val="solid"/>
            <a:tailEnd type="none"/>
          </a:ln>
          <a:effectLst/>
        </p:spPr>
      </p:cxnSp>
      <p:cxnSp>
        <p:nvCxnSpPr>
          <p:cNvPr id="70" name="Straight Connector 69">
            <a:extLst>
              <a:ext uri="{FF2B5EF4-FFF2-40B4-BE49-F238E27FC236}">
                <a16:creationId xmlns:a16="http://schemas.microsoft.com/office/drawing/2014/main" id="{733D0E6A-C431-43C7-B4AE-D73DD4E78A51}"/>
              </a:ext>
            </a:extLst>
          </p:cNvPr>
          <p:cNvCxnSpPr/>
          <p:nvPr/>
        </p:nvCxnSpPr>
        <p:spPr>
          <a:xfrm flipH="1">
            <a:off x="2432246" y="5465431"/>
            <a:ext cx="176974" cy="304800"/>
          </a:xfrm>
          <a:prstGeom prst="line">
            <a:avLst/>
          </a:prstGeom>
          <a:noFill/>
          <a:ln w="9525" cap="flat" cmpd="sng" algn="ctr">
            <a:solidFill>
              <a:sysClr val="windowText" lastClr="000000"/>
            </a:solidFill>
            <a:prstDash val="solid"/>
            <a:tailEnd type="none"/>
          </a:ln>
          <a:effectLst/>
        </p:spPr>
      </p:cxnSp>
      <p:cxnSp>
        <p:nvCxnSpPr>
          <p:cNvPr id="71" name="Straight Connector 70">
            <a:extLst>
              <a:ext uri="{FF2B5EF4-FFF2-40B4-BE49-F238E27FC236}">
                <a16:creationId xmlns:a16="http://schemas.microsoft.com/office/drawing/2014/main" id="{00AA759C-3538-4F31-8D38-9DA324446524}"/>
              </a:ext>
            </a:extLst>
          </p:cNvPr>
          <p:cNvCxnSpPr/>
          <p:nvPr/>
        </p:nvCxnSpPr>
        <p:spPr>
          <a:xfrm flipH="1">
            <a:off x="2520733" y="5492863"/>
            <a:ext cx="176974" cy="304800"/>
          </a:xfrm>
          <a:prstGeom prst="line">
            <a:avLst/>
          </a:prstGeom>
          <a:noFill/>
          <a:ln w="9525" cap="flat" cmpd="sng" algn="ctr">
            <a:solidFill>
              <a:sysClr val="windowText" lastClr="000000"/>
            </a:solidFill>
            <a:prstDash val="solid"/>
            <a:tailEnd type="none"/>
          </a:ln>
          <a:effectLst/>
        </p:spPr>
      </p:cxnSp>
      <p:cxnSp>
        <p:nvCxnSpPr>
          <p:cNvPr id="72" name="Straight Arrow Connector 71">
            <a:extLst>
              <a:ext uri="{FF2B5EF4-FFF2-40B4-BE49-F238E27FC236}">
                <a16:creationId xmlns:a16="http://schemas.microsoft.com/office/drawing/2014/main" id="{E9C67D6A-5218-425F-B58F-DA2D655A8FB3}"/>
              </a:ext>
            </a:extLst>
          </p:cNvPr>
          <p:cNvCxnSpPr/>
          <p:nvPr/>
        </p:nvCxnSpPr>
        <p:spPr>
          <a:xfrm flipH="1">
            <a:off x="1079472" y="6201523"/>
            <a:ext cx="546513" cy="228600"/>
          </a:xfrm>
          <a:prstGeom prst="straightConnector1">
            <a:avLst/>
          </a:prstGeom>
          <a:noFill/>
          <a:ln w="31750" cap="flat" cmpd="sng" algn="ctr">
            <a:solidFill>
              <a:sysClr val="windowText" lastClr="000000"/>
            </a:solidFill>
            <a:prstDash val="solid"/>
            <a:tailEnd type="arrow"/>
          </a:ln>
          <a:effectLst/>
        </p:spPr>
      </p:cxnSp>
      <p:cxnSp>
        <p:nvCxnSpPr>
          <p:cNvPr id="73" name="Straight Connector 72">
            <a:extLst>
              <a:ext uri="{FF2B5EF4-FFF2-40B4-BE49-F238E27FC236}">
                <a16:creationId xmlns:a16="http://schemas.microsoft.com/office/drawing/2014/main" id="{EE960E16-27EC-47B2-877E-2BD223AB0EC8}"/>
              </a:ext>
            </a:extLst>
          </p:cNvPr>
          <p:cNvCxnSpPr/>
          <p:nvPr/>
        </p:nvCxnSpPr>
        <p:spPr>
          <a:xfrm>
            <a:off x="1614874" y="6201523"/>
            <a:ext cx="893762" cy="0"/>
          </a:xfrm>
          <a:prstGeom prst="line">
            <a:avLst/>
          </a:prstGeom>
          <a:noFill/>
          <a:ln w="31750" cap="flat" cmpd="sng" algn="ctr">
            <a:solidFill>
              <a:sysClr val="windowText" lastClr="000000"/>
            </a:solidFill>
            <a:prstDash val="solid"/>
            <a:tailEnd type="none"/>
          </a:ln>
          <a:effectLst/>
        </p:spPr>
      </p:cxnSp>
      <p:cxnSp>
        <p:nvCxnSpPr>
          <p:cNvPr id="74" name="Straight Connector 73">
            <a:extLst>
              <a:ext uri="{FF2B5EF4-FFF2-40B4-BE49-F238E27FC236}">
                <a16:creationId xmlns:a16="http://schemas.microsoft.com/office/drawing/2014/main" id="{C12E7F71-FC05-4064-87AE-AC7955DA217B}"/>
              </a:ext>
            </a:extLst>
          </p:cNvPr>
          <p:cNvCxnSpPr/>
          <p:nvPr/>
        </p:nvCxnSpPr>
        <p:spPr>
          <a:xfrm>
            <a:off x="1115952" y="2582023"/>
            <a:ext cx="1483616" cy="0"/>
          </a:xfrm>
          <a:prstGeom prst="line">
            <a:avLst/>
          </a:prstGeom>
          <a:noFill/>
          <a:ln w="34925" cap="flat" cmpd="sng" algn="ctr">
            <a:solidFill>
              <a:sysClr val="windowText" lastClr="000000"/>
            </a:solidFill>
            <a:prstDash val="dash"/>
            <a:tailEnd type="none"/>
          </a:ln>
          <a:effectLst/>
        </p:spPr>
      </p:cxnSp>
      <p:cxnSp>
        <p:nvCxnSpPr>
          <p:cNvPr id="75" name="Straight Connector 74">
            <a:extLst>
              <a:ext uri="{FF2B5EF4-FFF2-40B4-BE49-F238E27FC236}">
                <a16:creationId xmlns:a16="http://schemas.microsoft.com/office/drawing/2014/main" id="{6A1BF4CF-0301-4C73-B2BD-6109C9535E72}"/>
              </a:ext>
            </a:extLst>
          </p:cNvPr>
          <p:cNvCxnSpPr/>
          <p:nvPr/>
        </p:nvCxnSpPr>
        <p:spPr>
          <a:xfrm>
            <a:off x="1113954" y="1972423"/>
            <a:ext cx="1638553" cy="0"/>
          </a:xfrm>
          <a:prstGeom prst="line">
            <a:avLst/>
          </a:prstGeom>
          <a:noFill/>
          <a:ln w="38100" cap="flat" cmpd="sng" algn="ctr">
            <a:solidFill>
              <a:sysClr val="windowText" lastClr="000000"/>
            </a:solidFill>
            <a:prstDash val="solid"/>
            <a:tailEnd type="none"/>
          </a:ln>
          <a:effectLst/>
        </p:spPr>
      </p:cxnSp>
      <p:cxnSp>
        <p:nvCxnSpPr>
          <p:cNvPr id="76" name="Straight Connector 75">
            <a:extLst>
              <a:ext uri="{FF2B5EF4-FFF2-40B4-BE49-F238E27FC236}">
                <a16:creationId xmlns:a16="http://schemas.microsoft.com/office/drawing/2014/main" id="{9AC78246-6F1B-415F-8DE9-1C2E895966F8}"/>
              </a:ext>
            </a:extLst>
          </p:cNvPr>
          <p:cNvCxnSpPr/>
          <p:nvPr/>
        </p:nvCxnSpPr>
        <p:spPr>
          <a:xfrm>
            <a:off x="1079472" y="3191623"/>
            <a:ext cx="666402" cy="0"/>
          </a:xfrm>
          <a:prstGeom prst="line">
            <a:avLst/>
          </a:prstGeom>
          <a:noFill/>
          <a:ln w="12700" cap="flat" cmpd="sng" algn="ctr">
            <a:solidFill>
              <a:sysClr val="windowText" lastClr="000000"/>
            </a:solidFill>
            <a:prstDash val="solid"/>
            <a:tailEnd type="none"/>
          </a:ln>
          <a:effectLst/>
        </p:spPr>
      </p:cxnSp>
      <p:cxnSp>
        <p:nvCxnSpPr>
          <p:cNvPr id="77" name="Straight Connector 76">
            <a:extLst>
              <a:ext uri="{FF2B5EF4-FFF2-40B4-BE49-F238E27FC236}">
                <a16:creationId xmlns:a16="http://schemas.microsoft.com/office/drawing/2014/main" id="{45DAD01B-C4DD-4338-83A2-44B28A8CA4B7}"/>
              </a:ext>
            </a:extLst>
          </p:cNvPr>
          <p:cNvCxnSpPr/>
          <p:nvPr/>
        </p:nvCxnSpPr>
        <p:spPr>
          <a:xfrm>
            <a:off x="1857760" y="3191623"/>
            <a:ext cx="136367" cy="0"/>
          </a:xfrm>
          <a:prstGeom prst="line">
            <a:avLst/>
          </a:prstGeom>
          <a:noFill/>
          <a:ln w="12700" cap="flat" cmpd="sng" algn="ctr">
            <a:solidFill>
              <a:sysClr val="windowText" lastClr="000000"/>
            </a:solidFill>
            <a:prstDash val="solid"/>
            <a:tailEnd type="none"/>
          </a:ln>
          <a:effectLst/>
        </p:spPr>
      </p:cxnSp>
      <p:cxnSp>
        <p:nvCxnSpPr>
          <p:cNvPr id="78" name="Straight Connector 77">
            <a:extLst>
              <a:ext uri="{FF2B5EF4-FFF2-40B4-BE49-F238E27FC236}">
                <a16:creationId xmlns:a16="http://schemas.microsoft.com/office/drawing/2014/main" id="{0E8EE291-7561-4C3A-92B9-72E6C5723441}"/>
              </a:ext>
            </a:extLst>
          </p:cNvPr>
          <p:cNvCxnSpPr/>
          <p:nvPr/>
        </p:nvCxnSpPr>
        <p:spPr>
          <a:xfrm>
            <a:off x="2106173" y="3191623"/>
            <a:ext cx="694627" cy="0"/>
          </a:xfrm>
          <a:prstGeom prst="line">
            <a:avLst/>
          </a:prstGeom>
          <a:noFill/>
          <a:ln w="12700" cap="flat" cmpd="sng" algn="ctr">
            <a:solidFill>
              <a:sysClr val="windowText" lastClr="000000"/>
            </a:solidFill>
            <a:prstDash val="solid"/>
            <a:tailEnd type="none"/>
          </a:ln>
          <a:effectLst/>
        </p:spPr>
      </p:cxnSp>
      <p:cxnSp>
        <p:nvCxnSpPr>
          <p:cNvPr id="79" name="Straight Connector 78">
            <a:extLst>
              <a:ext uri="{FF2B5EF4-FFF2-40B4-BE49-F238E27FC236}">
                <a16:creationId xmlns:a16="http://schemas.microsoft.com/office/drawing/2014/main" id="{666B0428-0B66-4FDA-B9E9-269910151592}"/>
              </a:ext>
            </a:extLst>
          </p:cNvPr>
          <p:cNvCxnSpPr/>
          <p:nvPr/>
        </p:nvCxnSpPr>
        <p:spPr>
          <a:xfrm>
            <a:off x="1052248" y="3877423"/>
            <a:ext cx="1702308" cy="0"/>
          </a:xfrm>
          <a:prstGeom prst="line">
            <a:avLst/>
          </a:prstGeom>
          <a:noFill/>
          <a:ln w="12700" cap="flat" cmpd="sng" algn="ctr">
            <a:solidFill>
              <a:sysClr val="windowText" lastClr="000000"/>
            </a:solidFill>
            <a:prstDash val="solid"/>
            <a:tailEnd type="none"/>
          </a:ln>
          <a:effectLst/>
        </p:spPr>
      </p:cxnSp>
    </p:spTree>
    <p:extLst>
      <p:ext uri="{BB962C8B-B14F-4D97-AF65-F5344CB8AC3E}">
        <p14:creationId xmlns:p14="http://schemas.microsoft.com/office/powerpoint/2010/main" val="5509159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nchor="t"/>
          <a:lstStyle/>
          <a:p>
            <a:r>
              <a:rPr lang="en-US" dirty="0"/>
              <a:t>Screw Jack Base Plans</a:t>
            </a:r>
          </a:p>
        </p:txBody>
      </p:sp>
      <p:pic>
        <p:nvPicPr>
          <p:cNvPr id="4" name="Picture 3">
            <a:extLst>
              <a:ext uri="{FF2B5EF4-FFF2-40B4-BE49-F238E27FC236}">
                <a16:creationId xmlns:a16="http://schemas.microsoft.com/office/drawing/2014/main" id="{D68AAED8-D614-4D5D-BB76-A1BB3523D6E0}"/>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402219" y="1020626"/>
            <a:ext cx="8839200" cy="5553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Rectangle 4">
            <a:extLst>
              <a:ext uri="{FF2B5EF4-FFF2-40B4-BE49-F238E27FC236}">
                <a16:creationId xmlns:a16="http://schemas.microsoft.com/office/drawing/2014/main" id="{3A98112C-7EF4-4A77-ADD4-B6613FC90336}"/>
              </a:ext>
            </a:extLst>
          </p:cNvPr>
          <p:cNvSpPr/>
          <p:nvPr/>
        </p:nvSpPr>
        <p:spPr>
          <a:xfrm>
            <a:off x="2830161" y="1245085"/>
            <a:ext cx="1490921" cy="369332"/>
          </a:xfrm>
          <a:prstGeom prst="rect">
            <a:avLst/>
          </a:prstGeom>
        </p:spPr>
        <p:txBody>
          <a:bodyPr wrap="none">
            <a:spAutoFit/>
          </a:bodyPr>
          <a:lstStyle/>
          <a:p>
            <a:r>
              <a:rPr lang="en-US" dirty="0">
                <a:solidFill>
                  <a:srgbClr val="FF0000"/>
                </a:solidFill>
              </a:rPr>
              <a:t>Extension line</a:t>
            </a:r>
          </a:p>
        </p:txBody>
      </p:sp>
      <p:sp>
        <p:nvSpPr>
          <p:cNvPr id="6" name="Rectangle 5">
            <a:extLst>
              <a:ext uri="{FF2B5EF4-FFF2-40B4-BE49-F238E27FC236}">
                <a16:creationId xmlns:a16="http://schemas.microsoft.com/office/drawing/2014/main" id="{AF39564B-3B3A-42B3-9C83-78C0E95B645E}"/>
              </a:ext>
            </a:extLst>
          </p:cNvPr>
          <p:cNvSpPr/>
          <p:nvPr/>
        </p:nvSpPr>
        <p:spPr>
          <a:xfrm>
            <a:off x="3099208" y="5554700"/>
            <a:ext cx="1584088" cy="369332"/>
          </a:xfrm>
          <a:prstGeom prst="rect">
            <a:avLst/>
          </a:prstGeom>
        </p:spPr>
        <p:txBody>
          <a:bodyPr wrap="none">
            <a:spAutoFit/>
          </a:bodyPr>
          <a:lstStyle/>
          <a:p>
            <a:r>
              <a:rPr lang="en-US" dirty="0">
                <a:solidFill>
                  <a:srgbClr val="FF0000"/>
                </a:solidFill>
              </a:rPr>
              <a:t>Dimension line</a:t>
            </a:r>
          </a:p>
        </p:txBody>
      </p:sp>
      <p:sp>
        <p:nvSpPr>
          <p:cNvPr id="7" name="Rectangle 6">
            <a:extLst>
              <a:ext uri="{FF2B5EF4-FFF2-40B4-BE49-F238E27FC236}">
                <a16:creationId xmlns:a16="http://schemas.microsoft.com/office/drawing/2014/main" id="{16B0D684-9254-4016-A1B1-47DACD9632A4}"/>
              </a:ext>
            </a:extLst>
          </p:cNvPr>
          <p:cNvSpPr/>
          <p:nvPr/>
        </p:nvSpPr>
        <p:spPr>
          <a:xfrm>
            <a:off x="6185478" y="4787599"/>
            <a:ext cx="1209177" cy="369332"/>
          </a:xfrm>
          <a:prstGeom prst="rect">
            <a:avLst/>
          </a:prstGeom>
        </p:spPr>
        <p:txBody>
          <a:bodyPr wrap="none">
            <a:spAutoFit/>
          </a:bodyPr>
          <a:lstStyle/>
          <a:p>
            <a:r>
              <a:rPr lang="en-US" dirty="0">
                <a:solidFill>
                  <a:srgbClr val="FF0000"/>
                </a:solidFill>
              </a:rPr>
              <a:t>Center line</a:t>
            </a:r>
          </a:p>
        </p:txBody>
      </p:sp>
      <p:sp>
        <p:nvSpPr>
          <p:cNvPr id="8" name="Rectangle 7">
            <a:extLst>
              <a:ext uri="{FF2B5EF4-FFF2-40B4-BE49-F238E27FC236}">
                <a16:creationId xmlns:a16="http://schemas.microsoft.com/office/drawing/2014/main" id="{4B9093AA-C424-4DB5-AA8E-BBA1E1C3C95E}"/>
              </a:ext>
            </a:extLst>
          </p:cNvPr>
          <p:cNvSpPr/>
          <p:nvPr/>
        </p:nvSpPr>
        <p:spPr>
          <a:xfrm>
            <a:off x="5472077" y="5156931"/>
            <a:ext cx="1273105" cy="369332"/>
          </a:xfrm>
          <a:prstGeom prst="rect">
            <a:avLst/>
          </a:prstGeom>
        </p:spPr>
        <p:txBody>
          <a:bodyPr wrap="none">
            <a:spAutoFit/>
          </a:bodyPr>
          <a:lstStyle/>
          <a:p>
            <a:r>
              <a:rPr lang="en-US" dirty="0">
                <a:solidFill>
                  <a:srgbClr val="FF0000"/>
                </a:solidFill>
              </a:rPr>
              <a:t>Section line</a:t>
            </a:r>
          </a:p>
        </p:txBody>
      </p:sp>
      <p:sp>
        <p:nvSpPr>
          <p:cNvPr id="9" name="Rectangle 8">
            <a:extLst>
              <a:ext uri="{FF2B5EF4-FFF2-40B4-BE49-F238E27FC236}">
                <a16:creationId xmlns:a16="http://schemas.microsoft.com/office/drawing/2014/main" id="{7673A1D0-F1E8-471B-A11B-F8D0639A257F}"/>
              </a:ext>
            </a:extLst>
          </p:cNvPr>
          <p:cNvSpPr/>
          <p:nvPr/>
        </p:nvSpPr>
        <p:spPr>
          <a:xfrm>
            <a:off x="6288418" y="2489931"/>
            <a:ext cx="1835695" cy="369332"/>
          </a:xfrm>
          <a:prstGeom prst="rect">
            <a:avLst/>
          </a:prstGeom>
        </p:spPr>
        <p:txBody>
          <a:bodyPr wrap="none">
            <a:spAutoFit/>
          </a:bodyPr>
          <a:lstStyle/>
          <a:p>
            <a:r>
              <a:rPr lang="en-US" dirty="0">
                <a:solidFill>
                  <a:srgbClr val="FF0000"/>
                </a:solidFill>
              </a:rPr>
              <a:t>Cutting plane line</a:t>
            </a:r>
          </a:p>
        </p:txBody>
      </p:sp>
      <p:sp>
        <p:nvSpPr>
          <p:cNvPr id="10" name="Rectangle 9">
            <a:extLst>
              <a:ext uri="{FF2B5EF4-FFF2-40B4-BE49-F238E27FC236}">
                <a16:creationId xmlns:a16="http://schemas.microsoft.com/office/drawing/2014/main" id="{B3EACCFB-379F-4431-A1E4-1206473859D4}"/>
              </a:ext>
            </a:extLst>
          </p:cNvPr>
          <p:cNvSpPr/>
          <p:nvPr/>
        </p:nvSpPr>
        <p:spPr>
          <a:xfrm>
            <a:off x="2454641" y="2310623"/>
            <a:ext cx="1199367" cy="369332"/>
          </a:xfrm>
          <a:prstGeom prst="rect">
            <a:avLst/>
          </a:prstGeom>
        </p:spPr>
        <p:txBody>
          <a:bodyPr wrap="none">
            <a:spAutoFit/>
          </a:bodyPr>
          <a:lstStyle/>
          <a:p>
            <a:r>
              <a:rPr lang="en-US" dirty="0">
                <a:solidFill>
                  <a:srgbClr val="FF0000"/>
                </a:solidFill>
              </a:rPr>
              <a:t>Object line</a:t>
            </a:r>
          </a:p>
        </p:txBody>
      </p:sp>
      <p:sp>
        <p:nvSpPr>
          <p:cNvPr id="11" name="Rectangle 10">
            <a:extLst>
              <a:ext uri="{FF2B5EF4-FFF2-40B4-BE49-F238E27FC236}">
                <a16:creationId xmlns:a16="http://schemas.microsoft.com/office/drawing/2014/main" id="{C8AC63F3-FB86-4BF8-942A-7D711CABE120}"/>
              </a:ext>
            </a:extLst>
          </p:cNvPr>
          <p:cNvSpPr/>
          <p:nvPr/>
        </p:nvSpPr>
        <p:spPr>
          <a:xfrm>
            <a:off x="6902241" y="1628919"/>
            <a:ext cx="735201" cy="369332"/>
          </a:xfrm>
          <a:prstGeom prst="rect">
            <a:avLst/>
          </a:prstGeom>
        </p:spPr>
        <p:txBody>
          <a:bodyPr wrap="none">
            <a:spAutoFit/>
          </a:bodyPr>
          <a:lstStyle/>
          <a:p>
            <a:r>
              <a:rPr lang="en-US" dirty="0">
                <a:solidFill>
                  <a:srgbClr val="FF0000"/>
                </a:solidFill>
              </a:rPr>
              <a:t>Notes</a:t>
            </a:r>
          </a:p>
        </p:txBody>
      </p:sp>
      <p:sp>
        <p:nvSpPr>
          <p:cNvPr id="12" name="Rectangle 11">
            <a:extLst>
              <a:ext uri="{FF2B5EF4-FFF2-40B4-BE49-F238E27FC236}">
                <a16:creationId xmlns:a16="http://schemas.microsoft.com/office/drawing/2014/main" id="{CA5A5944-AADA-4F5D-84EA-BF5542208CCB}"/>
              </a:ext>
            </a:extLst>
          </p:cNvPr>
          <p:cNvSpPr/>
          <p:nvPr/>
        </p:nvSpPr>
        <p:spPr>
          <a:xfrm>
            <a:off x="4933233" y="1188435"/>
            <a:ext cx="1221809" cy="369332"/>
          </a:xfrm>
          <a:prstGeom prst="rect">
            <a:avLst/>
          </a:prstGeom>
        </p:spPr>
        <p:txBody>
          <a:bodyPr wrap="none">
            <a:spAutoFit/>
          </a:bodyPr>
          <a:lstStyle/>
          <a:p>
            <a:r>
              <a:rPr lang="en-US" dirty="0">
                <a:solidFill>
                  <a:srgbClr val="FF0000"/>
                </a:solidFill>
              </a:rPr>
              <a:t>Leader line</a:t>
            </a:r>
          </a:p>
        </p:txBody>
      </p:sp>
      <p:sp>
        <p:nvSpPr>
          <p:cNvPr id="13" name="Rectangle 12">
            <a:extLst>
              <a:ext uri="{FF2B5EF4-FFF2-40B4-BE49-F238E27FC236}">
                <a16:creationId xmlns:a16="http://schemas.microsoft.com/office/drawing/2014/main" id="{8F696199-AD95-4A19-A096-84F38801FBC3}"/>
              </a:ext>
            </a:extLst>
          </p:cNvPr>
          <p:cNvSpPr/>
          <p:nvPr/>
        </p:nvSpPr>
        <p:spPr>
          <a:xfrm>
            <a:off x="8863978" y="4362665"/>
            <a:ext cx="1258678" cy="369332"/>
          </a:xfrm>
          <a:prstGeom prst="rect">
            <a:avLst/>
          </a:prstGeom>
        </p:spPr>
        <p:txBody>
          <a:bodyPr wrap="none">
            <a:spAutoFit/>
          </a:bodyPr>
          <a:lstStyle/>
          <a:p>
            <a:r>
              <a:rPr lang="en-US" dirty="0">
                <a:solidFill>
                  <a:srgbClr val="FF0000"/>
                </a:solidFill>
              </a:rPr>
              <a:t>Hidden line</a:t>
            </a:r>
          </a:p>
        </p:txBody>
      </p:sp>
      <p:sp>
        <p:nvSpPr>
          <p:cNvPr id="14" name="Rectangle 13">
            <a:extLst>
              <a:ext uri="{FF2B5EF4-FFF2-40B4-BE49-F238E27FC236}">
                <a16:creationId xmlns:a16="http://schemas.microsoft.com/office/drawing/2014/main" id="{FDE95EA1-9DFF-4C97-A218-A73E032F0DC2}"/>
              </a:ext>
            </a:extLst>
          </p:cNvPr>
          <p:cNvSpPr/>
          <p:nvPr/>
        </p:nvSpPr>
        <p:spPr>
          <a:xfrm>
            <a:off x="8863978" y="5213367"/>
            <a:ext cx="184731" cy="369332"/>
          </a:xfrm>
          <a:prstGeom prst="rect">
            <a:avLst/>
          </a:prstGeom>
        </p:spPr>
        <p:txBody>
          <a:bodyPr wrap="none">
            <a:spAutoFit/>
          </a:bodyPr>
          <a:lstStyle/>
          <a:p>
            <a:endParaRPr lang="en-US" dirty="0">
              <a:solidFill>
                <a:srgbClr val="FF0000"/>
              </a:solidFill>
            </a:endParaRPr>
          </a:p>
        </p:txBody>
      </p:sp>
      <p:cxnSp>
        <p:nvCxnSpPr>
          <p:cNvPr id="15" name="Straight Arrow Connector 14">
            <a:extLst>
              <a:ext uri="{FF2B5EF4-FFF2-40B4-BE49-F238E27FC236}">
                <a16:creationId xmlns:a16="http://schemas.microsoft.com/office/drawing/2014/main" id="{6635140D-F68B-48A9-BC25-E317F81B9F91}"/>
              </a:ext>
            </a:extLst>
          </p:cNvPr>
          <p:cNvCxnSpPr/>
          <p:nvPr/>
        </p:nvCxnSpPr>
        <p:spPr>
          <a:xfrm>
            <a:off x="3240418" y="1557767"/>
            <a:ext cx="503358" cy="55116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41F974BF-B4FB-4DE7-A1D0-44F70BC62F5E}"/>
              </a:ext>
            </a:extLst>
          </p:cNvPr>
          <p:cNvCxnSpPr/>
          <p:nvPr/>
        </p:nvCxnSpPr>
        <p:spPr>
          <a:xfrm>
            <a:off x="3099209" y="2674597"/>
            <a:ext cx="644567" cy="272534"/>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a:extLst>
              <a:ext uri="{FF2B5EF4-FFF2-40B4-BE49-F238E27FC236}">
                <a16:creationId xmlns:a16="http://schemas.microsoft.com/office/drawing/2014/main" id="{9F3BDB01-36B0-4C57-9E0A-3FA225374F4E}"/>
              </a:ext>
            </a:extLst>
          </p:cNvPr>
          <p:cNvCxnSpPr>
            <a:stCxn id="12" idx="1"/>
          </p:cNvCxnSpPr>
          <p:nvPr/>
        </p:nvCxnSpPr>
        <p:spPr>
          <a:xfrm flipH="1">
            <a:off x="4773065" y="1373101"/>
            <a:ext cx="160168" cy="81203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8" name="Straight Arrow Connector 17">
            <a:extLst>
              <a:ext uri="{FF2B5EF4-FFF2-40B4-BE49-F238E27FC236}">
                <a16:creationId xmlns:a16="http://schemas.microsoft.com/office/drawing/2014/main" id="{B0F3B8B1-796E-410D-A7C9-550924916E7B}"/>
              </a:ext>
            </a:extLst>
          </p:cNvPr>
          <p:cNvCxnSpPr/>
          <p:nvPr/>
        </p:nvCxnSpPr>
        <p:spPr>
          <a:xfrm flipV="1">
            <a:off x="3462034" y="5255729"/>
            <a:ext cx="251679" cy="369332"/>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7B0CF607-8E21-4D86-B92C-0D9EACDB9682}"/>
              </a:ext>
            </a:extLst>
          </p:cNvPr>
          <p:cNvCxnSpPr/>
          <p:nvPr/>
        </p:nvCxnSpPr>
        <p:spPr>
          <a:xfrm flipH="1" flipV="1">
            <a:off x="4933233" y="4471131"/>
            <a:ext cx="655789" cy="74223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1684ECAF-55AD-4204-BA24-CF30257EF936}"/>
              </a:ext>
            </a:extLst>
          </p:cNvPr>
          <p:cNvCxnSpPr/>
          <p:nvPr/>
        </p:nvCxnSpPr>
        <p:spPr>
          <a:xfrm flipV="1">
            <a:off x="7399884" y="4699731"/>
            <a:ext cx="564934" cy="3048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a:extLst>
              <a:ext uri="{FF2B5EF4-FFF2-40B4-BE49-F238E27FC236}">
                <a16:creationId xmlns:a16="http://schemas.microsoft.com/office/drawing/2014/main" id="{7ECF9BA5-A7A6-438F-B8EA-CFE8D7E4FB2E}"/>
              </a:ext>
            </a:extLst>
          </p:cNvPr>
          <p:cNvCxnSpPr/>
          <p:nvPr/>
        </p:nvCxnSpPr>
        <p:spPr>
          <a:xfrm flipH="1" flipV="1">
            <a:off x="8498218" y="4166331"/>
            <a:ext cx="365760" cy="381000"/>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84EEAD0F-08D4-4DC2-92A9-8ACCF39A4146}"/>
              </a:ext>
            </a:extLst>
          </p:cNvPr>
          <p:cNvCxnSpPr/>
          <p:nvPr/>
        </p:nvCxnSpPr>
        <p:spPr>
          <a:xfrm>
            <a:off x="6593218" y="2810864"/>
            <a:ext cx="381000" cy="669667"/>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a:extLst>
              <a:ext uri="{FF2B5EF4-FFF2-40B4-BE49-F238E27FC236}">
                <a16:creationId xmlns:a16="http://schemas.microsoft.com/office/drawing/2014/main" id="{55083565-EE54-48F9-984A-82836FDF94B9}"/>
              </a:ext>
            </a:extLst>
          </p:cNvPr>
          <p:cNvCxnSpPr>
            <a:stCxn id="11" idx="1"/>
          </p:cNvCxnSpPr>
          <p:nvPr/>
        </p:nvCxnSpPr>
        <p:spPr>
          <a:xfrm flipH="1">
            <a:off x="6517018" y="1813585"/>
            <a:ext cx="385223" cy="142946"/>
          </a:xfrm>
          <a:prstGeom prst="straightConnector1">
            <a:avLst/>
          </a:prstGeom>
          <a:ln w="3175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54996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nchor="t"/>
          <a:lstStyle/>
          <a:p>
            <a:r>
              <a:rPr lang="en-US" dirty="0"/>
              <a:t>Identify the Type of Lines</a:t>
            </a:r>
          </a:p>
        </p:txBody>
      </p:sp>
      <p:sp>
        <p:nvSpPr>
          <p:cNvPr id="4" name="Rectangle 3">
            <a:extLst>
              <a:ext uri="{FF2B5EF4-FFF2-40B4-BE49-F238E27FC236}">
                <a16:creationId xmlns:a16="http://schemas.microsoft.com/office/drawing/2014/main" id="{075E3309-C16E-47F8-A84B-66770B831BD9}"/>
              </a:ext>
            </a:extLst>
          </p:cNvPr>
          <p:cNvSpPr/>
          <p:nvPr/>
        </p:nvSpPr>
        <p:spPr>
          <a:xfrm>
            <a:off x="2243789" y="1109011"/>
            <a:ext cx="8001000" cy="5410200"/>
          </a:xfrm>
          <a:prstGeom prst="rect">
            <a:avLst/>
          </a:pr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nvGrpSpPr>
          <p:cNvPr id="5" name="Group 2">
            <a:extLst>
              <a:ext uri="{FF2B5EF4-FFF2-40B4-BE49-F238E27FC236}">
                <a16:creationId xmlns:a16="http://schemas.microsoft.com/office/drawing/2014/main" id="{94F3B4D3-9895-4056-9677-A23CC9A3B93F}"/>
              </a:ext>
            </a:extLst>
          </p:cNvPr>
          <p:cNvGrpSpPr>
            <a:grpSpLocks/>
          </p:cNvGrpSpPr>
          <p:nvPr/>
        </p:nvGrpSpPr>
        <p:grpSpPr bwMode="auto">
          <a:xfrm>
            <a:off x="2777189" y="1413811"/>
            <a:ext cx="5715000" cy="5029200"/>
            <a:chOff x="105898950" y="106984800"/>
            <a:chExt cx="5715000" cy="5029200"/>
          </a:xfrm>
        </p:grpSpPr>
        <p:sp>
          <p:nvSpPr>
            <p:cNvPr id="6" name="Text Box 3">
              <a:extLst>
                <a:ext uri="{FF2B5EF4-FFF2-40B4-BE49-F238E27FC236}">
                  <a16:creationId xmlns:a16="http://schemas.microsoft.com/office/drawing/2014/main" id="{0AE8F1FB-DEE5-472D-A364-DD99AD354070}"/>
                </a:ext>
              </a:extLst>
            </p:cNvPr>
            <p:cNvSpPr txBox="1">
              <a:spLocks noChangeArrowheads="1"/>
            </p:cNvSpPr>
            <p:nvPr/>
          </p:nvSpPr>
          <p:spPr bwMode="auto">
            <a:xfrm>
              <a:off x="106690625" y="1081278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0.25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7" name="Text Box 4">
              <a:extLst>
                <a:ext uri="{FF2B5EF4-FFF2-40B4-BE49-F238E27FC236}">
                  <a16:creationId xmlns:a16="http://schemas.microsoft.com/office/drawing/2014/main" id="{7D5640ED-430E-4526-975A-6442E352CBD7}"/>
                </a:ext>
              </a:extLst>
            </p:cNvPr>
            <p:cNvSpPr txBox="1">
              <a:spLocks noChangeArrowheads="1"/>
            </p:cNvSpPr>
            <p:nvPr/>
          </p:nvSpPr>
          <p:spPr bwMode="auto">
            <a:xfrm>
              <a:off x="109442250" y="108127800"/>
              <a:ext cx="57150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0.375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8" name="Line 5">
              <a:extLst>
                <a:ext uri="{FF2B5EF4-FFF2-40B4-BE49-F238E27FC236}">
                  <a16:creationId xmlns:a16="http://schemas.microsoft.com/office/drawing/2014/main" id="{4F76861E-70FF-4F37-9003-0B52C2102FC1}"/>
                </a:ext>
              </a:extLst>
            </p:cNvPr>
            <p:cNvSpPr>
              <a:spLocks noChangeShapeType="1"/>
            </p:cNvSpPr>
            <p:nvPr/>
          </p:nvSpPr>
          <p:spPr bwMode="auto">
            <a:xfrm>
              <a:off x="109327950" y="109499400"/>
              <a:ext cx="1" cy="13716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 name="Line 6">
              <a:extLst>
                <a:ext uri="{FF2B5EF4-FFF2-40B4-BE49-F238E27FC236}">
                  <a16:creationId xmlns:a16="http://schemas.microsoft.com/office/drawing/2014/main" id="{9956AF1F-77B7-4AF5-A47D-90635865D116}"/>
                </a:ext>
              </a:extLst>
            </p:cNvPr>
            <p:cNvSpPr>
              <a:spLocks noChangeShapeType="1"/>
            </p:cNvSpPr>
            <p:nvPr/>
          </p:nvSpPr>
          <p:spPr bwMode="auto">
            <a:xfrm>
              <a:off x="107041950" y="109499400"/>
              <a:ext cx="22860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 name="Line 7">
              <a:extLst>
                <a:ext uri="{FF2B5EF4-FFF2-40B4-BE49-F238E27FC236}">
                  <a16:creationId xmlns:a16="http://schemas.microsoft.com/office/drawing/2014/main" id="{F13FCD7C-1990-4919-A25D-2010B075E3FE}"/>
                </a:ext>
              </a:extLst>
            </p:cNvPr>
            <p:cNvSpPr>
              <a:spLocks noChangeShapeType="1"/>
            </p:cNvSpPr>
            <p:nvPr/>
          </p:nvSpPr>
          <p:spPr bwMode="auto">
            <a:xfrm>
              <a:off x="107041951" y="110185200"/>
              <a:ext cx="2286000" cy="1"/>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 name="Line 8">
              <a:extLst>
                <a:ext uri="{FF2B5EF4-FFF2-40B4-BE49-F238E27FC236}">
                  <a16:creationId xmlns:a16="http://schemas.microsoft.com/office/drawing/2014/main" id="{511CC256-168F-40A2-A472-912D5DF5C47B}"/>
                </a:ext>
              </a:extLst>
            </p:cNvPr>
            <p:cNvSpPr>
              <a:spLocks noChangeShapeType="1"/>
            </p:cNvSpPr>
            <p:nvPr/>
          </p:nvSpPr>
          <p:spPr bwMode="auto">
            <a:xfrm>
              <a:off x="107041950" y="109499400"/>
              <a:ext cx="1" cy="13716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 name="Line 9">
              <a:extLst>
                <a:ext uri="{FF2B5EF4-FFF2-40B4-BE49-F238E27FC236}">
                  <a16:creationId xmlns:a16="http://schemas.microsoft.com/office/drawing/2014/main" id="{A8B7D172-1CFC-4383-92E9-E209471A8DCA}"/>
                </a:ext>
              </a:extLst>
            </p:cNvPr>
            <p:cNvSpPr>
              <a:spLocks noChangeShapeType="1"/>
            </p:cNvSpPr>
            <p:nvPr/>
          </p:nvSpPr>
          <p:spPr bwMode="auto">
            <a:xfrm>
              <a:off x="107041950" y="110871000"/>
              <a:ext cx="6858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3" name="Line 10">
              <a:extLst>
                <a:ext uri="{FF2B5EF4-FFF2-40B4-BE49-F238E27FC236}">
                  <a16:creationId xmlns:a16="http://schemas.microsoft.com/office/drawing/2014/main" id="{EF299778-0171-409E-A62F-4F3BCE54799C}"/>
                </a:ext>
              </a:extLst>
            </p:cNvPr>
            <p:cNvSpPr>
              <a:spLocks noChangeShapeType="1"/>
            </p:cNvSpPr>
            <p:nvPr/>
          </p:nvSpPr>
          <p:spPr bwMode="auto">
            <a:xfrm>
              <a:off x="108642150" y="110871000"/>
              <a:ext cx="6858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4" name="Line 11">
              <a:extLst>
                <a:ext uri="{FF2B5EF4-FFF2-40B4-BE49-F238E27FC236}">
                  <a16:creationId xmlns:a16="http://schemas.microsoft.com/office/drawing/2014/main" id="{E814A82F-26CE-4086-8417-78E239A914B9}"/>
                </a:ext>
              </a:extLst>
            </p:cNvPr>
            <p:cNvSpPr>
              <a:spLocks noChangeShapeType="1"/>
            </p:cNvSpPr>
            <p:nvPr/>
          </p:nvSpPr>
          <p:spPr bwMode="auto">
            <a:xfrm>
              <a:off x="107727750" y="111328200"/>
              <a:ext cx="9144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5" name="Line 12">
              <a:extLst>
                <a:ext uri="{FF2B5EF4-FFF2-40B4-BE49-F238E27FC236}">
                  <a16:creationId xmlns:a16="http://schemas.microsoft.com/office/drawing/2014/main" id="{BBB6D9F6-44F9-4DA9-9E96-FB453C0BF0D5}"/>
                </a:ext>
              </a:extLst>
            </p:cNvPr>
            <p:cNvSpPr>
              <a:spLocks noChangeShapeType="1"/>
            </p:cNvSpPr>
            <p:nvPr/>
          </p:nvSpPr>
          <p:spPr bwMode="auto">
            <a:xfrm>
              <a:off x="107727750" y="110871000"/>
              <a:ext cx="1" cy="4572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6" name="Line 13">
              <a:extLst>
                <a:ext uri="{FF2B5EF4-FFF2-40B4-BE49-F238E27FC236}">
                  <a16:creationId xmlns:a16="http://schemas.microsoft.com/office/drawing/2014/main" id="{A22B6EA1-4297-487D-B60E-414681208CC1}"/>
                </a:ext>
              </a:extLst>
            </p:cNvPr>
            <p:cNvSpPr>
              <a:spLocks noChangeShapeType="1"/>
            </p:cNvSpPr>
            <p:nvPr/>
          </p:nvSpPr>
          <p:spPr bwMode="auto">
            <a:xfrm>
              <a:off x="108642150" y="110871000"/>
              <a:ext cx="1" cy="4572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7" name="Line 14">
              <a:extLst>
                <a:ext uri="{FF2B5EF4-FFF2-40B4-BE49-F238E27FC236}">
                  <a16:creationId xmlns:a16="http://schemas.microsoft.com/office/drawing/2014/main" id="{FF0DF1B0-E531-43CB-B157-E27EC8FB143D}"/>
                </a:ext>
              </a:extLst>
            </p:cNvPr>
            <p:cNvSpPr>
              <a:spLocks noChangeShapeType="1"/>
            </p:cNvSpPr>
            <p:nvPr/>
          </p:nvSpPr>
          <p:spPr bwMode="auto">
            <a:xfrm flipV="1">
              <a:off x="109327952" y="107670601"/>
              <a:ext cx="1" cy="6858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8" name="Line 15">
              <a:extLst>
                <a:ext uri="{FF2B5EF4-FFF2-40B4-BE49-F238E27FC236}">
                  <a16:creationId xmlns:a16="http://schemas.microsoft.com/office/drawing/2014/main" id="{11363649-AD20-4C9D-B18D-63E2061603FA}"/>
                </a:ext>
              </a:extLst>
            </p:cNvPr>
            <p:cNvSpPr>
              <a:spLocks noChangeShapeType="1"/>
            </p:cNvSpPr>
            <p:nvPr/>
          </p:nvSpPr>
          <p:spPr bwMode="auto">
            <a:xfrm flipV="1">
              <a:off x="107727751" y="107670601"/>
              <a:ext cx="1"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9" name="Line 16">
              <a:extLst>
                <a:ext uri="{FF2B5EF4-FFF2-40B4-BE49-F238E27FC236}">
                  <a16:creationId xmlns:a16="http://schemas.microsoft.com/office/drawing/2014/main" id="{D8B3DFDB-EDF7-482A-A204-D62172902E9D}"/>
                </a:ext>
              </a:extLst>
            </p:cNvPr>
            <p:cNvSpPr>
              <a:spLocks noChangeShapeType="1"/>
            </p:cNvSpPr>
            <p:nvPr/>
          </p:nvSpPr>
          <p:spPr bwMode="auto">
            <a:xfrm flipV="1">
              <a:off x="108642150" y="107670601"/>
              <a:ext cx="1"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0" name="Line 17">
              <a:extLst>
                <a:ext uri="{FF2B5EF4-FFF2-40B4-BE49-F238E27FC236}">
                  <a16:creationId xmlns:a16="http://schemas.microsoft.com/office/drawing/2014/main" id="{10715BCD-72D9-44C4-AFB2-8F2E05FCE31F}"/>
                </a:ext>
              </a:extLst>
            </p:cNvPr>
            <p:cNvSpPr>
              <a:spLocks noChangeShapeType="1"/>
            </p:cNvSpPr>
            <p:nvPr/>
          </p:nvSpPr>
          <p:spPr bwMode="auto">
            <a:xfrm>
              <a:off x="107041952" y="107670601"/>
              <a:ext cx="22860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1" name="Line 18">
              <a:extLst>
                <a:ext uri="{FF2B5EF4-FFF2-40B4-BE49-F238E27FC236}">
                  <a16:creationId xmlns:a16="http://schemas.microsoft.com/office/drawing/2014/main" id="{4CA85C85-B97E-45C7-8114-7ECAB1F23E63}"/>
                </a:ext>
              </a:extLst>
            </p:cNvPr>
            <p:cNvSpPr>
              <a:spLocks noChangeShapeType="1"/>
            </p:cNvSpPr>
            <p:nvPr/>
          </p:nvSpPr>
          <p:spPr bwMode="auto">
            <a:xfrm flipV="1">
              <a:off x="107041951" y="107670600"/>
              <a:ext cx="1" cy="6858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2" name="Line 19">
              <a:extLst>
                <a:ext uri="{FF2B5EF4-FFF2-40B4-BE49-F238E27FC236}">
                  <a16:creationId xmlns:a16="http://schemas.microsoft.com/office/drawing/2014/main" id="{388D0D35-60A5-4CDF-86EF-A86FB3BFB1C9}"/>
                </a:ext>
              </a:extLst>
            </p:cNvPr>
            <p:cNvSpPr>
              <a:spLocks noChangeShapeType="1"/>
            </p:cNvSpPr>
            <p:nvPr/>
          </p:nvSpPr>
          <p:spPr bwMode="auto">
            <a:xfrm>
              <a:off x="107041950" y="108356401"/>
              <a:ext cx="22860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3" name="Line 20">
              <a:extLst>
                <a:ext uri="{FF2B5EF4-FFF2-40B4-BE49-F238E27FC236}">
                  <a16:creationId xmlns:a16="http://schemas.microsoft.com/office/drawing/2014/main" id="{67DF5846-49F6-42BD-91E6-70E0BCC2B806}"/>
                </a:ext>
              </a:extLst>
            </p:cNvPr>
            <p:cNvSpPr>
              <a:spLocks noChangeShapeType="1"/>
            </p:cNvSpPr>
            <p:nvPr/>
          </p:nvSpPr>
          <p:spPr bwMode="auto">
            <a:xfrm>
              <a:off x="107041950" y="107899200"/>
              <a:ext cx="22860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4" name="Line 21">
              <a:extLst>
                <a:ext uri="{FF2B5EF4-FFF2-40B4-BE49-F238E27FC236}">
                  <a16:creationId xmlns:a16="http://schemas.microsoft.com/office/drawing/2014/main" id="{08E3E732-7CC5-4294-BFC7-E0237293BDA9}"/>
                </a:ext>
              </a:extLst>
            </p:cNvPr>
            <p:cNvSpPr>
              <a:spLocks noChangeShapeType="1"/>
            </p:cNvSpPr>
            <p:nvPr/>
          </p:nvSpPr>
          <p:spPr bwMode="auto">
            <a:xfrm flipV="1">
              <a:off x="107041950" y="110985300"/>
              <a:ext cx="1" cy="10287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5" name="Line 22">
              <a:extLst>
                <a:ext uri="{FF2B5EF4-FFF2-40B4-BE49-F238E27FC236}">
                  <a16:creationId xmlns:a16="http://schemas.microsoft.com/office/drawing/2014/main" id="{A5F18832-FEE0-46D7-9EDC-357EA70E228E}"/>
                </a:ext>
              </a:extLst>
            </p:cNvPr>
            <p:cNvSpPr>
              <a:spLocks noChangeShapeType="1"/>
            </p:cNvSpPr>
            <p:nvPr/>
          </p:nvSpPr>
          <p:spPr bwMode="auto">
            <a:xfrm>
              <a:off x="107727750" y="111385350"/>
              <a:ext cx="1" cy="40005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6" name="Line 23">
              <a:extLst>
                <a:ext uri="{FF2B5EF4-FFF2-40B4-BE49-F238E27FC236}">
                  <a16:creationId xmlns:a16="http://schemas.microsoft.com/office/drawing/2014/main" id="{B0F7220E-CD80-43AB-92EC-8CFB88143CDC}"/>
                </a:ext>
              </a:extLst>
            </p:cNvPr>
            <p:cNvSpPr>
              <a:spLocks noChangeShapeType="1"/>
            </p:cNvSpPr>
            <p:nvPr/>
          </p:nvSpPr>
          <p:spPr bwMode="auto">
            <a:xfrm>
              <a:off x="108642150" y="111385350"/>
              <a:ext cx="1" cy="40005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7" name="Line 24">
              <a:extLst>
                <a:ext uri="{FF2B5EF4-FFF2-40B4-BE49-F238E27FC236}">
                  <a16:creationId xmlns:a16="http://schemas.microsoft.com/office/drawing/2014/main" id="{77A06E0A-DA56-4C7C-918C-1CE2C1CB400F}"/>
                </a:ext>
              </a:extLst>
            </p:cNvPr>
            <p:cNvSpPr>
              <a:spLocks noChangeShapeType="1"/>
            </p:cNvSpPr>
            <p:nvPr/>
          </p:nvSpPr>
          <p:spPr bwMode="auto">
            <a:xfrm>
              <a:off x="109327950" y="110985300"/>
              <a:ext cx="1" cy="10287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8" name="Text Box 25">
              <a:extLst>
                <a:ext uri="{FF2B5EF4-FFF2-40B4-BE49-F238E27FC236}">
                  <a16:creationId xmlns:a16="http://schemas.microsoft.com/office/drawing/2014/main" id="{A83C8882-F784-472B-8B14-59F86F2BD0A8}"/>
                </a:ext>
              </a:extLst>
            </p:cNvPr>
            <p:cNvSpPr txBox="1">
              <a:spLocks noChangeArrowheads="1"/>
            </p:cNvSpPr>
            <p:nvPr/>
          </p:nvSpPr>
          <p:spPr bwMode="auto">
            <a:xfrm>
              <a:off x="107254207" y="111458642"/>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29" name="Text Box 26">
              <a:extLst>
                <a:ext uri="{FF2B5EF4-FFF2-40B4-BE49-F238E27FC236}">
                  <a16:creationId xmlns:a16="http://schemas.microsoft.com/office/drawing/2014/main" id="{89270AE6-2465-4EC0-8590-8D6E91029DEC}"/>
                </a:ext>
              </a:extLst>
            </p:cNvPr>
            <p:cNvSpPr txBox="1">
              <a:spLocks noChangeArrowheads="1"/>
            </p:cNvSpPr>
            <p:nvPr/>
          </p:nvSpPr>
          <p:spPr bwMode="auto">
            <a:xfrm>
              <a:off x="107956350" y="1117854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2.50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30" name="Text Box 27">
              <a:extLst>
                <a:ext uri="{FF2B5EF4-FFF2-40B4-BE49-F238E27FC236}">
                  <a16:creationId xmlns:a16="http://schemas.microsoft.com/office/drawing/2014/main" id="{78FFEC0E-3AE6-426E-9FEF-5701E40329F6}"/>
                </a:ext>
              </a:extLst>
            </p:cNvPr>
            <p:cNvSpPr txBox="1">
              <a:spLocks noChangeArrowheads="1"/>
            </p:cNvSpPr>
            <p:nvPr/>
          </p:nvSpPr>
          <p:spPr bwMode="auto">
            <a:xfrm>
              <a:off x="107956350" y="1114425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1.00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31" name="Line 28">
              <a:extLst>
                <a:ext uri="{FF2B5EF4-FFF2-40B4-BE49-F238E27FC236}">
                  <a16:creationId xmlns:a16="http://schemas.microsoft.com/office/drawing/2014/main" id="{DF4CF69F-EC59-426F-A226-57437FD0B649}"/>
                </a:ext>
              </a:extLst>
            </p:cNvPr>
            <p:cNvSpPr>
              <a:spLocks noChangeShapeType="1"/>
            </p:cNvSpPr>
            <p:nvPr/>
          </p:nvSpPr>
          <p:spPr bwMode="auto">
            <a:xfrm flipH="1">
              <a:off x="107041950" y="111899700"/>
              <a:ext cx="9144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2" name="Line 29">
              <a:extLst>
                <a:ext uri="{FF2B5EF4-FFF2-40B4-BE49-F238E27FC236}">
                  <a16:creationId xmlns:a16="http://schemas.microsoft.com/office/drawing/2014/main" id="{C76D0791-765B-4D55-9659-B71E7FC00FBF}"/>
                </a:ext>
              </a:extLst>
            </p:cNvPr>
            <p:cNvSpPr>
              <a:spLocks noChangeShapeType="1"/>
            </p:cNvSpPr>
            <p:nvPr/>
          </p:nvSpPr>
          <p:spPr bwMode="auto">
            <a:xfrm>
              <a:off x="108299250" y="111899700"/>
              <a:ext cx="10287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3" name="Line 30">
              <a:extLst>
                <a:ext uri="{FF2B5EF4-FFF2-40B4-BE49-F238E27FC236}">
                  <a16:creationId xmlns:a16="http://schemas.microsoft.com/office/drawing/2014/main" id="{DE8EACB3-6938-4BC5-8C96-5413B2CBDE20}"/>
                </a:ext>
              </a:extLst>
            </p:cNvPr>
            <p:cNvSpPr>
              <a:spLocks noChangeShapeType="1"/>
            </p:cNvSpPr>
            <p:nvPr/>
          </p:nvSpPr>
          <p:spPr bwMode="auto">
            <a:xfrm flipH="1">
              <a:off x="107727750" y="1115568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4" name="Line 31">
              <a:extLst>
                <a:ext uri="{FF2B5EF4-FFF2-40B4-BE49-F238E27FC236}">
                  <a16:creationId xmlns:a16="http://schemas.microsoft.com/office/drawing/2014/main" id="{268489FD-E5FF-431D-B428-583712B52888}"/>
                </a:ext>
              </a:extLst>
            </p:cNvPr>
            <p:cNvSpPr>
              <a:spLocks noChangeShapeType="1"/>
            </p:cNvSpPr>
            <p:nvPr/>
          </p:nvSpPr>
          <p:spPr bwMode="auto">
            <a:xfrm>
              <a:off x="108242100" y="111556800"/>
              <a:ext cx="40005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5" name="Line 32">
              <a:extLst>
                <a:ext uri="{FF2B5EF4-FFF2-40B4-BE49-F238E27FC236}">
                  <a16:creationId xmlns:a16="http://schemas.microsoft.com/office/drawing/2014/main" id="{9BEDCE75-7721-4086-B624-8626B2ADC08D}"/>
                </a:ext>
              </a:extLst>
            </p:cNvPr>
            <p:cNvSpPr>
              <a:spLocks noChangeShapeType="1"/>
            </p:cNvSpPr>
            <p:nvPr/>
          </p:nvSpPr>
          <p:spPr bwMode="auto">
            <a:xfrm>
              <a:off x="107499150" y="1115568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6" name="Line 33">
              <a:extLst>
                <a:ext uri="{FF2B5EF4-FFF2-40B4-BE49-F238E27FC236}">
                  <a16:creationId xmlns:a16="http://schemas.microsoft.com/office/drawing/2014/main" id="{E3934E95-A46E-435D-8213-274A4B0245FE}"/>
                </a:ext>
              </a:extLst>
            </p:cNvPr>
            <p:cNvSpPr>
              <a:spLocks noChangeShapeType="1"/>
            </p:cNvSpPr>
            <p:nvPr/>
          </p:nvSpPr>
          <p:spPr bwMode="auto">
            <a:xfrm flipH="1">
              <a:off x="107041950" y="1115568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7" name="Oval 34">
              <a:extLst>
                <a:ext uri="{FF2B5EF4-FFF2-40B4-BE49-F238E27FC236}">
                  <a16:creationId xmlns:a16="http://schemas.microsoft.com/office/drawing/2014/main" id="{491D2BF7-AB5E-4FFC-A784-D25CE024327A}"/>
                </a:ext>
              </a:extLst>
            </p:cNvPr>
            <p:cNvSpPr>
              <a:spLocks noChangeArrowheads="1"/>
            </p:cNvSpPr>
            <p:nvPr/>
          </p:nvSpPr>
          <p:spPr bwMode="auto">
            <a:xfrm>
              <a:off x="108070650" y="107899200"/>
              <a:ext cx="228600" cy="228600"/>
            </a:xfrm>
            <a:prstGeom prst="ellipse">
              <a:avLst/>
            </a:prstGeom>
            <a:noFill/>
            <a:ln w="19050" algn="in">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8" name="Line 35">
              <a:extLst>
                <a:ext uri="{FF2B5EF4-FFF2-40B4-BE49-F238E27FC236}">
                  <a16:creationId xmlns:a16="http://schemas.microsoft.com/office/drawing/2014/main" id="{75B7E5C6-3C56-480E-8FEA-303D89BF70FA}"/>
                </a:ext>
              </a:extLst>
            </p:cNvPr>
            <p:cNvSpPr>
              <a:spLocks noChangeShapeType="1"/>
            </p:cNvSpPr>
            <p:nvPr/>
          </p:nvSpPr>
          <p:spPr bwMode="auto">
            <a:xfrm>
              <a:off x="108299250" y="110871000"/>
              <a:ext cx="1" cy="4572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9" name="Line 36">
              <a:extLst>
                <a:ext uri="{FF2B5EF4-FFF2-40B4-BE49-F238E27FC236}">
                  <a16:creationId xmlns:a16="http://schemas.microsoft.com/office/drawing/2014/main" id="{AF3A3F34-691E-4D09-AE9A-47C4D764A075}"/>
                </a:ext>
              </a:extLst>
            </p:cNvPr>
            <p:cNvSpPr>
              <a:spLocks noChangeShapeType="1"/>
            </p:cNvSpPr>
            <p:nvPr/>
          </p:nvSpPr>
          <p:spPr bwMode="auto">
            <a:xfrm>
              <a:off x="108070650" y="110871000"/>
              <a:ext cx="1" cy="4572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0" name="Line 37">
              <a:extLst>
                <a:ext uri="{FF2B5EF4-FFF2-40B4-BE49-F238E27FC236}">
                  <a16:creationId xmlns:a16="http://schemas.microsoft.com/office/drawing/2014/main" id="{EBBBA5F7-ED6B-4D3E-B2D8-8131BE93F7AA}"/>
                </a:ext>
              </a:extLst>
            </p:cNvPr>
            <p:cNvSpPr>
              <a:spLocks noChangeShapeType="1"/>
            </p:cNvSpPr>
            <p:nvPr/>
          </p:nvSpPr>
          <p:spPr bwMode="auto">
            <a:xfrm flipV="1">
              <a:off x="108070650" y="110756700"/>
              <a:ext cx="114300" cy="1143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1" name="Line 38">
              <a:extLst>
                <a:ext uri="{FF2B5EF4-FFF2-40B4-BE49-F238E27FC236}">
                  <a16:creationId xmlns:a16="http://schemas.microsoft.com/office/drawing/2014/main" id="{1C8C179F-42A4-44D8-921C-C917FAD9C79F}"/>
                </a:ext>
              </a:extLst>
            </p:cNvPr>
            <p:cNvSpPr>
              <a:spLocks noChangeShapeType="1"/>
            </p:cNvSpPr>
            <p:nvPr/>
          </p:nvSpPr>
          <p:spPr bwMode="auto">
            <a:xfrm flipH="1">
              <a:off x="108299250" y="107099100"/>
              <a:ext cx="571500" cy="8001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2" name="Text Box 39">
              <a:extLst>
                <a:ext uri="{FF2B5EF4-FFF2-40B4-BE49-F238E27FC236}">
                  <a16:creationId xmlns:a16="http://schemas.microsoft.com/office/drawing/2014/main" id="{2F720AF0-9FA3-4346-A147-7B792E11A2DB}"/>
                </a:ext>
              </a:extLst>
            </p:cNvPr>
            <p:cNvSpPr txBox="1">
              <a:spLocks noChangeArrowheads="1"/>
            </p:cNvSpPr>
            <p:nvPr/>
          </p:nvSpPr>
          <p:spPr bwMode="auto">
            <a:xfrm>
              <a:off x="108985050" y="106984800"/>
              <a:ext cx="2628900" cy="5143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DRILL  #3 BIT X.50 DEEP,</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TAP TO 1/4 – 28 THREAD SIZE</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43" name="Line 40">
              <a:extLst>
                <a:ext uri="{FF2B5EF4-FFF2-40B4-BE49-F238E27FC236}">
                  <a16:creationId xmlns:a16="http://schemas.microsoft.com/office/drawing/2014/main" id="{BFB1797B-2D9C-4821-95E7-633A344FCE14}"/>
                </a:ext>
              </a:extLst>
            </p:cNvPr>
            <p:cNvSpPr>
              <a:spLocks noChangeShapeType="1"/>
            </p:cNvSpPr>
            <p:nvPr/>
          </p:nvSpPr>
          <p:spPr bwMode="auto">
            <a:xfrm>
              <a:off x="108527850" y="108013500"/>
              <a:ext cx="1257300" cy="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4" name="Line 41">
              <a:extLst>
                <a:ext uri="{FF2B5EF4-FFF2-40B4-BE49-F238E27FC236}">
                  <a16:creationId xmlns:a16="http://schemas.microsoft.com/office/drawing/2014/main" id="{05D54A48-F2D3-4230-91FA-872076756162}"/>
                </a:ext>
              </a:extLst>
            </p:cNvPr>
            <p:cNvSpPr>
              <a:spLocks noChangeShapeType="1"/>
            </p:cNvSpPr>
            <p:nvPr/>
          </p:nvSpPr>
          <p:spPr bwMode="auto">
            <a:xfrm flipV="1">
              <a:off x="108184950" y="107784900"/>
              <a:ext cx="1" cy="10287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5" name="Line 42">
              <a:extLst>
                <a:ext uri="{FF2B5EF4-FFF2-40B4-BE49-F238E27FC236}">
                  <a16:creationId xmlns:a16="http://schemas.microsoft.com/office/drawing/2014/main" id="{1A003616-ED4A-4B2C-8A37-A84BEB885834}"/>
                </a:ext>
              </a:extLst>
            </p:cNvPr>
            <p:cNvSpPr>
              <a:spLocks noChangeShapeType="1"/>
            </p:cNvSpPr>
            <p:nvPr/>
          </p:nvSpPr>
          <p:spPr bwMode="auto">
            <a:xfrm>
              <a:off x="108184950" y="110756700"/>
              <a:ext cx="1" cy="6858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6" name="Line 43">
              <a:extLst>
                <a:ext uri="{FF2B5EF4-FFF2-40B4-BE49-F238E27FC236}">
                  <a16:creationId xmlns:a16="http://schemas.microsoft.com/office/drawing/2014/main" id="{2FAAF81C-661F-4646-BC13-7B0858A28677}"/>
                </a:ext>
              </a:extLst>
            </p:cNvPr>
            <p:cNvSpPr>
              <a:spLocks noChangeShapeType="1"/>
            </p:cNvSpPr>
            <p:nvPr/>
          </p:nvSpPr>
          <p:spPr bwMode="auto">
            <a:xfrm>
              <a:off x="108184950" y="110756700"/>
              <a:ext cx="114300" cy="1143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7" name="Line 44">
              <a:extLst>
                <a:ext uri="{FF2B5EF4-FFF2-40B4-BE49-F238E27FC236}">
                  <a16:creationId xmlns:a16="http://schemas.microsoft.com/office/drawing/2014/main" id="{5954A2F5-B7B0-4639-9B5A-5B013E62D3F1}"/>
                </a:ext>
              </a:extLst>
            </p:cNvPr>
            <p:cNvSpPr>
              <a:spLocks noChangeShapeType="1"/>
            </p:cNvSpPr>
            <p:nvPr/>
          </p:nvSpPr>
          <p:spPr bwMode="auto">
            <a:xfrm>
              <a:off x="109385100" y="108356400"/>
              <a:ext cx="3429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8" name="Line 45">
              <a:extLst>
                <a:ext uri="{FF2B5EF4-FFF2-40B4-BE49-F238E27FC236}">
                  <a16:creationId xmlns:a16="http://schemas.microsoft.com/office/drawing/2014/main" id="{A9C06DAE-A879-4139-AD1B-84DE5041E061}"/>
                </a:ext>
              </a:extLst>
            </p:cNvPr>
            <p:cNvSpPr>
              <a:spLocks noChangeShapeType="1"/>
            </p:cNvSpPr>
            <p:nvPr/>
          </p:nvSpPr>
          <p:spPr bwMode="auto">
            <a:xfrm>
              <a:off x="109327950" y="108356400"/>
              <a:ext cx="1" cy="4572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9" name="Text Box 46">
              <a:extLst>
                <a:ext uri="{FF2B5EF4-FFF2-40B4-BE49-F238E27FC236}">
                  <a16:creationId xmlns:a16="http://schemas.microsoft.com/office/drawing/2014/main" id="{1026CAB4-4EEF-4400-B51F-7946468F6FE2}"/>
                </a:ext>
              </a:extLst>
            </p:cNvPr>
            <p:cNvSpPr txBox="1">
              <a:spLocks noChangeArrowheads="1"/>
            </p:cNvSpPr>
            <p:nvPr/>
          </p:nvSpPr>
          <p:spPr bwMode="auto">
            <a:xfrm>
              <a:off x="108470700" y="1085850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1.25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50" name="Line 47">
              <a:extLst>
                <a:ext uri="{FF2B5EF4-FFF2-40B4-BE49-F238E27FC236}">
                  <a16:creationId xmlns:a16="http://schemas.microsoft.com/office/drawing/2014/main" id="{F2BAB397-62D2-4BB5-98D1-37E51D144754}"/>
                </a:ext>
              </a:extLst>
            </p:cNvPr>
            <p:cNvSpPr>
              <a:spLocks noChangeShapeType="1"/>
            </p:cNvSpPr>
            <p:nvPr/>
          </p:nvSpPr>
          <p:spPr bwMode="auto">
            <a:xfrm>
              <a:off x="108870750" y="108699300"/>
              <a:ext cx="4572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1" name="Line 48">
              <a:extLst>
                <a:ext uri="{FF2B5EF4-FFF2-40B4-BE49-F238E27FC236}">
                  <a16:creationId xmlns:a16="http://schemas.microsoft.com/office/drawing/2014/main" id="{F470A16A-75E1-437E-A5C8-4EFE24A25984}"/>
                </a:ext>
              </a:extLst>
            </p:cNvPr>
            <p:cNvSpPr>
              <a:spLocks noChangeShapeType="1"/>
            </p:cNvSpPr>
            <p:nvPr/>
          </p:nvSpPr>
          <p:spPr bwMode="auto">
            <a:xfrm flipH="1">
              <a:off x="108184950" y="1086993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2" name="Line 49">
              <a:extLst>
                <a:ext uri="{FF2B5EF4-FFF2-40B4-BE49-F238E27FC236}">
                  <a16:creationId xmlns:a16="http://schemas.microsoft.com/office/drawing/2014/main" id="{DBD7DB3A-FDF5-44B2-8892-8A07A1B46B60}"/>
                </a:ext>
              </a:extLst>
            </p:cNvPr>
            <p:cNvSpPr>
              <a:spLocks noChangeShapeType="1"/>
            </p:cNvSpPr>
            <p:nvPr/>
          </p:nvSpPr>
          <p:spPr bwMode="auto">
            <a:xfrm>
              <a:off x="109613700" y="1077849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3" name="Line 50">
              <a:extLst>
                <a:ext uri="{FF2B5EF4-FFF2-40B4-BE49-F238E27FC236}">
                  <a16:creationId xmlns:a16="http://schemas.microsoft.com/office/drawing/2014/main" id="{E060B556-D789-4D7F-A223-D4F852A2CBD9}"/>
                </a:ext>
              </a:extLst>
            </p:cNvPr>
            <p:cNvSpPr>
              <a:spLocks noChangeShapeType="1"/>
            </p:cNvSpPr>
            <p:nvPr/>
          </p:nvSpPr>
          <p:spPr bwMode="auto">
            <a:xfrm flipV="1">
              <a:off x="109613700" y="1083564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4" name="Oval 51">
              <a:extLst>
                <a:ext uri="{FF2B5EF4-FFF2-40B4-BE49-F238E27FC236}">
                  <a16:creationId xmlns:a16="http://schemas.microsoft.com/office/drawing/2014/main" id="{23B60BDC-8504-4B86-9E41-565C3F29E9DD}"/>
                </a:ext>
              </a:extLst>
            </p:cNvPr>
            <p:cNvSpPr>
              <a:spLocks noChangeArrowheads="1"/>
            </p:cNvSpPr>
            <p:nvPr/>
          </p:nvSpPr>
          <p:spPr bwMode="auto">
            <a:xfrm>
              <a:off x="107384850" y="109728000"/>
              <a:ext cx="228600" cy="2286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5" name="Oval 52">
              <a:extLst>
                <a:ext uri="{FF2B5EF4-FFF2-40B4-BE49-F238E27FC236}">
                  <a16:creationId xmlns:a16="http://schemas.microsoft.com/office/drawing/2014/main" id="{646F8633-1D1F-410D-96CA-77C4E26F5A74}"/>
                </a:ext>
              </a:extLst>
            </p:cNvPr>
            <p:cNvSpPr>
              <a:spLocks noChangeArrowheads="1"/>
            </p:cNvSpPr>
            <p:nvPr/>
          </p:nvSpPr>
          <p:spPr bwMode="auto">
            <a:xfrm>
              <a:off x="108756450" y="109728000"/>
              <a:ext cx="228600" cy="2286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6" name="Line 53">
              <a:extLst>
                <a:ext uri="{FF2B5EF4-FFF2-40B4-BE49-F238E27FC236}">
                  <a16:creationId xmlns:a16="http://schemas.microsoft.com/office/drawing/2014/main" id="{47DF296E-77E5-4255-9FA1-7945278AFC23}"/>
                </a:ext>
              </a:extLst>
            </p:cNvPr>
            <p:cNvSpPr>
              <a:spLocks noChangeShapeType="1"/>
            </p:cNvSpPr>
            <p:nvPr/>
          </p:nvSpPr>
          <p:spPr bwMode="auto">
            <a:xfrm flipH="1">
              <a:off x="106584750" y="109842300"/>
              <a:ext cx="25146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7" name="Line 54">
              <a:extLst>
                <a:ext uri="{FF2B5EF4-FFF2-40B4-BE49-F238E27FC236}">
                  <a16:creationId xmlns:a16="http://schemas.microsoft.com/office/drawing/2014/main" id="{45917393-7146-49D6-9E99-DE79CD38E24D}"/>
                </a:ext>
              </a:extLst>
            </p:cNvPr>
            <p:cNvSpPr>
              <a:spLocks noChangeShapeType="1"/>
            </p:cNvSpPr>
            <p:nvPr/>
          </p:nvSpPr>
          <p:spPr bwMode="auto">
            <a:xfrm flipH="1">
              <a:off x="106584750" y="109499400"/>
              <a:ext cx="3429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8" name="Line 55">
              <a:extLst>
                <a:ext uri="{FF2B5EF4-FFF2-40B4-BE49-F238E27FC236}">
                  <a16:creationId xmlns:a16="http://schemas.microsoft.com/office/drawing/2014/main" id="{34523848-E939-49E3-8D18-5586E6567579}"/>
                </a:ext>
              </a:extLst>
            </p:cNvPr>
            <p:cNvSpPr>
              <a:spLocks noChangeShapeType="1"/>
            </p:cNvSpPr>
            <p:nvPr/>
          </p:nvSpPr>
          <p:spPr bwMode="auto">
            <a:xfrm flipV="1">
              <a:off x="107499150" y="109042200"/>
              <a:ext cx="1" cy="9144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9" name="Line 56">
              <a:extLst>
                <a:ext uri="{FF2B5EF4-FFF2-40B4-BE49-F238E27FC236}">
                  <a16:creationId xmlns:a16="http://schemas.microsoft.com/office/drawing/2014/main" id="{4415C629-0674-42C4-A9D9-10F19D5E2028}"/>
                </a:ext>
              </a:extLst>
            </p:cNvPr>
            <p:cNvSpPr>
              <a:spLocks noChangeShapeType="1"/>
            </p:cNvSpPr>
            <p:nvPr/>
          </p:nvSpPr>
          <p:spPr bwMode="auto">
            <a:xfrm flipV="1">
              <a:off x="108870750" y="109042200"/>
              <a:ext cx="1" cy="9144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0" name="Line 57">
              <a:extLst>
                <a:ext uri="{FF2B5EF4-FFF2-40B4-BE49-F238E27FC236}">
                  <a16:creationId xmlns:a16="http://schemas.microsoft.com/office/drawing/2014/main" id="{E9AB9995-3FFA-4B66-A9AC-9ED0D6EB806A}"/>
                </a:ext>
              </a:extLst>
            </p:cNvPr>
            <p:cNvSpPr>
              <a:spLocks noChangeShapeType="1"/>
            </p:cNvSpPr>
            <p:nvPr/>
          </p:nvSpPr>
          <p:spPr bwMode="auto">
            <a:xfrm flipV="1">
              <a:off x="107041950" y="109042200"/>
              <a:ext cx="1" cy="3429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1" name="Text Box 58">
              <a:extLst>
                <a:ext uri="{FF2B5EF4-FFF2-40B4-BE49-F238E27FC236}">
                  <a16:creationId xmlns:a16="http://schemas.microsoft.com/office/drawing/2014/main" id="{DC3AEF6E-CF46-4467-9F1A-C5C2C44B742A}"/>
                </a:ext>
              </a:extLst>
            </p:cNvPr>
            <p:cNvSpPr txBox="1">
              <a:spLocks noChangeArrowheads="1"/>
            </p:cNvSpPr>
            <p:nvPr/>
          </p:nvSpPr>
          <p:spPr bwMode="auto">
            <a:xfrm>
              <a:off x="106566700" y="109547525"/>
              <a:ext cx="57150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0.375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62" name="Text Box 59">
              <a:extLst>
                <a:ext uri="{FF2B5EF4-FFF2-40B4-BE49-F238E27FC236}">
                  <a16:creationId xmlns:a16="http://schemas.microsoft.com/office/drawing/2014/main" id="{AE8555EC-F69D-4DC2-B808-C68FF729A40B}"/>
                </a:ext>
              </a:extLst>
            </p:cNvPr>
            <p:cNvSpPr txBox="1">
              <a:spLocks noChangeArrowheads="1"/>
            </p:cNvSpPr>
            <p:nvPr/>
          </p:nvSpPr>
          <p:spPr bwMode="auto">
            <a:xfrm>
              <a:off x="107984925" y="1091565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1.50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63" name="Text Box 60">
              <a:extLst>
                <a:ext uri="{FF2B5EF4-FFF2-40B4-BE49-F238E27FC236}">
                  <a16:creationId xmlns:a16="http://schemas.microsoft.com/office/drawing/2014/main" id="{5AB003D1-1930-4463-8A28-C8EAC00A58BE}"/>
                </a:ext>
              </a:extLst>
            </p:cNvPr>
            <p:cNvSpPr txBox="1">
              <a:spLocks noChangeArrowheads="1"/>
            </p:cNvSpPr>
            <p:nvPr/>
          </p:nvSpPr>
          <p:spPr bwMode="auto">
            <a:xfrm>
              <a:off x="107099100" y="1091565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0.50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64" name="Line 61">
              <a:extLst>
                <a:ext uri="{FF2B5EF4-FFF2-40B4-BE49-F238E27FC236}">
                  <a16:creationId xmlns:a16="http://schemas.microsoft.com/office/drawing/2014/main" id="{6F376F40-7E23-4F99-9869-CE2E15651885}"/>
                </a:ext>
              </a:extLst>
            </p:cNvPr>
            <p:cNvSpPr>
              <a:spLocks noChangeShapeType="1"/>
            </p:cNvSpPr>
            <p:nvPr/>
          </p:nvSpPr>
          <p:spPr bwMode="auto">
            <a:xfrm flipH="1">
              <a:off x="107499150" y="109270800"/>
              <a:ext cx="4572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5" name="Line 62">
              <a:extLst>
                <a:ext uri="{FF2B5EF4-FFF2-40B4-BE49-F238E27FC236}">
                  <a16:creationId xmlns:a16="http://schemas.microsoft.com/office/drawing/2014/main" id="{381F4385-1801-41EA-97DC-AF97C1A31A35}"/>
                </a:ext>
              </a:extLst>
            </p:cNvPr>
            <p:cNvSpPr>
              <a:spLocks noChangeShapeType="1"/>
            </p:cNvSpPr>
            <p:nvPr/>
          </p:nvSpPr>
          <p:spPr bwMode="auto">
            <a:xfrm>
              <a:off x="108299250" y="109270800"/>
              <a:ext cx="5715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6" name="Line 63">
              <a:extLst>
                <a:ext uri="{FF2B5EF4-FFF2-40B4-BE49-F238E27FC236}">
                  <a16:creationId xmlns:a16="http://schemas.microsoft.com/office/drawing/2014/main" id="{4666E96E-6014-43F3-803E-21F69A88E967}"/>
                </a:ext>
              </a:extLst>
            </p:cNvPr>
            <p:cNvSpPr>
              <a:spLocks noChangeShapeType="1"/>
            </p:cNvSpPr>
            <p:nvPr/>
          </p:nvSpPr>
          <p:spPr bwMode="auto">
            <a:xfrm>
              <a:off x="106813350" y="1092708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7" name="Line 64">
              <a:extLst>
                <a:ext uri="{FF2B5EF4-FFF2-40B4-BE49-F238E27FC236}">
                  <a16:creationId xmlns:a16="http://schemas.microsoft.com/office/drawing/2014/main" id="{AE712914-77CA-4EDE-B7DE-CBCE1A6EFE9B}"/>
                </a:ext>
              </a:extLst>
            </p:cNvPr>
            <p:cNvSpPr>
              <a:spLocks noChangeShapeType="1"/>
            </p:cNvSpPr>
            <p:nvPr/>
          </p:nvSpPr>
          <p:spPr bwMode="auto">
            <a:xfrm flipV="1">
              <a:off x="106584750" y="109899450"/>
              <a:ext cx="800100" cy="51435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8" name="Text Box 65">
              <a:extLst>
                <a:ext uri="{FF2B5EF4-FFF2-40B4-BE49-F238E27FC236}">
                  <a16:creationId xmlns:a16="http://schemas.microsoft.com/office/drawing/2014/main" id="{83199FAA-67D8-4E04-8950-C94C8E22823A}"/>
                </a:ext>
              </a:extLst>
            </p:cNvPr>
            <p:cNvSpPr txBox="1">
              <a:spLocks noChangeArrowheads="1"/>
            </p:cNvSpPr>
            <p:nvPr/>
          </p:nvSpPr>
          <p:spPr bwMode="auto">
            <a:xfrm>
              <a:off x="105898950" y="110413800"/>
              <a:ext cx="1085850" cy="5715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DRILL TWO,</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0.25 HOLES</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69" name="Oval 66">
              <a:extLst>
                <a:ext uri="{FF2B5EF4-FFF2-40B4-BE49-F238E27FC236}">
                  <a16:creationId xmlns:a16="http://schemas.microsoft.com/office/drawing/2014/main" id="{DF750440-8E7E-410E-9421-746BF5576C96}"/>
                </a:ext>
              </a:extLst>
            </p:cNvPr>
            <p:cNvSpPr>
              <a:spLocks noChangeArrowheads="1"/>
            </p:cNvSpPr>
            <p:nvPr/>
          </p:nvSpPr>
          <p:spPr bwMode="auto">
            <a:xfrm>
              <a:off x="107956350" y="110185200"/>
              <a:ext cx="457200" cy="457200"/>
            </a:xfrm>
            <a:prstGeom prst="ellipse">
              <a:avLst/>
            </a:prstGeom>
            <a:noFill/>
            <a:ln w="19050"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0" name="Line 67">
              <a:extLst>
                <a:ext uri="{FF2B5EF4-FFF2-40B4-BE49-F238E27FC236}">
                  <a16:creationId xmlns:a16="http://schemas.microsoft.com/office/drawing/2014/main" id="{B8B38466-3175-4A89-9BF2-A51816182922}"/>
                </a:ext>
              </a:extLst>
            </p:cNvPr>
            <p:cNvSpPr>
              <a:spLocks noChangeShapeType="1"/>
            </p:cNvSpPr>
            <p:nvPr/>
          </p:nvSpPr>
          <p:spPr bwMode="auto">
            <a:xfrm>
              <a:off x="107956350" y="108013500"/>
              <a:ext cx="0" cy="34290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1" name="Line 68">
              <a:extLst>
                <a:ext uri="{FF2B5EF4-FFF2-40B4-BE49-F238E27FC236}">
                  <a16:creationId xmlns:a16="http://schemas.microsoft.com/office/drawing/2014/main" id="{78E56389-DC68-4F41-988D-8F828B01C180}"/>
                </a:ext>
              </a:extLst>
            </p:cNvPr>
            <p:cNvSpPr>
              <a:spLocks noChangeShapeType="1"/>
            </p:cNvSpPr>
            <p:nvPr/>
          </p:nvSpPr>
          <p:spPr bwMode="auto">
            <a:xfrm>
              <a:off x="108413550" y="108013500"/>
              <a:ext cx="0" cy="3429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2" name="Line 69">
              <a:extLst>
                <a:ext uri="{FF2B5EF4-FFF2-40B4-BE49-F238E27FC236}">
                  <a16:creationId xmlns:a16="http://schemas.microsoft.com/office/drawing/2014/main" id="{1C6A5739-588E-4660-838F-6B5696B78436}"/>
                </a:ext>
              </a:extLst>
            </p:cNvPr>
            <p:cNvSpPr>
              <a:spLocks noChangeShapeType="1"/>
            </p:cNvSpPr>
            <p:nvPr/>
          </p:nvSpPr>
          <p:spPr bwMode="auto">
            <a:xfrm>
              <a:off x="107956350" y="108013500"/>
              <a:ext cx="457200" cy="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3" name="Oval 70">
              <a:extLst>
                <a:ext uri="{FF2B5EF4-FFF2-40B4-BE49-F238E27FC236}">
                  <a16:creationId xmlns:a16="http://schemas.microsoft.com/office/drawing/2014/main" id="{5F3FB0AC-AC82-4E8D-9161-2BB477D3DB83}"/>
                </a:ext>
              </a:extLst>
            </p:cNvPr>
            <p:cNvSpPr>
              <a:spLocks noChangeArrowheads="1"/>
            </p:cNvSpPr>
            <p:nvPr/>
          </p:nvSpPr>
          <p:spPr bwMode="auto">
            <a:xfrm>
              <a:off x="108127800" y="108060425"/>
              <a:ext cx="114300" cy="1143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4" name="Line 71">
              <a:extLst>
                <a:ext uri="{FF2B5EF4-FFF2-40B4-BE49-F238E27FC236}">
                  <a16:creationId xmlns:a16="http://schemas.microsoft.com/office/drawing/2014/main" id="{163E0B63-685D-423F-845B-929BB386E4D7}"/>
                </a:ext>
              </a:extLst>
            </p:cNvPr>
            <p:cNvSpPr>
              <a:spLocks noChangeShapeType="1"/>
            </p:cNvSpPr>
            <p:nvPr/>
          </p:nvSpPr>
          <p:spPr bwMode="auto">
            <a:xfrm>
              <a:off x="108127800" y="109499400"/>
              <a:ext cx="0" cy="68580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5" name="Line 72">
              <a:extLst>
                <a:ext uri="{FF2B5EF4-FFF2-40B4-BE49-F238E27FC236}">
                  <a16:creationId xmlns:a16="http://schemas.microsoft.com/office/drawing/2014/main" id="{A3221099-BE73-4C6B-A9EF-7DE48F887A60}"/>
                </a:ext>
              </a:extLst>
            </p:cNvPr>
            <p:cNvSpPr>
              <a:spLocks noChangeShapeType="1"/>
            </p:cNvSpPr>
            <p:nvPr/>
          </p:nvSpPr>
          <p:spPr bwMode="auto">
            <a:xfrm>
              <a:off x="108242100" y="109507825"/>
              <a:ext cx="0"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nvGrpSpPr>
            <p:cNvPr id="76" name="Group 73">
              <a:extLst>
                <a:ext uri="{FF2B5EF4-FFF2-40B4-BE49-F238E27FC236}">
                  <a16:creationId xmlns:a16="http://schemas.microsoft.com/office/drawing/2014/main" id="{82065D6D-0B96-4CBC-BFA3-E20FDC870C28}"/>
                </a:ext>
              </a:extLst>
            </p:cNvPr>
            <p:cNvGrpSpPr>
              <a:grpSpLocks/>
            </p:cNvGrpSpPr>
            <p:nvPr/>
          </p:nvGrpSpPr>
          <p:grpSpPr bwMode="auto">
            <a:xfrm>
              <a:off x="110013750" y="108585000"/>
              <a:ext cx="1543050" cy="2971800"/>
              <a:chOff x="110013750" y="108585000"/>
              <a:chExt cx="1543050" cy="2971800"/>
            </a:xfrm>
          </p:grpSpPr>
          <p:sp>
            <p:nvSpPr>
              <p:cNvPr id="91" name="Text Box 74">
                <a:extLst>
                  <a:ext uri="{FF2B5EF4-FFF2-40B4-BE49-F238E27FC236}">
                    <a16:creationId xmlns:a16="http://schemas.microsoft.com/office/drawing/2014/main" id="{F7C8F6ED-B861-4953-8A8A-187664A5D0BF}"/>
                  </a:ext>
                </a:extLst>
              </p:cNvPr>
              <p:cNvSpPr txBox="1">
                <a:spLocks noChangeArrowheads="1"/>
              </p:cNvSpPr>
              <p:nvPr/>
            </p:nvSpPr>
            <p:spPr bwMode="auto">
              <a:xfrm>
                <a:off x="111213900" y="110413800"/>
                <a:ext cx="34290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2.00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92" name="Line 75">
                <a:extLst>
                  <a:ext uri="{FF2B5EF4-FFF2-40B4-BE49-F238E27FC236}">
                    <a16:creationId xmlns:a16="http://schemas.microsoft.com/office/drawing/2014/main" id="{C9DAFAE1-986C-422E-BD6F-7BE658524B91}"/>
                  </a:ext>
                </a:extLst>
              </p:cNvPr>
              <p:cNvSpPr>
                <a:spLocks noChangeShapeType="1"/>
              </p:cNvSpPr>
              <p:nvPr/>
            </p:nvSpPr>
            <p:spPr bwMode="auto">
              <a:xfrm flipV="1">
                <a:off x="110585250" y="109499400"/>
                <a:ext cx="1" cy="6858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3" name="Line 76">
                <a:extLst>
                  <a:ext uri="{FF2B5EF4-FFF2-40B4-BE49-F238E27FC236}">
                    <a16:creationId xmlns:a16="http://schemas.microsoft.com/office/drawing/2014/main" id="{3C39D909-0E37-4CE6-BE6F-79C52B722EF9}"/>
                  </a:ext>
                </a:extLst>
              </p:cNvPr>
              <p:cNvSpPr>
                <a:spLocks noChangeShapeType="1"/>
              </p:cNvSpPr>
              <p:nvPr/>
            </p:nvSpPr>
            <p:spPr bwMode="auto">
              <a:xfrm flipH="1">
                <a:off x="110128050" y="109499400"/>
                <a:ext cx="1" cy="18288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4" name="Line 77">
                <a:extLst>
                  <a:ext uri="{FF2B5EF4-FFF2-40B4-BE49-F238E27FC236}">
                    <a16:creationId xmlns:a16="http://schemas.microsoft.com/office/drawing/2014/main" id="{E171DBEC-697F-4882-B2D2-7883C4457462}"/>
                  </a:ext>
                </a:extLst>
              </p:cNvPr>
              <p:cNvSpPr>
                <a:spLocks noChangeShapeType="1"/>
              </p:cNvSpPr>
              <p:nvPr/>
            </p:nvSpPr>
            <p:spPr bwMode="auto">
              <a:xfrm flipH="1">
                <a:off x="110813849" y="110185200"/>
                <a:ext cx="1" cy="11430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5" name="Line 78">
                <a:extLst>
                  <a:ext uri="{FF2B5EF4-FFF2-40B4-BE49-F238E27FC236}">
                    <a16:creationId xmlns:a16="http://schemas.microsoft.com/office/drawing/2014/main" id="{23AF052A-73B7-42AE-9C62-E2638A4358B5}"/>
                  </a:ext>
                </a:extLst>
              </p:cNvPr>
              <p:cNvSpPr>
                <a:spLocks noChangeShapeType="1"/>
              </p:cNvSpPr>
              <p:nvPr/>
            </p:nvSpPr>
            <p:spPr bwMode="auto">
              <a:xfrm>
                <a:off x="110585250" y="110185200"/>
                <a:ext cx="2286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6" name="Line 79">
                <a:extLst>
                  <a:ext uri="{FF2B5EF4-FFF2-40B4-BE49-F238E27FC236}">
                    <a16:creationId xmlns:a16="http://schemas.microsoft.com/office/drawing/2014/main" id="{7E34C60B-BFD4-4017-BC05-6E2E07488A5D}"/>
                  </a:ext>
                </a:extLst>
              </p:cNvPr>
              <p:cNvSpPr>
                <a:spLocks noChangeShapeType="1"/>
              </p:cNvSpPr>
              <p:nvPr/>
            </p:nvSpPr>
            <p:spPr bwMode="auto">
              <a:xfrm>
                <a:off x="110128050" y="109499400"/>
                <a:ext cx="4572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7" name="Line 80">
                <a:extLst>
                  <a:ext uri="{FF2B5EF4-FFF2-40B4-BE49-F238E27FC236}">
                    <a16:creationId xmlns:a16="http://schemas.microsoft.com/office/drawing/2014/main" id="{008C4850-DC84-4648-B16D-20ADB310272E}"/>
                  </a:ext>
                </a:extLst>
              </p:cNvPr>
              <p:cNvSpPr>
                <a:spLocks noChangeShapeType="1"/>
              </p:cNvSpPr>
              <p:nvPr/>
            </p:nvSpPr>
            <p:spPr bwMode="auto">
              <a:xfrm>
                <a:off x="110128050" y="110871000"/>
                <a:ext cx="6858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8" name="Line 81">
                <a:extLst>
                  <a:ext uri="{FF2B5EF4-FFF2-40B4-BE49-F238E27FC236}">
                    <a16:creationId xmlns:a16="http://schemas.microsoft.com/office/drawing/2014/main" id="{20B263BB-5276-47CA-8CB4-52C90412C2CA}"/>
                  </a:ext>
                </a:extLst>
              </p:cNvPr>
              <p:cNvSpPr>
                <a:spLocks noChangeShapeType="1"/>
              </p:cNvSpPr>
              <p:nvPr/>
            </p:nvSpPr>
            <p:spPr bwMode="auto">
              <a:xfrm>
                <a:off x="110128050" y="111328200"/>
                <a:ext cx="6858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9" name="Line 82">
                <a:extLst>
                  <a:ext uri="{FF2B5EF4-FFF2-40B4-BE49-F238E27FC236}">
                    <a16:creationId xmlns:a16="http://schemas.microsoft.com/office/drawing/2014/main" id="{1CB37A4A-EEBE-4CD9-A14E-F21B3B2C8E27}"/>
                  </a:ext>
                </a:extLst>
              </p:cNvPr>
              <p:cNvSpPr>
                <a:spLocks noChangeShapeType="1"/>
              </p:cNvSpPr>
              <p:nvPr/>
            </p:nvSpPr>
            <p:spPr bwMode="auto">
              <a:xfrm>
                <a:off x="110871000" y="111319175"/>
                <a:ext cx="400050" cy="9025"/>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0" name="Line 83">
                <a:extLst>
                  <a:ext uri="{FF2B5EF4-FFF2-40B4-BE49-F238E27FC236}">
                    <a16:creationId xmlns:a16="http://schemas.microsoft.com/office/drawing/2014/main" id="{221D6E2F-BB0E-4A41-B783-78EFF30D7E39}"/>
                  </a:ext>
                </a:extLst>
              </p:cNvPr>
              <p:cNvSpPr>
                <a:spLocks noChangeShapeType="1"/>
              </p:cNvSpPr>
              <p:nvPr/>
            </p:nvSpPr>
            <p:spPr bwMode="auto">
              <a:xfrm>
                <a:off x="110928150" y="110870999"/>
                <a:ext cx="3429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1" name="Line 84">
                <a:extLst>
                  <a:ext uri="{FF2B5EF4-FFF2-40B4-BE49-F238E27FC236}">
                    <a16:creationId xmlns:a16="http://schemas.microsoft.com/office/drawing/2014/main" id="{574DBE77-07A8-44C8-80E3-5178D8C1D44C}"/>
                  </a:ext>
                </a:extLst>
              </p:cNvPr>
              <p:cNvSpPr>
                <a:spLocks noChangeShapeType="1"/>
              </p:cNvSpPr>
              <p:nvPr/>
            </p:nvSpPr>
            <p:spPr bwMode="auto">
              <a:xfrm>
                <a:off x="110928150" y="110185200"/>
                <a:ext cx="3429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2" name="Line 85">
                <a:extLst>
                  <a:ext uri="{FF2B5EF4-FFF2-40B4-BE49-F238E27FC236}">
                    <a16:creationId xmlns:a16="http://schemas.microsoft.com/office/drawing/2014/main" id="{26543AD3-8636-47CB-BCD9-F1A8B92635FA}"/>
                  </a:ext>
                </a:extLst>
              </p:cNvPr>
              <p:cNvSpPr>
                <a:spLocks noChangeShapeType="1"/>
              </p:cNvSpPr>
              <p:nvPr/>
            </p:nvSpPr>
            <p:spPr bwMode="auto">
              <a:xfrm>
                <a:off x="110699550" y="109499399"/>
                <a:ext cx="6858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3" name="Line 86">
                <a:extLst>
                  <a:ext uri="{FF2B5EF4-FFF2-40B4-BE49-F238E27FC236}">
                    <a16:creationId xmlns:a16="http://schemas.microsoft.com/office/drawing/2014/main" id="{507964FE-783A-4363-A46F-4550A660AB4A}"/>
                  </a:ext>
                </a:extLst>
              </p:cNvPr>
              <p:cNvSpPr>
                <a:spLocks noChangeShapeType="1"/>
              </p:cNvSpPr>
              <p:nvPr/>
            </p:nvSpPr>
            <p:spPr bwMode="auto">
              <a:xfrm flipV="1">
                <a:off x="110813849" y="108585000"/>
                <a:ext cx="1" cy="14859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4" name="Line 87">
                <a:extLst>
                  <a:ext uri="{FF2B5EF4-FFF2-40B4-BE49-F238E27FC236}">
                    <a16:creationId xmlns:a16="http://schemas.microsoft.com/office/drawing/2014/main" id="{9B50CF77-B85F-4E0C-A07A-38E02B49E301}"/>
                  </a:ext>
                </a:extLst>
              </p:cNvPr>
              <p:cNvSpPr>
                <a:spLocks noChangeShapeType="1"/>
              </p:cNvSpPr>
              <p:nvPr/>
            </p:nvSpPr>
            <p:spPr bwMode="auto">
              <a:xfrm flipV="1">
                <a:off x="110585249" y="108813600"/>
                <a:ext cx="1" cy="5715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5" name="Line 88">
                <a:extLst>
                  <a:ext uri="{FF2B5EF4-FFF2-40B4-BE49-F238E27FC236}">
                    <a16:creationId xmlns:a16="http://schemas.microsoft.com/office/drawing/2014/main" id="{E063153B-250D-4164-A83A-AF2C6A5292F1}"/>
                  </a:ext>
                </a:extLst>
              </p:cNvPr>
              <p:cNvSpPr>
                <a:spLocks noChangeShapeType="1"/>
              </p:cNvSpPr>
              <p:nvPr/>
            </p:nvSpPr>
            <p:spPr bwMode="auto">
              <a:xfrm flipV="1">
                <a:off x="110128050" y="108642150"/>
                <a:ext cx="1" cy="8001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6" name="Text Box 89">
                <a:extLst>
                  <a:ext uri="{FF2B5EF4-FFF2-40B4-BE49-F238E27FC236}">
                    <a16:creationId xmlns:a16="http://schemas.microsoft.com/office/drawing/2014/main" id="{B8F0A403-B19D-48FA-80D4-3728F9057D83}"/>
                  </a:ext>
                </a:extLst>
              </p:cNvPr>
              <p:cNvSpPr txBox="1">
                <a:spLocks noChangeArrowheads="1"/>
              </p:cNvSpPr>
              <p:nvPr/>
            </p:nvSpPr>
            <p:spPr bwMode="auto">
              <a:xfrm>
                <a:off x="110871000" y="110413800"/>
                <a:ext cx="3994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107" name="Text Box 90">
                <a:extLst>
                  <a:ext uri="{FF2B5EF4-FFF2-40B4-BE49-F238E27FC236}">
                    <a16:creationId xmlns:a16="http://schemas.microsoft.com/office/drawing/2014/main" id="{86FF72EE-B10C-4BDF-8F32-2A7AB2D3CDB8}"/>
                  </a:ext>
                </a:extLst>
              </p:cNvPr>
              <p:cNvSpPr txBox="1">
                <a:spLocks noChangeArrowheads="1"/>
              </p:cNvSpPr>
              <p:nvPr/>
            </p:nvSpPr>
            <p:spPr bwMode="auto">
              <a:xfrm>
                <a:off x="110929350" y="1109853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0.50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108" name="Text Box 91">
                <a:extLst>
                  <a:ext uri="{FF2B5EF4-FFF2-40B4-BE49-F238E27FC236}">
                    <a16:creationId xmlns:a16="http://schemas.microsoft.com/office/drawing/2014/main" id="{A48846F4-8626-4E61-8C04-0BA78A46CD1F}"/>
                  </a:ext>
                </a:extLst>
              </p:cNvPr>
              <p:cNvSpPr txBox="1">
                <a:spLocks noChangeArrowheads="1"/>
              </p:cNvSpPr>
              <p:nvPr/>
            </p:nvSpPr>
            <p:spPr bwMode="auto">
              <a:xfrm>
                <a:off x="110328075" y="1085850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109" name="Text Box 92">
                <a:extLst>
                  <a:ext uri="{FF2B5EF4-FFF2-40B4-BE49-F238E27FC236}">
                    <a16:creationId xmlns:a16="http://schemas.microsoft.com/office/drawing/2014/main" id="{33B29E05-9248-46A6-8FA1-7C475194726E}"/>
                  </a:ext>
                </a:extLst>
              </p:cNvPr>
              <p:cNvSpPr txBox="1">
                <a:spLocks noChangeArrowheads="1"/>
              </p:cNvSpPr>
              <p:nvPr/>
            </p:nvSpPr>
            <p:spPr bwMode="auto">
              <a:xfrm>
                <a:off x="111042450" y="1090422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0.25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110" name="Line 93">
                <a:extLst>
                  <a:ext uri="{FF2B5EF4-FFF2-40B4-BE49-F238E27FC236}">
                    <a16:creationId xmlns:a16="http://schemas.microsoft.com/office/drawing/2014/main" id="{CDF5B949-F641-4BC9-8560-00DD9AAC353E}"/>
                  </a:ext>
                </a:extLst>
              </p:cNvPr>
              <p:cNvSpPr>
                <a:spLocks noChangeShapeType="1"/>
              </p:cNvSpPr>
              <p:nvPr/>
            </p:nvSpPr>
            <p:spPr bwMode="auto">
              <a:xfrm flipV="1">
                <a:off x="110356650" y="1091565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1" name="Line 94">
                <a:extLst>
                  <a:ext uri="{FF2B5EF4-FFF2-40B4-BE49-F238E27FC236}">
                    <a16:creationId xmlns:a16="http://schemas.microsoft.com/office/drawing/2014/main" id="{84223015-F686-4B3B-8BF7-949AE1AE5675}"/>
                  </a:ext>
                </a:extLst>
              </p:cNvPr>
              <p:cNvSpPr>
                <a:spLocks noChangeShapeType="1"/>
              </p:cNvSpPr>
              <p:nvPr/>
            </p:nvSpPr>
            <p:spPr bwMode="auto">
              <a:xfrm>
                <a:off x="110813850" y="109156500"/>
                <a:ext cx="228600" cy="1"/>
              </a:xfrm>
              <a:prstGeom prst="line">
                <a:avLst/>
              </a:prstGeom>
              <a:noFill/>
              <a:ln w="9525" algn="ctr">
                <a:solidFill>
                  <a:srgbClr val="000000"/>
                </a:solidFill>
                <a:round/>
                <a:headEnd type="triangle" w="med" len="me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2" name="Line 95">
                <a:extLst>
                  <a:ext uri="{FF2B5EF4-FFF2-40B4-BE49-F238E27FC236}">
                    <a16:creationId xmlns:a16="http://schemas.microsoft.com/office/drawing/2014/main" id="{7C662A8A-2BA6-450E-A591-DF8476B44EFC}"/>
                  </a:ext>
                </a:extLst>
              </p:cNvPr>
              <p:cNvSpPr>
                <a:spLocks noChangeShapeType="1"/>
              </p:cNvSpPr>
              <p:nvPr/>
            </p:nvSpPr>
            <p:spPr bwMode="auto">
              <a:xfrm flipH="1">
                <a:off x="110128050" y="1086993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3" name="Line 96">
                <a:extLst>
                  <a:ext uri="{FF2B5EF4-FFF2-40B4-BE49-F238E27FC236}">
                    <a16:creationId xmlns:a16="http://schemas.microsoft.com/office/drawing/2014/main" id="{C24130C7-789B-491E-9A8D-430449ED4BEF}"/>
                  </a:ext>
                </a:extLst>
              </p:cNvPr>
              <p:cNvSpPr>
                <a:spLocks noChangeShapeType="1"/>
              </p:cNvSpPr>
              <p:nvPr/>
            </p:nvSpPr>
            <p:spPr bwMode="auto">
              <a:xfrm>
                <a:off x="110585250" y="1086993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4" name="Line 97">
                <a:extLst>
                  <a:ext uri="{FF2B5EF4-FFF2-40B4-BE49-F238E27FC236}">
                    <a16:creationId xmlns:a16="http://schemas.microsoft.com/office/drawing/2014/main" id="{38C0084C-20ED-4216-AE37-CB063A625168}"/>
                  </a:ext>
                </a:extLst>
              </p:cNvPr>
              <p:cNvSpPr>
                <a:spLocks noChangeShapeType="1"/>
              </p:cNvSpPr>
              <p:nvPr/>
            </p:nvSpPr>
            <p:spPr bwMode="auto">
              <a:xfrm flipV="1">
                <a:off x="111042450" y="1113282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5" name="Line 98">
                <a:extLst>
                  <a:ext uri="{FF2B5EF4-FFF2-40B4-BE49-F238E27FC236}">
                    <a16:creationId xmlns:a16="http://schemas.microsoft.com/office/drawing/2014/main" id="{605CE64A-87B0-4C68-9E37-F79D1338660A}"/>
                  </a:ext>
                </a:extLst>
              </p:cNvPr>
              <p:cNvSpPr>
                <a:spLocks noChangeShapeType="1"/>
              </p:cNvSpPr>
              <p:nvPr/>
            </p:nvSpPr>
            <p:spPr bwMode="auto">
              <a:xfrm>
                <a:off x="111042449" y="1106412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6" name="Line 99">
                <a:extLst>
                  <a:ext uri="{FF2B5EF4-FFF2-40B4-BE49-F238E27FC236}">
                    <a16:creationId xmlns:a16="http://schemas.microsoft.com/office/drawing/2014/main" id="{98868DAE-B178-40C1-B95A-3511084F553A}"/>
                  </a:ext>
                </a:extLst>
              </p:cNvPr>
              <p:cNvSpPr>
                <a:spLocks noChangeShapeType="1"/>
              </p:cNvSpPr>
              <p:nvPr/>
            </p:nvSpPr>
            <p:spPr bwMode="auto">
              <a:xfrm flipV="1">
                <a:off x="111042449" y="1101852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7" name="Line 100">
                <a:extLst>
                  <a:ext uri="{FF2B5EF4-FFF2-40B4-BE49-F238E27FC236}">
                    <a16:creationId xmlns:a16="http://schemas.microsoft.com/office/drawing/2014/main" id="{EA850666-9A16-4A7C-B49E-6E592475A134}"/>
                  </a:ext>
                </a:extLst>
              </p:cNvPr>
              <p:cNvSpPr>
                <a:spLocks noChangeShapeType="1"/>
              </p:cNvSpPr>
              <p:nvPr/>
            </p:nvSpPr>
            <p:spPr bwMode="auto">
              <a:xfrm>
                <a:off x="111271049" y="110642400"/>
                <a:ext cx="1" cy="6858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8" name="Line 101">
                <a:extLst>
                  <a:ext uri="{FF2B5EF4-FFF2-40B4-BE49-F238E27FC236}">
                    <a16:creationId xmlns:a16="http://schemas.microsoft.com/office/drawing/2014/main" id="{E19E368D-E869-4E89-915C-9E216E7083BB}"/>
                  </a:ext>
                </a:extLst>
              </p:cNvPr>
              <p:cNvSpPr>
                <a:spLocks noChangeShapeType="1"/>
              </p:cNvSpPr>
              <p:nvPr/>
            </p:nvSpPr>
            <p:spPr bwMode="auto">
              <a:xfrm flipV="1">
                <a:off x="111271050" y="109499400"/>
                <a:ext cx="1" cy="9144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9" name="Line 102">
                <a:extLst>
                  <a:ext uri="{FF2B5EF4-FFF2-40B4-BE49-F238E27FC236}">
                    <a16:creationId xmlns:a16="http://schemas.microsoft.com/office/drawing/2014/main" id="{E6EA5334-C30D-4F80-8701-59D767872D85}"/>
                  </a:ext>
                </a:extLst>
              </p:cNvPr>
              <p:cNvSpPr>
                <a:spLocks noChangeShapeType="1"/>
              </p:cNvSpPr>
              <p:nvPr/>
            </p:nvSpPr>
            <p:spPr bwMode="auto">
              <a:xfrm>
                <a:off x="110356650" y="110871000"/>
                <a:ext cx="1" cy="4572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0" name="Line 103">
                <a:extLst>
                  <a:ext uri="{FF2B5EF4-FFF2-40B4-BE49-F238E27FC236}">
                    <a16:creationId xmlns:a16="http://schemas.microsoft.com/office/drawing/2014/main" id="{F6F47AC1-A56C-4EB6-BD94-27D829BE90EC}"/>
                  </a:ext>
                </a:extLst>
              </p:cNvPr>
              <p:cNvSpPr>
                <a:spLocks noChangeShapeType="1"/>
              </p:cNvSpPr>
              <p:nvPr/>
            </p:nvSpPr>
            <p:spPr bwMode="auto">
              <a:xfrm>
                <a:off x="110585250" y="110871000"/>
                <a:ext cx="1" cy="4572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1" name="Line 104">
                <a:extLst>
                  <a:ext uri="{FF2B5EF4-FFF2-40B4-BE49-F238E27FC236}">
                    <a16:creationId xmlns:a16="http://schemas.microsoft.com/office/drawing/2014/main" id="{B2AB4DA4-2536-474E-B7F5-60DED539F46A}"/>
                  </a:ext>
                </a:extLst>
              </p:cNvPr>
              <p:cNvSpPr>
                <a:spLocks noChangeShapeType="1"/>
              </p:cNvSpPr>
              <p:nvPr/>
            </p:nvSpPr>
            <p:spPr bwMode="auto">
              <a:xfrm>
                <a:off x="110470950" y="110756700"/>
                <a:ext cx="1" cy="8001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2" name="Line 105">
                <a:extLst>
                  <a:ext uri="{FF2B5EF4-FFF2-40B4-BE49-F238E27FC236}">
                    <a16:creationId xmlns:a16="http://schemas.microsoft.com/office/drawing/2014/main" id="{A1350974-C7A8-48BD-B564-48BD3CD96EC9}"/>
                  </a:ext>
                </a:extLst>
              </p:cNvPr>
              <p:cNvSpPr>
                <a:spLocks noChangeShapeType="1"/>
              </p:cNvSpPr>
              <p:nvPr/>
            </p:nvSpPr>
            <p:spPr bwMode="auto">
              <a:xfrm>
                <a:off x="110470950" y="110727225"/>
                <a:ext cx="114300" cy="1143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3" name="Line 106">
                <a:extLst>
                  <a:ext uri="{FF2B5EF4-FFF2-40B4-BE49-F238E27FC236}">
                    <a16:creationId xmlns:a16="http://schemas.microsoft.com/office/drawing/2014/main" id="{F8092D93-8D75-4F71-BF33-418F306C4923}"/>
                  </a:ext>
                </a:extLst>
              </p:cNvPr>
              <p:cNvSpPr>
                <a:spLocks noChangeShapeType="1"/>
              </p:cNvSpPr>
              <p:nvPr/>
            </p:nvSpPr>
            <p:spPr bwMode="auto">
              <a:xfrm flipV="1">
                <a:off x="110356650" y="110727225"/>
                <a:ext cx="114300" cy="1143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4" name="Line 107">
                <a:extLst>
                  <a:ext uri="{FF2B5EF4-FFF2-40B4-BE49-F238E27FC236}">
                    <a16:creationId xmlns:a16="http://schemas.microsoft.com/office/drawing/2014/main" id="{1E763303-EDC1-426B-B853-D7CC3BB80994}"/>
                  </a:ext>
                </a:extLst>
              </p:cNvPr>
              <p:cNvSpPr>
                <a:spLocks noChangeShapeType="1"/>
              </p:cNvSpPr>
              <p:nvPr/>
            </p:nvSpPr>
            <p:spPr bwMode="auto">
              <a:xfrm>
                <a:off x="110128050" y="109727999"/>
                <a:ext cx="457200" cy="1"/>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5" name="Line 108">
                <a:extLst>
                  <a:ext uri="{FF2B5EF4-FFF2-40B4-BE49-F238E27FC236}">
                    <a16:creationId xmlns:a16="http://schemas.microsoft.com/office/drawing/2014/main" id="{5E90EA5F-B82C-4CC8-9F15-4E4AED823DEE}"/>
                  </a:ext>
                </a:extLst>
              </p:cNvPr>
              <p:cNvSpPr>
                <a:spLocks noChangeShapeType="1"/>
              </p:cNvSpPr>
              <p:nvPr/>
            </p:nvSpPr>
            <p:spPr bwMode="auto">
              <a:xfrm>
                <a:off x="110128050" y="109956599"/>
                <a:ext cx="457200" cy="1"/>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6" name="Line 109">
                <a:extLst>
                  <a:ext uri="{FF2B5EF4-FFF2-40B4-BE49-F238E27FC236}">
                    <a16:creationId xmlns:a16="http://schemas.microsoft.com/office/drawing/2014/main" id="{A7A588A2-040C-4CBD-8C58-193054393685}"/>
                  </a:ext>
                </a:extLst>
              </p:cNvPr>
              <p:cNvSpPr>
                <a:spLocks noChangeShapeType="1"/>
              </p:cNvSpPr>
              <p:nvPr/>
            </p:nvSpPr>
            <p:spPr bwMode="auto">
              <a:xfrm>
                <a:off x="110013750" y="109842300"/>
                <a:ext cx="628650" cy="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7" name="Line 110">
                <a:extLst>
                  <a:ext uri="{FF2B5EF4-FFF2-40B4-BE49-F238E27FC236}">
                    <a16:creationId xmlns:a16="http://schemas.microsoft.com/office/drawing/2014/main" id="{5CD99B40-67E4-40F4-BE3E-2C13FDFF8ABA}"/>
                  </a:ext>
                </a:extLst>
              </p:cNvPr>
              <p:cNvSpPr>
                <a:spLocks noChangeShapeType="1"/>
              </p:cNvSpPr>
              <p:nvPr/>
            </p:nvSpPr>
            <p:spPr bwMode="auto">
              <a:xfrm>
                <a:off x="110128050" y="110185200"/>
                <a:ext cx="342900" cy="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8" name="Line 111">
                <a:extLst>
                  <a:ext uri="{FF2B5EF4-FFF2-40B4-BE49-F238E27FC236}">
                    <a16:creationId xmlns:a16="http://schemas.microsoft.com/office/drawing/2014/main" id="{D8F728CA-0540-49B0-BBEB-D83ED0F2B913}"/>
                  </a:ext>
                </a:extLst>
              </p:cNvPr>
              <p:cNvSpPr>
                <a:spLocks noChangeShapeType="1"/>
              </p:cNvSpPr>
              <p:nvPr/>
            </p:nvSpPr>
            <p:spPr bwMode="auto">
              <a:xfrm>
                <a:off x="110128050" y="110642400"/>
                <a:ext cx="342900" cy="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9" name="Line 112">
                <a:extLst>
                  <a:ext uri="{FF2B5EF4-FFF2-40B4-BE49-F238E27FC236}">
                    <a16:creationId xmlns:a16="http://schemas.microsoft.com/office/drawing/2014/main" id="{804EC0F9-F098-4D19-851B-7CEEBD12123F}"/>
                  </a:ext>
                </a:extLst>
              </p:cNvPr>
              <p:cNvSpPr>
                <a:spLocks noChangeShapeType="1"/>
              </p:cNvSpPr>
              <p:nvPr/>
            </p:nvSpPr>
            <p:spPr bwMode="auto">
              <a:xfrm>
                <a:off x="110470950" y="110185200"/>
                <a:ext cx="0" cy="45720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30" name="Line 113">
                <a:extLst>
                  <a:ext uri="{FF2B5EF4-FFF2-40B4-BE49-F238E27FC236}">
                    <a16:creationId xmlns:a16="http://schemas.microsoft.com/office/drawing/2014/main" id="{AA4C22E8-D2C6-4187-8E11-9D33F7EFBD69}"/>
                  </a:ext>
                </a:extLst>
              </p:cNvPr>
              <p:cNvSpPr>
                <a:spLocks noChangeShapeType="1"/>
              </p:cNvSpPr>
              <p:nvPr/>
            </p:nvSpPr>
            <p:spPr bwMode="auto">
              <a:xfrm>
                <a:off x="110261600" y="109499400"/>
                <a:ext cx="0"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31" name="Line 114">
                <a:extLst>
                  <a:ext uri="{FF2B5EF4-FFF2-40B4-BE49-F238E27FC236}">
                    <a16:creationId xmlns:a16="http://schemas.microsoft.com/office/drawing/2014/main" id="{1E58F257-8E1B-42F6-BD82-45729068FB97}"/>
                  </a:ext>
                </a:extLst>
              </p:cNvPr>
              <p:cNvSpPr>
                <a:spLocks noChangeShapeType="1"/>
              </p:cNvSpPr>
              <p:nvPr/>
            </p:nvSpPr>
            <p:spPr bwMode="auto">
              <a:xfrm>
                <a:off x="110356650" y="109499400"/>
                <a:ext cx="0"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sp>
          <p:nvSpPr>
            <p:cNvPr id="77" name="Line 115">
              <a:extLst>
                <a:ext uri="{FF2B5EF4-FFF2-40B4-BE49-F238E27FC236}">
                  <a16:creationId xmlns:a16="http://schemas.microsoft.com/office/drawing/2014/main" id="{7F26AF33-56B2-428A-BF14-345B8BC1D176}"/>
                </a:ext>
              </a:extLst>
            </p:cNvPr>
            <p:cNvSpPr>
              <a:spLocks noChangeShapeType="1"/>
            </p:cNvSpPr>
            <p:nvPr/>
          </p:nvSpPr>
          <p:spPr bwMode="auto">
            <a:xfrm flipV="1">
              <a:off x="108356400" y="109270800"/>
              <a:ext cx="685800" cy="914400"/>
            </a:xfrm>
            <a:prstGeom prst="line">
              <a:avLst/>
            </a:prstGeom>
            <a:noFill/>
            <a:ln w="9525">
              <a:solidFill>
                <a:srgbClr val="000000"/>
              </a:solidFill>
              <a:round/>
              <a:headEnd type="triangle" w="med" len="me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8" name="Text Box 116">
              <a:extLst>
                <a:ext uri="{FF2B5EF4-FFF2-40B4-BE49-F238E27FC236}">
                  <a16:creationId xmlns:a16="http://schemas.microsoft.com/office/drawing/2014/main" id="{276ECE13-6129-498E-99F9-F3572B6915AD}"/>
                </a:ext>
              </a:extLst>
            </p:cNvPr>
            <p:cNvSpPr txBox="1">
              <a:spLocks noChangeArrowheads="1"/>
            </p:cNvSpPr>
            <p:nvPr/>
          </p:nvSpPr>
          <p:spPr bwMode="auto">
            <a:xfrm>
              <a:off x="108890000" y="108927900"/>
              <a:ext cx="1371600" cy="4572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BORE 0.50 DIA. X 0.375 DEEP HOLE</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pitchFamily="34" charset="0"/>
                <a:cs typeface="Arial" pitchFamily="34" charset="0"/>
              </a:endParaRPr>
            </a:p>
          </p:txBody>
        </p:sp>
        <p:sp>
          <p:nvSpPr>
            <p:cNvPr id="79" name="Line 117">
              <a:extLst>
                <a:ext uri="{FF2B5EF4-FFF2-40B4-BE49-F238E27FC236}">
                  <a16:creationId xmlns:a16="http://schemas.microsoft.com/office/drawing/2014/main" id="{76D5EE78-0BE9-458A-A8E5-C732DB8F9FDF}"/>
                </a:ext>
              </a:extLst>
            </p:cNvPr>
            <p:cNvSpPr>
              <a:spLocks noChangeShapeType="1"/>
            </p:cNvSpPr>
            <p:nvPr/>
          </p:nvSpPr>
          <p:spPr bwMode="auto">
            <a:xfrm>
              <a:off x="108184950" y="110413800"/>
              <a:ext cx="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0" name="Line 118">
              <a:extLst>
                <a:ext uri="{FF2B5EF4-FFF2-40B4-BE49-F238E27FC236}">
                  <a16:creationId xmlns:a16="http://schemas.microsoft.com/office/drawing/2014/main" id="{4592CF6F-F1BB-49AF-A948-EE96B8F61B10}"/>
                </a:ext>
              </a:extLst>
            </p:cNvPr>
            <p:cNvSpPr>
              <a:spLocks noChangeShapeType="1"/>
            </p:cNvSpPr>
            <p:nvPr/>
          </p:nvSpPr>
          <p:spPr bwMode="auto">
            <a:xfrm>
              <a:off x="108699300" y="111328200"/>
              <a:ext cx="108585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1" name="Line 119">
              <a:extLst>
                <a:ext uri="{FF2B5EF4-FFF2-40B4-BE49-F238E27FC236}">
                  <a16:creationId xmlns:a16="http://schemas.microsoft.com/office/drawing/2014/main" id="{FDEAFB7F-0212-41CF-A8CB-69465031F318}"/>
                </a:ext>
              </a:extLst>
            </p:cNvPr>
            <p:cNvSpPr>
              <a:spLocks noChangeShapeType="1"/>
            </p:cNvSpPr>
            <p:nvPr/>
          </p:nvSpPr>
          <p:spPr bwMode="auto">
            <a:xfrm>
              <a:off x="108184950" y="110413800"/>
              <a:ext cx="160020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2" name="Text Box 120">
              <a:extLst>
                <a:ext uri="{FF2B5EF4-FFF2-40B4-BE49-F238E27FC236}">
                  <a16:creationId xmlns:a16="http://schemas.microsoft.com/office/drawing/2014/main" id="{41EA85CC-405A-45E9-ACAB-14DE55D63F1A}"/>
                </a:ext>
              </a:extLst>
            </p:cNvPr>
            <p:cNvSpPr txBox="1">
              <a:spLocks noChangeArrowheads="1"/>
            </p:cNvSpPr>
            <p:nvPr/>
          </p:nvSpPr>
          <p:spPr bwMode="auto">
            <a:xfrm>
              <a:off x="109499400" y="11069895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1.00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83" name="Line 121">
              <a:extLst>
                <a:ext uri="{FF2B5EF4-FFF2-40B4-BE49-F238E27FC236}">
                  <a16:creationId xmlns:a16="http://schemas.microsoft.com/office/drawing/2014/main" id="{FECB6A54-640D-4E28-844A-4F320343C5AB}"/>
                </a:ext>
              </a:extLst>
            </p:cNvPr>
            <p:cNvSpPr>
              <a:spLocks noChangeShapeType="1"/>
            </p:cNvSpPr>
            <p:nvPr/>
          </p:nvSpPr>
          <p:spPr bwMode="auto">
            <a:xfrm>
              <a:off x="109670850" y="110871000"/>
              <a:ext cx="0" cy="4572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4" name="Line 122">
              <a:extLst>
                <a:ext uri="{FF2B5EF4-FFF2-40B4-BE49-F238E27FC236}">
                  <a16:creationId xmlns:a16="http://schemas.microsoft.com/office/drawing/2014/main" id="{1C87B047-6135-443A-AB59-9F78D85CA6A0}"/>
                </a:ext>
              </a:extLst>
            </p:cNvPr>
            <p:cNvSpPr>
              <a:spLocks noChangeShapeType="1"/>
            </p:cNvSpPr>
            <p:nvPr/>
          </p:nvSpPr>
          <p:spPr bwMode="auto">
            <a:xfrm flipV="1">
              <a:off x="109670850" y="110413800"/>
              <a:ext cx="0" cy="2286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5" name="Line 123">
              <a:extLst>
                <a:ext uri="{FF2B5EF4-FFF2-40B4-BE49-F238E27FC236}">
                  <a16:creationId xmlns:a16="http://schemas.microsoft.com/office/drawing/2014/main" id="{659B03EF-8004-44F4-9426-BD120597106B}"/>
                </a:ext>
              </a:extLst>
            </p:cNvPr>
            <p:cNvSpPr>
              <a:spLocks noChangeShapeType="1"/>
            </p:cNvSpPr>
            <p:nvPr/>
          </p:nvSpPr>
          <p:spPr bwMode="auto">
            <a:xfrm flipH="1">
              <a:off x="106584750" y="108127800"/>
              <a:ext cx="160020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6" name="Line 124">
              <a:extLst>
                <a:ext uri="{FF2B5EF4-FFF2-40B4-BE49-F238E27FC236}">
                  <a16:creationId xmlns:a16="http://schemas.microsoft.com/office/drawing/2014/main" id="{724E74CD-7E58-4B6C-99D5-237FC1BB3938}"/>
                </a:ext>
              </a:extLst>
            </p:cNvPr>
            <p:cNvSpPr>
              <a:spLocks noChangeShapeType="1"/>
            </p:cNvSpPr>
            <p:nvPr/>
          </p:nvSpPr>
          <p:spPr bwMode="auto">
            <a:xfrm flipH="1">
              <a:off x="106584750" y="108356400"/>
              <a:ext cx="45720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7" name="Line 125">
              <a:extLst>
                <a:ext uri="{FF2B5EF4-FFF2-40B4-BE49-F238E27FC236}">
                  <a16:creationId xmlns:a16="http://schemas.microsoft.com/office/drawing/2014/main" id="{A1B528DA-2897-4BFB-88E4-10A38B241140}"/>
                </a:ext>
              </a:extLst>
            </p:cNvPr>
            <p:cNvSpPr>
              <a:spLocks noChangeShapeType="1"/>
            </p:cNvSpPr>
            <p:nvPr/>
          </p:nvSpPr>
          <p:spPr bwMode="auto">
            <a:xfrm flipV="1">
              <a:off x="106813350" y="108356400"/>
              <a:ext cx="0" cy="2286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8" name="Line 126">
              <a:extLst>
                <a:ext uri="{FF2B5EF4-FFF2-40B4-BE49-F238E27FC236}">
                  <a16:creationId xmlns:a16="http://schemas.microsoft.com/office/drawing/2014/main" id="{D035C43A-BAA6-4EB5-9813-CBDE10C144D6}"/>
                </a:ext>
              </a:extLst>
            </p:cNvPr>
            <p:cNvSpPr>
              <a:spLocks noChangeShapeType="1"/>
            </p:cNvSpPr>
            <p:nvPr/>
          </p:nvSpPr>
          <p:spPr bwMode="auto">
            <a:xfrm>
              <a:off x="106813350" y="107899200"/>
              <a:ext cx="0" cy="2286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9" name="Line 127">
              <a:extLst>
                <a:ext uri="{FF2B5EF4-FFF2-40B4-BE49-F238E27FC236}">
                  <a16:creationId xmlns:a16="http://schemas.microsoft.com/office/drawing/2014/main" id="{5DCF9BCF-E1A7-460D-A0D0-15CFBFD62FC2}"/>
                </a:ext>
              </a:extLst>
            </p:cNvPr>
            <p:cNvSpPr>
              <a:spLocks noChangeShapeType="1"/>
            </p:cNvSpPr>
            <p:nvPr/>
          </p:nvSpPr>
          <p:spPr bwMode="auto">
            <a:xfrm>
              <a:off x="107670600" y="107442000"/>
              <a:ext cx="514350" cy="6858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0" name="Text Box 128">
              <a:extLst>
                <a:ext uri="{FF2B5EF4-FFF2-40B4-BE49-F238E27FC236}">
                  <a16:creationId xmlns:a16="http://schemas.microsoft.com/office/drawing/2014/main" id="{518529C7-6AE3-48BC-B7E0-4B3DD769BDD3}"/>
                </a:ext>
              </a:extLst>
            </p:cNvPr>
            <p:cNvSpPr txBox="1">
              <a:spLocks noChangeArrowheads="1"/>
            </p:cNvSpPr>
            <p:nvPr/>
          </p:nvSpPr>
          <p:spPr bwMode="auto">
            <a:xfrm>
              <a:off x="106184700" y="106984800"/>
              <a:ext cx="1600200" cy="4572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#8 – 32 SETSCREW</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DRILL #29 (0.136) HOLE</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grpSp>
      <p:pic>
        <p:nvPicPr>
          <p:cNvPr id="132" name="Picture 2" descr="Movable jaw23">
            <a:extLst>
              <a:ext uri="{FF2B5EF4-FFF2-40B4-BE49-F238E27FC236}">
                <a16:creationId xmlns:a16="http://schemas.microsoft.com/office/drawing/2014/main" id="{DE17D9F0-94F6-43BD-BD7E-85909FD4D6B4}"/>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958789" y="1337611"/>
            <a:ext cx="1905000" cy="2115898"/>
          </a:xfrm>
          <a:prstGeom prst="rect">
            <a:avLst/>
          </a:prstGeom>
          <a:noFill/>
          <a:ln w="9525" algn="in">
            <a:noFill/>
            <a:miter lim="800000"/>
            <a:headEnd/>
            <a:tailEnd/>
          </a:ln>
          <a:effectLst/>
        </p:spPr>
      </p:pic>
      <p:cxnSp>
        <p:nvCxnSpPr>
          <p:cNvPr id="133" name="Straight Arrow Connector 132">
            <a:extLst>
              <a:ext uri="{FF2B5EF4-FFF2-40B4-BE49-F238E27FC236}">
                <a16:creationId xmlns:a16="http://schemas.microsoft.com/office/drawing/2014/main" id="{94018CAC-ECCC-4275-86C6-5A3E8D0257D3}"/>
              </a:ext>
            </a:extLst>
          </p:cNvPr>
          <p:cNvCxnSpPr/>
          <p:nvPr/>
        </p:nvCxnSpPr>
        <p:spPr>
          <a:xfrm flipH="1">
            <a:off x="4663140" y="1528111"/>
            <a:ext cx="285750" cy="457200"/>
          </a:xfrm>
          <a:prstGeom prst="straightConnector1">
            <a:avLst/>
          </a:prstGeom>
          <a:noFill/>
          <a:ln w="31750" cap="flat" cmpd="sng" algn="ctr">
            <a:solidFill>
              <a:srgbClr val="FF0000"/>
            </a:solidFill>
            <a:prstDash val="solid"/>
            <a:tailEnd type="arrow"/>
          </a:ln>
          <a:effectLst/>
        </p:spPr>
      </p:cxnSp>
      <p:cxnSp>
        <p:nvCxnSpPr>
          <p:cNvPr id="134" name="Straight Arrow Connector 133">
            <a:extLst>
              <a:ext uri="{FF2B5EF4-FFF2-40B4-BE49-F238E27FC236}">
                <a16:creationId xmlns:a16="http://schemas.microsoft.com/office/drawing/2014/main" id="{FC439DBD-3FE2-4FF8-8449-F06EEEDF1CBC}"/>
              </a:ext>
            </a:extLst>
          </p:cNvPr>
          <p:cNvCxnSpPr/>
          <p:nvPr/>
        </p:nvCxnSpPr>
        <p:spPr>
          <a:xfrm>
            <a:off x="3320114" y="2213911"/>
            <a:ext cx="600075" cy="0"/>
          </a:xfrm>
          <a:prstGeom prst="straightConnector1">
            <a:avLst/>
          </a:prstGeom>
          <a:noFill/>
          <a:ln w="31750" cap="flat" cmpd="sng" algn="ctr">
            <a:solidFill>
              <a:srgbClr val="FF0000"/>
            </a:solidFill>
            <a:prstDash val="solid"/>
            <a:tailEnd type="arrow"/>
          </a:ln>
          <a:effectLst/>
        </p:spPr>
      </p:cxnSp>
      <p:cxnSp>
        <p:nvCxnSpPr>
          <p:cNvPr id="135" name="Straight Arrow Connector 134">
            <a:extLst>
              <a:ext uri="{FF2B5EF4-FFF2-40B4-BE49-F238E27FC236}">
                <a16:creationId xmlns:a16="http://schemas.microsoft.com/office/drawing/2014/main" id="{91962DF0-7E9A-47D7-B3A1-A52F11F16C3D}"/>
              </a:ext>
            </a:extLst>
          </p:cNvPr>
          <p:cNvCxnSpPr/>
          <p:nvPr/>
        </p:nvCxnSpPr>
        <p:spPr>
          <a:xfrm>
            <a:off x="3158189" y="3242611"/>
            <a:ext cx="762000" cy="342900"/>
          </a:xfrm>
          <a:prstGeom prst="straightConnector1">
            <a:avLst/>
          </a:prstGeom>
          <a:noFill/>
          <a:ln w="31750" cap="flat" cmpd="sng" algn="ctr">
            <a:solidFill>
              <a:srgbClr val="FF0000"/>
            </a:solidFill>
            <a:prstDash val="solid"/>
            <a:tailEnd type="arrow"/>
          </a:ln>
          <a:effectLst/>
        </p:spPr>
      </p:cxnSp>
      <p:cxnSp>
        <p:nvCxnSpPr>
          <p:cNvPr id="136" name="Straight Arrow Connector 135">
            <a:extLst>
              <a:ext uri="{FF2B5EF4-FFF2-40B4-BE49-F238E27FC236}">
                <a16:creationId xmlns:a16="http://schemas.microsoft.com/office/drawing/2014/main" id="{BDF3A24C-6E34-48BC-8505-4ABDEE31F4FB}"/>
              </a:ext>
            </a:extLst>
          </p:cNvPr>
          <p:cNvCxnSpPr/>
          <p:nvPr/>
        </p:nvCxnSpPr>
        <p:spPr>
          <a:xfrm flipH="1">
            <a:off x="8149290" y="4157010"/>
            <a:ext cx="647699" cy="228600"/>
          </a:xfrm>
          <a:prstGeom prst="straightConnector1">
            <a:avLst/>
          </a:prstGeom>
          <a:noFill/>
          <a:ln w="31750" cap="flat" cmpd="sng" algn="ctr">
            <a:solidFill>
              <a:srgbClr val="FF0000"/>
            </a:solidFill>
            <a:prstDash val="solid"/>
            <a:tailEnd type="arrow"/>
          </a:ln>
          <a:effectLst/>
        </p:spPr>
      </p:cxnSp>
      <p:cxnSp>
        <p:nvCxnSpPr>
          <p:cNvPr id="137" name="Straight Arrow Connector 136">
            <a:extLst>
              <a:ext uri="{FF2B5EF4-FFF2-40B4-BE49-F238E27FC236}">
                <a16:creationId xmlns:a16="http://schemas.microsoft.com/office/drawing/2014/main" id="{76C5A0E1-B727-4A05-BF68-893F4DB59ECD}"/>
              </a:ext>
            </a:extLst>
          </p:cNvPr>
          <p:cNvCxnSpPr/>
          <p:nvPr/>
        </p:nvCxnSpPr>
        <p:spPr>
          <a:xfrm flipH="1" flipV="1">
            <a:off x="7330196" y="5838745"/>
            <a:ext cx="885825" cy="457200"/>
          </a:xfrm>
          <a:prstGeom prst="straightConnector1">
            <a:avLst/>
          </a:prstGeom>
          <a:noFill/>
          <a:ln w="31750" cap="flat" cmpd="sng" algn="ctr">
            <a:solidFill>
              <a:srgbClr val="FF0000"/>
            </a:solidFill>
            <a:prstDash val="solid"/>
            <a:tailEnd type="arrow"/>
          </a:ln>
          <a:effectLst/>
        </p:spPr>
      </p:cxnSp>
      <p:cxnSp>
        <p:nvCxnSpPr>
          <p:cNvPr id="138" name="Straight Connector 137">
            <a:extLst>
              <a:ext uri="{FF2B5EF4-FFF2-40B4-BE49-F238E27FC236}">
                <a16:creationId xmlns:a16="http://schemas.microsoft.com/office/drawing/2014/main" id="{A3C4BE0F-F88D-4A32-A4E6-2D5E6B8EAF84}"/>
              </a:ext>
            </a:extLst>
          </p:cNvPr>
          <p:cNvCxnSpPr/>
          <p:nvPr/>
        </p:nvCxnSpPr>
        <p:spPr>
          <a:xfrm flipH="1">
            <a:off x="8216021" y="6295945"/>
            <a:ext cx="400050" cy="0"/>
          </a:xfrm>
          <a:prstGeom prst="line">
            <a:avLst/>
          </a:prstGeom>
          <a:noFill/>
          <a:ln w="31750" cap="flat" cmpd="sng" algn="ctr">
            <a:solidFill>
              <a:srgbClr val="FF0000"/>
            </a:solidFill>
            <a:prstDash val="solid"/>
            <a:headEnd type="none" w="med" len="med"/>
            <a:tailEnd type="none" w="med" len="med"/>
          </a:ln>
          <a:effectLst/>
        </p:spPr>
      </p:cxnSp>
      <p:cxnSp>
        <p:nvCxnSpPr>
          <p:cNvPr id="139" name="Straight Arrow Connector 138">
            <a:extLst>
              <a:ext uri="{FF2B5EF4-FFF2-40B4-BE49-F238E27FC236}">
                <a16:creationId xmlns:a16="http://schemas.microsoft.com/office/drawing/2014/main" id="{EA8C6E9E-130B-46FB-A5C2-1A02894FFEC2}"/>
              </a:ext>
            </a:extLst>
          </p:cNvPr>
          <p:cNvCxnSpPr/>
          <p:nvPr/>
        </p:nvCxnSpPr>
        <p:spPr>
          <a:xfrm flipV="1">
            <a:off x="3062939" y="4622636"/>
            <a:ext cx="1200150" cy="1248875"/>
          </a:xfrm>
          <a:prstGeom prst="straightConnector1">
            <a:avLst/>
          </a:prstGeom>
          <a:noFill/>
          <a:ln w="31750" cap="flat" cmpd="sng" algn="ctr">
            <a:solidFill>
              <a:srgbClr val="FF0000"/>
            </a:solidFill>
            <a:prstDash val="solid"/>
            <a:tailEnd type="arrow"/>
          </a:ln>
          <a:effectLst/>
        </p:spPr>
      </p:cxnSp>
      <p:sp>
        <p:nvSpPr>
          <p:cNvPr id="140" name="TextBox 139">
            <a:extLst>
              <a:ext uri="{FF2B5EF4-FFF2-40B4-BE49-F238E27FC236}">
                <a16:creationId xmlns:a16="http://schemas.microsoft.com/office/drawing/2014/main" id="{601CC818-EF74-4C7E-AF8E-12ED99021D17}"/>
              </a:ext>
            </a:extLst>
          </p:cNvPr>
          <p:cNvSpPr txBox="1"/>
          <p:nvPr/>
        </p:nvSpPr>
        <p:spPr>
          <a:xfrm>
            <a:off x="2700989" y="1933895"/>
            <a:ext cx="45720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A.</a:t>
            </a:r>
          </a:p>
        </p:txBody>
      </p:sp>
      <p:sp>
        <p:nvSpPr>
          <p:cNvPr id="141" name="TextBox 140">
            <a:extLst>
              <a:ext uri="{FF2B5EF4-FFF2-40B4-BE49-F238E27FC236}">
                <a16:creationId xmlns:a16="http://schemas.microsoft.com/office/drawing/2014/main" id="{7CB1C776-02AD-489C-916D-F54FA394C09D}"/>
              </a:ext>
            </a:extLst>
          </p:cNvPr>
          <p:cNvSpPr txBox="1"/>
          <p:nvPr/>
        </p:nvSpPr>
        <p:spPr>
          <a:xfrm>
            <a:off x="4863164" y="1116524"/>
            <a:ext cx="45720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B.</a:t>
            </a:r>
          </a:p>
        </p:txBody>
      </p:sp>
      <p:sp>
        <p:nvSpPr>
          <p:cNvPr id="142" name="TextBox 141">
            <a:extLst>
              <a:ext uri="{FF2B5EF4-FFF2-40B4-BE49-F238E27FC236}">
                <a16:creationId xmlns:a16="http://schemas.microsoft.com/office/drawing/2014/main" id="{8C334AD8-622C-43DE-A84C-19AD35FEF10C}"/>
              </a:ext>
            </a:extLst>
          </p:cNvPr>
          <p:cNvSpPr txBox="1"/>
          <p:nvPr/>
        </p:nvSpPr>
        <p:spPr>
          <a:xfrm>
            <a:off x="8809181" y="3850032"/>
            <a:ext cx="45720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C.</a:t>
            </a:r>
          </a:p>
        </p:txBody>
      </p:sp>
      <p:sp>
        <p:nvSpPr>
          <p:cNvPr id="143" name="TextBox 142">
            <a:extLst>
              <a:ext uri="{FF2B5EF4-FFF2-40B4-BE49-F238E27FC236}">
                <a16:creationId xmlns:a16="http://schemas.microsoft.com/office/drawing/2014/main" id="{DAFE7CB8-15E1-441D-8748-07FA75F26EE5}"/>
              </a:ext>
            </a:extLst>
          </p:cNvPr>
          <p:cNvSpPr txBox="1"/>
          <p:nvPr/>
        </p:nvSpPr>
        <p:spPr>
          <a:xfrm>
            <a:off x="8642684" y="5985811"/>
            <a:ext cx="45720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D.</a:t>
            </a:r>
          </a:p>
        </p:txBody>
      </p:sp>
      <p:sp>
        <p:nvSpPr>
          <p:cNvPr id="144" name="TextBox 143">
            <a:extLst>
              <a:ext uri="{FF2B5EF4-FFF2-40B4-BE49-F238E27FC236}">
                <a16:creationId xmlns:a16="http://schemas.microsoft.com/office/drawing/2014/main" id="{441109BA-B5B6-4E63-8147-A88850FAB521}"/>
              </a:ext>
            </a:extLst>
          </p:cNvPr>
          <p:cNvSpPr txBox="1"/>
          <p:nvPr/>
        </p:nvSpPr>
        <p:spPr>
          <a:xfrm>
            <a:off x="2617931" y="5748185"/>
            <a:ext cx="45720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E.</a:t>
            </a:r>
          </a:p>
        </p:txBody>
      </p:sp>
      <p:sp>
        <p:nvSpPr>
          <p:cNvPr id="145" name="TextBox 144">
            <a:extLst>
              <a:ext uri="{FF2B5EF4-FFF2-40B4-BE49-F238E27FC236}">
                <a16:creationId xmlns:a16="http://schemas.microsoft.com/office/drawing/2014/main" id="{35347F56-BFFF-4E74-B2BD-1FF67AF68D52}"/>
              </a:ext>
            </a:extLst>
          </p:cNvPr>
          <p:cNvSpPr txBox="1"/>
          <p:nvPr/>
        </p:nvSpPr>
        <p:spPr>
          <a:xfrm>
            <a:off x="2700989" y="2840328"/>
            <a:ext cx="457200"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F.</a:t>
            </a:r>
          </a:p>
        </p:txBody>
      </p:sp>
    </p:spTree>
    <p:extLst>
      <p:ext uri="{BB962C8B-B14F-4D97-AF65-F5344CB8AC3E}">
        <p14:creationId xmlns:p14="http://schemas.microsoft.com/office/powerpoint/2010/main" val="2979813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nchor="t"/>
          <a:lstStyle/>
          <a:p>
            <a:r>
              <a:rPr lang="en-US" dirty="0"/>
              <a:t>Identify the Type of Lines</a:t>
            </a:r>
          </a:p>
        </p:txBody>
      </p:sp>
      <p:sp>
        <p:nvSpPr>
          <p:cNvPr id="4" name="Rectangle 3">
            <a:extLst>
              <a:ext uri="{FF2B5EF4-FFF2-40B4-BE49-F238E27FC236}">
                <a16:creationId xmlns:a16="http://schemas.microsoft.com/office/drawing/2014/main" id="{451259B8-6CBA-456F-BF87-85A1D587FBF4}"/>
              </a:ext>
            </a:extLst>
          </p:cNvPr>
          <p:cNvSpPr/>
          <p:nvPr/>
        </p:nvSpPr>
        <p:spPr>
          <a:xfrm>
            <a:off x="2178004" y="1102433"/>
            <a:ext cx="8001000" cy="5410200"/>
          </a:xfrm>
          <a:prstGeom prst="rect">
            <a:avLst/>
          </a:prstGeom>
          <a:solidFill>
            <a:sysClr val="window" lastClr="FFFFFF"/>
          </a:solidFill>
          <a:ln w="25400" cap="flat" cmpd="sng" algn="ctr">
            <a:solidFill>
              <a:srgbClr val="4F81BD">
                <a:shade val="50000"/>
              </a:srgbClr>
            </a:solidFill>
            <a:prstDash val="solid"/>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a:ea typeface="+mn-ea"/>
              <a:cs typeface="+mn-cs"/>
            </a:endParaRPr>
          </a:p>
        </p:txBody>
      </p:sp>
      <p:grpSp>
        <p:nvGrpSpPr>
          <p:cNvPr id="5" name="Group 2">
            <a:extLst>
              <a:ext uri="{FF2B5EF4-FFF2-40B4-BE49-F238E27FC236}">
                <a16:creationId xmlns:a16="http://schemas.microsoft.com/office/drawing/2014/main" id="{764E51C3-D99F-44A6-AC40-8577CE2B25FB}"/>
              </a:ext>
            </a:extLst>
          </p:cNvPr>
          <p:cNvGrpSpPr>
            <a:grpSpLocks/>
          </p:cNvGrpSpPr>
          <p:nvPr/>
        </p:nvGrpSpPr>
        <p:grpSpPr bwMode="auto">
          <a:xfrm>
            <a:off x="2711404" y="1407233"/>
            <a:ext cx="5715000" cy="5029200"/>
            <a:chOff x="105898950" y="106984800"/>
            <a:chExt cx="5715000" cy="5029200"/>
          </a:xfrm>
        </p:grpSpPr>
        <p:sp>
          <p:nvSpPr>
            <p:cNvPr id="6" name="Text Box 3">
              <a:extLst>
                <a:ext uri="{FF2B5EF4-FFF2-40B4-BE49-F238E27FC236}">
                  <a16:creationId xmlns:a16="http://schemas.microsoft.com/office/drawing/2014/main" id="{8C166D2C-7679-499F-A099-12AB8B76318A}"/>
                </a:ext>
              </a:extLst>
            </p:cNvPr>
            <p:cNvSpPr txBox="1">
              <a:spLocks noChangeArrowheads="1"/>
            </p:cNvSpPr>
            <p:nvPr/>
          </p:nvSpPr>
          <p:spPr bwMode="auto">
            <a:xfrm>
              <a:off x="106690625" y="1081278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0.25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7" name="Text Box 4">
              <a:extLst>
                <a:ext uri="{FF2B5EF4-FFF2-40B4-BE49-F238E27FC236}">
                  <a16:creationId xmlns:a16="http://schemas.microsoft.com/office/drawing/2014/main" id="{7AD91786-5B4C-4BAB-8D04-9ABB4BA2545E}"/>
                </a:ext>
              </a:extLst>
            </p:cNvPr>
            <p:cNvSpPr txBox="1">
              <a:spLocks noChangeArrowheads="1"/>
            </p:cNvSpPr>
            <p:nvPr/>
          </p:nvSpPr>
          <p:spPr bwMode="auto">
            <a:xfrm>
              <a:off x="109442250" y="108127800"/>
              <a:ext cx="57150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0.375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8" name="Line 5">
              <a:extLst>
                <a:ext uri="{FF2B5EF4-FFF2-40B4-BE49-F238E27FC236}">
                  <a16:creationId xmlns:a16="http://schemas.microsoft.com/office/drawing/2014/main" id="{429B0615-E419-429D-9144-035E08CC7B4B}"/>
                </a:ext>
              </a:extLst>
            </p:cNvPr>
            <p:cNvSpPr>
              <a:spLocks noChangeShapeType="1"/>
            </p:cNvSpPr>
            <p:nvPr/>
          </p:nvSpPr>
          <p:spPr bwMode="auto">
            <a:xfrm>
              <a:off x="109327950" y="109499400"/>
              <a:ext cx="1" cy="13716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 name="Line 6">
              <a:extLst>
                <a:ext uri="{FF2B5EF4-FFF2-40B4-BE49-F238E27FC236}">
                  <a16:creationId xmlns:a16="http://schemas.microsoft.com/office/drawing/2014/main" id="{AA710F94-259C-4D13-9575-EADE1FC30603}"/>
                </a:ext>
              </a:extLst>
            </p:cNvPr>
            <p:cNvSpPr>
              <a:spLocks noChangeShapeType="1"/>
            </p:cNvSpPr>
            <p:nvPr/>
          </p:nvSpPr>
          <p:spPr bwMode="auto">
            <a:xfrm>
              <a:off x="107041950" y="109499400"/>
              <a:ext cx="22860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 name="Line 7">
              <a:extLst>
                <a:ext uri="{FF2B5EF4-FFF2-40B4-BE49-F238E27FC236}">
                  <a16:creationId xmlns:a16="http://schemas.microsoft.com/office/drawing/2014/main" id="{1087D08E-9D52-41DA-AE4F-FDE4E93E1B72}"/>
                </a:ext>
              </a:extLst>
            </p:cNvPr>
            <p:cNvSpPr>
              <a:spLocks noChangeShapeType="1"/>
            </p:cNvSpPr>
            <p:nvPr/>
          </p:nvSpPr>
          <p:spPr bwMode="auto">
            <a:xfrm>
              <a:off x="107041951" y="110185200"/>
              <a:ext cx="2286000" cy="1"/>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 name="Line 8">
              <a:extLst>
                <a:ext uri="{FF2B5EF4-FFF2-40B4-BE49-F238E27FC236}">
                  <a16:creationId xmlns:a16="http://schemas.microsoft.com/office/drawing/2014/main" id="{E3BA37DC-C4F0-4378-A51D-6CB21423103A}"/>
                </a:ext>
              </a:extLst>
            </p:cNvPr>
            <p:cNvSpPr>
              <a:spLocks noChangeShapeType="1"/>
            </p:cNvSpPr>
            <p:nvPr/>
          </p:nvSpPr>
          <p:spPr bwMode="auto">
            <a:xfrm>
              <a:off x="107041950" y="109499400"/>
              <a:ext cx="1" cy="13716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 name="Line 9">
              <a:extLst>
                <a:ext uri="{FF2B5EF4-FFF2-40B4-BE49-F238E27FC236}">
                  <a16:creationId xmlns:a16="http://schemas.microsoft.com/office/drawing/2014/main" id="{DD510A3A-356D-485D-9EED-02DB5FA5BEF5}"/>
                </a:ext>
              </a:extLst>
            </p:cNvPr>
            <p:cNvSpPr>
              <a:spLocks noChangeShapeType="1"/>
            </p:cNvSpPr>
            <p:nvPr/>
          </p:nvSpPr>
          <p:spPr bwMode="auto">
            <a:xfrm>
              <a:off x="107041950" y="110871000"/>
              <a:ext cx="6858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3" name="Line 10">
              <a:extLst>
                <a:ext uri="{FF2B5EF4-FFF2-40B4-BE49-F238E27FC236}">
                  <a16:creationId xmlns:a16="http://schemas.microsoft.com/office/drawing/2014/main" id="{DF4CF93A-8489-43A1-8939-2636AA516B5A}"/>
                </a:ext>
              </a:extLst>
            </p:cNvPr>
            <p:cNvSpPr>
              <a:spLocks noChangeShapeType="1"/>
            </p:cNvSpPr>
            <p:nvPr/>
          </p:nvSpPr>
          <p:spPr bwMode="auto">
            <a:xfrm>
              <a:off x="108642150" y="110871000"/>
              <a:ext cx="6858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4" name="Line 11">
              <a:extLst>
                <a:ext uri="{FF2B5EF4-FFF2-40B4-BE49-F238E27FC236}">
                  <a16:creationId xmlns:a16="http://schemas.microsoft.com/office/drawing/2014/main" id="{1A474881-5EA4-4188-957C-E103F35027AE}"/>
                </a:ext>
              </a:extLst>
            </p:cNvPr>
            <p:cNvSpPr>
              <a:spLocks noChangeShapeType="1"/>
            </p:cNvSpPr>
            <p:nvPr/>
          </p:nvSpPr>
          <p:spPr bwMode="auto">
            <a:xfrm>
              <a:off x="107727750" y="111328200"/>
              <a:ext cx="9144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5" name="Line 12">
              <a:extLst>
                <a:ext uri="{FF2B5EF4-FFF2-40B4-BE49-F238E27FC236}">
                  <a16:creationId xmlns:a16="http://schemas.microsoft.com/office/drawing/2014/main" id="{3E64CED6-22EB-4C0B-AB2B-4A5BEF354EC4}"/>
                </a:ext>
              </a:extLst>
            </p:cNvPr>
            <p:cNvSpPr>
              <a:spLocks noChangeShapeType="1"/>
            </p:cNvSpPr>
            <p:nvPr/>
          </p:nvSpPr>
          <p:spPr bwMode="auto">
            <a:xfrm>
              <a:off x="107727750" y="110871000"/>
              <a:ext cx="1" cy="4572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6" name="Line 13">
              <a:extLst>
                <a:ext uri="{FF2B5EF4-FFF2-40B4-BE49-F238E27FC236}">
                  <a16:creationId xmlns:a16="http://schemas.microsoft.com/office/drawing/2014/main" id="{82269EA8-B56B-4B8C-82F6-A050A9CD56CC}"/>
                </a:ext>
              </a:extLst>
            </p:cNvPr>
            <p:cNvSpPr>
              <a:spLocks noChangeShapeType="1"/>
            </p:cNvSpPr>
            <p:nvPr/>
          </p:nvSpPr>
          <p:spPr bwMode="auto">
            <a:xfrm>
              <a:off x="108642150" y="110871000"/>
              <a:ext cx="1" cy="4572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7" name="Line 14">
              <a:extLst>
                <a:ext uri="{FF2B5EF4-FFF2-40B4-BE49-F238E27FC236}">
                  <a16:creationId xmlns:a16="http://schemas.microsoft.com/office/drawing/2014/main" id="{9311CE32-9603-499F-ABC8-4835D16D2E68}"/>
                </a:ext>
              </a:extLst>
            </p:cNvPr>
            <p:cNvSpPr>
              <a:spLocks noChangeShapeType="1"/>
            </p:cNvSpPr>
            <p:nvPr/>
          </p:nvSpPr>
          <p:spPr bwMode="auto">
            <a:xfrm flipV="1">
              <a:off x="109327952" y="107670601"/>
              <a:ext cx="1" cy="6858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8" name="Line 15">
              <a:extLst>
                <a:ext uri="{FF2B5EF4-FFF2-40B4-BE49-F238E27FC236}">
                  <a16:creationId xmlns:a16="http://schemas.microsoft.com/office/drawing/2014/main" id="{C6B4B1D6-E1F5-4866-A114-C12750F7E153}"/>
                </a:ext>
              </a:extLst>
            </p:cNvPr>
            <p:cNvSpPr>
              <a:spLocks noChangeShapeType="1"/>
            </p:cNvSpPr>
            <p:nvPr/>
          </p:nvSpPr>
          <p:spPr bwMode="auto">
            <a:xfrm flipV="1">
              <a:off x="107727751" y="107670601"/>
              <a:ext cx="1"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9" name="Line 16">
              <a:extLst>
                <a:ext uri="{FF2B5EF4-FFF2-40B4-BE49-F238E27FC236}">
                  <a16:creationId xmlns:a16="http://schemas.microsoft.com/office/drawing/2014/main" id="{429A5E37-309E-4516-8F7D-D6AD2B323561}"/>
                </a:ext>
              </a:extLst>
            </p:cNvPr>
            <p:cNvSpPr>
              <a:spLocks noChangeShapeType="1"/>
            </p:cNvSpPr>
            <p:nvPr/>
          </p:nvSpPr>
          <p:spPr bwMode="auto">
            <a:xfrm flipV="1">
              <a:off x="108642150" y="107670601"/>
              <a:ext cx="1"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0" name="Line 17">
              <a:extLst>
                <a:ext uri="{FF2B5EF4-FFF2-40B4-BE49-F238E27FC236}">
                  <a16:creationId xmlns:a16="http://schemas.microsoft.com/office/drawing/2014/main" id="{1DF214CF-9755-4A2D-BF31-B5253C611681}"/>
                </a:ext>
              </a:extLst>
            </p:cNvPr>
            <p:cNvSpPr>
              <a:spLocks noChangeShapeType="1"/>
            </p:cNvSpPr>
            <p:nvPr/>
          </p:nvSpPr>
          <p:spPr bwMode="auto">
            <a:xfrm>
              <a:off x="107041952" y="107670601"/>
              <a:ext cx="22860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1" name="Line 18">
              <a:extLst>
                <a:ext uri="{FF2B5EF4-FFF2-40B4-BE49-F238E27FC236}">
                  <a16:creationId xmlns:a16="http://schemas.microsoft.com/office/drawing/2014/main" id="{3C95B5B0-1600-4255-B02C-085195B14683}"/>
                </a:ext>
              </a:extLst>
            </p:cNvPr>
            <p:cNvSpPr>
              <a:spLocks noChangeShapeType="1"/>
            </p:cNvSpPr>
            <p:nvPr/>
          </p:nvSpPr>
          <p:spPr bwMode="auto">
            <a:xfrm flipV="1">
              <a:off x="107041951" y="107670600"/>
              <a:ext cx="1" cy="6858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2" name="Line 19">
              <a:extLst>
                <a:ext uri="{FF2B5EF4-FFF2-40B4-BE49-F238E27FC236}">
                  <a16:creationId xmlns:a16="http://schemas.microsoft.com/office/drawing/2014/main" id="{2F5DBA7C-930B-4E05-A727-A6DB73A6759F}"/>
                </a:ext>
              </a:extLst>
            </p:cNvPr>
            <p:cNvSpPr>
              <a:spLocks noChangeShapeType="1"/>
            </p:cNvSpPr>
            <p:nvPr/>
          </p:nvSpPr>
          <p:spPr bwMode="auto">
            <a:xfrm>
              <a:off x="107041950" y="108356401"/>
              <a:ext cx="22860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3" name="Line 20">
              <a:extLst>
                <a:ext uri="{FF2B5EF4-FFF2-40B4-BE49-F238E27FC236}">
                  <a16:creationId xmlns:a16="http://schemas.microsoft.com/office/drawing/2014/main" id="{9F69822E-6366-4F80-8B32-E98EA18F2482}"/>
                </a:ext>
              </a:extLst>
            </p:cNvPr>
            <p:cNvSpPr>
              <a:spLocks noChangeShapeType="1"/>
            </p:cNvSpPr>
            <p:nvPr/>
          </p:nvSpPr>
          <p:spPr bwMode="auto">
            <a:xfrm>
              <a:off x="107041950" y="107899200"/>
              <a:ext cx="22860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4" name="Line 21">
              <a:extLst>
                <a:ext uri="{FF2B5EF4-FFF2-40B4-BE49-F238E27FC236}">
                  <a16:creationId xmlns:a16="http://schemas.microsoft.com/office/drawing/2014/main" id="{E41113F1-DCE0-4F1D-975A-363F5C97B5B4}"/>
                </a:ext>
              </a:extLst>
            </p:cNvPr>
            <p:cNvSpPr>
              <a:spLocks noChangeShapeType="1"/>
            </p:cNvSpPr>
            <p:nvPr/>
          </p:nvSpPr>
          <p:spPr bwMode="auto">
            <a:xfrm flipV="1">
              <a:off x="107041950" y="110985300"/>
              <a:ext cx="1" cy="10287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5" name="Line 22">
              <a:extLst>
                <a:ext uri="{FF2B5EF4-FFF2-40B4-BE49-F238E27FC236}">
                  <a16:creationId xmlns:a16="http://schemas.microsoft.com/office/drawing/2014/main" id="{3D262D2C-51AC-4C6A-B28A-5D57E8F07B6F}"/>
                </a:ext>
              </a:extLst>
            </p:cNvPr>
            <p:cNvSpPr>
              <a:spLocks noChangeShapeType="1"/>
            </p:cNvSpPr>
            <p:nvPr/>
          </p:nvSpPr>
          <p:spPr bwMode="auto">
            <a:xfrm>
              <a:off x="107727750" y="111385350"/>
              <a:ext cx="1" cy="40005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6" name="Line 23">
              <a:extLst>
                <a:ext uri="{FF2B5EF4-FFF2-40B4-BE49-F238E27FC236}">
                  <a16:creationId xmlns:a16="http://schemas.microsoft.com/office/drawing/2014/main" id="{B0576770-D3AC-4E5E-8948-0700C915A03E}"/>
                </a:ext>
              </a:extLst>
            </p:cNvPr>
            <p:cNvSpPr>
              <a:spLocks noChangeShapeType="1"/>
            </p:cNvSpPr>
            <p:nvPr/>
          </p:nvSpPr>
          <p:spPr bwMode="auto">
            <a:xfrm>
              <a:off x="108642150" y="111385350"/>
              <a:ext cx="1" cy="40005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7" name="Line 24">
              <a:extLst>
                <a:ext uri="{FF2B5EF4-FFF2-40B4-BE49-F238E27FC236}">
                  <a16:creationId xmlns:a16="http://schemas.microsoft.com/office/drawing/2014/main" id="{C626C66B-0C41-45C2-99A5-BB7220A27264}"/>
                </a:ext>
              </a:extLst>
            </p:cNvPr>
            <p:cNvSpPr>
              <a:spLocks noChangeShapeType="1"/>
            </p:cNvSpPr>
            <p:nvPr/>
          </p:nvSpPr>
          <p:spPr bwMode="auto">
            <a:xfrm>
              <a:off x="109327950" y="110985300"/>
              <a:ext cx="1" cy="10287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28" name="Text Box 25">
              <a:extLst>
                <a:ext uri="{FF2B5EF4-FFF2-40B4-BE49-F238E27FC236}">
                  <a16:creationId xmlns:a16="http://schemas.microsoft.com/office/drawing/2014/main" id="{4C51AFF7-9CEB-4BEC-AAB9-E7CFCB52BCFA}"/>
                </a:ext>
              </a:extLst>
            </p:cNvPr>
            <p:cNvSpPr txBox="1">
              <a:spLocks noChangeArrowheads="1"/>
            </p:cNvSpPr>
            <p:nvPr/>
          </p:nvSpPr>
          <p:spPr bwMode="auto">
            <a:xfrm>
              <a:off x="107253906" y="111449318"/>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29" name="Text Box 26">
              <a:extLst>
                <a:ext uri="{FF2B5EF4-FFF2-40B4-BE49-F238E27FC236}">
                  <a16:creationId xmlns:a16="http://schemas.microsoft.com/office/drawing/2014/main" id="{7B6C1FE3-FFBF-45AA-8848-FA9ADF449503}"/>
                </a:ext>
              </a:extLst>
            </p:cNvPr>
            <p:cNvSpPr txBox="1">
              <a:spLocks noChangeArrowheads="1"/>
            </p:cNvSpPr>
            <p:nvPr/>
          </p:nvSpPr>
          <p:spPr bwMode="auto">
            <a:xfrm>
              <a:off x="107956350" y="1117854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2.50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30" name="Text Box 27">
              <a:extLst>
                <a:ext uri="{FF2B5EF4-FFF2-40B4-BE49-F238E27FC236}">
                  <a16:creationId xmlns:a16="http://schemas.microsoft.com/office/drawing/2014/main" id="{AF20A658-C2B6-4390-B925-0997463A50C2}"/>
                </a:ext>
              </a:extLst>
            </p:cNvPr>
            <p:cNvSpPr txBox="1">
              <a:spLocks noChangeArrowheads="1"/>
            </p:cNvSpPr>
            <p:nvPr/>
          </p:nvSpPr>
          <p:spPr bwMode="auto">
            <a:xfrm>
              <a:off x="107956350" y="1114425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1.00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31" name="Line 28">
              <a:extLst>
                <a:ext uri="{FF2B5EF4-FFF2-40B4-BE49-F238E27FC236}">
                  <a16:creationId xmlns:a16="http://schemas.microsoft.com/office/drawing/2014/main" id="{F861EA4E-B024-411E-B27B-F19EA5C076C8}"/>
                </a:ext>
              </a:extLst>
            </p:cNvPr>
            <p:cNvSpPr>
              <a:spLocks noChangeShapeType="1"/>
            </p:cNvSpPr>
            <p:nvPr/>
          </p:nvSpPr>
          <p:spPr bwMode="auto">
            <a:xfrm flipH="1">
              <a:off x="107041950" y="111899700"/>
              <a:ext cx="9144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2" name="Line 29">
              <a:extLst>
                <a:ext uri="{FF2B5EF4-FFF2-40B4-BE49-F238E27FC236}">
                  <a16:creationId xmlns:a16="http://schemas.microsoft.com/office/drawing/2014/main" id="{BC62553C-A2BA-4847-B859-239B5F51D31D}"/>
                </a:ext>
              </a:extLst>
            </p:cNvPr>
            <p:cNvSpPr>
              <a:spLocks noChangeShapeType="1"/>
            </p:cNvSpPr>
            <p:nvPr/>
          </p:nvSpPr>
          <p:spPr bwMode="auto">
            <a:xfrm>
              <a:off x="108299250" y="111899700"/>
              <a:ext cx="10287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3" name="Line 30">
              <a:extLst>
                <a:ext uri="{FF2B5EF4-FFF2-40B4-BE49-F238E27FC236}">
                  <a16:creationId xmlns:a16="http://schemas.microsoft.com/office/drawing/2014/main" id="{DB792286-7E28-4CEC-9638-C896BD3BD66E}"/>
                </a:ext>
              </a:extLst>
            </p:cNvPr>
            <p:cNvSpPr>
              <a:spLocks noChangeShapeType="1"/>
            </p:cNvSpPr>
            <p:nvPr/>
          </p:nvSpPr>
          <p:spPr bwMode="auto">
            <a:xfrm flipH="1">
              <a:off x="107727750" y="1115568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4" name="Line 31">
              <a:extLst>
                <a:ext uri="{FF2B5EF4-FFF2-40B4-BE49-F238E27FC236}">
                  <a16:creationId xmlns:a16="http://schemas.microsoft.com/office/drawing/2014/main" id="{8963D043-2229-4080-BDBC-8F01A710F5A1}"/>
                </a:ext>
              </a:extLst>
            </p:cNvPr>
            <p:cNvSpPr>
              <a:spLocks noChangeShapeType="1"/>
            </p:cNvSpPr>
            <p:nvPr/>
          </p:nvSpPr>
          <p:spPr bwMode="auto">
            <a:xfrm>
              <a:off x="108242100" y="111556800"/>
              <a:ext cx="40005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5" name="Line 32">
              <a:extLst>
                <a:ext uri="{FF2B5EF4-FFF2-40B4-BE49-F238E27FC236}">
                  <a16:creationId xmlns:a16="http://schemas.microsoft.com/office/drawing/2014/main" id="{2B39ECC3-202B-4B45-8F2D-3AA508656B27}"/>
                </a:ext>
              </a:extLst>
            </p:cNvPr>
            <p:cNvSpPr>
              <a:spLocks noChangeShapeType="1"/>
            </p:cNvSpPr>
            <p:nvPr/>
          </p:nvSpPr>
          <p:spPr bwMode="auto">
            <a:xfrm>
              <a:off x="107499150" y="1115568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6" name="Line 33">
              <a:extLst>
                <a:ext uri="{FF2B5EF4-FFF2-40B4-BE49-F238E27FC236}">
                  <a16:creationId xmlns:a16="http://schemas.microsoft.com/office/drawing/2014/main" id="{71B8A5D4-DC31-45AD-AD6F-413EF46A97D9}"/>
                </a:ext>
              </a:extLst>
            </p:cNvPr>
            <p:cNvSpPr>
              <a:spLocks noChangeShapeType="1"/>
            </p:cNvSpPr>
            <p:nvPr/>
          </p:nvSpPr>
          <p:spPr bwMode="auto">
            <a:xfrm flipH="1" flipV="1">
              <a:off x="107041949" y="111556801"/>
              <a:ext cx="411981" cy="6817"/>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7" name="Oval 34">
              <a:extLst>
                <a:ext uri="{FF2B5EF4-FFF2-40B4-BE49-F238E27FC236}">
                  <a16:creationId xmlns:a16="http://schemas.microsoft.com/office/drawing/2014/main" id="{026A54EE-E6E6-4944-ACBE-8707B4981865}"/>
                </a:ext>
              </a:extLst>
            </p:cNvPr>
            <p:cNvSpPr>
              <a:spLocks noChangeArrowheads="1"/>
            </p:cNvSpPr>
            <p:nvPr/>
          </p:nvSpPr>
          <p:spPr bwMode="auto">
            <a:xfrm>
              <a:off x="108070650" y="107899200"/>
              <a:ext cx="228600" cy="228600"/>
            </a:xfrm>
            <a:prstGeom prst="ellipse">
              <a:avLst/>
            </a:prstGeom>
            <a:noFill/>
            <a:ln w="19050" algn="in">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8" name="Line 35">
              <a:extLst>
                <a:ext uri="{FF2B5EF4-FFF2-40B4-BE49-F238E27FC236}">
                  <a16:creationId xmlns:a16="http://schemas.microsoft.com/office/drawing/2014/main" id="{38AACF13-019C-4BC4-BDBE-18B38AC25098}"/>
                </a:ext>
              </a:extLst>
            </p:cNvPr>
            <p:cNvSpPr>
              <a:spLocks noChangeShapeType="1"/>
            </p:cNvSpPr>
            <p:nvPr/>
          </p:nvSpPr>
          <p:spPr bwMode="auto">
            <a:xfrm>
              <a:off x="108299250" y="110871000"/>
              <a:ext cx="1" cy="4572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39" name="Line 36">
              <a:extLst>
                <a:ext uri="{FF2B5EF4-FFF2-40B4-BE49-F238E27FC236}">
                  <a16:creationId xmlns:a16="http://schemas.microsoft.com/office/drawing/2014/main" id="{C07F5FFD-CBB1-4CE9-B4C5-79829090CB1C}"/>
                </a:ext>
              </a:extLst>
            </p:cNvPr>
            <p:cNvSpPr>
              <a:spLocks noChangeShapeType="1"/>
            </p:cNvSpPr>
            <p:nvPr/>
          </p:nvSpPr>
          <p:spPr bwMode="auto">
            <a:xfrm>
              <a:off x="108070650" y="110871000"/>
              <a:ext cx="1" cy="4572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0" name="Line 37">
              <a:extLst>
                <a:ext uri="{FF2B5EF4-FFF2-40B4-BE49-F238E27FC236}">
                  <a16:creationId xmlns:a16="http://schemas.microsoft.com/office/drawing/2014/main" id="{9B96E264-B9B6-452B-B657-ED0C6F43E076}"/>
                </a:ext>
              </a:extLst>
            </p:cNvPr>
            <p:cNvSpPr>
              <a:spLocks noChangeShapeType="1"/>
            </p:cNvSpPr>
            <p:nvPr/>
          </p:nvSpPr>
          <p:spPr bwMode="auto">
            <a:xfrm flipV="1">
              <a:off x="108070650" y="110756700"/>
              <a:ext cx="114300" cy="1143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1" name="Line 38">
              <a:extLst>
                <a:ext uri="{FF2B5EF4-FFF2-40B4-BE49-F238E27FC236}">
                  <a16:creationId xmlns:a16="http://schemas.microsoft.com/office/drawing/2014/main" id="{FB5D1FF8-7899-4259-A1A7-18CD496E8480}"/>
                </a:ext>
              </a:extLst>
            </p:cNvPr>
            <p:cNvSpPr>
              <a:spLocks noChangeShapeType="1"/>
            </p:cNvSpPr>
            <p:nvPr/>
          </p:nvSpPr>
          <p:spPr bwMode="auto">
            <a:xfrm flipH="1">
              <a:off x="108299250" y="107099100"/>
              <a:ext cx="571500" cy="8001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2" name="Text Box 39">
              <a:extLst>
                <a:ext uri="{FF2B5EF4-FFF2-40B4-BE49-F238E27FC236}">
                  <a16:creationId xmlns:a16="http://schemas.microsoft.com/office/drawing/2014/main" id="{FB60123E-8BE6-4EE4-A665-586A70191FB9}"/>
                </a:ext>
              </a:extLst>
            </p:cNvPr>
            <p:cNvSpPr txBox="1">
              <a:spLocks noChangeArrowheads="1"/>
            </p:cNvSpPr>
            <p:nvPr/>
          </p:nvSpPr>
          <p:spPr bwMode="auto">
            <a:xfrm>
              <a:off x="108985050" y="106984800"/>
              <a:ext cx="2628900" cy="51435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DRILL  #3 BIT X .50 DEEP,</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TAP TO 1/4 – 28 THREAD SIZE</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43" name="Line 40">
              <a:extLst>
                <a:ext uri="{FF2B5EF4-FFF2-40B4-BE49-F238E27FC236}">
                  <a16:creationId xmlns:a16="http://schemas.microsoft.com/office/drawing/2014/main" id="{B3A18FED-7A3A-4E26-AD44-62EE475FAB71}"/>
                </a:ext>
              </a:extLst>
            </p:cNvPr>
            <p:cNvSpPr>
              <a:spLocks noChangeShapeType="1"/>
            </p:cNvSpPr>
            <p:nvPr/>
          </p:nvSpPr>
          <p:spPr bwMode="auto">
            <a:xfrm>
              <a:off x="108527850" y="108013500"/>
              <a:ext cx="1257300" cy="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4" name="Line 41">
              <a:extLst>
                <a:ext uri="{FF2B5EF4-FFF2-40B4-BE49-F238E27FC236}">
                  <a16:creationId xmlns:a16="http://schemas.microsoft.com/office/drawing/2014/main" id="{D045E04E-95B9-4E0D-A11E-2110D793ACA9}"/>
                </a:ext>
              </a:extLst>
            </p:cNvPr>
            <p:cNvSpPr>
              <a:spLocks noChangeShapeType="1"/>
            </p:cNvSpPr>
            <p:nvPr/>
          </p:nvSpPr>
          <p:spPr bwMode="auto">
            <a:xfrm flipV="1">
              <a:off x="108184950" y="107784900"/>
              <a:ext cx="1" cy="10287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5" name="Line 42">
              <a:extLst>
                <a:ext uri="{FF2B5EF4-FFF2-40B4-BE49-F238E27FC236}">
                  <a16:creationId xmlns:a16="http://schemas.microsoft.com/office/drawing/2014/main" id="{DDB227D5-385D-437B-8049-3821154016CB}"/>
                </a:ext>
              </a:extLst>
            </p:cNvPr>
            <p:cNvSpPr>
              <a:spLocks noChangeShapeType="1"/>
            </p:cNvSpPr>
            <p:nvPr/>
          </p:nvSpPr>
          <p:spPr bwMode="auto">
            <a:xfrm>
              <a:off x="108184950" y="110756700"/>
              <a:ext cx="1" cy="6858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6" name="Line 43">
              <a:extLst>
                <a:ext uri="{FF2B5EF4-FFF2-40B4-BE49-F238E27FC236}">
                  <a16:creationId xmlns:a16="http://schemas.microsoft.com/office/drawing/2014/main" id="{CD9B77C3-4FD1-4357-BB84-54BD01097F97}"/>
                </a:ext>
              </a:extLst>
            </p:cNvPr>
            <p:cNvSpPr>
              <a:spLocks noChangeShapeType="1"/>
            </p:cNvSpPr>
            <p:nvPr/>
          </p:nvSpPr>
          <p:spPr bwMode="auto">
            <a:xfrm>
              <a:off x="108184950" y="110756700"/>
              <a:ext cx="114300" cy="1143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7" name="Line 44">
              <a:extLst>
                <a:ext uri="{FF2B5EF4-FFF2-40B4-BE49-F238E27FC236}">
                  <a16:creationId xmlns:a16="http://schemas.microsoft.com/office/drawing/2014/main" id="{E36CA769-7B84-4132-98DE-3DEB9BF2B14E}"/>
                </a:ext>
              </a:extLst>
            </p:cNvPr>
            <p:cNvSpPr>
              <a:spLocks noChangeShapeType="1"/>
            </p:cNvSpPr>
            <p:nvPr/>
          </p:nvSpPr>
          <p:spPr bwMode="auto">
            <a:xfrm>
              <a:off x="109385100" y="108356400"/>
              <a:ext cx="3429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8" name="Line 45">
              <a:extLst>
                <a:ext uri="{FF2B5EF4-FFF2-40B4-BE49-F238E27FC236}">
                  <a16:creationId xmlns:a16="http://schemas.microsoft.com/office/drawing/2014/main" id="{EBCFB8C7-1FC4-4541-924A-5624B0F869A2}"/>
                </a:ext>
              </a:extLst>
            </p:cNvPr>
            <p:cNvSpPr>
              <a:spLocks noChangeShapeType="1"/>
            </p:cNvSpPr>
            <p:nvPr/>
          </p:nvSpPr>
          <p:spPr bwMode="auto">
            <a:xfrm>
              <a:off x="109327950" y="108356400"/>
              <a:ext cx="1" cy="4572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49" name="Text Box 46">
              <a:extLst>
                <a:ext uri="{FF2B5EF4-FFF2-40B4-BE49-F238E27FC236}">
                  <a16:creationId xmlns:a16="http://schemas.microsoft.com/office/drawing/2014/main" id="{16BFFBCF-EC69-4B99-850C-A649A416CE8C}"/>
                </a:ext>
              </a:extLst>
            </p:cNvPr>
            <p:cNvSpPr txBox="1">
              <a:spLocks noChangeArrowheads="1"/>
            </p:cNvSpPr>
            <p:nvPr/>
          </p:nvSpPr>
          <p:spPr bwMode="auto">
            <a:xfrm>
              <a:off x="108470700" y="1085850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1.25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50" name="Line 47">
              <a:extLst>
                <a:ext uri="{FF2B5EF4-FFF2-40B4-BE49-F238E27FC236}">
                  <a16:creationId xmlns:a16="http://schemas.microsoft.com/office/drawing/2014/main" id="{070DCA84-47CA-4472-8E01-2FC51B7D1960}"/>
                </a:ext>
              </a:extLst>
            </p:cNvPr>
            <p:cNvSpPr>
              <a:spLocks noChangeShapeType="1"/>
            </p:cNvSpPr>
            <p:nvPr/>
          </p:nvSpPr>
          <p:spPr bwMode="auto">
            <a:xfrm>
              <a:off x="108870750" y="108699300"/>
              <a:ext cx="4572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1" name="Line 48">
              <a:extLst>
                <a:ext uri="{FF2B5EF4-FFF2-40B4-BE49-F238E27FC236}">
                  <a16:creationId xmlns:a16="http://schemas.microsoft.com/office/drawing/2014/main" id="{8FD2994F-4DA8-42EF-9B73-25E060CDD6AA}"/>
                </a:ext>
              </a:extLst>
            </p:cNvPr>
            <p:cNvSpPr>
              <a:spLocks noChangeShapeType="1"/>
            </p:cNvSpPr>
            <p:nvPr/>
          </p:nvSpPr>
          <p:spPr bwMode="auto">
            <a:xfrm flipH="1">
              <a:off x="108184950" y="1086993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2" name="Line 49">
              <a:extLst>
                <a:ext uri="{FF2B5EF4-FFF2-40B4-BE49-F238E27FC236}">
                  <a16:creationId xmlns:a16="http://schemas.microsoft.com/office/drawing/2014/main" id="{F9D5C6E9-CF2F-4F8A-B89B-6956ED052C97}"/>
                </a:ext>
              </a:extLst>
            </p:cNvPr>
            <p:cNvSpPr>
              <a:spLocks noChangeShapeType="1"/>
            </p:cNvSpPr>
            <p:nvPr/>
          </p:nvSpPr>
          <p:spPr bwMode="auto">
            <a:xfrm>
              <a:off x="109613700" y="1077849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3" name="Line 50">
              <a:extLst>
                <a:ext uri="{FF2B5EF4-FFF2-40B4-BE49-F238E27FC236}">
                  <a16:creationId xmlns:a16="http://schemas.microsoft.com/office/drawing/2014/main" id="{54351245-C79A-4FBE-8344-C46C8E285962}"/>
                </a:ext>
              </a:extLst>
            </p:cNvPr>
            <p:cNvSpPr>
              <a:spLocks noChangeShapeType="1"/>
            </p:cNvSpPr>
            <p:nvPr/>
          </p:nvSpPr>
          <p:spPr bwMode="auto">
            <a:xfrm flipV="1">
              <a:off x="109613700" y="1083564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4" name="Oval 51">
              <a:extLst>
                <a:ext uri="{FF2B5EF4-FFF2-40B4-BE49-F238E27FC236}">
                  <a16:creationId xmlns:a16="http://schemas.microsoft.com/office/drawing/2014/main" id="{DA091772-CDB4-478E-9234-6D0C287BC0E0}"/>
                </a:ext>
              </a:extLst>
            </p:cNvPr>
            <p:cNvSpPr>
              <a:spLocks noChangeArrowheads="1"/>
            </p:cNvSpPr>
            <p:nvPr/>
          </p:nvSpPr>
          <p:spPr bwMode="auto">
            <a:xfrm>
              <a:off x="107384850" y="109728000"/>
              <a:ext cx="228600" cy="2286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5" name="Oval 52">
              <a:extLst>
                <a:ext uri="{FF2B5EF4-FFF2-40B4-BE49-F238E27FC236}">
                  <a16:creationId xmlns:a16="http://schemas.microsoft.com/office/drawing/2014/main" id="{E155EFCB-40F8-417C-ACE0-89E1975482C8}"/>
                </a:ext>
              </a:extLst>
            </p:cNvPr>
            <p:cNvSpPr>
              <a:spLocks noChangeArrowheads="1"/>
            </p:cNvSpPr>
            <p:nvPr/>
          </p:nvSpPr>
          <p:spPr bwMode="auto">
            <a:xfrm>
              <a:off x="108756450" y="109728000"/>
              <a:ext cx="228600" cy="2286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6" name="Line 53">
              <a:extLst>
                <a:ext uri="{FF2B5EF4-FFF2-40B4-BE49-F238E27FC236}">
                  <a16:creationId xmlns:a16="http://schemas.microsoft.com/office/drawing/2014/main" id="{D03F58D8-D33E-4181-8450-4AC4B1C35A87}"/>
                </a:ext>
              </a:extLst>
            </p:cNvPr>
            <p:cNvSpPr>
              <a:spLocks noChangeShapeType="1"/>
            </p:cNvSpPr>
            <p:nvPr/>
          </p:nvSpPr>
          <p:spPr bwMode="auto">
            <a:xfrm flipH="1">
              <a:off x="106584750" y="109842300"/>
              <a:ext cx="25146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7" name="Line 54">
              <a:extLst>
                <a:ext uri="{FF2B5EF4-FFF2-40B4-BE49-F238E27FC236}">
                  <a16:creationId xmlns:a16="http://schemas.microsoft.com/office/drawing/2014/main" id="{CD520E09-1341-442B-A7FF-5933DB458CC2}"/>
                </a:ext>
              </a:extLst>
            </p:cNvPr>
            <p:cNvSpPr>
              <a:spLocks noChangeShapeType="1"/>
            </p:cNvSpPr>
            <p:nvPr/>
          </p:nvSpPr>
          <p:spPr bwMode="auto">
            <a:xfrm flipH="1">
              <a:off x="106584750" y="109499400"/>
              <a:ext cx="3429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8" name="Line 55">
              <a:extLst>
                <a:ext uri="{FF2B5EF4-FFF2-40B4-BE49-F238E27FC236}">
                  <a16:creationId xmlns:a16="http://schemas.microsoft.com/office/drawing/2014/main" id="{31FCD783-C278-49D3-BFB1-F5897B779533}"/>
                </a:ext>
              </a:extLst>
            </p:cNvPr>
            <p:cNvSpPr>
              <a:spLocks noChangeShapeType="1"/>
            </p:cNvSpPr>
            <p:nvPr/>
          </p:nvSpPr>
          <p:spPr bwMode="auto">
            <a:xfrm flipV="1">
              <a:off x="107499150" y="109042200"/>
              <a:ext cx="1" cy="9144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59" name="Line 56">
              <a:extLst>
                <a:ext uri="{FF2B5EF4-FFF2-40B4-BE49-F238E27FC236}">
                  <a16:creationId xmlns:a16="http://schemas.microsoft.com/office/drawing/2014/main" id="{7590AB8C-AC7A-4276-B72D-BB91D525CCB9}"/>
                </a:ext>
              </a:extLst>
            </p:cNvPr>
            <p:cNvSpPr>
              <a:spLocks noChangeShapeType="1"/>
            </p:cNvSpPr>
            <p:nvPr/>
          </p:nvSpPr>
          <p:spPr bwMode="auto">
            <a:xfrm flipV="1">
              <a:off x="108870750" y="109042200"/>
              <a:ext cx="1" cy="9144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0" name="Line 57">
              <a:extLst>
                <a:ext uri="{FF2B5EF4-FFF2-40B4-BE49-F238E27FC236}">
                  <a16:creationId xmlns:a16="http://schemas.microsoft.com/office/drawing/2014/main" id="{7AF1F1A3-12D0-4492-A18D-A431BDA0856E}"/>
                </a:ext>
              </a:extLst>
            </p:cNvPr>
            <p:cNvSpPr>
              <a:spLocks noChangeShapeType="1"/>
            </p:cNvSpPr>
            <p:nvPr/>
          </p:nvSpPr>
          <p:spPr bwMode="auto">
            <a:xfrm flipV="1">
              <a:off x="107041950" y="109042200"/>
              <a:ext cx="1" cy="3429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1" name="Text Box 58">
              <a:extLst>
                <a:ext uri="{FF2B5EF4-FFF2-40B4-BE49-F238E27FC236}">
                  <a16:creationId xmlns:a16="http://schemas.microsoft.com/office/drawing/2014/main" id="{25AD30F0-E50C-4EEA-9E33-0C89B32DAED3}"/>
                </a:ext>
              </a:extLst>
            </p:cNvPr>
            <p:cNvSpPr txBox="1">
              <a:spLocks noChangeArrowheads="1"/>
            </p:cNvSpPr>
            <p:nvPr/>
          </p:nvSpPr>
          <p:spPr bwMode="auto">
            <a:xfrm>
              <a:off x="106566700" y="109547525"/>
              <a:ext cx="57150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0.375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62" name="Text Box 59">
              <a:extLst>
                <a:ext uri="{FF2B5EF4-FFF2-40B4-BE49-F238E27FC236}">
                  <a16:creationId xmlns:a16="http://schemas.microsoft.com/office/drawing/2014/main" id="{EE751E4E-A4AB-47C4-94C3-F2B88781044C}"/>
                </a:ext>
              </a:extLst>
            </p:cNvPr>
            <p:cNvSpPr txBox="1">
              <a:spLocks noChangeArrowheads="1"/>
            </p:cNvSpPr>
            <p:nvPr/>
          </p:nvSpPr>
          <p:spPr bwMode="auto">
            <a:xfrm>
              <a:off x="107984925" y="1091565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1.50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63" name="Text Box 60">
              <a:extLst>
                <a:ext uri="{FF2B5EF4-FFF2-40B4-BE49-F238E27FC236}">
                  <a16:creationId xmlns:a16="http://schemas.microsoft.com/office/drawing/2014/main" id="{743A104D-2E4D-4B6C-A114-C70EBDA96BA3}"/>
                </a:ext>
              </a:extLst>
            </p:cNvPr>
            <p:cNvSpPr txBox="1">
              <a:spLocks noChangeArrowheads="1"/>
            </p:cNvSpPr>
            <p:nvPr/>
          </p:nvSpPr>
          <p:spPr bwMode="auto">
            <a:xfrm>
              <a:off x="107099100" y="1091565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0.50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64" name="Line 61">
              <a:extLst>
                <a:ext uri="{FF2B5EF4-FFF2-40B4-BE49-F238E27FC236}">
                  <a16:creationId xmlns:a16="http://schemas.microsoft.com/office/drawing/2014/main" id="{3F89D95A-1432-4B1F-A87A-23F7C8B2BF6B}"/>
                </a:ext>
              </a:extLst>
            </p:cNvPr>
            <p:cNvSpPr>
              <a:spLocks noChangeShapeType="1"/>
            </p:cNvSpPr>
            <p:nvPr/>
          </p:nvSpPr>
          <p:spPr bwMode="auto">
            <a:xfrm flipH="1">
              <a:off x="107499150" y="109270800"/>
              <a:ext cx="4572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5" name="Line 62">
              <a:extLst>
                <a:ext uri="{FF2B5EF4-FFF2-40B4-BE49-F238E27FC236}">
                  <a16:creationId xmlns:a16="http://schemas.microsoft.com/office/drawing/2014/main" id="{044214F4-692B-4362-B201-8E6FB77A1D6D}"/>
                </a:ext>
              </a:extLst>
            </p:cNvPr>
            <p:cNvSpPr>
              <a:spLocks noChangeShapeType="1"/>
            </p:cNvSpPr>
            <p:nvPr/>
          </p:nvSpPr>
          <p:spPr bwMode="auto">
            <a:xfrm>
              <a:off x="108299250" y="109270800"/>
              <a:ext cx="5715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6" name="Line 63">
              <a:extLst>
                <a:ext uri="{FF2B5EF4-FFF2-40B4-BE49-F238E27FC236}">
                  <a16:creationId xmlns:a16="http://schemas.microsoft.com/office/drawing/2014/main" id="{696C0ED7-BA90-4840-9C12-B4F047F4E6E4}"/>
                </a:ext>
              </a:extLst>
            </p:cNvPr>
            <p:cNvSpPr>
              <a:spLocks noChangeShapeType="1"/>
            </p:cNvSpPr>
            <p:nvPr/>
          </p:nvSpPr>
          <p:spPr bwMode="auto">
            <a:xfrm>
              <a:off x="106813350" y="1092708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7" name="Line 64">
              <a:extLst>
                <a:ext uri="{FF2B5EF4-FFF2-40B4-BE49-F238E27FC236}">
                  <a16:creationId xmlns:a16="http://schemas.microsoft.com/office/drawing/2014/main" id="{40607E8D-6C1E-438C-8595-301C85C75D55}"/>
                </a:ext>
              </a:extLst>
            </p:cNvPr>
            <p:cNvSpPr>
              <a:spLocks noChangeShapeType="1"/>
            </p:cNvSpPr>
            <p:nvPr/>
          </p:nvSpPr>
          <p:spPr bwMode="auto">
            <a:xfrm flipV="1">
              <a:off x="106584750" y="109899450"/>
              <a:ext cx="800100" cy="51435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68" name="Text Box 65">
              <a:extLst>
                <a:ext uri="{FF2B5EF4-FFF2-40B4-BE49-F238E27FC236}">
                  <a16:creationId xmlns:a16="http://schemas.microsoft.com/office/drawing/2014/main" id="{2741E61A-A4D0-42D6-8997-4E52A41563D1}"/>
                </a:ext>
              </a:extLst>
            </p:cNvPr>
            <p:cNvSpPr txBox="1">
              <a:spLocks noChangeArrowheads="1"/>
            </p:cNvSpPr>
            <p:nvPr/>
          </p:nvSpPr>
          <p:spPr bwMode="auto">
            <a:xfrm>
              <a:off x="105898950" y="110413800"/>
              <a:ext cx="1085850" cy="5715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DRILL TWO,</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0.25 HOLES</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69" name="Oval 66">
              <a:extLst>
                <a:ext uri="{FF2B5EF4-FFF2-40B4-BE49-F238E27FC236}">
                  <a16:creationId xmlns:a16="http://schemas.microsoft.com/office/drawing/2014/main" id="{6BE4282B-43FD-4414-97C3-7F96BE0C9473}"/>
                </a:ext>
              </a:extLst>
            </p:cNvPr>
            <p:cNvSpPr>
              <a:spLocks noChangeArrowheads="1"/>
            </p:cNvSpPr>
            <p:nvPr/>
          </p:nvSpPr>
          <p:spPr bwMode="auto">
            <a:xfrm>
              <a:off x="107956350" y="110185200"/>
              <a:ext cx="457200" cy="457200"/>
            </a:xfrm>
            <a:prstGeom prst="ellipse">
              <a:avLst/>
            </a:prstGeom>
            <a:noFill/>
            <a:ln w="19050"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0" name="Line 67">
              <a:extLst>
                <a:ext uri="{FF2B5EF4-FFF2-40B4-BE49-F238E27FC236}">
                  <a16:creationId xmlns:a16="http://schemas.microsoft.com/office/drawing/2014/main" id="{BC17F460-452B-410E-A77D-11B4A350AEBE}"/>
                </a:ext>
              </a:extLst>
            </p:cNvPr>
            <p:cNvSpPr>
              <a:spLocks noChangeShapeType="1"/>
            </p:cNvSpPr>
            <p:nvPr/>
          </p:nvSpPr>
          <p:spPr bwMode="auto">
            <a:xfrm>
              <a:off x="107956350" y="108013500"/>
              <a:ext cx="0" cy="34290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1" name="Line 68">
              <a:extLst>
                <a:ext uri="{FF2B5EF4-FFF2-40B4-BE49-F238E27FC236}">
                  <a16:creationId xmlns:a16="http://schemas.microsoft.com/office/drawing/2014/main" id="{E65EA237-CCD9-4DFD-A712-3CE7DFB2018C}"/>
                </a:ext>
              </a:extLst>
            </p:cNvPr>
            <p:cNvSpPr>
              <a:spLocks noChangeShapeType="1"/>
            </p:cNvSpPr>
            <p:nvPr/>
          </p:nvSpPr>
          <p:spPr bwMode="auto">
            <a:xfrm>
              <a:off x="108413550" y="108013500"/>
              <a:ext cx="0" cy="3429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2" name="Line 69">
              <a:extLst>
                <a:ext uri="{FF2B5EF4-FFF2-40B4-BE49-F238E27FC236}">
                  <a16:creationId xmlns:a16="http://schemas.microsoft.com/office/drawing/2014/main" id="{AC59C3AB-DC85-4818-A5E9-A7913C2C8FB3}"/>
                </a:ext>
              </a:extLst>
            </p:cNvPr>
            <p:cNvSpPr>
              <a:spLocks noChangeShapeType="1"/>
            </p:cNvSpPr>
            <p:nvPr/>
          </p:nvSpPr>
          <p:spPr bwMode="auto">
            <a:xfrm>
              <a:off x="107956350" y="108013500"/>
              <a:ext cx="457200" cy="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3" name="Oval 70">
              <a:extLst>
                <a:ext uri="{FF2B5EF4-FFF2-40B4-BE49-F238E27FC236}">
                  <a16:creationId xmlns:a16="http://schemas.microsoft.com/office/drawing/2014/main" id="{4ECBC52D-E03B-4783-8BD2-C04F0FB0BCD8}"/>
                </a:ext>
              </a:extLst>
            </p:cNvPr>
            <p:cNvSpPr>
              <a:spLocks noChangeArrowheads="1"/>
            </p:cNvSpPr>
            <p:nvPr/>
          </p:nvSpPr>
          <p:spPr bwMode="auto">
            <a:xfrm>
              <a:off x="108127800" y="108060425"/>
              <a:ext cx="114300" cy="1143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4" name="Line 71">
              <a:extLst>
                <a:ext uri="{FF2B5EF4-FFF2-40B4-BE49-F238E27FC236}">
                  <a16:creationId xmlns:a16="http://schemas.microsoft.com/office/drawing/2014/main" id="{D2190DFA-C8C4-4394-AFF1-B545F3F39B72}"/>
                </a:ext>
              </a:extLst>
            </p:cNvPr>
            <p:cNvSpPr>
              <a:spLocks noChangeShapeType="1"/>
            </p:cNvSpPr>
            <p:nvPr/>
          </p:nvSpPr>
          <p:spPr bwMode="auto">
            <a:xfrm>
              <a:off x="108127800" y="109499400"/>
              <a:ext cx="0" cy="68580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5" name="Line 72">
              <a:extLst>
                <a:ext uri="{FF2B5EF4-FFF2-40B4-BE49-F238E27FC236}">
                  <a16:creationId xmlns:a16="http://schemas.microsoft.com/office/drawing/2014/main" id="{A943C8E4-AB34-4299-9FBC-ADBF09921765}"/>
                </a:ext>
              </a:extLst>
            </p:cNvPr>
            <p:cNvSpPr>
              <a:spLocks noChangeShapeType="1"/>
            </p:cNvSpPr>
            <p:nvPr/>
          </p:nvSpPr>
          <p:spPr bwMode="auto">
            <a:xfrm>
              <a:off x="108242100" y="109507825"/>
              <a:ext cx="0"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nvGrpSpPr>
            <p:cNvPr id="76" name="Group 73">
              <a:extLst>
                <a:ext uri="{FF2B5EF4-FFF2-40B4-BE49-F238E27FC236}">
                  <a16:creationId xmlns:a16="http://schemas.microsoft.com/office/drawing/2014/main" id="{DD82054C-32F0-4440-9C43-712D8C28745F}"/>
                </a:ext>
              </a:extLst>
            </p:cNvPr>
            <p:cNvGrpSpPr>
              <a:grpSpLocks/>
            </p:cNvGrpSpPr>
            <p:nvPr/>
          </p:nvGrpSpPr>
          <p:grpSpPr bwMode="auto">
            <a:xfrm>
              <a:off x="110013750" y="108585000"/>
              <a:ext cx="1543050" cy="2971800"/>
              <a:chOff x="110013750" y="108585000"/>
              <a:chExt cx="1543050" cy="2971800"/>
            </a:xfrm>
          </p:grpSpPr>
          <p:sp>
            <p:nvSpPr>
              <p:cNvPr id="91" name="Text Box 74">
                <a:extLst>
                  <a:ext uri="{FF2B5EF4-FFF2-40B4-BE49-F238E27FC236}">
                    <a16:creationId xmlns:a16="http://schemas.microsoft.com/office/drawing/2014/main" id="{435A191A-9C80-4FCD-9CFC-ED7C68E98FF2}"/>
                  </a:ext>
                </a:extLst>
              </p:cNvPr>
              <p:cNvSpPr txBox="1">
                <a:spLocks noChangeArrowheads="1"/>
              </p:cNvSpPr>
              <p:nvPr/>
            </p:nvSpPr>
            <p:spPr bwMode="auto">
              <a:xfrm>
                <a:off x="111213900" y="110413800"/>
                <a:ext cx="34290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2.00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92" name="Line 75">
                <a:extLst>
                  <a:ext uri="{FF2B5EF4-FFF2-40B4-BE49-F238E27FC236}">
                    <a16:creationId xmlns:a16="http://schemas.microsoft.com/office/drawing/2014/main" id="{7F1830EA-3A25-48D9-9EFC-92C197A913FB}"/>
                  </a:ext>
                </a:extLst>
              </p:cNvPr>
              <p:cNvSpPr>
                <a:spLocks noChangeShapeType="1"/>
              </p:cNvSpPr>
              <p:nvPr/>
            </p:nvSpPr>
            <p:spPr bwMode="auto">
              <a:xfrm flipV="1">
                <a:off x="110585250" y="109499400"/>
                <a:ext cx="1" cy="6858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3" name="Line 76">
                <a:extLst>
                  <a:ext uri="{FF2B5EF4-FFF2-40B4-BE49-F238E27FC236}">
                    <a16:creationId xmlns:a16="http://schemas.microsoft.com/office/drawing/2014/main" id="{17B040AE-3374-429B-A25E-6889A798949D}"/>
                  </a:ext>
                </a:extLst>
              </p:cNvPr>
              <p:cNvSpPr>
                <a:spLocks noChangeShapeType="1"/>
              </p:cNvSpPr>
              <p:nvPr/>
            </p:nvSpPr>
            <p:spPr bwMode="auto">
              <a:xfrm flipH="1">
                <a:off x="110128050" y="109499400"/>
                <a:ext cx="1" cy="18288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4" name="Line 77">
                <a:extLst>
                  <a:ext uri="{FF2B5EF4-FFF2-40B4-BE49-F238E27FC236}">
                    <a16:creationId xmlns:a16="http://schemas.microsoft.com/office/drawing/2014/main" id="{275B288C-BA0A-4A2F-9BCF-FFD94CEA64C5}"/>
                  </a:ext>
                </a:extLst>
              </p:cNvPr>
              <p:cNvSpPr>
                <a:spLocks noChangeShapeType="1"/>
              </p:cNvSpPr>
              <p:nvPr/>
            </p:nvSpPr>
            <p:spPr bwMode="auto">
              <a:xfrm flipH="1">
                <a:off x="110813849" y="110185200"/>
                <a:ext cx="1" cy="1143000"/>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5" name="Line 78">
                <a:extLst>
                  <a:ext uri="{FF2B5EF4-FFF2-40B4-BE49-F238E27FC236}">
                    <a16:creationId xmlns:a16="http://schemas.microsoft.com/office/drawing/2014/main" id="{799F1A56-F7E8-4CBE-B418-C5D0228702B9}"/>
                  </a:ext>
                </a:extLst>
              </p:cNvPr>
              <p:cNvSpPr>
                <a:spLocks noChangeShapeType="1"/>
              </p:cNvSpPr>
              <p:nvPr/>
            </p:nvSpPr>
            <p:spPr bwMode="auto">
              <a:xfrm>
                <a:off x="110585250" y="110185200"/>
                <a:ext cx="2286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6" name="Line 79">
                <a:extLst>
                  <a:ext uri="{FF2B5EF4-FFF2-40B4-BE49-F238E27FC236}">
                    <a16:creationId xmlns:a16="http://schemas.microsoft.com/office/drawing/2014/main" id="{16F7FAEB-8545-4587-95EA-561F4C7115FA}"/>
                  </a:ext>
                </a:extLst>
              </p:cNvPr>
              <p:cNvSpPr>
                <a:spLocks noChangeShapeType="1"/>
              </p:cNvSpPr>
              <p:nvPr/>
            </p:nvSpPr>
            <p:spPr bwMode="auto">
              <a:xfrm>
                <a:off x="110128050" y="109499400"/>
                <a:ext cx="4572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7" name="Line 80">
                <a:extLst>
                  <a:ext uri="{FF2B5EF4-FFF2-40B4-BE49-F238E27FC236}">
                    <a16:creationId xmlns:a16="http://schemas.microsoft.com/office/drawing/2014/main" id="{2C3A78BD-56A5-470F-B62D-4A28FC85CC1E}"/>
                  </a:ext>
                </a:extLst>
              </p:cNvPr>
              <p:cNvSpPr>
                <a:spLocks noChangeShapeType="1"/>
              </p:cNvSpPr>
              <p:nvPr/>
            </p:nvSpPr>
            <p:spPr bwMode="auto">
              <a:xfrm>
                <a:off x="110128050" y="110871000"/>
                <a:ext cx="6858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8" name="Line 81">
                <a:extLst>
                  <a:ext uri="{FF2B5EF4-FFF2-40B4-BE49-F238E27FC236}">
                    <a16:creationId xmlns:a16="http://schemas.microsoft.com/office/drawing/2014/main" id="{1D3A5EDF-6B99-4F3C-B8BE-1D3655F1B90D}"/>
                  </a:ext>
                </a:extLst>
              </p:cNvPr>
              <p:cNvSpPr>
                <a:spLocks noChangeShapeType="1"/>
              </p:cNvSpPr>
              <p:nvPr/>
            </p:nvSpPr>
            <p:spPr bwMode="auto">
              <a:xfrm>
                <a:off x="110128050" y="111328200"/>
                <a:ext cx="685800" cy="1"/>
              </a:xfrm>
              <a:prstGeom prst="line">
                <a:avLst/>
              </a:prstGeom>
              <a:noFill/>
              <a:ln w="19050"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9" name="Line 82">
                <a:extLst>
                  <a:ext uri="{FF2B5EF4-FFF2-40B4-BE49-F238E27FC236}">
                    <a16:creationId xmlns:a16="http://schemas.microsoft.com/office/drawing/2014/main" id="{9DCB5539-9BA9-46CA-9F4B-A1A3599D63F8}"/>
                  </a:ext>
                </a:extLst>
              </p:cNvPr>
              <p:cNvSpPr>
                <a:spLocks noChangeShapeType="1"/>
              </p:cNvSpPr>
              <p:nvPr/>
            </p:nvSpPr>
            <p:spPr bwMode="auto">
              <a:xfrm>
                <a:off x="110871000" y="111319175"/>
                <a:ext cx="400050" cy="9025"/>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0" name="Line 83">
                <a:extLst>
                  <a:ext uri="{FF2B5EF4-FFF2-40B4-BE49-F238E27FC236}">
                    <a16:creationId xmlns:a16="http://schemas.microsoft.com/office/drawing/2014/main" id="{21EA55A4-1738-4FC3-9329-EE7A61D67FCF}"/>
                  </a:ext>
                </a:extLst>
              </p:cNvPr>
              <p:cNvSpPr>
                <a:spLocks noChangeShapeType="1"/>
              </p:cNvSpPr>
              <p:nvPr/>
            </p:nvSpPr>
            <p:spPr bwMode="auto">
              <a:xfrm>
                <a:off x="110928150" y="110870999"/>
                <a:ext cx="3429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1" name="Line 84">
                <a:extLst>
                  <a:ext uri="{FF2B5EF4-FFF2-40B4-BE49-F238E27FC236}">
                    <a16:creationId xmlns:a16="http://schemas.microsoft.com/office/drawing/2014/main" id="{34F1315E-8C15-40B4-854B-5E32837155AD}"/>
                  </a:ext>
                </a:extLst>
              </p:cNvPr>
              <p:cNvSpPr>
                <a:spLocks noChangeShapeType="1"/>
              </p:cNvSpPr>
              <p:nvPr/>
            </p:nvSpPr>
            <p:spPr bwMode="auto">
              <a:xfrm>
                <a:off x="110928150" y="110185200"/>
                <a:ext cx="3429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2" name="Line 85">
                <a:extLst>
                  <a:ext uri="{FF2B5EF4-FFF2-40B4-BE49-F238E27FC236}">
                    <a16:creationId xmlns:a16="http://schemas.microsoft.com/office/drawing/2014/main" id="{CB2B32AD-67AE-4628-9760-367E36110F28}"/>
                  </a:ext>
                </a:extLst>
              </p:cNvPr>
              <p:cNvSpPr>
                <a:spLocks noChangeShapeType="1"/>
              </p:cNvSpPr>
              <p:nvPr/>
            </p:nvSpPr>
            <p:spPr bwMode="auto">
              <a:xfrm>
                <a:off x="110699550" y="109499399"/>
                <a:ext cx="685800" cy="1"/>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3" name="Line 86">
                <a:extLst>
                  <a:ext uri="{FF2B5EF4-FFF2-40B4-BE49-F238E27FC236}">
                    <a16:creationId xmlns:a16="http://schemas.microsoft.com/office/drawing/2014/main" id="{2B652C27-2310-48DA-81D4-E68280B6D757}"/>
                  </a:ext>
                </a:extLst>
              </p:cNvPr>
              <p:cNvSpPr>
                <a:spLocks noChangeShapeType="1"/>
              </p:cNvSpPr>
              <p:nvPr/>
            </p:nvSpPr>
            <p:spPr bwMode="auto">
              <a:xfrm flipV="1">
                <a:off x="110813849" y="108585000"/>
                <a:ext cx="1" cy="14859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4" name="Line 87">
                <a:extLst>
                  <a:ext uri="{FF2B5EF4-FFF2-40B4-BE49-F238E27FC236}">
                    <a16:creationId xmlns:a16="http://schemas.microsoft.com/office/drawing/2014/main" id="{0456CF16-38B6-4E0B-BC7B-D8266A8772B4}"/>
                  </a:ext>
                </a:extLst>
              </p:cNvPr>
              <p:cNvSpPr>
                <a:spLocks noChangeShapeType="1"/>
              </p:cNvSpPr>
              <p:nvPr/>
            </p:nvSpPr>
            <p:spPr bwMode="auto">
              <a:xfrm flipV="1">
                <a:off x="110585249" y="108813600"/>
                <a:ext cx="1" cy="5715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5" name="Line 88">
                <a:extLst>
                  <a:ext uri="{FF2B5EF4-FFF2-40B4-BE49-F238E27FC236}">
                    <a16:creationId xmlns:a16="http://schemas.microsoft.com/office/drawing/2014/main" id="{ADE64AD4-5D51-4430-99D4-3DA6CFF32295}"/>
                  </a:ext>
                </a:extLst>
              </p:cNvPr>
              <p:cNvSpPr>
                <a:spLocks noChangeShapeType="1"/>
              </p:cNvSpPr>
              <p:nvPr/>
            </p:nvSpPr>
            <p:spPr bwMode="auto">
              <a:xfrm flipV="1">
                <a:off x="110128050" y="108642150"/>
                <a:ext cx="1" cy="8001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06" name="Text Box 89">
                <a:extLst>
                  <a:ext uri="{FF2B5EF4-FFF2-40B4-BE49-F238E27FC236}">
                    <a16:creationId xmlns:a16="http://schemas.microsoft.com/office/drawing/2014/main" id="{51CB0A0C-7F66-4084-A45C-387C26692A92}"/>
                  </a:ext>
                </a:extLst>
              </p:cNvPr>
              <p:cNvSpPr txBox="1">
                <a:spLocks noChangeArrowheads="1"/>
              </p:cNvSpPr>
              <p:nvPr/>
            </p:nvSpPr>
            <p:spPr bwMode="auto">
              <a:xfrm>
                <a:off x="110871000" y="110413800"/>
                <a:ext cx="3994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107" name="Text Box 90">
                <a:extLst>
                  <a:ext uri="{FF2B5EF4-FFF2-40B4-BE49-F238E27FC236}">
                    <a16:creationId xmlns:a16="http://schemas.microsoft.com/office/drawing/2014/main" id="{9887458C-784B-4C0F-BF48-FA3C985C7760}"/>
                  </a:ext>
                </a:extLst>
              </p:cNvPr>
              <p:cNvSpPr txBox="1">
                <a:spLocks noChangeArrowheads="1"/>
              </p:cNvSpPr>
              <p:nvPr/>
            </p:nvSpPr>
            <p:spPr bwMode="auto">
              <a:xfrm>
                <a:off x="110929350" y="1109853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0.50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108" name="Text Box 91">
                <a:extLst>
                  <a:ext uri="{FF2B5EF4-FFF2-40B4-BE49-F238E27FC236}">
                    <a16:creationId xmlns:a16="http://schemas.microsoft.com/office/drawing/2014/main" id="{5F558AA4-6EBB-4C9A-9818-6819B44EC5D0}"/>
                  </a:ext>
                </a:extLst>
              </p:cNvPr>
              <p:cNvSpPr txBox="1">
                <a:spLocks noChangeArrowheads="1"/>
              </p:cNvSpPr>
              <p:nvPr/>
            </p:nvSpPr>
            <p:spPr bwMode="auto">
              <a:xfrm>
                <a:off x="110328075" y="1085850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0.75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109" name="Text Box 92">
                <a:extLst>
                  <a:ext uri="{FF2B5EF4-FFF2-40B4-BE49-F238E27FC236}">
                    <a16:creationId xmlns:a16="http://schemas.microsoft.com/office/drawing/2014/main" id="{E701CFAB-5577-4E16-AF9A-1714C0FAD2BE}"/>
                  </a:ext>
                </a:extLst>
              </p:cNvPr>
              <p:cNvSpPr txBox="1">
                <a:spLocks noChangeArrowheads="1"/>
              </p:cNvSpPr>
              <p:nvPr/>
            </p:nvSpPr>
            <p:spPr bwMode="auto">
              <a:xfrm>
                <a:off x="111042450" y="10904220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0.25</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110" name="Line 93">
                <a:extLst>
                  <a:ext uri="{FF2B5EF4-FFF2-40B4-BE49-F238E27FC236}">
                    <a16:creationId xmlns:a16="http://schemas.microsoft.com/office/drawing/2014/main" id="{150E9E7A-15AD-41D4-BE66-19029F05FB19}"/>
                  </a:ext>
                </a:extLst>
              </p:cNvPr>
              <p:cNvSpPr>
                <a:spLocks noChangeShapeType="1"/>
              </p:cNvSpPr>
              <p:nvPr/>
            </p:nvSpPr>
            <p:spPr bwMode="auto">
              <a:xfrm flipV="1">
                <a:off x="110356650" y="1091565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1" name="Line 94">
                <a:extLst>
                  <a:ext uri="{FF2B5EF4-FFF2-40B4-BE49-F238E27FC236}">
                    <a16:creationId xmlns:a16="http://schemas.microsoft.com/office/drawing/2014/main" id="{DA7A205A-844C-4C09-9A4F-77C28F244B77}"/>
                  </a:ext>
                </a:extLst>
              </p:cNvPr>
              <p:cNvSpPr>
                <a:spLocks noChangeShapeType="1"/>
              </p:cNvSpPr>
              <p:nvPr/>
            </p:nvSpPr>
            <p:spPr bwMode="auto">
              <a:xfrm>
                <a:off x="110813850" y="109156500"/>
                <a:ext cx="228600" cy="1"/>
              </a:xfrm>
              <a:prstGeom prst="line">
                <a:avLst/>
              </a:prstGeom>
              <a:noFill/>
              <a:ln w="9525" algn="ctr">
                <a:solidFill>
                  <a:srgbClr val="000000"/>
                </a:solidFill>
                <a:round/>
                <a:headEnd type="triangle" w="med" len="me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2" name="Line 95">
                <a:extLst>
                  <a:ext uri="{FF2B5EF4-FFF2-40B4-BE49-F238E27FC236}">
                    <a16:creationId xmlns:a16="http://schemas.microsoft.com/office/drawing/2014/main" id="{32413372-92F5-4707-8EE2-24F9E6159B41}"/>
                  </a:ext>
                </a:extLst>
              </p:cNvPr>
              <p:cNvSpPr>
                <a:spLocks noChangeShapeType="1"/>
              </p:cNvSpPr>
              <p:nvPr/>
            </p:nvSpPr>
            <p:spPr bwMode="auto">
              <a:xfrm flipH="1">
                <a:off x="110128050" y="1086993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3" name="Line 96">
                <a:extLst>
                  <a:ext uri="{FF2B5EF4-FFF2-40B4-BE49-F238E27FC236}">
                    <a16:creationId xmlns:a16="http://schemas.microsoft.com/office/drawing/2014/main" id="{371237B1-C2F1-482F-803E-C2FD7A521B47}"/>
                  </a:ext>
                </a:extLst>
              </p:cNvPr>
              <p:cNvSpPr>
                <a:spLocks noChangeShapeType="1"/>
              </p:cNvSpPr>
              <p:nvPr/>
            </p:nvSpPr>
            <p:spPr bwMode="auto">
              <a:xfrm>
                <a:off x="110585250" y="108699300"/>
                <a:ext cx="228600" cy="1"/>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4" name="Line 97">
                <a:extLst>
                  <a:ext uri="{FF2B5EF4-FFF2-40B4-BE49-F238E27FC236}">
                    <a16:creationId xmlns:a16="http://schemas.microsoft.com/office/drawing/2014/main" id="{272C429B-23FB-4F6B-8311-43A15A5DB0C1}"/>
                  </a:ext>
                </a:extLst>
              </p:cNvPr>
              <p:cNvSpPr>
                <a:spLocks noChangeShapeType="1"/>
              </p:cNvSpPr>
              <p:nvPr/>
            </p:nvSpPr>
            <p:spPr bwMode="auto">
              <a:xfrm flipV="1">
                <a:off x="111042450" y="1113282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5" name="Line 98">
                <a:extLst>
                  <a:ext uri="{FF2B5EF4-FFF2-40B4-BE49-F238E27FC236}">
                    <a16:creationId xmlns:a16="http://schemas.microsoft.com/office/drawing/2014/main" id="{F62A914E-DCDE-4A34-90F1-9E5C551C3892}"/>
                  </a:ext>
                </a:extLst>
              </p:cNvPr>
              <p:cNvSpPr>
                <a:spLocks noChangeShapeType="1"/>
              </p:cNvSpPr>
              <p:nvPr/>
            </p:nvSpPr>
            <p:spPr bwMode="auto">
              <a:xfrm>
                <a:off x="111042449" y="1106412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6" name="Line 99">
                <a:extLst>
                  <a:ext uri="{FF2B5EF4-FFF2-40B4-BE49-F238E27FC236}">
                    <a16:creationId xmlns:a16="http://schemas.microsoft.com/office/drawing/2014/main" id="{17FB009C-FB10-46E0-98EE-CBC6E1F1D74E}"/>
                  </a:ext>
                </a:extLst>
              </p:cNvPr>
              <p:cNvSpPr>
                <a:spLocks noChangeShapeType="1"/>
              </p:cNvSpPr>
              <p:nvPr/>
            </p:nvSpPr>
            <p:spPr bwMode="auto">
              <a:xfrm flipV="1">
                <a:off x="111042449" y="110185200"/>
                <a:ext cx="1" cy="2286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7" name="Line 100">
                <a:extLst>
                  <a:ext uri="{FF2B5EF4-FFF2-40B4-BE49-F238E27FC236}">
                    <a16:creationId xmlns:a16="http://schemas.microsoft.com/office/drawing/2014/main" id="{DD4013DF-1D2A-430F-AB20-F64E13DA4004}"/>
                  </a:ext>
                </a:extLst>
              </p:cNvPr>
              <p:cNvSpPr>
                <a:spLocks noChangeShapeType="1"/>
              </p:cNvSpPr>
              <p:nvPr/>
            </p:nvSpPr>
            <p:spPr bwMode="auto">
              <a:xfrm>
                <a:off x="111271049" y="110642400"/>
                <a:ext cx="1" cy="6858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8" name="Line 101">
                <a:extLst>
                  <a:ext uri="{FF2B5EF4-FFF2-40B4-BE49-F238E27FC236}">
                    <a16:creationId xmlns:a16="http://schemas.microsoft.com/office/drawing/2014/main" id="{A2EA0174-6291-4C5A-95CC-B723C3AD7A61}"/>
                  </a:ext>
                </a:extLst>
              </p:cNvPr>
              <p:cNvSpPr>
                <a:spLocks noChangeShapeType="1"/>
              </p:cNvSpPr>
              <p:nvPr/>
            </p:nvSpPr>
            <p:spPr bwMode="auto">
              <a:xfrm flipV="1">
                <a:off x="111271050" y="109499400"/>
                <a:ext cx="1" cy="914400"/>
              </a:xfrm>
              <a:prstGeom prst="line">
                <a:avLst/>
              </a:prstGeom>
              <a:noFill/>
              <a:ln w="9525" algn="ctr">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19" name="Line 102">
                <a:extLst>
                  <a:ext uri="{FF2B5EF4-FFF2-40B4-BE49-F238E27FC236}">
                    <a16:creationId xmlns:a16="http://schemas.microsoft.com/office/drawing/2014/main" id="{669950FF-09DA-4E95-8F6A-75A30AD76C4F}"/>
                  </a:ext>
                </a:extLst>
              </p:cNvPr>
              <p:cNvSpPr>
                <a:spLocks noChangeShapeType="1"/>
              </p:cNvSpPr>
              <p:nvPr/>
            </p:nvSpPr>
            <p:spPr bwMode="auto">
              <a:xfrm>
                <a:off x="110356650" y="110871000"/>
                <a:ext cx="1" cy="4572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0" name="Line 103">
                <a:extLst>
                  <a:ext uri="{FF2B5EF4-FFF2-40B4-BE49-F238E27FC236}">
                    <a16:creationId xmlns:a16="http://schemas.microsoft.com/office/drawing/2014/main" id="{054CB999-5B3A-459E-B798-FC8C8CA6A216}"/>
                  </a:ext>
                </a:extLst>
              </p:cNvPr>
              <p:cNvSpPr>
                <a:spLocks noChangeShapeType="1"/>
              </p:cNvSpPr>
              <p:nvPr/>
            </p:nvSpPr>
            <p:spPr bwMode="auto">
              <a:xfrm>
                <a:off x="110585250" y="110871000"/>
                <a:ext cx="1" cy="4572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1" name="Line 104">
                <a:extLst>
                  <a:ext uri="{FF2B5EF4-FFF2-40B4-BE49-F238E27FC236}">
                    <a16:creationId xmlns:a16="http://schemas.microsoft.com/office/drawing/2014/main" id="{A7588098-94E1-43D0-8DBD-4310B4DE445D}"/>
                  </a:ext>
                </a:extLst>
              </p:cNvPr>
              <p:cNvSpPr>
                <a:spLocks noChangeShapeType="1"/>
              </p:cNvSpPr>
              <p:nvPr/>
            </p:nvSpPr>
            <p:spPr bwMode="auto">
              <a:xfrm>
                <a:off x="110470950" y="110756700"/>
                <a:ext cx="1" cy="80010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2" name="Line 105">
                <a:extLst>
                  <a:ext uri="{FF2B5EF4-FFF2-40B4-BE49-F238E27FC236}">
                    <a16:creationId xmlns:a16="http://schemas.microsoft.com/office/drawing/2014/main" id="{F190BA35-347D-40F6-BDBD-579AFEE50FBC}"/>
                  </a:ext>
                </a:extLst>
              </p:cNvPr>
              <p:cNvSpPr>
                <a:spLocks noChangeShapeType="1"/>
              </p:cNvSpPr>
              <p:nvPr/>
            </p:nvSpPr>
            <p:spPr bwMode="auto">
              <a:xfrm>
                <a:off x="110470950" y="110727225"/>
                <a:ext cx="114300" cy="1143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3" name="Line 106">
                <a:extLst>
                  <a:ext uri="{FF2B5EF4-FFF2-40B4-BE49-F238E27FC236}">
                    <a16:creationId xmlns:a16="http://schemas.microsoft.com/office/drawing/2014/main" id="{57DB3841-034D-4C53-B27C-44FD6E7592AA}"/>
                  </a:ext>
                </a:extLst>
              </p:cNvPr>
              <p:cNvSpPr>
                <a:spLocks noChangeShapeType="1"/>
              </p:cNvSpPr>
              <p:nvPr/>
            </p:nvSpPr>
            <p:spPr bwMode="auto">
              <a:xfrm flipV="1">
                <a:off x="110356650" y="110727225"/>
                <a:ext cx="114300" cy="1143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4" name="Line 107">
                <a:extLst>
                  <a:ext uri="{FF2B5EF4-FFF2-40B4-BE49-F238E27FC236}">
                    <a16:creationId xmlns:a16="http://schemas.microsoft.com/office/drawing/2014/main" id="{5A8FBA30-ABFB-4EC7-9E16-2B0CDEFB8BE0}"/>
                  </a:ext>
                </a:extLst>
              </p:cNvPr>
              <p:cNvSpPr>
                <a:spLocks noChangeShapeType="1"/>
              </p:cNvSpPr>
              <p:nvPr/>
            </p:nvSpPr>
            <p:spPr bwMode="auto">
              <a:xfrm>
                <a:off x="110128050" y="109727999"/>
                <a:ext cx="457200" cy="1"/>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5" name="Line 108">
                <a:extLst>
                  <a:ext uri="{FF2B5EF4-FFF2-40B4-BE49-F238E27FC236}">
                    <a16:creationId xmlns:a16="http://schemas.microsoft.com/office/drawing/2014/main" id="{2BA88CF1-8258-4851-8B1E-E380037341BD}"/>
                  </a:ext>
                </a:extLst>
              </p:cNvPr>
              <p:cNvSpPr>
                <a:spLocks noChangeShapeType="1"/>
              </p:cNvSpPr>
              <p:nvPr/>
            </p:nvSpPr>
            <p:spPr bwMode="auto">
              <a:xfrm>
                <a:off x="110128050" y="109956599"/>
                <a:ext cx="457200" cy="1"/>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6" name="Line 109">
                <a:extLst>
                  <a:ext uri="{FF2B5EF4-FFF2-40B4-BE49-F238E27FC236}">
                    <a16:creationId xmlns:a16="http://schemas.microsoft.com/office/drawing/2014/main" id="{90D52C15-3493-4812-B015-C4A3D8CD45F2}"/>
                  </a:ext>
                </a:extLst>
              </p:cNvPr>
              <p:cNvSpPr>
                <a:spLocks noChangeShapeType="1"/>
              </p:cNvSpPr>
              <p:nvPr/>
            </p:nvSpPr>
            <p:spPr bwMode="auto">
              <a:xfrm>
                <a:off x="110013750" y="109842300"/>
                <a:ext cx="628650" cy="0"/>
              </a:xfrm>
              <a:prstGeom prst="line">
                <a:avLst/>
              </a:prstGeom>
              <a:noFill/>
              <a:ln w="9525" algn="ctr">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7" name="Line 110">
                <a:extLst>
                  <a:ext uri="{FF2B5EF4-FFF2-40B4-BE49-F238E27FC236}">
                    <a16:creationId xmlns:a16="http://schemas.microsoft.com/office/drawing/2014/main" id="{3F9DD3A0-AA10-4825-ACD6-E34C2B597E98}"/>
                  </a:ext>
                </a:extLst>
              </p:cNvPr>
              <p:cNvSpPr>
                <a:spLocks noChangeShapeType="1"/>
              </p:cNvSpPr>
              <p:nvPr/>
            </p:nvSpPr>
            <p:spPr bwMode="auto">
              <a:xfrm>
                <a:off x="110128050" y="110185200"/>
                <a:ext cx="342900" cy="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8" name="Line 111">
                <a:extLst>
                  <a:ext uri="{FF2B5EF4-FFF2-40B4-BE49-F238E27FC236}">
                    <a16:creationId xmlns:a16="http://schemas.microsoft.com/office/drawing/2014/main" id="{06261714-884A-4FD5-8EE0-DB34170045F4}"/>
                  </a:ext>
                </a:extLst>
              </p:cNvPr>
              <p:cNvSpPr>
                <a:spLocks noChangeShapeType="1"/>
              </p:cNvSpPr>
              <p:nvPr/>
            </p:nvSpPr>
            <p:spPr bwMode="auto">
              <a:xfrm>
                <a:off x="110128050" y="110642400"/>
                <a:ext cx="342900" cy="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29" name="Line 112">
                <a:extLst>
                  <a:ext uri="{FF2B5EF4-FFF2-40B4-BE49-F238E27FC236}">
                    <a16:creationId xmlns:a16="http://schemas.microsoft.com/office/drawing/2014/main" id="{2CDBE83D-ED81-41EF-82D9-F00830B7DDFA}"/>
                  </a:ext>
                </a:extLst>
              </p:cNvPr>
              <p:cNvSpPr>
                <a:spLocks noChangeShapeType="1"/>
              </p:cNvSpPr>
              <p:nvPr/>
            </p:nvSpPr>
            <p:spPr bwMode="auto">
              <a:xfrm>
                <a:off x="110470950" y="110185200"/>
                <a:ext cx="0" cy="457200"/>
              </a:xfrm>
              <a:prstGeom prst="line">
                <a:avLst/>
              </a:prstGeom>
              <a:noFill/>
              <a:ln w="19050">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30" name="Line 113">
                <a:extLst>
                  <a:ext uri="{FF2B5EF4-FFF2-40B4-BE49-F238E27FC236}">
                    <a16:creationId xmlns:a16="http://schemas.microsoft.com/office/drawing/2014/main" id="{E28151D9-6784-41EB-A959-3576620E2F66}"/>
                  </a:ext>
                </a:extLst>
              </p:cNvPr>
              <p:cNvSpPr>
                <a:spLocks noChangeShapeType="1"/>
              </p:cNvSpPr>
              <p:nvPr/>
            </p:nvSpPr>
            <p:spPr bwMode="auto">
              <a:xfrm>
                <a:off x="110261600" y="109499400"/>
                <a:ext cx="0"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131" name="Line 114">
                <a:extLst>
                  <a:ext uri="{FF2B5EF4-FFF2-40B4-BE49-F238E27FC236}">
                    <a16:creationId xmlns:a16="http://schemas.microsoft.com/office/drawing/2014/main" id="{CE2873BE-D89A-4681-83D8-C7BDCBCE7482}"/>
                  </a:ext>
                </a:extLst>
              </p:cNvPr>
              <p:cNvSpPr>
                <a:spLocks noChangeShapeType="1"/>
              </p:cNvSpPr>
              <p:nvPr/>
            </p:nvSpPr>
            <p:spPr bwMode="auto">
              <a:xfrm>
                <a:off x="110356650" y="109499400"/>
                <a:ext cx="0" cy="685800"/>
              </a:xfrm>
              <a:prstGeom prst="line">
                <a:avLst/>
              </a:prstGeom>
              <a:noFill/>
              <a:ln w="19050" algn="ctr">
                <a:solidFill>
                  <a:srgbClr val="000000"/>
                </a:solidFill>
                <a:prstDash val="dash"/>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grpSp>
        <p:sp>
          <p:nvSpPr>
            <p:cNvPr id="77" name="Line 115">
              <a:extLst>
                <a:ext uri="{FF2B5EF4-FFF2-40B4-BE49-F238E27FC236}">
                  <a16:creationId xmlns:a16="http://schemas.microsoft.com/office/drawing/2014/main" id="{42184758-0025-4B76-A830-F913B331F4E1}"/>
                </a:ext>
              </a:extLst>
            </p:cNvPr>
            <p:cNvSpPr>
              <a:spLocks noChangeShapeType="1"/>
            </p:cNvSpPr>
            <p:nvPr/>
          </p:nvSpPr>
          <p:spPr bwMode="auto">
            <a:xfrm flipV="1">
              <a:off x="108356400" y="109270800"/>
              <a:ext cx="685800" cy="914400"/>
            </a:xfrm>
            <a:prstGeom prst="line">
              <a:avLst/>
            </a:prstGeom>
            <a:noFill/>
            <a:ln w="9525">
              <a:solidFill>
                <a:srgbClr val="000000"/>
              </a:solidFill>
              <a:round/>
              <a:headEnd type="triangle" w="med" len="me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78" name="Text Box 116">
              <a:extLst>
                <a:ext uri="{FF2B5EF4-FFF2-40B4-BE49-F238E27FC236}">
                  <a16:creationId xmlns:a16="http://schemas.microsoft.com/office/drawing/2014/main" id="{947C8893-82DF-4CB0-A483-6002DFDEDBF0}"/>
                </a:ext>
              </a:extLst>
            </p:cNvPr>
            <p:cNvSpPr txBox="1">
              <a:spLocks noChangeArrowheads="1"/>
            </p:cNvSpPr>
            <p:nvPr/>
          </p:nvSpPr>
          <p:spPr bwMode="auto">
            <a:xfrm>
              <a:off x="108870751" y="108926050"/>
              <a:ext cx="1371600" cy="4572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BORE 0.50 DIA. X 0.375 DEEP HOLE</a:t>
              </a:r>
            </a:p>
            <a:p>
              <a:pPr marL="0" marR="0" lvl="0" indent="0" defTabSz="914400" eaLnBrk="1" fontAlgn="base" latinLnBrk="0" hangingPunct="1">
                <a:lnSpc>
                  <a:spcPct val="100000"/>
                </a:lnSpc>
                <a:spcBef>
                  <a:spcPct val="0"/>
                </a:spcBef>
                <a:spcAft>
                  <a:spcPct val="0"/>
                </a:spcAft>
                <a:buClrTx/>
                <a:buSzTx/>
                <a:buFontTx/>
                <a:buNone/>
                <a:tabLst/>
                <a:defRPr/>
              </a:pPr>
              <a:endParaRPr kumimoji="0" lang="en-US" sz="1800" b="0" i="0" u="none" strike="noStrike" kern="0" cap="none" spc="0" normalizeH="0" baseline="0" noProof="0" dirty="0">
                <a:ln>
                  <a:noFill/>
                </a:ln>
                <a:solidFill>
                  <a:prstClr val="black"/>
                </a:solidFill>
                <a:effectLst/>
                <a:uLnTx/>
                <a:uFillTx/>
                <a:latin typeface="Arial" pitchFamily="34" charset="0"/>
                <a:cs typeface="Arial" pitchFamily="34" charset="0"/>
              </a:endParaRPr>
            </a:p>
          </p:txBody>
        </p:sp>
        <p:sp>
          <p:nvSpPr>
            <p:cNvPr id="79" name="Line 117">
              <a:extLst>
                <a:ext uri="{FF2B5EF4-FFF2-40B4-BE49-F238E27FC236}">
                  <a16:creationId xmlns:a16="http://schemas.microsoft.com/office/drawing/2014/main" id="{18690752-7D3F-4EDE-89C0-0AE8F862E5C8}"/>
                </a:ext>
              </a:extLst>
            </p:cNvPr>
            <p:cNvSpPr>
              <a:spLocks noChangeShapeType="1"/>
            </p:cNvSpPr>
            <p:nvPr/>
          </p:nvSpPr>
          <p:spPr bwMode="auto">
            <a:xfrm>
              <a:off x="108184950" y="110413800"/>
              <a:ext cx="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0" name="Line 118">
              <a:extLst>
                <a:ext uri="{FF2B5EF4-FFF2-40B4-BE49-F238E27FC236}">
                  <a16:creationId xmlns:a16="http://schemas.microsoft.com/office/drawing/2014/main" id="{FF4844D8-B7AE-4745-A721-F2816AC911CD}"/>
                </a:ext>
              </a:extLst>
            </p:cNvPr>
            <p:cNvSpPr>
              <a:spLocks noChangeShapeType="1"/>
            </p:cNvSpPr>
            <p:nvPr/>
          </p:nvSpPr>
          <p:spPr bwMode="auto">
            <a:xfrm>
              <a:off x="108699300" y="111328200"/>
              <a:ext cx="108585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1" name="Line 119">
              <a:extLst>
                <a:ext uri="{FF2B5EF4-FFF2-40B4-BE49-F238E27FC236}">
                  <a16:creationId xmlns:a16="http://schemas.microsoft.com/office/drawing/2014/main" id="{082A607E-9A18-4426-946F-C25C39E68908}"/>
                </a:ext>
              </a:extLst>
            </p:cNvPr>
            <p:cNvSpPr>
              <a:spLocks noChangeShapeType="1"/>
            </p:cNvSpPr>
            <p:nvPr/>
          </p:nvSpPr>
          <p:spPr bwMode="auto">
            <a:xfrm>
              <a:off x="108184950" y="110413800"/>
              <a:ext cx="160020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2" name="Text Box 120">
              <a:extLst>
                <a:ext uri="{FF2B5EF4-FFF2-40B4-BE49-F238E27FC236}">
                  <a16:creationId xmlns:a16="http://schemas.microsoft.com/office/drawing/2014/main" id="{BC975A76-0400-47E5-87AE-4806400DEA6E}"/>
                </a:ext>
              </a:extLst>
            </p:cNvPr>
            <p:cNvSpPr txBox="1">
              <a:spLocks noChangeArrowheads="1"/>
            </p:cNvSpPr>
            <p:nvPr/>
          </p:nvSpPr>
          <p:spPr bwMode="auto">
            <a:xfrm>
              <a:off x="109499400" y="110698950"/>
              <a:ext cx="400050" cy="2286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1.00</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sp>
          <p:nvSpPr>
            <p:cNvPr id="83" name="Line 121">
              <a:extLst>
                <a:ext uri="{FF2B5EF4-FFF2-40B4-BE49-F238E27FC236}">
                  <a16:creationId xmlns:a16="http://schemas.microsoft.com/office/drawing/2014/main" id="{10D9B745-24ED-480B-8894-1D8DE9F0A534}"/>
                </a:ext>
              </a:extLst>
            </p:cNvPr>
            <p:cNvSpPr>
              <a:spLocks noChangeShapeType="1"/>
            </p:cNvSpPr>
            <p:nvPr/>
          </p:nvSpPr>
          <p:spPr bwMode="auto">
            <a:xfrm>
              <a:off x="109670850" y="110871000"/>
              <a:ext cx="0" cy="4572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4" name="Line 122">
              <a:extLst>
                <a:ext uri="{FF2B5EF4-FFF2-40B4-BE49-F238E27FC236}">
                  <a16:creationId xmlns:a16="http://schemas.microsoft.com/office/drawing/2014/main" id="{74C7D96A-27CA-4390-8C55-B919052F440D}"/>
                </a:ext>
              </a:extLst>
            </p:cNvPr>
            <p:cNvSpPr>
              <a:spLocks noChangeShapeType="1"/>
            </p:cNvSpPr>
            <p:nvPr/>
          </p:nvSpPr>
          <p:spPr bwMode="auto">
            <a:xfrm flipV="1">
              <a:off x="109670850" y="110413800"/>
              <a:ext cx="0" cy="2286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5" name="Line 123">
              <a:extLst>
                <a:ext uri="{FF2B5EF4-FFF2-40B4-BE49-F238E27FC236}">
                  <a16:creationId xmlns:a16="http://schemas.microsoft.com/office/drawing/2014/main" id="{07FE14E4-C7FC-4275-8BF9-62AA9742000C}"/>
                </a:ext>
              </a:extLst>
            </p:cNvPr>
            <p:cNvSpPr>
              <a:spLocks noChangeShapeType="1"/>
            </p:cNvSpPr>
            <p:nvPr/>
          </p:nvSpPr>
          <p:spPr bwMode="auto">
            <a:xfrm flipH="1">
              <a:off x="106584750" y="108127800"/>
              <a:ext cx="160020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6" name="Line 124">
              <a:extLst>
                <a:ext uri="{FF2B5EF4-FFF2-40B4-BE49-F238E27FC236}">
                  <a16:creationId xmlns:a16="http://schemas.microsoft.com/office/drawing/2014/main" id="{E9F56833-69F4-4B48-B255-18DC57A156E8}"/>
                </a:ext>
              </a:extLst>
            </p:cNvPr>
            <p:cNvSpPr>
              <a:spLocks noChangeShapeType="1"/>
            </p:cNvSpPr>
            <p:nvPr/>
          </p:nvSpPr>
          <p:spPr bwMode="auto">
            <a:xfrm flipH="1">
              <a:off x="106584750" y="108356400"/>
              <a:ext cx="457200" cy="0"/>
            </a:xfrm>
            <a:prstGeom prst="line">
              <a:avLst/>
            </a:prstGeom>
            <a:noFill/>
            <a:ln w="9525">
              <a:solidFill>
                <a:srgbClr val="000000"/>
              </a:solidFill>
              <a:round/>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7" name="Line 125">
              <a:extLst>
                <a:ext uri="{FF2B5EF4-FFF2-40B4-BE49-F238E27FC236}">
                  <a16:creationId xmlns:a16="http://schemas.microsoft.com/office/drawing/2014/main" id="{54CEBD5D-5C20-4057-AE11-96383A81F013}"/>
                </a:ext>
              </a:extLst>
            </p:cNvPr>
            <p:cNvSpPr>
              <a:spLocks noChangeShapeType="1"/>
            </p:cNvSpPr>
            <p:nvPr/>
          </p:nvSpPr>
          <p:spPr bwMode="auto">
            <a:xfrm flipV="1">
              <a:off x="106813350" y="108356400"/>
              <a:ext cx="0" cy="2286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8" name="Line 126">
              <a:extLst>
                <a:ext uri="{FF2B5EF4-FFF2-40B4-BE49-F238E27FC236}">
                  <a16:creationId xmlns:a16="http://schemas.microsoft.com/office/drawing/2014/main" id="{80CA7235-CEC8-4A43-A285-1D57FF4F0D53}"/>
                </a:ext>
              </a:extLst>
            </p:cNvPr>
            <p:cNvSpPr>
              <a:spLocks noChangeShapeType="1"/>
            </p:cNvSpPr>
            <p:nvPr/>
          </p:nvSpPr>
          <p:spPr bwMode="auto">
            <a:xfrm>
              <a:off x="106813350" y="107899200"/>
              <a:ext cx="0" cy="2286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89" name="Line 127">
              <a:extLst>
                <a:ext uri="{FF2B5EF4-FFF2-40B4-BE49-F238E27FC236}">
                  <a16:creationId xmlns:a16="http://schemas.microsoft.com/office/drawing/2014/main" id="{2488B8B4-3CF2-4D18-88A3-7E882AFCD372}"/>
                </a:ext>
              </a:extLst>
            </p:cNvPr>
            <p:cNvSpPr>
              <a:spLocks noChangeShapeType="1"/>
            </p:cNvSpPr>
            <p:nvPr/>
          </p:nvSpPr>
          <p:spPr bwMode="auto">
            <a:xfrm>
              <a:off x="107670600" y="107442000"/>
              <a:ext cx="514350" cy="6858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black"/>
                </a:solidFill>
                <a:effectLst/>
                <a:uLnTx/>
                <a:uFillTx/>
              </a:endParaRPr>
            </a:p>
          </p:txBody>
        </p:sp>
        <p:sp>
          <p:nvSpPr>
            <p:cNvPr id="90" name="Text Box 128">
              <a:extLst>
                <a:ext uri="{FF2B5EF4-FFF2-40B4-BE49-F238E27FC236}">
                  <a16:creationId xmlns:a16="http://schemas.microsoft.com/office/drawing/2014/main" id="{D383DB88-D59F-493E-86A8-7DE289DB61CA}"/>
                </a:ext>
              </a:extLst>
            </p:cNvPr>
            <p:cNvSpPr txBox="1">
              <a:spLocks noChangeArrowheads="1"/>
            </p:cNvSpPr>
            <p:nvPr/>
          </p:nvSpPr>
          <p:spPr bwMode="auto">
            <a:xfrm>
              <a:off x="106184700" y="106984800"/>
              <a:ext cx="1600200" cy="4572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#8 – 32 SETSCREW</a:t>
              </a:r>
            </a:p>
            <a:p>
              <a:pPr marL="0" marR="0" lvl="0" indent="0" defTabSz="914400" eaLnBrk="1" fontAlgn="base" latinLnBrk="0" hangingPunct="1">
                <a:lnSpc>
                  <a:spcPct val="100000"/>
                </a:lnSpc>
                <a:spcBef>
                  <a:spcPct val="0"/>
                </a:spcBef>
                <a:spcAft>
                  <a:spcPct val="0"/>
                </a:spcAft>
                <a:buClrTx/>
                <a:buSzTx/>
                <a:buFontTx/>
                <a:buNone/>
                <a:tabLst/>
                <a:defRPr/>
              </a:pPr>
              <a:r>
                <a:rPr kumimoji="0" lang="en-US" sz="1000" b="0" i="0" u="none" strike="noStrike" kern="0" cap="none" spc="0" normalizeH="0" baseline="0" noProof="0" dirty="0">
                  <a:ln>
                    <a:noFill/>
                  </a:ln>
                  <a:solidFill>
                    <a:srgbClr val="000000"/>
                  </a:solidFill>
                  <a:effectLst/>
                  <a:uLnTx/>
                  <a:uFillTx/>
                  <a:cs typeface="Arial" pitchFamily="34" charset="0"/>
                </a:rPr>
                <a:t>DRILL #29 (0.136) HOLE</a:t>
              </a:r>
              <a:endParaRPr kumimoji="0" lang="en-US" sz="1800" b="0" i="0" u="none" strike="noStrike" kern="0" cap="none" spc="0" normalizeH="0" baseline="0" noProof="0" dirty="0">
                <a:ln>
                  <a:noFill/>
                </a:ln>
                <a:solidFill>
                  <a:prstClr val="black"/>
                </a:solidFill>
                <a:effectLst/>
                <a:uLnTx/>
                <a:uFillTx/>
                <a:cs typeface="Arial" pitchFamily="34" charset="0"/>
              </a:endParaRPr>
            </a:p>
          </p:txBody>
        </p:sp>
      </p:grpSp>
      <p:pic>
        <p:nvPicPr>
          <p:cNvPr id="132" name="Picture 2" descr="Movable jaw23">
            <a:extLst>
              <a:ext uri="{FF2B5EF4-FFF2-40B4-BE49-F238E27FC236}">
                <a16:creationId xmlns:a16="http://schemas.microsoft.com/office/drawing/2014/main" id="{C32CBB93-BD83-4BCD-8CA2-0BD903782F72}"/>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7893004" y="1331033"/>
            <a:ext cx="1905000" cy="2115898"/>
          </a:xfrm>
          <a:prstGeom prst="rect">
            <a:avLst/>
          </a:prstGeom>
          <a:noFill/>
          <a:ln w="9525" algn="in">
            <a:noFill/>
            <a:miter lim="800000"/>
            <a:headEnd/>
            <a:tailEnd/>
          </a:ln>
          <a:effectLst/>
        </p:spPr>
      </p:pic>
      <p:cxnSp>
        <p:nvCxnSpPr>
          <p:cNvPr id="133" name="Straight Arrow Connector 132">
            <a:extLst>
              <a:ext uri="{FF2B5EF4-FFF2-40B4-BE49-F238E27FC236}">
                <a16:creationId xmlns:a16="http://schemas.microsoft.com/office/drawing/2014/main" id="{AC450896-F046-4756-B35F-4E4566232E22}"/>
              </a:ext>
            </a:extLst>
          </p:cNvPr>
          <p:cNvCxnSpPr/>
          <p:nvPr/>
        </p:nvCxnSpPr>
        <p:spPr>
          <a:xfrm flipH="1">
            <a:off x="4597354" y="1521533"/>
            <a:ext cx="285750" cy="457200"/>
          </a:xfrm>
          <a:prstGeom prst="straightConnector1">
            <a:avLst/>
          </a:prstGeom>
          <a:noFill/>
          <a:ln w="31750" cap="flat" cmpd="sng" algn="ctr">
            <a:solidFill>
              <a:srgbClr val="FF0000"/>
            </a:solidFill>
            <a:prstDash val="solid"/>
            <a:tailEnd type="arrow"/>
          </a:ln>
          <a:effectLst/>
        </p:spPr>
      </p:cxnSp>
      <p:cxnSp>
        <p:nvCxnSpPr>
          <p:cNvPr id="134" name="Straight Arrow Connector 133">
            <a:extLst>
              <a:ext uri="{FF2B5EF4-FFF2-40B4-BE49-F238E27FC236}">
                <a16:creationId xmlns:a16="http://schemas.microsoft.com/office/drawing/2014/main" id="{D3202FC8-F511-4791-B913-B3E5E8FEC5C4}"/>
              </a:ext>
            </a:extLst>
          </p:cNvPr>
          <p:cNvCxnSpPr/>
          <p:nvPr/>
        </p:nvCxnSpPr>
        <p:spPr>
          <a:xfrm>
            <a:off x="3254329" y="2207333"/>
            <a:ext cx="600075" cy="0"/>
          </a:xfrm>
          <a:prstGeom prst="straightConnector1">
            <a:avLst/>
          </a:prstGeom>
          <a:noFill/>
          <a:ln w="31750" cap="flat" cmpd="sng" algn="ctr">
            <a:solidFill>
              <a:srgbClr val="FF0000"/>
            </a:solidFill>
            <a:prstDash val="solid"/>
            <a:tailEnd type="arrow"/>
          </a:ln>
          <a:effectLst/>
        </p:spPr>
      </p:cxnSp>
      <p:cxnSp>
        <p:nvCxnSpPr>
          <p:cNvPr id="135" name="Straight Arrow Connector 134">
            <a:extLst>
              <a:ext uri="{FF2B5EF4-FFF2-40B4-BE49-F238E27FC236}">
                <a16:creationId xmlns:a16="http://schemas.microsoft.com/office/drawing/2014/main" id="{A898406A-B76D-4714-AE0D-ACFB688A5828}"/>
              </a:ext>
            </a:extLst>
          </p:cNvPr>
          <p:cNvCxnSpPr/>
          <p:nvPr/>
        </p:nvCxnSpPr>
        <p:spPr>
          <a:xfrm>
            <a:off x="3254329" y="3121734"/>
            <a:ext cx="600075" cy="457199"/>
          </a:xfrm>
          <a:prstGeom prst="straightConnector1">
            <a:avLst/>
          </a:prstGeom>
          <a:noFill/>
          <a:ln w="31750" cap="flat" cmpd="sng" algn="ctr">
            <a:solidFill>
              <a:srgbClr val="FF0000"/>
            </a:solidFill>
            <a:prstDash val="solid"/>
            <a:tailEnd type="arrow"/>
          </a:ln>
          <a:effectLst/>
        </p:spPr>
      </p:cxnSp>
      <p:cxnSp>
        <p:nvCxnSpPr>
          <p:cNvPr id="136" name="Straight Arrow Connector 135">
            <a:extLst>
              <a:ext uri="{FF2B5EF4-FFF2-40B4-BE49-F238E27FC236}">
                <a16:creationId xmlns:a16="http://schemas.microsoft.com/office/drawing/2014/main" id="{29439527-7098-4101-B836-406C95DB2909}"/>
              </a:ext>
            </a:extLst>
          </p:cNvPr>
          <p:cNvCxnSpPr/>
          <p:nvPr/>
        </p:nvCxnSpPr>
        <p:spPr>
          <a:xfrm flipH="1">
            <a:off x="8083506" y="4150432"/>
            <a:ext cx="571498" cy="228600"/>
          </a:xfrm>
          <a:prstGeom prst="straightConnector1">
            <a:avLst/>
          </a:prstGeom>
          <a:noFill/>
          <a:ln w="31750" cap="flat" cmpd="sng" algn="ctr">
            <a:solidFill>
              <a:srgbClr val="FF0000"/>
            </a:solidFill>
            <a:prstDash val="solid"/>
            <a:tailEnd type="arrow"/>
          </a:ln>
          <a:effectLst/>
        </p:spPr>
      </p:cxnSp>
      <p:cxnSp>
        <p:nvCxnSpPr>
          <p:cNvPr id="137" name="Straight Arrow Connector 136">
            <a:extLst>
              <a:ext uri="{FF2B5EF4-FFF2-40B4-BE49-F238E27FC236}">
                <a16:creationId xmlns:a16="http://schemas.microsoft.com/office/drawing/2014/main" id="{B1848CFE-F90E-473E-9E63-0AD05BA60167}"/>
              </a:ext>
            </a:extLst>
          </p:cNvPr>
          <p:cNvCxnSpPr/>
          <p:nvPr/>
        </p:nvCxnSpPr>
        <p:spPr>
          <a:xfrm flipH="1" flipV="1">
            <a:off x="7264411" y="5832167"/>
            <a:ext cx="885825" cy="457200"/>
          </a:xfrm>
          <a:prstGeom prst="straightConnector1">
            <a:avLst/>
          </a:prstGeom>
          <a:noFill/>
          <a:ln w="31750" cap="flat" cmpd="sng" algn="ctr">
            <a:solidFill>
              <a:srgbClr val="FF0000"/>
            </a:solidFill>
            <a:prstDash val="solid"/>
            <a:tailEnd type="arrow"/>
          </a:ln>
          <a:effectLst/>
        </p:spPr>
      </p:cxnSp>
      <p:cxnSp>
        <p:nvCxnSpPr>
          <p:cNvPr id="138" name="Straight Connector 137">
            <a:extLst>
              <a:ext uri="{FF2B5EF4-FFF2-40B4-BE49-F238E27FC236}">
                <a16:creationId xmlns:a16="http://schemas.microsoft.com/office/drawing/2014/main" id="{D3532056-03F8-4763-BD59-E21651CEAA5D}"/>
              </a:ext>
            </a:extLst>
          </p:cNvPr>
          <p:cNvCxnSpPr/>
          <p:nvPr/>
        </p:nvCxnSpPr>
        <p:spPr>
          <a:xfrm flipH="1">
            <a:off x="8141854" y="6287482"/>
            <a:ext cx="400050" cy="0"/>
          </a:xfrm>
          <a:prstGeom prst="line">
            <a:avLst/>
          </a:prstGeom>
          <a:noFill/>
          <a:ln w="31750" cap="flat" cmpd="sng" algn="ctr">
            <a:solidFill>
              <a:srgbClr val="FF0000"/>
            </a:solidFill>
            <a:prstDash val="solid"/>
            <a:headEnd type="none" w="med" len="med"/>
            <a:tailEnd type="none" w="med" len="med"/>
          </a:ln>
          <a:effectLst/>
        </p:spPr>
      </p:cxnSp>
      <p:cxnSp>
        <p:nvCxnSpPr>
          <p:cNvPr id="139" name="Straight Arrow Connector 138">
            <a:extLst>
              <a:ext uri="{FF2B5EF4-FFF2-40B4-BE49-F238E27FC236}">
                <a16:creationId xmlns:a16="http://schemas.microsoft.com/office/drawing/2014/main" id="{15729BAC-2DA3-4A9F-BDD2-9C11A403AD57}"/>
              </a:ext>
            </a:extLst>
          </p:cNvPr>
          <p:cNvCxnSpPr/>
          <p:nvPr/>
        </p:nvCxnSpPr>
        <p:spPr>
          <a:xfrm flipV="1">
            <a:off x="2997154" y="4616058"/>
            <a:ext cx="1200150" cy="1248875"/>
          </a:xfrm>
          <a:prstGeom prst="straightConnector1">
            <a:avLst/>
          </a:prstGeom>
          <a:noFill/>
          <a:ln w="31750" cap="flat" cmpd="sng" algn="ctr">
            <a:solidFill>
              <a:srgbClr val="FF0000"/>
            </a:solidFill>
            <a:prstDash val="solid"/>
            <a:tailEnd type="arrow"/>
          </a:ln>
          <a:effectLst/>
        </p:spPr>
      </p:cxnSp>
      <p:sp>
        <p:nvSpPr>
          <p:cNvPr id="140" name="TextBox 139">
            <a:extLst>
              <a:ext uri="{FF2B5EF4-FFF2-40B4-BE49-F238E27FC236}">
                <a16:creationId xmlns:a16="http://schemas.microsoft.com/office/drawing/2014/main" id="{DF2F1A02-41F1-455C-9D46-F35397A86297}"/>
              </a:ext>
            </a:extLst>
          </p:cNvPr>
          <p:cNvSpPr txBox="1"/>
          <p:nvPr/>
        </p:nvSpPr>
        <p:spPr>
          <a:xfrm>
            <a:off x="2173240" y="2004322"/>
            <a:ext cx="1304925"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Object </a:t>
            </a:r>
          </a:p>
        </p:txBody>
      </p:sp>
      <p:sp>
        <p:nvSpPr>
          <p:cNvPr id="141" name="TextBox 140">
            <a:extLst>
              <a:ext uri="{FF2B5EF4-FFF2-40B4-BE49-F238E27FC236}">
                <a16:creationId xmlns:a16="http://schemas.microsoft.com/office/drawing/2014/main" id="{70EBC935-45C8-4985-8C5C-F5C1F799163F}"/>
              </a:ext>
            </a:extLst>
          </p:cNvPr>
          <p:cNvSpPr txBox="1"/>
          <p:nvPr/>
        </p:nvSpPr>
        <p:spPr>
          <a:xfrm>
            <a:off x="4797378" y="1109946"/>
            <a:ext cx="1514475"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Leader</a:t>
            </a:r>
          </a:p>
        </p:txBody>
      </p:sp>
      <p:sp>
        <p:nvSpPr>
          <p:cNvPr id="142" name="TextBox 141">
            <a:extLst>
              <a:ext uri="{FF2B5EF4-FFF2-40B4-BE49-F238E27FC236}">
                <a16:creationId xmlns:a16="http://schemas.microsoft.com/office/drawing/2014/main" id="{97863617-CE9F-4BF0-8112-34E3EDD7EF23}"/>
              </a:ext>
            </a:extLst>
          </p:cNvPr>
          <p:cNvSpPr txBox="1"/>
          <p:nvPr/>
        </p:nvSpPr>
        <p:spPr>
          <a:xfrm>
            <a:off x="8590996" y="3750383"/>
            <a:ext cx="1588008"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Dimension</a:t>
            </a:r>
          </a:p>
        </p:txBody>
      </p:sp>
      <p:sp>
        <p:nvSpPr>
          <p:cNvPr id="143" name="TextBox 142">
            <a:extLst>
              <a:ext uri="{FF2B5EF4-FFF2-40B4-BE49-F238E27FC236}">
                <a16:creationId xmlns:a16="http://schemas.microsoft.com/office/drawing/2014/main" id="{B914D6A9-1674-4854-8A0C-AEE39F606B6C}"/>
              </a:ext>
            </a:extLst>
          </p:cNvPr>
          <p:cNvSpPr txBox="1"/>
          <p:nvPr/>
        </p:nvSpPr>
        <p:spPr>
          <a:xfrm>
            <a:off x="8466790" y="5833702"/>
            <a:ext cx="1906905"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Centerline</a:t>
            </a:r>
          </a:p>
        </p:txBody>
      </p:sp>
      <p:sp>
        <p:nvSpPr>
          <p:cNvPr id="144" name="TextBox 143">
            <a:extLst>
              <a:ext uri="{FF2B5EF4-FFF2-40B4-BE49-F238E27FC236}">
                <a16:creationId xmlns:a16="http://schemas.microsoft.com/office/drawing/2014/main" id="{4F4B39E2-1005-428C-A3A4-4FA2971525CD}"/>
              </a:ext>
            </a:extLst>
          </p:cNvPr>
          <p:cNvSpPr txBox="1"/>
          <p:nvPr/>
        </p:nvSpPr>
        <p:spPr>
          <a:xfrm>
            <a:off x="2254203" y="5833702"/>
            <a:ext cx="1143001"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Hidden</a:t>
            </a:r>
          </a:p>
        </p:txBody>
      </p:sp>
      <p:sp>
        <p:nvSpPr>
          <p:cNvPr id="145" name="TextBox 144">
            <a:extLst>
              <a:ext uri="{FF2B5EF4-FFF2-40B4-BE49-F238E27FC236}">
                <a16:creationId xmlns:a16="http://schemas.microsoft.com/office/drawing/2014/main" id="{CEB91646-ECA1-4AED-90A3-40CA8A317815}"/>
              </a:ext>
            </a:extLst>
          </p:cNvPr>
          <p:cNvSpPr txBox="1"/>
          <p:nvPr/>
        </p:nvSpPr>
        <p:spPr>
          <a:xfrm>
            <a:off x="2217103" y="2732297"/>
            <a:ext cx="1447801" cy="461665"/>
          </a:xfrm>
          <a:prstGeom prst="rect">
            <a:avLst/>
          </a:prstGeom>
          <a:noFill/>
        </p:spPr>
        <p:txBody>
          <a:bodyPr wrap="square" rtlCol="0">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2400" b="1" i="0" u="none" strike="noStrike" kern="0" cap="none" spc="0" normalizeH="0" baseline="0" noProof="0" dirty="0">
                <a:ln>
                  <a:noFill/>
                </a:ln>
                <a:solidFill>
                  <a:srgbClr val="FF0000"/>
                </a:solidFill>
                <a:effectLst/>
                <a:uLnTx/>
                <a:uFillTx/>
              </a:rPr>
              <a:t>Extension</a:t>
            </a:r>
          </a:p>
        </p:txBody>
      </p:sp>
    </p:spTree>
    <p:extLst>
      <p:ext uri="{BB962C8B-B14F-4D97-AF65-F5344CB8AC3E}">
        <p14:creationId xmlns:p14="http://schemas.microsoft.com/office/powerpoint/2010/main" val="15221571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Metal sizes needed to make the cooker base</a:t>
            </a:r>
          </a:p>
        </p:txBody>
      </p:sp>
      <p:pic>
        <p:nvPicPr>
          <p:cNvPr id="4" name="Picture 3">
            <a:extLst>
              <a:ext uri="{FF2B5EF4-FFF2-40B4-BE49-F238E27FC236}">
                <a16:creationId xmlns:a16="http://schemas.microsoft.com/office/drawing/2014/main" id="{E14246B5-CFED-45B0-BAC7-A6A5531A1BE4}"/>
              </a:ext>
            </a:extLst>
          </p:cNvPr>
          <p:cNvPicPr>
            <a:picLocks noGrp="1" noChangeAspect="1" noChangeArrowheads="1"/>
          </p:cNvPicPr>
          <p:nvPr>
            <p:ph idx="1"/>
          </p:nvPr>
        </p:nvPicPr>
        <p:blipFill>
          <a:blip r:embed="rId2" cstate="email">
            <a:extLst>
              <a:ext uri="{28A0092B-C50C-407E-A947-70E740481C1C}">
                <a14:useLocalDpi xmlns:a14="http://schemas.microsoft.com/office/drawing/2010/main"/>
              </a:ext>
            </a:extLst>
          </a:blip>
          <a:stretch>
            <a:fillRect/>
          </a:stretch>
        </p:blipFill>
        <p:spPr bwMode="auto">
          <a:xfrm>
            <a:off x="2760314" y="1797552"/>
            <a:ext cx="6020151"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6252325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Handout for Blueprint Reading</a:t>
            </a:r>
          </a:p>
        </p:txBody>
      </p:sp>
      <p:pic>
        <p:nvPicPr>
          <p:cNvPr id="4" name="Content Placeholder 4">
            <a:extLst>
              <a:ext uri="{FF2B5EF4-FFF2-40B4-BE49-F238E27FC236}">
                <a16:creationId xmlns:a16="http://schemas.microsoft.com/office/drawing/2014/main" id="{D4E962E6-3337-4211-A691-5A678D2551AD}"/>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648399" y="1428065"/>
            <a:ext cx="6770797" cy="5105400"/>
          </a:xfrm>
          <a:prstGeom prst="rect">
            <a:avLst/>
          </a:prstGeom>
        </p:spPr>
      </p:pic>
    </p:spTree>
    <p:extLst>
      <p:ext uri="{BB962C8B-B14F-4D97-AF65-F5344CB8AC3E}">
        <p14:creationId xmlns:p14="http://schemas.microsoft.com/office/powerpoint/2010/main" val="27311714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Handout for Blueprint Reading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sized piece of aluminum will be needed to machine the cap?</a:t>
            </a:r>
          </a:p>
          <a:p>
            <a:pPr lvl="1"/>
            <a:r>
              <a:rPr lang="en-US" dirty="0"/>
              <a:t>What size and how deep is the hole drilled in the bottom? </a:t>
            </a:r>
          </a:p>
          <a:p>
            <a:pPr lvl="1"/>
            <a:endParaRPr lang="en-US" dirty="0"/>
          </a:p>
        </p:txBody>
      </p:sp>
      <p:pic>
        <p:nvPicPr>
          <p:cNvPr id="4" name="Picture 3">
            <a:extLst>
              <a:ext uri="{FF2B5EF4-FFF2-40B4-BE49-F238E27FC236}">
                <a16:creationId xmlns:a16="http://schemas.microsoft.com/office/drawing/2014/main" id="{0D9AC018-6B20-458E-8885-B05A20E597F3}"/>
              </a:ext>
            </a:extLst>
          </p:cNvPr>
          <p:cNvPicPr>
            <a:picLocks noChangeAspect="1"/>
          </p:cNvPicPr>
          <p:nvPr/>
        </p:nvPicPr>
        <p:blipFill>
          <a:blip r:embed="rId2"/>
          <a:stretch>
            <a:fillRect/>
          </a:stretch>
        </p:blipFill>
        <p:spPr>
          <a:xfrm>
            <a:off x="6967734" y="1283509"/>
            <a:ext cx="3913971" cy="2127688"/>
          </a:xfrm>
          <a:prstGeom prst="rect">
            <a:avLst/>
          </a:prstGeom>
        </p:spPr>
      </p:pic>
    </p:spTree>
    <p:extLst>
      <p:ext uri="{BB962C8B-B14F-4D97-AF65-F5344CB8AC3E}">
        <p14:creationId xmlns:p14="http://schemas.microsoft.com/office/powerpoint/2010/main" val="1115733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Handout for Blueprint Reading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What sized piece of aluminum will be needed to machine the cap?</a:t>
            </a:r>
          </a:p>
          <a:p>
            <a:pPr marL="0" lvl="1" indent="0">
              <a:buNone/>
            </a:pPr>
            <a:r>
              <a:rPr lang="en-US" dirty="0">
                <a:solidFill>
                  <a:srgbClr val="FF0000"/>
                </a:solidFill>
              </a:rPr>
              <a:t>    3/4” diameter X 3/4” long</a:t>
            </a:r>
          </a:p>
          <a:p>
            <a:pPr lvl="1"/>
            <a:endParaRPr lang="en-US" dirty="0"/>
          </a:p>
          <a:p>
            <a:pPr lvl="1"/>
            <a:r>
              <a:rPr lang="en-US" dirty="0"/>
              <a:t>What size and how deep is the hole drilled in the bottom? </a:t>
            </a:r>
          </a:p>
          <a:p>
            <a:pPr marL="0" lvl="1" indent="0">
              <a:buNone/>
            </a:pPr>
            <a:r>
              <a:rPr lang="en-US" dirty="0">
                <a:solidFill>
                  <a:srgbClr val="FF0000"/>
                </a:solidFill>
              </a:rPr>
              <a:t>    0.375 Drill X 0.500” Deep</a:t>
            </a:r>
          </a:p>
          <a:p>
            <a:pPr lvl="1"/>
            <a:endParaRPr lang="en-US" dirty="0"/>
          </a:p>
          <a:p>
            <a:pPr lvl="1"/>
            <a:endParaRPr lang="en-US" dirty="0"/>
          </a:p>
        </p:txBody>
      </p:sp>
      <p:pic>
        <p:nvPicPr>
          <p:cNvPr id="4" name="Picture 3">
            <a:extLst>
              <a:ext uri="{FF2B5EF4-FFF2-40B4-BE49-F238E27FC236}">
                <a16:creationId xmlns:a16="http://schemas.microsoft.com/office/drawing/2014/main" id="{0D9AC018-6B20-458E-8885-B05A20E597F3}"/>
              </a:ext>
            </a:extLst>
          </p:cNvPr>
          <p:cNvPicPr>
            <a:picLocks noChangeAspect="1"/>
          </p:cNvPicPr>
          <p:nvPr/>
        </p:nvPicPr>
        <p:blipFill>
          <a:blip r:embed="rId2"/>
          <a:stretch>
            <a:fillRect/>
          </a:stretch>
        </p:blipFill>
        <p:spPr>
          <a:xfrm>
            <a:off x="6967734" y="1283509"/>
            <a:ext cx="3913971" cy="2127688"/>
          </a:xfrm>
          <a:prstGeom prst="rect">
            <a:avLst/>
          </a:prstGeom>
        </p:spPr>
      </p:pic>
    </p:spTree>
    <p:extLst>
      <p:ext uri="{BB962C8B-B14F-4D97-AF65-F5344CB8AC3E}">
        <p14:creationId xmlns:p14="http://schemas.microsoft.com/office/powerpoint/2010/main" val="33001707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Using Charts</a:t>
            </a:r>
          </a:p>
        </p:txBody>
      </p:sp>
      <p:graphicFrame>
        <p:nvGraphicFramePr>
          <p:cNvPr id="4" name="Table 3">
            <a:extLst>
              <a:ext uri="{FF2B5EF4-FFF2-40B4-BE49-F238E27FC236}">
                <a16:creationId xmlns:a16="http://schemas.microsoft.com/office/drawing/2014/main" id="{B7E53849-1A3D-4077-8691-EA118C92FFC7}"/>
              </a:ext>
            </a:extLst>
          </p:cNvPr>
          <p:cNvGraphicFramePr>
            <a:graphicFrameLocks noGrp="1"/>
          </p:cNvGraphicFramePr>
          <p:nvPr>
            <p:extLst>
              <p:ext uri="{D42A27DB-BD31-4B8C-83A1-F6EECF244321}">
                <p14:modId xmlns:p14="http://schemas.microsoft.com/office/powerpoint/2010/main" val="272347523"/>
              </p:ext>
            </p:extLst>
          </p:nvPr>
        </p:nvGraphicFramePr>
        <p:xfrm>
          <a:off x="2542832" y="1283509"/>
          <a:ext cx="7391400" cy="5275004"/>
        </p:xfrm>
        <a:graphic>
          <a:graphicData uri="http://schemas.openxmlformats.org/drawingml/2006/table">
            <a:tbl>
              <a:tblPr/>
              <a:tblGrid>
                <a:gridCol w="1600200">
                  <a:extLst>
                    <a:ext uri="{9D8B030D-6E8A-4147-A177-3AD203B41FA5}">
                      <a16:colId xmlns:a16="http://schemas.microsoft.com/office/drawing/2014/main" val="20000"/>
                    </a:ext>
                  </a:extLst>
                </a:gridCol>
                <a:gridCol w="1349265">
                  <a:extLst>
                    <a:ext uri="{9D8B030D-6E8A-4147-A177-3AD203B41FA5}">
                      <a16:colId xmlns:a16="http://schemas.microsoft.com/office/drawing/2014/main" val="20001"/>
                    </a:ext>
                  </a:extLst>
                </a:gridCol>
                <a:gridCol w="2030597">
                  <a:extLst>
                    <a:ext uri="{9D8B030D-6E8A-4147-A177-3AD203B41FA5}">
                      <a16:colId xmlns:a16="http://schemas.microsoft.com/office/drawing/2014/main" val="20002"/>
                    </a:ext>
                  </a:extLst>
                </a:gridCol>
                <a:gridCol w="2411338">
                  <a:extLst>
                    <a:ext uri="{9D8B030D-6E8A-4147-A177-3AD203B41FA5}">
                      <a16:colId xmlns:a16="http://schemas.microsoft.com/office/drawing/2014/main" val="20003"/>
                    </a:ext>
                  </a:extLst>
                </a:gridCol>
              </a:tblGrid>
              <a:tr h="623807">
                <a:tc gridSpan="4">
                  <a:txBody>
                    <a:bodyPr/>
                    <a:lstStyle/>
                    <a:p>
                      <a:pPr marR="0" indent="0" algn="ctr" rtl="0">
                        <a:spcBef>
                          <a:spcPts val="0"/>
                        </a:spcBef>
                        <a:spcAft>
                          <a:spcPts val="0"/>
                        </a:spcAft>
                      </a:pPr>
                      <a:r>
                        <a:rPr lang="en-US" sz="3200" kern="1400" dirty="0">
                          <a:solidFill>
                            <a:srgbClr val="000000"/>
                          </a:solidFill>
                          <a:latin typeface="Calibri" pitchFamily="34" charset="0"/>
                          <a:cs typeface="Calibri" pitchFamily="34" charset="0"/>
                        </a:rPr>
                        <a:t>Vise Bill of Materials</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hMerge="1">
                  <a:txBody>
                    <a:bodyPr/>
                    <a:lstStyle/>
                    <a:p>
                      <a:pPr marR="0" indent="0" algn="ctr" rtl="0">
                        <a:spcBef>
                          <a:spcPts val="0"/>
                        </a:spcBef>
                        <a:spcAft>
                          <a:spcPts val="0"/>
                        </a:spcAft>
                      </a:pPr>
                      <a:endParaRPr lang="en-US" sz="2000" kern="1400" dirty="0">
                        <a:solidFill>
                          <a:srgbClr val="000000"/>
                        </a:solidFill>
                        <a:latin typeface="Times New Roman"/>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hMerge="1">
                  <a:txBody>
                    <a:bodyPr/>
                    <a:lstStyle/>
                    <a:p>
                      <a:pPr marR="0" indent="0" algn="ctr" rtl="0">
                        <a:spcBef>
                          <a:spcPts val="0"/>
                        </a:spcBef>
                        <a:spcAft>
                          <a:spcPts val="0"/>
                        </a:spcAft>
                      </a:pPr>
                      <a:endParaRPr lang="en-US" sz="2000" kern="1400" dirty="0">
                        <a:solidFill>
                          <a:srgbClr val="000000"/>
                        </a:solidFill>
                        <a:latin typeface="Times New Roman"/>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tc hMerge="1">
                  <a:txBody>
                    <a:bodyPr/>
                    <a:lstStyle/>
                    <a:p>
                      <a:pPr marR="0" indent="0" algn="ctr" rtl="0">
                        <a:spcBef>
                          <a:spcPts val="0"/>
                        </a:spcBef>
                        <a:spcAft>
                          <a:spcPts val="0"/>
                        </a:spcAft>
                      </a:pPr>
                      <a:endParaRPr lang="en-US" sz="2000" kern="1400" dirty="0">
                        <a:solidFill>
                          <a:srgbClr val="000000"/>
                        </a:solidFill>
                        <a:latin typeface="Times New Roman"/>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5400"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10000"/>
                  </a:ext>
                </a:extLst>
              </a:tr>
              <a:tr h="623807">
                <a:tc>
                  <a:txBody>
                    <a:bodyPr/>
                    <a:lstStyle/>
                    <a:p>
                      <a:pPr marR="0" indent="0" algn="ctr" rtl="0">
                        <a:spcBef>
                          <a:spcPts val="0"/>
                        </a:spcBef>
                        <a:spcAft>
                          <a:spcPts val="0"/>
                        </a:spcAft>
                      </a:pPr>
                      <a:r>
                        <a:rPr lang="en-US" sz="1800" b="1" kern="1400" dirty="0">
                          <a:solidFill>
                            <a:srgbClr val="000000"/>
                          </a:solidFill>
                          <a:latin typeface="+mj-lt"/>
                        </a:rPr>
                        <a:t>PART</a:t>
                      </a:r>
                      <a:endParaRPr lang="en-US" sz="1800" kern="1400" dirty="0">
                        <a:solidFill>
                          <a:srgbClr val="000000"/>
                        </a:solidFill>
                        <a:latin typeface="+mj-lt"/>
                      </a:endParaRPr>
                    </a:p>
                    <a:p>
                      <a:pPr marR="0" indent="0" algn="ctr" rtl="0">
                        <a:spcBef>
                          <a:spcPts val="0"/>
                        </a:spcBef>
                        <a:spcAft>
                          <a:spcPts val="0"/>
                        </a:spcAft>
                      </a:pPr>
                      <a:r>
                        <a:rPr lang="en-US" sz="1800" b="1" kern="1400" dirty="0">
                          <a:solidFill>
                            <a:srgbClr val="000000"/>
                          </a:solidFill>
                          <a:latin typeface="+mj-lt"/>
                        </a:rPr>
                        <a:t>NUMBER</a:t>
                      </a:r>
                      <a:endParaRPr lang="en-US" sz="1800" kern="1400" dirty="0">
                        <a:solidFill>
                          <a:srgbClr val="000000"/>
                        </a:solidFill>
                        <a:latin typeface="+mj-lt"/>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b="1" kern="1400" dirty="0">
                          <a:solidFill>
                            <a:srgbClr val="000000"/>
                          </a:solidFill>
                          <a:latin typeface="+mj-lt"/>
                        </a:rPr>
                        <a:t>QUANITY</a:t>
                      </a:r>
                      <a:endParaRPr lang="en-US" sz="1800" kern="1400" dirty="0">
                        <a:solidFill>
                          <a:srgbClr val="000000"/>
                        </a:solidFill>
                        <a:latin typeface="+mj-lt"/>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b="1" kern="1400" dirty="0">
                          <a:solidFill>
                            <a:srgbClr val="000000"/>
                          </a:solidFill>
                          <a:latin typeface="+mj-lt"/>
                        </a:rPr>
                        <a:t>NAME</a:t>
                      </a:r>
                      <a:endParaRPr lang="en-US" sz="1800" kern="1400" dirty="0">
                        <a:solidFill>
                          <a:srgbClr val="000000"/>
                        </a:solidFill>
                        <a:latin typeface="+mj-lt"/>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b="1" kern="1400">
                          <a:solidFill>
                            <a:srgbClr val="000000"/>
                          </a:solidFill>
                          <a:latin typeface="+mj-lt"/>
                        </a:rPr>
                        <a:t>SIZE</a:t>
                      </a:r>
                      <a:endParaRPr lang="en-US" sz="1800" kern="1400">
                        <a:solidFill>
                          <a:srgbClr val="000000"/>
                        </a:solidFill>
                        <a:latin typeface="+mj-lt"/>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3175"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345322">
                <a:tc>
                  <a:txBody>
                    <a:bodyPr/>
                    <a:lstStyle/>
                    <a:p>
                      <a:pPr marR="0" indent="0" algn="ctr" rtl="0">
                        <a:spcBef>
                          <a:spcPts val="0"/>
                        </a:spcBef>
                        <a:spcAft>
                          <a:spcPts val="0"/>
                        </a:spcAft>
                      </a:pPr>
                      <a:r>
                        <a:rPr lang="en-US" sz="1800" b="0" kern="1400" dirty="0">
                          <a:solidFill>
                            <a:srgbClr val="000000"/>
                          </a:solidFill>
                          <a:latin typeface="+mj-lt"/>
                        </a:rPr>
                        <a:t>1</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1</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BASE</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¾ X 2 ½ X 5</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317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345322">
                <a:tc>
                  <a:txBody>
                    <a:bodyPr/>
                    <a:lstStyle/>
                    <a:p>
                      <a:pPr marR="0" indent="0" algn="ctr" rtl="0">
                        <a:spcBef>
                          <a:spcPts val="0"/>
                        </a:spcBef>
                        <a:spcAft>
                          <a:spcPts val="0"/>
                        </a:spcAft>
                      </a:pPr>
                      <a:r>
                        <a:rPr lang="en-US" sz="1800" kern="1400">
                          <a:solidFill>
                            <a:srgbClr val="000000"/>
                          </a:solidFill>
                          <a:latin typeface="+mj-lt"/>
                        </a:rPr>
                        <a:t>2</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1</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FIX JAW</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¾ X 2 ½ X 2</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345322">
                <a:tc>
                  <a:txBody>
                    <a:bodyPr/>
                    <a:lstStyle/>
                    <a:p>
                      <a:pPr marR="0" indent="0" algn="ctr" rtl="0">
                        <a:spcBef>
                          <a:spcPts val="0"/>
                        </a:spcBef>
                        <a:spcAft>
                          <a:spcPts val="0"/>
                        </a:spcAft>
                      </a:pPr>
                      <a:r>
                        <a:rPr lang="en-US" sz="1800" kern="1400">
                          <a:solidFill>
                            <a:srgbClr val="000000"/>
                          </a:solidFill>
                          <a:latin typeface="+mj-lt"/>
                        </a:rPr>
                        <a:t>3</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a:solidFill>
                            <a:srgbClr val="000000"/>
                          </a:solidFill>
                          <a:latin typeface="+mj-lt"/>
                        </a:rPr>
                        <a:t>1</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MOVABLE JAW</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¾ X 2 ½ X 2</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345322">
                <a:tc>
                  <a:txBody>
                    <a:bodyPr/>
                    <a:lstStyle/>
                    <a:p>
                      <a:pPr marR="0" indent="0" algn="ctr" rtl="0">
                        <a:spcBef>
                          <a:spcPts val="0"/>
                        </a:spcBef>
                        <a:spcAft>
                          <a:spcPts val="0"/>
                        </a:spcAft>
                      </a:pPr>
                      <a:r>
                        <a:rPr lang="en-US" sz="1800" kern="1400">
                          <a:solidFill>
                            <a:srgbClr val="000000"/>
                          </a:solidFill>
                          <a:latin typeface="+mj-lt"/>
                        </a:rPr>
                        <a:t>4</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a:solidFill>
                            <a:srgbClr val="000000"/>
                          </a:solidFill>
                          <a:latin typeface="+mj-lt"/>
                        </a:rPr>
                        <a:t>1</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FRONT JAW</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¾ X 2 ½ X 2</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345322">
                <a:tc>
                  <a:txBody>
                    <a:bodyPr/>
                    <a:lstStyle/>
                    <a:p>
                      <a:pPr marR="0" indent="0" algn="ctr" rtl="0">
                        <a:spcBef>
                          <a:spcPts val="0"/>
                        </a:spcBef>
                        <a:spcAft>
                          <a:spcPts val="0"/>
                        </a:spcAft>
                      </a:pPr>
                      <a:r>
                        <a:rPr lang="en-US" sz="1800" kern="1400">
                          <a:solidFill>
                            <a:srgbClr val="000000"/>
                          </a:solidFill>
                          <a:latin typeface="+mj-lt"/>
                        </a:rPr>
                        <a:t>5</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a:solidFill>
                            <a:srgbClr val="000000"/>
                          </a:solidFill>
                          <a:latin typeface="+mj-lt"/>
                        </a:rPr>
                        <a:t>1</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SCREW</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pt-BR" sz="1800" kern="1400" dirty="0">
                          <a:solidFill>
                            <a:srgbClr val="000000"/>
                          </a:solidFill>
                          <a:latin typeface="+mj-lt"/>
                        </a:rPr>
                        <a:t>1 ¼ DIA X 3 </a:t>
                      </a:r>
                      <a:r>
                        <a:rPr lang="en-US" sz="1800" kern="1400" dirty="0">
                          <a:solidFill>
                            <a:srgbClr val="000000"/>
                          </a:solidFill>
                          <a:latin typeface="+mj-lt"/>
                        </a:rPr>
                        <a:t>¾</a:t>
                      </a:r>
                      <a:endParaRPr lang="pt-BR" sz="1800" kern="1400" dirty="0">
                        <a:solidFill>
                          <a:srgbClr val="000000"/>
                        </a:solidFill>
                        <a:latin typeface="+mj-lt"/>
                      </a:endParaRP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345322">
                <a:tc>
                  <a:txBody>
                    <a:bodyPr/>
                    <a:lstStyle/>
                    <a:p>
                      <a:pPr marR="0" indent="0" algn="ctr" rtl="0">
                        <a:spcBef>
                          <a:spcPts val="0"/>
                        </a:spcBef>
                        <a:spcAft>
                          <a:spcPts val="0"/>
                        </a:spcAft>
                      </a:pPr>
                      <a:r>
                        <a:rPr lang="en-US" sz="1800" kern="1400">
                          <a:solidFill>
                            <a:srgbClr val="000000"/>
                          </a:solidFill>
                          <a:latin typeface="+mj-lt"/>
                        </a:rPr>
                        <a:t>6</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a:solidFill>
                            <a:srgbClr val="000000"/>
                          </a:solidFill>
                          <a:latin typeface="+mj-lt"/>
                        </a:rPr>
                        <a:t>1</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HANDLE</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⅜ DIA X 3</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345322">
                <a:tc>
                  <a:txBody>
                    <a:bodyPr/>
                    <a:lstStyle/>
                    <a:p>
                      <a:pPr marR="0" indent="0" algn="ctr" rtl="0">
                        <a:spcBef>
                          <a:spcPts val="0"/>
                        </a:spcBef>
                        <a:spcAft>
                          <a:spcPts val="0"/>
                        </a:spcAft>
                      </a:pPr>
                      <a:r>
                        <a:rPr lang="en-US" sz="1800" kern="1400">
                          <a:solidFill>
                            <a:srgbClr val="000000"/>
                          </a:solidFill>
                          <a:latin typeface="+mj-lt"/>
                        </a:rPr>
                        <a:t>7</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a:solidFill>
                            <a:srgbClr val="000000"/>
                          </a:solidFill>
                          <a:latin typeface="+mj-lt"/>
                        </a:rPr>
                        <a:t>2</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JAW FACES</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½ X 1 X 2 ½</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8"/>
                  </a:ext>
                </a:extLst>
              </a:tr>
              <a:tr h="345322">
                <a:tc>
                  <a:txBody>
                    <a:bodyPr/>
                    <a:lstStyle/>
                    <a:p>
                      <a:pPr marR="0" indent="0" algn="ctr" rtl="0">
                        <a:spcBef>
                          <a:spcPts val="0"/>
                        </a:spcBef>
                        <a:spcAft>
                          <a:spcPts val="0"/>
                        </a:spcAft>
                      </a:pPr>
                      <a:r>
                        <a:rPr lang="en-US" sz="1800" kern="1400">
                          <a:solidFill>
                            <a:srgbClr val="000000"/>
                          </a:solidFill>
                          <a:latin typeface="+mj-lt"/>
                        </a:rPr>
                        <a:t>8</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a:solidFill>
                            <a:srgbClr val="000000"/>
                          </a:solidFill>
                          <a:latin typeface="+mj-lt"/>
                        </a:rPr>
                        <a:t>1</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a:solidFill>
                            <a:srgbClr val="000000"/>
                          </a:solidFill>
                          <a:latin typeface="+mj-lt"/>
                        </a:rPr>
                        <a:t>JAW LOCK</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⅛ X ¾ X 1 ½</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9"/>
                  </a:ext>
                </a:extLst>
              </a:tr>
              <a:tr h="623807">
                <a:tc>
                  <a:txBody>
                    <a:bodyPr/>
                    <a:lstStyle/>
                    <a:p>
                      <a:pPr marR="0" indent="0" algn="ctr" rtl="0">
                        <a:spcBef>
                          <a:spcPts val="0"/>
                        </a:spcBef>
                        <a:spcAft>
                          <a:spcPts val="0"/>
                        </a:spcAft>
                      </a:pPr>
                      <a:r>
                        <a:rPr lang="en-US" sz="1800" kern="1400" dirty="0">
                          <a:solidFill>
                            <a:srgbClr val="000000"/>
                          </a:solidFill>
                          <a:latin typeface="+mj-lt"/>
                        </a:rPr>
                        <a:t>9</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7</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FASTENER</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pt-BR" sz="1800" kern="1400" dirty="0">
                          <a:solidFill>
                            <a:srgbClr val="000000"/>
                          </a:solidFill>
                          <a:latin typeface="+mj-lt"/>
                        </a:rPr>
                        <a:t>¼</a:t>
                      </a:r>
                      <a:r>
                        <a:rPr lang="en-US" sz="1800" kern="1400" dirty="0">
                          <a:solidFill>
                            <a:srgbClr val="000000"/>
                          </a:solidFill>
                          <a:latin typeface="+mj-lt"/>
                        </a:rPr>
                        <a:t> – 28 BOLTS X</a:t>
                      </a:r>
                    </a:p>
                    <a:p>
                      <a:pPr marR="0" indent="0" algn="ctr" rtl="0">
                        <a:spcBef>
                          <a:spcPts val="0"/>
                        </a:spcBef>
                        <a:spcAft>
                          <a:spcPts val="0"/>
                        </a:spcAft>
                      </a:pPr>
                      <a:r>
                        <a:rPr lang="en-US" sz="1800" kern="1400" dirty="0">
                          <a:solidFill>
                            <a:srgbClr val="000000"/>
                          </a:solidFill>
                          <a:latin typeface="+mj-lt"/>
                        </a:rPr>
                        <a:t>¾ LONG</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0"/>
                  </a:ext>
                </a:extLst>
              </a:tr>
              <a:tr h="623807">
                <a:tc>
                  <a:txBody>
                    <a:bodyPr/>
                    <a:lstStyle/>
                    <a:p>
                      <a:pPr marR="0" indent="0" algn="ctr" rtl="0">
                        <a:spcBef>
                          <a:spcPts val="0"/>
                        </a:spcBef>
                        <a:spcAft>
                          <a:spcPts val="0"/>
                        </a:spcAft>
                      </a:pPr>
                      <a:r>
                        <a:rPr lang="en-US" sz="1800" kern="1400" dirty="0">
                          <a:solidFill>
                            <a:srgbClr val="000000"/>
                          </a:solidFill>
                          <a:latin typeface="+mj-lt"/>
                        </a:rPr>
                        <a:t>10</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1</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SETSCREW</a:t>
                      </a:r>
                    </a:p>
                    <a:p>
                      <a:pPr marR="0" indent="0" algn="ctr" rtl="0">
                        <a:spcBef>
                          <a:spcPts val="0"/>
                        </a:spcBef>
                        <a:spcAft>
                          <a:spcPts val="0"/>
                        </a:spcAft>
                      </a:pPr>
                      <a:r>
                        <a:rPr lang="en-US" sz="1800" kern="1400" dirty="0">
                          <a:solidFill>
                            <a:srgbClr val="000000"/>
                          </a:solidFill>
                          <a:latin typeface="+mj-lt"/>
                        </a:rPr>
                        <a:t>(NOT SHOWN)</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noFill/>
                  </a:tcPr>
                </a:tc>
                <a:tc>
                  <a:txBody>
                    <a:bodyPr/>
                    <a:lstStyle/>
                    <a:p>
                      <a:pPr marR="0" indent="0" algn="ctr" rtl="0">
                        <a:spcBef>
                          <a:spcPts val="0"/>
                        </a:spcBef>
                        <a:spcAft>
                          <a:spcPts val="0"/>
                        </a:spcAft>
                      </a:pPr>
                      <a:r>
                        <a:rPr lang="en-US" sz="1800" kern="1400" dirty="0">
                          <a:solidFill>
                            <a:srgbClr val="000000"/>
                          </a:solidFill>
                          <a:latin typeface="+mj-lt"/>
                        </a:rPr>
                        <a:t>⅛ SETSCREW X </a:t>
                      </a:r>
                    </a:p>
                    <a:p>
                      <a:pPr marR="0" indent="0" algn="ctr" rtl="0">
                        <a:spcBef>
                          <a:spcPts val="0"/>
                        </a:spcBef>
                        <a:spcAft>
                          <a:spcPts val="0"/>
                        </a:spcAft>
                      </a:pPr>
                      <a:r>
                        <a:rPr lang="en-US" sz="1800" kern="1400" dirty="0">
                          <a:solidFill>
                            <a:srgbClr val="000000"/>
                          </a:solidFill>
                          <a:latin typeface="+mj-lt"/>
                        </a:rPr>
                        <a:t>¾ LONG</a:t>
                      </a:r>
                    </a:p>
                  </a:txBody>
                  <a:tcPr marL="36576" marR="36576" marT="36576" marB="36576">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54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1"/>
                  </a:ext>
                </a:extLst>
              </a:tr>
            </a:tbl>
          </a:graphicData>
        </a:graphic>
      </p:graphicFrame>
      <p:sp>
        <p:nvSpPr>
          <p:cNvPr id="5" name="Slide Number Placeholder 3">
            <a:extLst>
              <a:ext uri="{FF2B5EF4-FFF2-40B4-BE49-F238E27FC236}">
                <a16:creationId xmlns:a16="http://schemas.microsoft.com/office/drawing/2014/main" id="{AE22FC28-A861-4B9E-8192-3C6D60F64D6E}"/>
              </a:ext>
            </a:extLst>
          </p:cNvPr>
          <p:cNvSpPr txBox="1">
            <a:spLocks/>
          </p:cNvSpPr>
          <p:nvPr/>
        </p:nvSpPr>
        <p:spPr>
          <a:xfrm>
            <a:off x="6400800" y="6319908"/>
            <a:ext cx="2133600"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defRPr/>
            </a:pPr>
            <a:fld id="{60D2AA05-7A17-43FD-A6F3-F98363076465}" type="slidenum">
              <a:rPr lang="en-US" smtClean="0"/>
              <a:pPr>
                <a:defRPr/>
              </a:pPr>
              <a:t>19</a:t>
            </a:fld>
            <a:endParaRPr lang="en-US" dirty="0"/>
          </a:p>
        </p:txBody>
      </p:sp>
    </p:spTree>
    <p:extLst>
      <p:ext uri="{BB962C8B-B14F-4D97-AF65-F5344CB8AC3E}">
        <p14:creationId xmlns:p14="http://schemas.microsoft.com/office/powerpoint/2010/main" val="33642896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Charts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List information in table form.</a:t>
            </a:r>
          </a:p>
          <a:p>
            <a:pPr lvl="1"/>
            <a:r>
              <a:rPr lang="en-US" dirty="0"/>
              <a:t>There are different types of charts: Bill of Materials, Tap Sizes, Drill Sizes, and Feed and Cut Rates.</a:t>
            </a:r>
          </a:p>
          <a:p>
            <a:pPr lvl="1"/>
            <a:r>
              <a:rPr lang="en-US" dirty="0"/>
              <a:t>The Bill of Materials will give you part sizes, types of material, and finishes for all the different parts.</a:t>
            </a:r>
          </a:p>
          <a:p>
            <a:pPr lvl="1"/>
            <a:r>
              <a:rPr lang="en-US" dirty="0"/>
              <a:t>The other charts give information on sizes needed to make a part or standards used in the manufacturing.</a:t>
            </a:r>
          </a:p>
          <a:p>
            <a:pPr marL="0" lvl="1" indent="0">
              <a:buNone/>
            </a:pPr>
            <a:endParaRPr lang="en-US" dirty="0"/>
          </a:p>
        </p:txBody>
      </p:sp>
      <p:graphicFrame>
        <p:nvGraphicFramePr>
          <p:cNvPr id="4" name="Table 3">
            <a:extLst>
              <a:ext uri="{FF2B5EF4-FFF2-40B4-BE49-F238E27FC236}">
                <a16:creationId xmlns:a16="http://schemas.microsoft.com/office/drawing/2014/main" id="{D48D77A3-BF32-4833-A378-D86A2B294E23}"/>
              </a:ext>
            </a:extLst>
          </p:cNvPr>
          <p:cNvGraphicFramePr>
            <a:graphicFrameLocks noGrp="1"/>
          </p:cNvGraphicFramePr>
          <p:nvPr>
            <p:extLst>
              <p:ext uri="{D42A27DB-BD31-4B8C-83A1-F6EECF244321}">
                <p14:modId xmlns:p14="http://schemas.microsoft.com/office/powerpoint/2010/main" val="3018223172"/>
              </p:ext>
            </p:extLst>
          </p:nvPr>
        </p:nvGraphicFramePr>
        <p:xfrm>
          <a:off x="8696668" y="4195497"/>
          <a:ext cx="2371520" cy="2106629"/>
        </p:xfrm>
        <a:graphic>
          <a:graphicData uri="http://schemas.openxmlformats.org/drawingml/2006/table">
            <a:tbl>
              <a:tblPr firstRow="1" bandRow="1">
                <a:tableStyleId>{5C22544A-7EE6-4342-B048-85BDC9FD1C3A}</a:tableStyleId>
              </a:tblPr>
              <a:tblGrid>
                <a:gridCol w="592880">
                  <a:extLst>
                    <a:ext uri="{9D8B030D-6E8A-4147-A177-3AD203B41FA5}">
                      <a16:colId xmlns:a16="http://schemas.microsoft.com/office/drawing/2014/main" val="20000"/>
                    </a:ext>
                  </a:extLst>
                </a:gridCol>
                <a:gridCol w="592880">
                  <a:extLst>
                    <a:ext uri="{9D8B030D-6E8A-4147-A177-3AD203B41FA5}">
                      <a16:colId xmlns:a16="http://schemas.microsoft.com/office/drawing/2014/main" val="20001"/>
                    </a:ext>
                  </a:extLst>
                </a:gridCol>
                <a:gridCol w="592880">
                  <a:extLst>
                    <a:ext uri="{9D8B030D-6E8A-4147-A177-3AD203B41FA5}">
                      <a16:colId xmlns:a16="http://schemas.microsoft.com/office/drawing/2014/main" val="20002"/>
                    </a:ext>
                  </a:extLst>
                </a:gridCol>
                <a:gridCol w="592880">
                  <a:extLst>
                    <a:ext uri="{9D8B030D-6E8A-4147-A177-3AD203B41FA5}">
                      <a16:colId xmlns:a16="http://schemas.microsoft.com/office/drawing/2014/main" val="20003"/>
                    </a:ext>
                  </a:extLst>
                </a:gridCol>
              </a:tblGrid>
              <a:tr h="247839">
                <a:tc>
                  <a:txBody>
                    <a:bodyPr/>
                    <a:lstStyle/>
                    <a:p>
                      <a:pPr marR="0" indent="0" algn="ctr" rtl="0">
                        <a:spcBef>
                          <a:spcPts val="0"/>
                        </a:spcBef>
                        <a:spcAft>
                          <a:spcPts val="0"/>
                        </a:spcAft>
                      </a:pPr>
                      <a:r>
                        <a:rPr lang="en-US" sz="400" kern="1400" dirty="0"/>
                        <a:t>PART</a:t>
                      </a:r>
                    </a:p>
                    <a:p>
                      <a:pPr marR="0" indent="0" algn="ctr" rtl="0">
                        <a:spcBef>
                          <a:spcPts val="0"/>
                        </a:spcBef>
                        <a:spcAft>
                          <a:spcPts val="0"/>
                        </a:spcAft>
                      </a:pPr>
                      <a:r>
                        <a:rPr lang="en-US" sz="400" kern="1400" dirty="0"/>
                        <a:t>NUMBER</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QUANITY</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NAME</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SIZE</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0"/>
                  </a:ext>
                </a:extLst>
              </a:tr>
              <a:tr h="170389">
                <a:tc>
                  <a:txBody>
                    <a:bodyPr/>
                    <a:lstStyle/>
                    <a:p>
                      <a:pPr marR="0" indent="0" algn="ctr" rtl="0">
                        <a:spcBef>
                          <a:spcPts val="0"/>
                        </a:spcBef>
                        <a:spcAft>
                          <a:spcPts val="0"/>
                        </a:spcAft>
                      </a:pPr>
                      <a:r>
                        <a:rPr lang="en-US" sz="400" kern="1400" dirty="0"/>
                        <a:t>1</a:t>
                      </a:r>
                      <a:endParaRPr lang="en-US" sz="400" b="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1</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BASE</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¾ X 2 ½ X 5</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1"/>
                  </a:ext>
                </a:extLst>
              </a:tr>
              <a:tr h="170389">
                <a:tc>
                  <a:txBody>
                    <a:bodyPr/>
                    <a:lstStyle/>
                    <a:p>
                      <a:pPr marR="0" indent="0" algn="ctr" rtl="0">
                        <a:spcBef>
                          <a:spcPts val="0"/>
                        </a:spcBef>
                        <a:spcAft>
                          <a:spcPts val="0"/>
                        </a:spcAft>
                      </a:pPr>
                      <a:r>
                        <a:rPr lang="en-US" sz="400" kern="1400" dirty="0"/>
                        <a:t>2</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1</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FIX JAW</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¾ X2 ½ X2</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2"/>
                  </a:ext>
                </a:extLst>
              </a:tr>
              <a:tr h="170389">
                <a:tc>
                  <a:txBody>
                    <a:bodyPr/>
                    <a:lstStyle/>
                    <a:p>
                      <a:pPr marR="0" indent="0" algn="ctr" rtl="0">
                        <a:spcBef>
                          <a:spcPts val="0"/>
                        </a:spcBef>
                        <a:spcAft>
                          <a:spcPts val="0"/>
                        </a:spcAft>
                      </a:pPr>
                      <a:r>
                        <a:rPr lang="en-US" sz="400" kern="1400" dirty="0"/>
                        <a:t>3</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1</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MOVABLE JAW</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¾ X2 ½ X2</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3"/>
                  </a:ext>
                </a:extLst>
              </a:tr>
              <a:tr h="170389">
                <a:tc>
                  <a:txBody>
                    <a:bodyPr/>
                    <a:lstStyle/>
                    <a:p>
                      <a:pPr marR="0" indent="0" algn="ctr" rtl="0">
                        <a:spcBef>
                          <a:spcPts val="0"/>
                        </a:spcBef>
                        <a:spcAft>
                          <a:spcPts val="0"/>
                        </a:spcAft>
                      </a:pPr>
                      <a:r>
                        <a:rPr lang="en-US" sz="400" kern="1400" dirty="0"/>
                        <a:t>4</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1</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FRONT JAW</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¾ X2 ½ X2</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4"/>
                  </a:ext>
                </a:extLst>
              </a:tr>
              <a:tr h="170389">
                <a:tc>
                  <a:txBody>
                    <a:bodyPr/>
                    <a:lstStyle/>
                    <a:p>
                      <a:pPr marR="0" indent="0" algn="ctr" rtl="0">
                        <a:spcBef>
                          <a:spcPts val="0"/>
                        </a:spcBef>
                        <a:spcAft>
                          <a:spcPts val="0"/>
                        </a:spcAft>
                      </a:pPr>
                      <a:r>
                        <a:rPr lang="en-US" sz="400" kern="1400" dirty="0"/>
                        <a:t>5</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1</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SCREW</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pt-BR" sz="400" kern="1400" dirty="0"/>
                        <a:t>1 ¼ DIA X 3 </a:t>
                      </a:r>
                      <a:r>
                        <a:rPr lang="en-US" sz="400" kern="1400" dirty="0"/>
                        <a:t>¾</a:t>
                      </a:r>
                      <a:endParaRPr lang="pt-BR"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5"/>
                  </a:ext>
                </a:extLst>
              </a:tr>
              <a:tr h="170389">
                <a:tc>
                  <a:txBody>
                    <a:bodyPr/>
                    <a:lstStyle/>
                    <a:p>
                      <a:pPr marR="0" indent="0" algn="ctr" rtl="0">
                        <a:spcBef>
                          <a:spcPts val="0"/>
                        </a:spcBef>
                        <a:spcAft>
                          <a:spcPts val="0"/>
                        </a:spcAft>
                      </a:pPr>
                      <a:r>
                        <a:rPr lang="en-US" sz="400" kern="1400" dirty="0"/>
                        <a:t>6</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1</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HANDLE</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⅜ DIA X 3</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6"/>
                  </a:ext>
                </a:extLst>
              </a:tr>
              <a:tr h="170389">
                <a:tc>
                  <a:txBody>
                    <a:bodyPr/>
                    <a:lstStyle/>
                    <a:p>
                      <a:pPr marR="0" indent="0" algn="ctr" rtl="0">
                        <a:spcBef>
                          <a:spcPts val="0"/>
                        </a:spcBef>
                        <a:spcAft>
                          <a:spcPts val="0"/>
                        </a:spcAft>
                      </a:pPr>
                      <a:r>
                        <a:rPr lang="en-US" sz="400" kern="1400" dirty="0"/>
                        <a:t>7</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2</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JAW FACES</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½ X 1 X 2 ½</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7"/>
                  </a:ext>
                </a:extLst>
              </a:tr>
              <a:tr h="170389">
                <a:tc>
                  <a:txBody>
                    <a:bodyPr/>
                    <a:lstStyle/>
                    <a:p>
                      <a:pPr marR="0" indent="0" algn="ctr" rtl="0">
                        <a:spcBef>
                          <a:spcPts val="0"/>
                        </a:spcBef>
                        <a:spcAft>
                          <a:spcPts val="0"/>
                        </a:spcAft>
                      </a:pPr>
                      <a:r>
                        <a:rPr lang="en-US" sz="400" kern="1400" dirty="0"/>
                        <a:t>8</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1</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JAW LOCK</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⅛ X ¾ X 1 ½</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8"/>
                  </a:ext>
                </a:extLst>
              </a:tr>
              <a:tr h="247839">
                <a:tc>
                  <a:txBody>
                    <a:bodyPr/>
                    <a:lstStyle/>
                    <a:p>
                      <a:pPr marR="0" indent="0" algn="ctr" rtl="0">
                        <a:spcBef>
                          <a:spcPts val="0"/>
                        </a:spcBef>
                        <a:spcAft>
                          <a:spcPts val="0"/>
                        </a:spcAft>
                      </a:pPr>
                      <a:r>
                        <a:rPr lang="en-US" sz="400" kern="1400" dirty="0"/>
                        <a:t>9</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7</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FASTNER</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pt-BR" sz="400" kern="1400" dirty="0"/>
                        <a:t>¼ </a:t>
                      </a:r>
                      <a:r>
                        <a:rPr lang="en-US" sz="400" kern="1400" dirty="0"/>
                        <a:t> –28 BOLTS X</a:t>
                      </a:r>
                    </a:p>
                    <a:p>
                      <a:pPr marR="0" indent="0" algn="ctr" rtl="0">
                        <a:spcBef>
                          <a:spcPts val="0"/>
                        </a:spcBef>
                        <a:spcAft>
                          <a:spcPts val="0"/>
                        </a:spcAft>
                      </a:pPr>
                      <a:r>
                        <a:rPr lang="en-US" sz="400" kern="1400" dirty="0"/>
                        <a:t>¾ LONG</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09"/>
                  </a:ext>
                </a:extLst>
              </a:tr>
              <a:tr h="247839">
                <a:tc>
                  <a:txBody>
                    <a:bodyPr/>
                    <a:lstStyle/>
                    <a:p>
                      <a:pPr marR="0" indent="0" algn="ctr" rtl="0">
                        <a:spcBef>
                          <a:spcPts val="0"/>
                        </a:spcBef>
                        <a:spcAft>
                          <a:spcPts val="0"/>
                        </a:spcAft>
                      </a:pPr>
                      <a:r>
                        <a:rPr lang="en-US" sz="400" kern="1400" dirty="0"/>
                        <a:t>10</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1</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SETSCREW</a:t>
                      </a:r>
                    </a:p>
                    <a:p>
                      <a:pPr marR="0" indent="0" algn="ctr" rtl="0">
                        <a:spcBef>
                          <a:spcPts val="0"/>
                        </a:spcBef>
                        <a:spcAft>
                          <a:spcPts val="0"/>
                        </a:spcAft>
                      </a:pPr>
                      <a:r>
                        <a:rPr lang="en-US" sz="400" kern="1400" dirty="0"/>
                        <a:t>(NOT SHOWN)</a:t>
                      </a:r>
                      <a:endParaRPr lang="en-US" sz="400" kern="1400" dirty="0">
                        <a:solidFill>
                          <a:srgbClr val="000000"/>
                        </a:solidFill>
                        <a:latin typeface="Times New Roman"/>
                      </a:endParaRPr>
                    </a:p>
                  </a:txBody>
                  <a:tcPr marL="36576" marR="36576" marT="36576" marB="36576"/>
                </a:tc>
                <a:tc>
                  <a:txBody>
                    <a:bodyPr/>
                    <a:lstStyle/>
                    <a:p>
                      <a:pPr marR="0" indent="0" algn="ctr" rtl="0">
                        <a:spcBef>
                          <a:spcPts val="0"/>
                        </a:spcBef>
                        <a:spcAft>
                          <a:spcPts val="0"/>
                        </a:spcAft>
                      </a:pPr>
                      <a:r>
                        <a:rPr lang="en-US" sz="400" kern="1400" dirty="0"/>
                        <a:t>⅛ SETSCREW X </a:t>
                      </a:r>
                    </a:p>
                    <a:p>
                      <a:pPr marR="0" indent="0" algn="ctr" rtl="0">
                        <a:spcBef>
                          <a:spcPts val="0"/>
                        </a:spcBef>
                        <a:spcAft>
                          <a:spcPts val="0"/>
                        </a:spcAft>
                      </a:pPr>
                      <a:r>
                        <a:rPr lang="en-US" sz="400" kern="1400" dirty="0"/>
                        <a:t>¾ LONG</a:t>
                      </a:r>
                      <a:endParaRPr lang="en-US" sz="400" kern="1400" dirty="0">
                        <a:solidFill>
                          <a:srgbClr val="000000"/>
                        </a:solidFill>
                        <a:latin typeface="Times New Roman"/>
                      </a:endParaRPr>
                    </a:p>
                  </a:txBody>
                  <a:tcPr marL="36576" marR="36576" marT="36576" marB="36576"/>
                </a:tc>
                <a:extLst>
                  <a:ext uri="{0D108BD9-81ED-4DB2-BD59-A6C34878D82A}">
                    <a16:rowId xmlns:a16="http://schemas.microsoft.com/office/drawing/2014/main" val="10010"/>
                  </a:ext>
                </a:extLst>
              </a:tr>
            </a:tbl>
          </a:graphicData>
        </a:graphic>
      </p:graphicFrame>
      <p:graphicFrame>
        <p:nvGraphicFramePr>
          <p:cNvPr id="5" name="Table 4">
            <a:extLst>
              <a:ext uri="{FF2B5EF4-FFF2-40B4-BE49-F238E27FC236}">
                <a16:creationId xmlns:a16="http://schemas.microsoft.com/office/drawing/2014/main" id="{E01B55B9-5C62-4E6E-8A6E-AB1A507C521F}"/>
              </a:ext>
            </a:extLst>
          </p:cNvPr>
          <p:cNvGraphicFramePr>
            <a:graphicFrameLocks noGrp="1"/>
          </p:cNvGraphicFramePr>
          <p:nvPr>
            <p:extLst>
              <p:ext uri="{D42A27DB-BD31-4B8C-83A1-F6EECF244321}">
                <p14:modId xmlns:p14="http://schemas.microsoft.com/office/powerpoint/2010/main" val="3631528051"/>
              </p:ext>
            </p:extLst>
          </p:nvPr>
        </p:nvGraphicFramePr>
        <p:xfrm>
          <a:off x="6582118" y="4195497"/>
          <a:ext cx="2019164" cy="2140379"/>
        </p:xfrm>
        <a:graphic>
          <a:graphicData uri="http://schemas.openxmlformats.org/drawingml/2006/table">
            <a:tbl>
              <a:tblPr firstRow="1" bandRow="1">
                <a:tableStyleId>{5C22544A-7EE6-4342-B048-85BDC9FD1C3A}</a:tableStyleId>
              </a:tblPr>
              <a:tblGrid>
                <a:gridCol w="504791">
                  <a:extLst>
                    <a:ext uri="{9D8B030D-6E8A-4147-A177-3AD203B41FA5}">
                      <a16:colId xmlns:a16="http://schemas.microsoft.com/office/drawing/2014/main" val="20000"/>
                    </a:ext>
                  </a:extLst>
                </a:gridCol>
                <a:gridCol w="504791">
                  <a:extLst>
                    <a:ext uri="{9D8B030D-6E8A-4147-A177-3AD203B41FA5}">
                      <a16:colId xmlns:a16="http://schemas.microsoft.com/office/drawing/2014/main" val="20001"/>
                    </a:ext>
                  </a:extLst>
                </a:gridCol>
                <a:gridCol w="504791">
                  <a:extLst>
                    <a:ext uri="{9D8B030D-6E8A-4147-A177-3AD203B41FA5}">
                      <a16:colId xmlns:a16="http://schemas.microsoft.com/office/drawing/2014/main" val="20002"/>
                    </a:ext>
                  </a:extLst>
                </a:gridCol>
                <a:gridCol w="504791">
                  <a:extLst>
                    <a:ext uri="{9D8B030D-6E8A-4147-A177-3AD203B41FA5}">
                      <a16:colId xmlns:a16="http://schemas.microsoft.com/office/drawing/2014/main" val="20003"/>
                    </a:ext>
                  </a:extLst>
                </a:gridCol>
              </a:tblGrid>
              <a:tr h="237039">
                <a:tc>
                  <a:txBody>
                    <a:bodyPr/>
                    <a:lstStyle/>
                    <a:p>
                      <a:pPr algn="ctr"/>
                      <a:r>
                        <a:rPr lang="en-US" sz="400" dirty="0"/>
                        <a:t>Thread Size</a:t>
                      </a:r>
                    </a:p>
                  </a:txBody>
                  <a:tcPr/>
                </a:tc>
                <a:tc>
                  <a:txBody>
                    <a:bodyPr/>
                    <a:lstStyle/>
                    <a:p>
                      <a:pPr algn="ctr"/>
                      <a:r>
                        <a:rPr lang="en-US" sz="400" dirty="0"/>
                        <a:t>Drill Size</a:t>
                      </a:r>
                    </a:p>
                  </a:txBody>
                  <a:tcPr/>
                </a:tc>
                <a:tc>
                  <a:txBody>
                    <a:bodyPr/>
                    <a:lstStyle/>
                    <a:p>
                      <a:pPr algn="ctr"/>
                      <a:r>
                        <a:rPr lang="en-US" sz="400" dirty="0"/>
                        <a:t>Decimal Equivalent </a:t>
                      </a:r>
                    </a:p>
                  </a:txBody>
                  <a:tcPr/>
                </a:tc>
                <a:tc>
                  <a:txBody>
                    <a:bodyPr/>
                    <a:lstStyle/>
                    <a:p>
                      <a:pPr algn="ctr"/>
                      <a:r>
                        <a:rPr lang="en-US" sz="400" dirty="0"/>
                        <a:t>National</a:t>
                      </a:r>
                    </a:p>
                  </a:txBody>
                  <a:tcPr/>
                </a:tc>
                <a:extLst>
                  <a:ext uri="{0D108BD9-81ED-4DB2-BD59-A6C34878D82A}">
                    <a16:rowId xmlns:a16="http://schemas.microsoft.com/office/drawing/2014/main" val="10000"/>
                  </a:ext>
                </a:extLst>
              </a:tr>
              <a:tr h="190334">
                <a:tc>
                  <a:txBody>
                    <a:bodyPr/>
                    <a:lstStyle/>
                    <a:p>
                      <a:pPr algn="ctr"/>
                      <a:r>
                        <a:rPr lang="en-US" sz="400" dirty="0"/>
                        <a:t>¼ - 20</a:t>
                      </a:r>
                    </a:p>
                  </a:txBody>
                  <a:tcPr anchor="ctr"/>
                </a:tc>
                <a:tc>
                  <a:txBody>
                    <a:bodyPr/>
                    <a:lstStyle/>
                    <a:p>
                      <a:pPr algn="ctr"/>
                      <a:r>
                        <a:rPr lang="en-US" sz="400" dirty="0"/>
                        <a:t>#7</a:t>
                      </a:r>
                    </a:p>
                  </a:txBody>
                  <a:tcPr anchor="ctr"/>
                </a:tc>
                <a:tc>
                  <a:txBody>
                    <a:bodyPr/>
                    <a:lstStyle/>
                    <a:p>
                      <a:pPr algn="ctr"/>
                      <a:r>
                        <a:rPr lang="en-US" sz="400" dirty="0"/>
                        <a:t>0.2010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 dirty="0"/>
                        <a:t>Course</a:t>
                      </a:r>
                    </a:p>
                  </a:txBody>
                  <a:tcPr anchor="ctr"/>
                </a:tc>
                <a:extLst>
                  <a:ext uri="{0D108BD9-81ED-4DB2-BD59-A6C34878D82A}">
                    <a16:rowId xmlns:a16="http://schemas.microsoft.com/office/drawing/2014/main" val="10001"/>
                  </a:ext>
                </a:extLst>
              </a:tr>
              <a:tr h="190334">
                <a:tc>
                  <a:txBody>
                    <a:bodyPr/>
                    <a:lstStyle/>
                    <a:p>
                      <a:pPr algn="ctr"/>
                      <a:r>
                        <a:rPr lang="en-US" sz="400" dirty="0"/>
                        <a:t>¼ -28</a:t>
                      </a:r>
                    </a:p>
                  </a:txBody>
                  <a:tcPr anchor="ctr"/>
                </a:tc>
                <a:tc>
                  <a:txBody>
                    <a:bodyPr/>
                    <a:lstStyle/>
                    <a:p>
                      <a:pPr algn="ctr"/>
                      <a:r>
                        <a:rPr lang="en-US" sz="400" dirty="0"/>
                        <a:t>#3</a:t>
                      </a:r>
                    </a:p>
                  </a:txBody>
                  <a:tcPr anchor="ctr"/>
                </a:tc>
                <a:tc>
                  <a:txBody>
                    <a:bodyPr/>
                    <a:lstStyle/>
                    <a:p>
                      <a:pPr algn="ctr"/>
                      <a:r>
                        <a:rPr lang="en-US" sz="400" dirty="0"/>
                        <a:t>0.230</a:t>
                      </a:r>
                    </a:p>
                  </a:txBody>
                  <a:tcPr anchor="ctr"/>
                </a:tc>
                <a:tc>
                  <a:txBody>
                    <a:bodyPr/>
                    <a:lstStyle/>
                    <a:p>
                      <a:pPr algn="ctr"/>
                      <a:r>
                        <a:rPr lang="en-US" sz="400" dirty="0"/>
                        <a:t>Fine</a:t>
                      </a:r>
                    </a:p>
                  </a:txBody>
                  <a:tcPr anchor="ctr"/>
                </a:tc>
                <a:extLst>
                  <a:ext uri="{0D108BD9-81ED-4DB2-BD59-A6C34878D82A}">
                    <a16:rowId xmlns:a16="http://schemas.microsoft.com/office/drawing/2014/main" val="10002"/>
                  </a:ext>
                </a:extLst>
              </a:tr>
              <a:tr h="190334">
                <a:tc>
                  <a:txBody>
                    <a:bodyPr/>
                    <a:lstStyle/>
                    <a:p>
                      <a:pPr algn="ctr"/>
                      <a:r>
                        <a:rPr lang="en-US" sz="400" dirty="0"/>
                        <a:t>5/16 - 18</a:t>
                      </a:r>
                    </a:p>
                  </a:txBody>
                  <a:tcPr anchor="ctr"/>
                </a:tc>
                <a:tc>
                  <a:txBody>
                    <a:bodyPr/>
                    <a:lstStyle/>
                    <a:p>
                      <a:pPr algn="ctr"/>
                      <a:r>
                        <a:rPr lang="en-US" sz="400" dirty="0"/>
                        <a:t> F</a:t>
                      </a:r>
                    </a:p>
                  </a:txBody>
                  <a:tcPr anchor="ctr"/>
                </a:tc>
                <a:tc>
                  <a:txBody>
                    <a:bodyPr/>
                    <a:lstStyle/>
                    <a:p>
                      <a:pPr algn="ctr"/>
                      <a:r>
                        <a:rPr lang="en-US" sz="400" dirty="0"/>
                        <a:t>0.2570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 dirty="0"/>
                        <a:t>Course</a:t>
                      </a:r>
                    </a:p>
                  </a:txBody>
                  <a:tcPr anchor="ctr"/>
                </a:tc>
                <a:extLst>
                  <a:ext uri="{0D108BD9-81ED-4DB2-BD59-A6C34878D82A}">
                    <a16:rowId xmlns:a16="http://schemas.microsoft.com/office/drawing/2014/main" val="10003"/>
                  </a:ext>
                </a:extLst>
              </a:tr>
              <a:tr h="190334">
                <a:tc>
                  <a:txBody>
                    <a:bodyPr/>
                    <a:lstStyle/>
                    <a:p>
                      <a:pPr algn="ctr"/>
                      <a:r>
                        <a:rPr lang="en-US" sz="400" dirty="0"/>
                        <a:t>5/16 - 24</a:t>
                      </a:r>
                    </a:p>
                  </a:txBody>
                  <a:tcPr anchor="ctr"/>
                </a:tc>
                <a:tc>
                  <a:txBody>
                    <a:bodyPr/>
                    <a:lstStyle/>
                    <a:p>
                      <a:pPr algn="ctr"/>
                      <a:r>
                        <a:rPr lang="en-US" sz="400" dirty="0"/>
                        <a:t>I</a:t>
                      </a:r>
                    </a:p>
                  </a:txBody>
                  <a:tcPr anchor="ctr"/>
                </a:tc>
                <a:tc>
                  <a:txBody>
                    <a:bodyPr/>
                    <a:lstStyle/>
                    <a:p>
                      <a:pPr algn="ctr"/>
                      <a:r>
                        <a:rPr lang="en-US" sz="400" dirty="0"/>
                        <a:t>0.2720</a:t>
                      </a:r>
                    </a:p>
                  </a:txBody>
                  <a:tcPr anchor="ctr"/>
                </a:tc>
                <a:tc>
                  <a:txBody>
                    <a:bodyPr/>
                    <a:lstStyle/>
                    <a:p>
                      <a:pPr algn="ctr"/>
                      <a:r>
                        <a:rPr lang="en-US" sz="400" dirty="0"/>
                        <a:t>Fine</a:t>
                      </a:r>
                    </a:p>
                  </a:txBody>
                  <a:tcPr anchor="ctr"/>
                </a:tc>
                <a:extLst>
                  <a:ext uri="{0D108BD9-81ED-4DB2-BD59-A6C34878D82A}">
                    <a16:rowId xmlns:a16="http://schemas.microsoft.com/office/drawing/2014/main" val="10004"/>
                  </a:ext>
                </a:extLst>
              </a:tr>
              <a:tr h="190334">
                <a:tc>
                  <a:txBody>
                    <a:bodyPr/>
                    <a:lstStyle/>
                    <a:p>
                      <a:pPr algn="ctr"/>
                      <a:r>
                        <a:rPr lang="en-US" sz="400" dirty="0"/>
                        <a:t>3/8 -16</a:t>
                      </a:r>
                    </a:p>
                  </a:txBody>
                  <a:tcPr anchor="ctr"/>
                </a:tc>
                <a:tc>
                  <a:txBody>
                    <a:bodyPr/>
                    <a:lstStyle/>
                    <a:p>
                      <a:pPr algn="ctr"/>
                      <a:r>
                        <a:rPr lang="en-US" sz="400" dirty="0"/>
                        <a:t>5/16</a:t>
                      </a:r>
                    </a:p>
                  </a:txBody>
                  <a:tcPr anchor="ctr"/>
                </a:tc>
                <a:tc>
                  <a:txBody>
                    <a:bodyPr/>
                    <a:lstStyle/>
                    <a:p>
                      <a:pPr algn="ctr"/>
                      <a:r>
                        <a:rPr lang="en-US" sz="400" dirty="0"/>
                        <a:t>0.3125</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 dirty="0"/>
                        <a:t>Course</a:t>
                      </a:r>
                    </a:p>
                  </a:txBody>
                  <a:tcPr anchor="ctr"/>
                </a:tc>
                <a:extLst>
                  <a:ext uri="{0D108BD9-81ED-4DB2-BD59-A6C34878D82A}">
                    <a16:rowId xmlns:a16="http://schemas.microsoft.com/office/drawing/2014/main" val="10005"/>
                  </a:ext>
                </a:extLst>
              </a:tr>
              <a:tr h="190334">
                <a:tc>
                  <a:txBody>
                    <a:bodyPr/>
                    <a:lstStyle/>
                    <a:p>
                      <a:pPr algn="ctr"/>
                      <a:r>
                        <a:rPr lang="en-US" sz="400" dirty="0"/>
                        <a:t>3/8 - 24</a:t>
                      </a:r>
                    </a:p>
                  </a:txBody>
                  <a:tcPr anchor="ctr"/>
                </a:tc>
                <a:tc>
                  <a:txBody>
                    <a:bodyPr/>
                    <a:lstStyle/>
                    <a:p>
                      <a:pPr algn="ctr"/>
                      <a:r>
                        <a:rPr lang="en-US" sz="400" dirty="0"/>
                        <a:t>Q</a:t>
                      </a:r>
                    </a:p>
                  </a:txBody>
                  <a:tcPr anchor="ctr"/>
                </a:tc>
                <a:tc>
                  <a:txBody>
                    <a:bodyPr/>
                    <a:lstStyle/>
                    <a:p>
                      <a:pPr algn="ctr"/>
                      <a:r>
                        <a:rPr lang="en-US" sz="400" dirty="0"/>
                        <a:t>0.3320</a:t>
                      </a:r>
                    </a:p>
                  </a:txBody>
                  <a:tcPr anchor="ctr"/>
                </a:tc>
                <a:tc>
                  <a:txBody>
                    <a:bodyPr/>
                    <a:lstStyle/>
                    <a:p>
                      <a:pPr algn="ctr"/>
                      <a:r>
                        <a:rPr lang="en-US" sz="400" dirty="0"/>
                        <a:t>Fine</a:t>
                      </a:r>
                    </a:p>
                  </a:txBody>
                  <a:tcPr anchor="ctr"/>
                </a:tc>
                <a:extLst>
                  <a:ext uri="{0D108BD9-81ED-4DB2-BD59-A6C34878D82A}">
                    <a16:rowId xmlns:a16="http://schemas.microsoft.com/office/drawing/2014/main" val="10006"/>
                  </a:ext>
                </a:extLst>
              </a:tr>
              <a:tr h="190334">
                <a:tc>
                  <a:txBody>
                    <a:bodyPr/>
                    <a:lstStyle/>
                    <a:p>
                      <a:pPr algn="ctr"/>
                      <a:r>
                        <a:rPr lang="en-US" sz="400" dirty="0"/>
                        <a:t>7/16 - 14</a:t>
                      </a:r>
                    </a:p>
                  </a:txBody>
                  <a:tcPr anchor="ctr"/>
                </a:tc>
                <a:tc>
                  <a:txBody>
                    <a:bodyPr/>
                    <a:lstStyle/>
                    <a:p>
                      <a:pPr algn="ctr"/>
                      <a:r>
                        <a:rPr lang="en-US" sz="400" dirty="0"/>
                        <a:t>U</a:t>
                      </a:r>
                    </a:p>
                  </a:txBody>
                  <a:tcPr anchor="ctr"/>
                </a:tc>
                <a:tc>
                  <a:txBody>
                    <a:bodyPr/>
                    <a:lstStyle/>
                    <a:p>
                      <a:pPr algn="ctr"/>
                      <a:r>
                        <a:rPr lang="en-US" sz="400" dirty="0"/>
                        <a:t>0.3320</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 dirty="0"/>
                        <a:t>Course</a:t>
                      </a:r>
                    </a:p>
                  </a:txBody>
                  <a:tcPr anchor="ctr"/>
                </a:tc>
                <a:extLst>
                  <a:ext uri="{0D108BD9-81ED-4DB2-BD59-A6C34878D82A}">
                    <a16:rowId xmlns:a16="http://schemas.microsoft.com/office/drawing/2014/main" val="10007"/>
                  </a:ext>
                </a:extLst>
              </a:tr>
              <a:tr h="190334">
                <a:tc>
                  <a:txBody>
                    <a:bodyPr/>
                    <a:lstStyle/>
                    <a:p>
                      <a:pPr algn="ctr"/>
                      <a:r>
                        <a:rPr lang="en-US" sz="400" dirty="0"/>
                        <a:t>7/16 - 20</a:t>
                      </a:r>
                    </a:p>
                  </a:txBody>
                  <a:tcPr anchor="ctr"/>
                </a:tc>
                <a:tc>
                  <a:txBody>
                    <a:bodyPr/>
                    <a:lstStyle/>
                    <a:p>
                      <a:pPr algn="ctr"/>
                      <a:r>
                        <a:rPr lang="en-US" sz="400" dirty="0"/>
                        <a:t>25/64</a:t>
                      </a:r>
                    </a:p>
                  </a:txBody>
                  <a:tcPr anchor="ctr"/>
                </a:tc>
                <a:tc>
                  <a:txBody>
                    <a:bodyPr/>
                    <a:lstStyle/>
                    <a:p>
                      <a:pPr algn="ctr"/>
                      <a:r>
                        <a:rPr lang="en-US" sz="400" dirty="0"/>
                        <a:t>0.3906</a:t>
                      </a:r>
                    </a:p>
                  </a:txBody>
                  <a:tcPr anchor="ctr"/>
                </a:tc>
                <a:tc>
                  <a:txBody>
                    <a:bodyPr/>
                    <a:lstStyle/>
                    <a:p>
                      <a:pPr algn="ctr"/>
                      <a:r>
                        <a:rPr lang="en-US" sz="400" dirty="0"/>
                        <a:t>Fine</a:t>
                      </a:r>
                    </a:p>
                  </a:txBody>
                  <a:tcPr anchor="ctr"/>
                </a:tc>
                <a:extLst>
                  <a:ext uri="{0D108BD9-81ED-4DB2-BD59-A6C34878D82A}">
                    <a16:rowId xmlns:a16="http://schemas.microsoft.com/office/drawing/2014/main" val="10008"/>
                  </a:ext>
                </a:extLst>
              </a:tr>
              <a:tr h="190334">
                <a:tc>
                  <a:txBody>
                    <a:bodyPr/>
                    <a:lstStyle/>
                    <a:p>
                      <a:pPr algn="ctr"/>
                      <a:r>
                        <a:rPr lang="en-US" sz="400" dirty="0"/>
                        <a:t>½ - 13</a:t>
                      </a:r>
                    </a:p>
                  </a:txBody>
                  <a:tcPr anchor="ctr"/>
                </a:tc>
                <a:tc>
                  <a:txBody>
                    <a:bodyPr/>
                    <a:lstStyle/>
                    <a:p>
                      <a:pPr algn="ctr"/>
                      <a:r>
                        <a:rPr lang="en-US" sz="400" dirty="0"/>
                        <a:t>27/64</a:t>
                      </a:r>
                    </a:p>
                  </a:txBody>
                  <a:tcPr anchor="ctr"/>
                </a:tc>
                <a:tc>
                  <a:txBody>
                    <a:bodyPr/>
                    <a:lstStyle/>
                    <a:p>
                      <a:pPr algn="ctr"/>
                      <a:r>
                        <a:rPr lang="en-US" sz="400" dirty="0"/>
                        <a:t>0.4219</a:t>
                      </a: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400" dirty="0"/>
                        <a:t>Course</a:t>
                      </a:r>
                    </a:p>
                  </a:txBody>
                  <a:tcPr anchor="ctr"/>
                </a:tc>
                <a:extLst>
                  <a:ext uri="{0D108BD9-81ED-4DB2-BD59-A6C34878D82A}">
                    <a16:rowId xmlns:a16="http://schemas.microsoft.com/office/drawing/2014/main" val="10009"/>
                  </a:ext>
                </a:extLst>
              </a:tr>
              <a:tr h="190334">
                <a:tc>
                  <a:txBody>
                    <a:bodyPr/>
                    <a:lstStyle/>
                    <a:p>
                      <a:pPr algn="ctr"/>
                      <a:r>
                        <a:rPr lang="en-US" sz="400" dirty="0"/>
                        <a:t>½ - 20</a:t>
                      </a:r>
                    </a:p>
                  </a:txBody>
                  <a:tcPr anchor="ctr"/>
                </a:tc>
                <a:tc>
                  <a:txBody>
                    <a:bodyPr/>
                    <a:lstStyle/>
                    <a:p>
                      <a:pPr algn="ctr"/>
                      <a:r>
                        <a:rPr lang="en-US" sz="400" dirty="0"/>
                        <a:t>29/64</a:t>
                      </a:r>
                    </a:p>
                  </a:txBody>
                  <a:tcPr anchor="ctr"/>
                </a:tc>
                <a:tc>
                  <a:txBody>
                    <a:bodyPr/>
                    <a:lstStyle/>
                    <a:p>
                      <a:pPr algn="ctr"/>
                      <a:r>
                        <a:rPr lang="en-US" sz="400" dirty="0"/>
                        <a:t>0.4531</a:t>
                      </a:r>
                    </a:p>
                  </a:txBody>
                  <a:tcPr anchor="ctr"/>
                </a:tc>
                <a:tc>
                  <a:txBody>
                    <a:bodyPr/>
                    <a:lstStyle/>
                    <a:p>
                      <a:pPr algn="ctr"/>
                      <a:r>
                        <a:rPr lang="en-US" sz="400" dirty="0"/>
                        <a:t>Fine</a:t>
                      </a:r>
                    </a:p>
                  </a:txBody>
                  <a:tcPr anchor="ctr"/>
                </a:tc>
                <a:extLst>
                  <a:ext uri="{0D108BD9-81ED-4DB2-BD59-A6C34878D82A}">
                    <a16:rowId xmlns:a16="http://schemas.microsoft.com/office/drawing/2014/main" val="10010"/>
                  </a:ext>
                </a:extLst>
              </a:tr>
            </a:tbl>
          </a:graphicData>
        </a:graphic>
      </p:graphicFrame>
      <p:pic>
        <p:nvPicPr>
          <p:cNvPr id="6" name="Picture 5">
            <a:extLst>
              <a:ext uri="{FF2B5EF4-FFF2-40B4-BE49-F238E27FC236}">
                <a16:creationId xmlns:a16="http://schemas.microsoft.com/office/drawing/2014/main" id="{DE40D70C-BAFD-424C-9458-17E9523E6CAA}"/>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a:xfrm>
            <a:off x="6669966" y="1212622"/>
            <a:ext cx="4217051" cy="2819400"/>
          </a:xfrm>
          <a:prstGeom prst="rect">
            <a:avLst/>
          </a:prstGeom>
        </p:spPr>
      </p:pic>
    </p:spTree>
    <p:extLst>
      <p:ext uri="{BB962C8B-B14F-4D97-AF65-F5344CB8AC3E}">
        <p14:creationId xmlns:p14="http://schemas.microsoft.com/office/powerpoint/2010/main" val="4126269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Exploded View of Vise Parts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5710066"/>
            <a:ext cx="11055750" cy="444672"/>
          </a:xfrm>
        </p:spPr>
        <p:txBody>
          <a:bodyPr/>
          <a:lstStyle/>
          <a:p>
            <a:pPr marL="0" lvl="1" indent="0" algn="ctr">
              <a:buNone/>
            </a:pPr>
            <a:r>
              <a:rPr lang="en-US" dirty="0"/>
              <a:t>The Bill of Materials is filled out about each part.</a:t>
            </a:r>
          </a:p>
          <a:p>
            <a:pPr lvl="1" algn="ctr"/>
            <a:endParaRPr lang="en-US" dirty="0"/>
          </a:p>
        </p:txBody>
      </p:sp>
      <p:grpSp>
        <p:nvGrpSpPr>
          <p:cNvPr id="4" name="Group 1">
            <a:extLst>
              <a:ext uri="{FF2B5EF4-FFF2-40B4-BE49-F238E27FC236}">
                <a16:creationId xmlns:a16="http://schemas.microsoft.com/office/drawing/2014/main" id="{A580395F-247A-44B7-8AC2-4EAB30AF1CA6}"/>
              </a:ext>
            </a:extLst>
          </p:cNvPr>
          <p:cNvGrpSpPr>
            <a:grpSpLocks noGrp="1"/>
          </p:cNvGrpSpPr>
          <p:nvPr/>
        </p:nvGrpSpPr>
        <p:grpSpPr bwMode="auto">
          <a:xfrm>
            <a:off x="2510222" y="1504136"/>
            <a:ext cx="7516634" cy="4048914"/>
            <a:chOff x="105727500" y="107166235"/>
            <a:chExt cx="8915400" cy="5419265"/>
          </a:xfrm>
        </p:grpSpPr>
        <p:pic>
          <p:nvPicPr>
            <p:cNvPr id="5" name="Picture 2" descr="Vise Exp">
              <a:extLst>
                <a:ext uri="{FF2B5EF4-FFF2-40B4-BE49-F238E27FC236}">
                  <a16:creationId xmlns:a16="http://schemas.microsoft.com/office/drawing/2014/main" id="{933D2284-2CC1-4F89-B913-ACFEE57091A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105727500" y="107166235"/>
              <a:ext cx="8915400" cy="5076365"/>
            </a:xfrm>
            <a:prstGeom prst="rect">
              <a:avLst/>
            </a:prstGeom>
            <a:noFill/>
            <a:ln w="9525" algn="in">
              <a:noFill/>
              <a:miter lim="800000"/>
              <a:headEnd/>
              <a:tailEnd/>
            </a:ln>
            <a:effectLst/>
          </p:spPr>
        </p:pic>
        <p:grpSp>
          <p:nvGrpSpPr>
            <p:cNvPr id="6" name="Group 3">
              <a:extLst>
                <a:ext uri="{FF2B5EF4-FFF2-40B4-BE49-F238E27FC236}">
                  <a16:creationId xmlns:a16="http://schemas.microsoft.com/office/drawing/2014/main" id="{F1DE0CC1-0744-4766-9584-34580C6E2169}"/>
                </a:ext>
              </a:extLst>
            </p:cNvPr>
            <p:cNvGrpSpPr>
              <a:grpSpLocks/>
            </p:cNvGrpSpPr>
            <p:nvPr/>
          </p:nvGrpSpPr>
          <p:grpSpPr bwMode="auto">
            <a:xfrm>
              <a:off x="109270800" y="110813849"/>
              <a:ext cx="421744" cy="400051"/>
              <a:chOff x="109156500" y="111385349"/>
              <a:chExt cx="421744" cy="400051"/>
            </a:xfrm>
          </p:grpSpPr>
          <p:sp>
            <p:nvSpPr>
              <p:cNvPr id="43" name="Oval 4">
                <a:extLst>
                  <a:ext uri="{FF2B5EF4-FFF2-40B4-BE49-F238E27FC236}">
                    <a16:creationId xmlns:a16="http://schemas.microsoft.com/office/drawing/2014/main" id="{180E6C8B-8932-4413-B313-ADF99C2CED81}"/>
                  </a:ext>
                </a:extLst>
              </p:cNvPr>
              <p:cNvSpPr>
                <a:spLocks noChangeArrowheads="1"/>
              </p:cNvSpPr>
              <p:nvPr/>
            </p:nvSpPr>
            <p:spPr bwMode="auto">
              <a:xfrm>
                <a:off x="109156500" y="111442500"/>
                <a:ext cx="342900" cy="3429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44" name="Text Box 5">
                <a:extLst>
                  <a:ext uri="{FF2B5EF4-FFF2-40B4-BE49-F238E27FC236}">
                    <a16:creationId xmlns:a16="http://schemas.microsoft.com/office/drawing/2014/main" id="{FE9325C4-D2F1-488F-8D73-36C650A9FC40}"/>
                  </a:ext>
                </a:extLst>
              </p:cNvPr>
              <p:cNvSpPr txBox="1">
                <a:spLocks noChangeArrowheads="1"/>
              </p:cNvSpPr>
              <p:nvPr/>
            </p:nvSpPr>
            <p:spPr bwMode="auto">
              <a:xfrm>
                <a:off x="109235344" y="111385349"/>
                <a:ext cx="3429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cs typeface="Arial" pitchFamily="34" charset="0"/>
                  </a:rPr>
                  <a:t>1</a:t>
                </a:r>
                <a:endParaRPr kumimoji="0" lang="en-US" sz="1800" b="0" i="0" u="none" strike="noStrike" cap="none" normalizeH="0" baseline="0" dirty="0">
                  <a:ln>
                    <a:noFill/>
                  </a:ln>
                  <a:solidFill>
                    <a:schemeClr val="tx1"/>
                  </a:solidFill>
                  <a:effectLst/>
                  <a:latin typeface="+mj-lt"/>
                  <a:cs typeface="Arial" pitchFamily="34" charset="0"/>
                </a:endParaRPr>
              </a:p>
            </p:txBody>
          </p:sp>
        </p:grpSp>
        <p:grpSp>
          <p:nvGrpSpPr>
            <p:cNvPr id="7" name="Group 6">
              <a:extLst>
                <a:ext uri="{FF2B5EF4-FFF2-40B4-BE49-F238E27FC236}">
                  <a16:creationId xmlns:a16="http://schemas.microsoft.com/office/drawing/2014/main" id="{40CD3AA4-84D7-4A1A-9621-D78B5DCEEE72}"/>
                </a:ext>
              </a:extLst>
            </p:cNvPr>
            <p:cNvGrpSpPr>
              <a:grpSpLocks/>
            </p:cNvGrpSpPr>
            <p:nvPr/>
          </p:nvGrpSpPr>
          <p:grpSpPr bwMode="auto">
            <a:xfrm>
              <a:off x="106070400" y="107178124"/>
              <a:ext cx="400049" cy="378176"/>
              <a:chOff x="109270800" y="111521524"/>
              <a:chExt cx="400049" cy="378176"/>
            </a:xfrm>
          </p:grpSpPr>
          <p:sp>
            <p:nvSpPr>
              <p:cNvPr id="41" name="Oval 7">
                <a:extLst>
                  <a:ext uri="{FF2B5EF4-FFF2-40B4-BE49-F238E27FC236}">
                    <a16:creationId xmlns:a16="http://schemas.microsoft.com/office/drawing/2014/main" id="{3FCC1355-7BF5-485F-8A42-59636BC81CF6}"/>
                  </a:ext>
                </a:extLst>
              </p:cNvPr>
              <p:cNvSpPr>
                <a:spLocks noChangeArrowheads="1"/>
              </p:cNvSpPr>
              <p:nvPr/>
            </p:nvSpPr>
            <p:spPr bwMode="auto">
              <a:xfrm>
                <a:off x="109270800" y="111556800"/>
                <a:ext cx="342900" cy="3429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42" name="Text Box 8">
                <a:extLst>
                  <a:ext uri="{FF2B5EF4-FFF2-40B4-BE49-F238E27FC236}">
                    <a16:creationId xmlns:a16="http://schemas.microsoft.com/office/drawing/2014/main" id="{A04953A9-CBA8-4EB5-BEA5-FF4F3F43C6A8}"/>
                  </a:ext>
                </a:extLst>
              </p:cNvPr>
              <p:cNvSpPr txBox="1">
                <a:spLocks noChangeArrowheads="1"/>
              </p:cNvSpPr>
              <p:nvPr/>
            </p:nvSpPr>
            <p:spPr bwMode="auto">
              <a:xfrm>
                <a:off x="109327949" y="111521524"/>
                <a:ext cx="3429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cs typeface="Arial" pitchFamily="34" charset="0"/>
                  </a:rPr>
                  <a:t>7</a:t>
                </a:r>
                <a:endParaRPr kumimoji="0" lang="en-US" sz="1800" b="0" i="0" u="none" strike="noStrike" cap="none" normalizeH="0" baseline="0" dirty="0">
                  <a:ln>
                    <a:noFill/>
                  </a:ln>
                  <a:solidFill>
                    <a:schemeClr val="tx1"/>
                  </a:solidFill>
                  <a:effectLst/>
                  <a:latin typeface="+mj-lt"/>
                  <a:cs typeface="Arial" pitchFamily="34" charset="0"/>
                </a:endParaRPr>
              </a:p>
            </p:txBody>
          </p:sp>
        </p:grpSp>
        <p:grpSp>
          <p:nvGrpSpPr>
            <p:cNvPr id="8" name="Group 9">
              <a:extLst>
                <a:ext uri="{FF2B5EF4-FFF2-40B4-BE49-F238E27FC236}">
                  <a16:creationId xmlns:a16="http://schemas.microsoft.com/office/drawing/2014/main" id="{402D2363-9D8C-4FFD-B224-15FFA7825695}"/>
                </a:ext>
              </a:extLst>
            </p:cNvPr>
            <p:cNvGrpSpPr>
              <a:grpSpLocks/>
            </p:cNvGrpSpPr>
            <p:nvPr/>
          </p:nvGrpSpPr>
          <p:grpSpPr bwMode="auto">
            <a:xfrm>
              <a:off x="110070900" y="107442000"/>
              <a:ext cx="427236" cy="400050"/>
              <a:chOff x="109385100" y="111613950"/>
              <a:chExt cx="427236" cy="400050"/>
            </a:xfrm>
          </p:grpSpPr>
          <p:sp>
            <p:nvSpPr>
              <p:cNvPr id="39" name="Oval 10">
                <a:extLst>
                  <a:ext uri="{FF2B5EF4-FFF2-40B4-BE49-F238E27FC236}">
                    <a16:creationId xmlns:a16="http://schemas.microsoft.com/office/drawing/2014/main" id="{8474F057-D135-43A4-8A92-8F1AD8770900}"/>
                  </a:ext>
                </a:extLst>
              </p:cNvPr>
              <p:cNvSpPr>
                <a:spLocks noChangeArrowheads="1"/>
              </p:cNvSpPr>
              <p:nvPr/>
            </p:nvSpPr>
            <p:spPr bwMode="auto">
              <a:xfrm>
                <a:off x="109385100" y="111671100"/>
                <a:ext cx="342900" cy="3429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40" name="Text Box 11">
                <a:extLst>
                  <a:ext uri="{FF2B5EF4-FFF2-40B4-BE49-F238E27FC236}">
                    <a16:creationId xmlns:a16="http://schemas.microsoft.com/office/drawing/2014/main" id="{FBA61B55-8E3A-42A4-95B3-0AD250F031D6}"/>
                  </a:ext>
                </a:extLst>
              </p:cNvPr>
              <p:cNvSpPr txBox="1">
                <a:spLocks noChangeArrowheads="1"/>
              </p:cNvSpPr>
              <p:nvPr/>
            </p:nvSpPr>
            <p:spPr bwMode="auto">
              <a:xfrm>
                <a:off x="109469437" y="111613950"/>
                <a:ext cx="342899"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cs typeface="Arial" pitchFamily="34" charset="0"/>
                  </a:rPr>
                  <a:t>4</a:t>
                </a:r>
                <a:endParaRPr kumimoji="0" lang="en-US" sz="1800" b="0" i="0" u="none" strike="noStrike" cap="none" normalizeH="0" baseline="0" dirty="0">
                  <a:ln>
                    <a:noFill/>
                  </a:ln>
                  <a:solidFill>
                    <a:schemeClr val="tx1"/>
                  </a:solidFill>
                  <a:effectLst/>
                  <a:latin typeface="+mj-lt"/>
                  <a:cs typeface="Arial" pitchFamily="34" charset="0"/>
                </a:endParaRPr>
              </a:p>
            </p:txBody>
          </p:sp>
        </p:grpSp>
        <p:grpSp>
          <p:nvGrpSpPr>
            <p:cNvPr id="9" name="Group 12">
              <a:extLst>
                <a:ext uri="{FF2B5EF4-FFF2-40B4-BE49-F238E27FC236}">
                  <a16:creationId xmlns:a16="http://schemas.microsoft.com/office/drawing/2014/main" id="{F995DFD5-EE16-4594-AE29-5294EABBF8B3}"/>
                </a:ext>
              </a:extLst>
            </p:cNvPr>
            <p:cNvGrpSpPr>
              <a:grpSpLocks/>
            </p:cNvGrpSpPr>
            <p:nvPr/>
          </p:nvGrpSpPr>
          <p:grpSpPr bwMode="auto">
            <a:xfrm>
              <a:off x="108813600" y="107731406"/>
              <a:ext cx="400049" cy="396394"/>
              <a:chOff x="109499400" y="111731906"/>
              <a:chExt cx="400049" cy="396394"/>
            </a:xfrm>
          </p:grpSpPr>
          <p:sp>
            <p:nvSpPr>
              <p:cNvPr id="37" name="Oval 13">
                <a:extLst>
                  <a:ext uri="{FF2B5EF4-FFF2-40B4-BE49-F238E27FC236}">
                    <a16:creationId xmlns:a16="http://schemas.microsoft.com/office/drawing/2014/main" id="{54361ACB-15DD-4E53-B351-1DC7A6B65558}"/>
                  </a:ext>
                </a:extLst>
              </p:cNvPr>
              <p:cNvSpPr>
                <a:spLocks noChangeArrowheads="1"/>
              </p:cNvSpPr>
              <p:nvPr/>
            </p:nvSpPr>
            <p:spPr bwMode="auto">
              <a:xfrm>
                <a:off x="109499400" y="111785400"/>
                <a:ext cx="342900" cy="3429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38" name="Text Box 14">
                <a:extLst>
                  <a:ext uri="{FF2B5EF4-FFF2-40B4-BE49-F238E27FC236}">
                    <a16:creationId xmlns:a16="http://schemas.microsoft.com/office/drawing/2014/main" id="{3DF27281-30D6-4DD0-ADD3-ABA3A9FAC6D9}"/>
                  </a:ext>
                </a:extLst>
              </p:cNvPr>
              <p:cNvSpPr txBox="1">
                <a:spLocks noChangeArrowheads="1"/>
              </p:cNvSpPr>
              <p:nvPr/>
            </p:nvSpPr>
            <p:spPr bwMode="auto">
              <a:xfrm>
                <a:off x="109556549" y="111731906"/>
                <a:ext cx="3429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cs typeface="Arial" pitchFamily="34" charset="0"/>
                  </a:rPr>
                  <a:t>3</a:t>
                </a:r>
                <a:endParaRPr kumimoji="0" lang="en-US" sz="1800" b="0" i="0" u="none" strike="noStrike" cap="none" normalizeH="0" baseline="0" dirty="0">
                  <a:ln>
                    <a:noFill/>
                  </a:ln>
                  <a:solidFill>
                    <a:schemeClr val="tx1"/>
                  </a:solidFill>
                  <a:effectLst/>
                  <a:latin typeface="+mj-lt"/>
                  <a:cs typeface="Arial" pitchFamily="34" charset="0"/>
                </a:endParaRPr>
              </a:p>
            </p:txBody>
          </p:sp>
        </p:grpSp>
        <p:grpSp>
          <p:nvGrpSpPr>
            <p:cNvPr id="10" name="Group 15">
              <a:extLst>
                <a:ext uri="{FF2B5EF4-FFF2-40B4-BE49-F238E27FC236}">
                  <a16:creationId xmlns:a16="http://schemas.microsoft.com/office/drawing/2014/main" id="{D26BA4AF-2113-4EC2-A65D-F5F4C090F89E}"/>
                </a:ext>
              </a:extLst>
            </p:cNvPr>
            <p:cNvGrpSpPr>
              <a:grpSpLocks/>
            </p:cNvGrpSpPr>
            <p:nvPr/>
          </p:nvGrpSpPr>
          <p:grpSpPr bwMode="auto">
            <a:xfrm>
              <a:off x="105841800" y="108184950"/>
              <a:ext cx="400049" cy="400050"/>
              <a:chOff x="109613700" y="111842550"/>
              <a:chExt cx="400049" cy="400050"/>
            </a:xfrm>
          </p:grpSpPr>
          <p:sp>
            <p:nvSpPr>
              <p:cNvPr id="35" name="Oval 16">
                <a:extLst>
                  <a:ext uri="{FF2B5EF4-FFF2-40B4-BE49-F238E27FC236}">
                    <a16:creationId xmlns:a16="http://schemas.microsoft.com/office/drawing/2014/main" id="{6B3F6B35-772E-4F34-9B56-71DB296495AE}"/>
                  </a:ext>
                </a:extLst>
              </p:cNvPr>
              <p:cNvSpPr>
                <a:spLocks noChangeArrowheads="1"/>
              </p:cNvSpPr>
              <p:nvPr/>
            </p:nvSpPr>
            <p:spPr bwMode="auto">
              <a:xfrm>
                <a:off x="109613700" y="111899700"/>
                <a:ext cx="342900" cy="3429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36" name="Text Box 17">
                <a:extLst>
                  <a:ext uri="{FF2B5EF4-FFF2-40B4-BE49-F238E27FC236}">
                    <a16:creationId xmlns:a16="http://schemas.microsoft.com/office/drawing/2014/main" id="{69D517F6-82BC-4D39-9A3C-3C62B9D525D4}"/>
                  </a:ext>
                </a:extLst>
              </p:cNvPr>
              <p:cNvSpPr txBox="1">
                <a:spLocks noChangeArrowheads="1"/>
              </p:cNvSpPr>
              <p:nvPr/>
            </p:nvSpPr>
            <p:spPr bwMode="auto">
              <a:xfrm>
                <a:off x="109670849" y="111842550"/>
                <a:ext cx="3429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cs typeface="Arial" pitchFamily="34" charset="0"/>
                  </a:rPr>
                  <a:t>2</a:t>
                </a:r>
                <a:endParaRPr kumimoji="0" lang="en-US" sz="1800" b="0" i="0" u="none" strike="noStrike" cap="none" normalizeH="0" baseline="0" dirty="0">
                  <a:ln>
                    <a:noFill/>
                  </a:ln>
                  <a:solidFill>
                    <a:schemeClr val="tx1"/>
                  </a:solidFill>
                  <a:effectLst/>
                  <a:latin typeface="+mj-lt"/>
                  <a:cs typeface="Arial" pitchFamily="34" charset="0"/>
                </a:endParaRPr>
              </a:p>
            </p:txBody>
          </p:sp>
        </p:grpSp>
        <p:grpSp>
          <p:nvGrpSpPr>
            <p:cNvPr id="11" name="Group 18">
              <a:extLst>
                <a:ext uri="{FF2B5EF4-FFF2-40B4-BE49-F238E27FC236}">
                  <a16:creationId xmlns:a16="http://schemas.microsoft.com/office/drawing/2014/main" id="{D5ECF7AB-B024-4700-BFCB-77E71592726D}"/>
                </a:ext>
              </a:extLst>
            </p:cNvPr>
            <p:cNvGrpSpPr>
              <a:grpSpLocks/>
            </p:cNvGrpSpPr>
            <p:nvPr/>
          </p:nvGrpSpPr>
          <p:grpSpPr bwMode="auto">
            <a:xfrm>
              <a:off x="107727750" y="112198019"/>
              <a:ext cx="401553" cy="387481"/>
              <a:chOff x="109728000" y="111969419"/>
              <a:chExt cx="401553" cy="387481"/>
            </a:xfrm>
          </p:grpSpPr>
          <p:sp>
            <p:nvSpPr>
              <p:cNvPr id="33" name="Oval 19">
                <a:extLst>
                  <a:ext uri="{FF2B5EF4-FFF2-40B4-BE49-F238E27FC236}">
                    <a16:creationId xmlns:a16="http://schemas.microsoft.com/office/drawing/2014/main" id="{718D895A-E28F-40FB-8C24-67520D2FF3E2}"/>
                  </a:ext>
                </a:extLst>
              </p:cNvPr>
              <p:cNvSpPr>
                <a:spLocks noChangeArrowheads="1"/>
              </p:cNvSpPr>
              <p:nvPr/>
            </p:nvSpPr>
            <p:spPr bwMode="auto">
              <a:xfrm>
                <a:off x="109728000" y="112014000"/>
                <a:ext cx="342900" cy="3429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34" name="Text Box 20">
                <a:extLst>
                  <a:ext uri="{FF2B5EF4-FFF2-40B4-BE49-F238E27FC236}">
                    <a16:creationId xmlns:a16="http://schemas.microsoft.com/office/drawing/2014/main" id="{C9324677-B4BC-4199-918A-B815806CBCBD}"/>
                  </a:ext>
                </a:extLst>
              </p:cNvPr>
              <p:cNvSpPr txBox="1">
                <a:spLocks noChangeArrowheads="1"/>
              </p:cNvSpPr>
              <p:nvPr/>
            </p:nvSpPr>
            <p:spPr bwMode="auto">
              <a:xfrm>
                <a:off x="109786653" y="111969419"/>
                <a:ext cx="3429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cs typeface="Arial" pitchFamily="34" charset="0"/>
                  </a:rPr>
                  <a:t>9</a:t>
                </a:r>
                <a:endParaRPr kumimoji="0" lang="en-US" sz="1800" b="0" i="0" u="none" strike="noStrike" cap="none" normalizeH="0" baseline="0" dirty="0">
                  <a:ln>
                    <a:noFill/>
                  </a:ln>
                  <a:solidFill>
                    <a:schemeClr val="tx1"/>
                  </a:solidFill>
                  <a:effectLst/>
                  <a:latin typeface="+mj-lt"/>
                  <a:cs typeface="Arial" pitchFamily="34" charset="0"/>
                </a:endParaRPr>
              </a:p>
            </p:txBody>
          </p:sp>
        </p:grpSp>
        <p:grpSp>
          <p:nvGrpSpPr>
            <p:cNvPr id="12" name="Group 21">
              <a:extLst>
                <a:ext uri="{FF2B5EF4-FFF2-40B4-BE49-F238E27FC236}">
                  <a16:creationId xmlns:a16="http://schemas.microsoft.com/office/drawing/2014/main" id="{3F682792-B1E1-406E-A9F1-448B8FA01991}"/>
                </a:ext>
              </a:extLst>
            </p:cNvPr>
            <p:cNvGrpSpPr>
              <a:grpSpLocks/>
            </p:cNvGrpSpPr>
            <p:nvPr/>
          </p:nvGrpSpPr>
          <p:grpSpPr bwMode="auto">
            <a:xfrm>
              <a:off x="108013500" y="111385351"/>
              <a:ext cx="390475" cy="400049"/>
              <a:chOff x="109842300" y="112071151"/>
              <a:chExt cx="390475" cy="400049"/>
            </a:xfrm>
          </p:grpSpPr>
          <p:sp>
            <p:nvSpPr>
              <p:cNvPr id="31" name="Oval 22">
                <a:extLst>
                  <a:ext uri="{FF2B5EF4-FFF2-40B4-BE49-F238E27FC236}">
                    <a16:creationId xmlns:a16="http://schemas.microsoft.com/office/drawing/2014/main" id="{8EB37A8E-7E9F-496D-932D-CA81D71A9B9B}"/>
                  </a:ext>
                </a:extLst>
              </p:cNvPr>
              <p:cNvSpPr>
                <a:spLocks noChangeArrowheads="1"/>
              </p:cNvSpPr>
              <p:nvPr/>
            </p:nvSpPr>
            <p:spPr bwMode="auto">
              <a:xfrm>
                <a:off x="109842300" y="112128300"/>
                <a:ext cx="342900" cy="3429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32" name="Text Box 23">
                <a:extLst>
                  <a:ext uri="{FF2B5EF4-FFF2-40B4-BE49-F238E27FC236}">
                    <a16:creationId xmlns:a16="http://schemas.microsoft.com/office/drawing/2014/main" id="{B8FD828B-7AF0-40AF-9C13-69D39073BCDA}"/>
                  </a:ext>
                </a:extLst>
              </p:cNvPr>
              <p:cNvSpPr txBox="1">
                <a:spLocks noChangeArrowheads="1"/>
              </p:cNvSpPr>
              <p:nvPr/>
            </p:nvSpPr>
            <p:spPr bwMode="auto">
              <a:xfrm>
                <a:off x="109889875" y="112071151"/>
                <a:ext cx="3429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cs typeface="Arial" pitchFamily="34" charset="0"/>
                  </a:rPr>
                  <a:t>8</a:t>
                </a:r>
                <a:endParaRPr kumimoji="0" lang="en-US" sz="1800" b="0" i="0" u="none" strike="noStrike" cap="none" normalizeH="0" baseline="0" dirty="0">
                  <a:ln>
                    <a:noFill/>
                  </a:ln>
                  <a:solidFill>
                    <a:schemeClr val="tx1"/>
                  </a:solidFill>
                  <a:effectLst/>
                  <a:latin typeface="+mj-lt"/>
                  <a:cs typeface="Arial" pitchFamily="34" charset="0"/>
                </a:endParaRPr>
              </a:p>
            </p:txBody>
          </p:sp>
        </p:grpSp>
        <p:grpSp>
          <p:nvGrpSpPr>
            <p:cNvPr id="13" name="Group 24">
              <a:extLst>
                <a:ext uri="{FF2B5EF4-FFF2-40B4-BE49-F238E27FC236}">
                  <a16:creationId xmlns:a16="http://schemas.microsoft.com/office/drawing/2014/main" id="{CD982ECF-6EFF-4D9F-91EA-96A79E246275}"/>
                </a:ext>
              </a:extLst>
            </p:cNvPr>
            <p:cNvGrpSpPr>
              <a:grpSpLocks/>
            </p:cNvGrpSpPr>
            <p:nvPr/>
          </p:nvGrpSpPr>
          <p:grpSpPr bwMode="auto">
            <a:xfrm>
              <a:off x="112928400" y="107605555"/>
              <a:ext cx="400051" cy="407945"/>
              <a:chOff x="109956600" y="112177555"/>
              <a:chExt cx="400051" cy="407945"/>
            </a:xfrm>
          </p:grpSpPr>
          <p:sp>
            <p:nvSpPr>
              <p:cNvPr id="29" name="Oval 25">
                <a:extLst>
                  <a:ext uri="{FF2B5EF4-FFF2-40B4-BE49-F238E27FC236}">
                    <a16:creationId xmlns:a16="http://schemas.microsoft.com/office/drawing/2014/main" id="{93830B80-3B00-4851-878F-8115D7E645F4}"/>
                  </a:ext>
                </a:extLst>
              </p:cNvPr>
              <p:cNvSpPr>
                <a:spLocks noChangeArrowheads="1"/>
              </p:cNvSpPr>
              <p:nvPr/>
            </p:nvSpPr>
            <p:spPr bwMode="auto">
              <a:xfrm>
                <a:off x="109956600" y="112242600"/>
                <a:ext cx="342900" cy="3429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30" name="Text Box 26">
                <a:extLst>
                  <a:ext uri="{FF2B5EF4-FFF2-40B4-BE49-F238E27FC236}">
                    <a16:creationId xmlns:a16="http://schemas.microsoft.com/office/drawing/2014/main" id="{A9C24AE1-8E52-47F7-AA98-181CA5654B72}"/>
                  </a:ext>
                </a:extLst>
              </p:cNvPr>
              <p:cNvSpPr txBox="1">
                <a:spLocks noChangeArrowheads="1"/>
              </p:cNvSpPr>
              <p:nvPr/>
            </p:nvSpPr>
            <p:spPr bwMode="auto">
              <a:xfrm>
                <a:off x="110013751" y="112177555"/>
                <a:ext cx="3429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cs typeface="Arial" pitchFamily="34" charset="0"/>
                  </a:rPr>
                  <a:t>6</a:t>
                </a:r>
                <a:endParaRPr kumimoji="0" lang="en-US" sz="1800" b="0" i="0" u="none" strike="noStrike" cap="none" normalizeH="0" baseline="0" dirty="0">
                  <a:ln>
                    <a:noFill/>
                  </a:ln>
                  <a:solidFill>
                    <a:schemeClr val="tx1"/>
                  </a:solidFill>
                  <a:effectLst/>
                  <a:latin typeface="+mj-lt"/>
                  <a:cs typeface="Arial" pitchFamily="34" charset="0"/>
                </a:endParaRPr>
              </a:p>
            </p:txBody>
          </p:sp>
        </p:grpSp>
        <p:grpSp>
          <p:nvGrpSpPr>
            <p:cNvPr id="14" name="Group 27">
              <a:extLst>
                <a:ext uri="{FF2B5EF4-FFF2-40B4-BE49-F238E27FC236}">
                  <a16:creationId xmlns:a16="http://schemas.microsoft.com/office/drawing/2014/main" id="{33B5DE3C-C787-401B-A26B-ADF792BAE18B}"/>
                </a:ext>
              </a:extLst>
            </p:cNvPr>
            <p:cNvGrpSpPr>
              <a:grpSpLocks/>
            </p:cNvGrpSpPr>
            <p:nvPr/>
          </p:nvGrpSpPr>
          <p:grpSpPr bwMode="auto">
            <a:xfrm>
              <a:off x="112242600" y="109099351"/>
              <a:ext cx="418399" cy="400049"/>
              <a:chOff x="110070900" y="112299751"/>
              <a:chExt cx="418399" cy="400049"/>
            </a:xfrm>
          </p:grpSpPr>
          <p:sp>
            <p:nvSpPr>
              <p:cNvPr id="27" name="Oval 28">
                <a:extLst>
                  <a:ext uri="{FF2B5EF4-FFF2-40B4-BE49-F238E27FC236}">
                    <a16:creationId xmlns:a16="http://schemas.microsoft.com/office/drawing/2014/main" id="{2BC6BDD5-487D-400E-8E75-A44E6E062E16}"/>
                  </a:ext>
                </a:extLst>
              </p:cNvPr>
              <p:cNvSpPr>
                <a:spLocks noChangeArrowheads="1"/>
              </p:cNvSpPr>
              <p:nvPr/>
            </p:nvSpPr>
            <p:spPr bwMode="auto">
              <a:xfrm>
                <a:off x="110070900" y="112356900"/>
                <a:ext cx="342900" cy="342900"/>
              </a:xfrm>
              <a:prstGeom prst="ellipse">
                <a:avLst/>
              </a:prstGeom>
              <a:noFill/>
              <a:ln w="9525" algn="in">
                <a:solidFill>
                  <a:srgbClr val="000000"/>
                </a:solidFill>
                <a:round/>
                <a:headEn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8" name="Text Box 29">
                <a:extLst>
                  <a:ext uri="{FF2B5EF4-FFF2-40B4-BE49-F238E27FC236}">
                    <a16:creationId xmlns:a16="http://schemas.microsoft.com/office/drawing/2014/main" id="{07F326ED-462F-4625-8296-DBF6F03F89E0}"/>
                  </a:ext>
                </a:extLst>
              </p:cNvPr>
              <p:cNvSpPr txBox="1">
                <a:spLocks noChangeArrowheads="1"/>
              </p:cNvSpPr>
              <p:nvPr/>
            </p:nvSpPr>
            <p:spPr bwMode="auto">
              <a:xfrm>
                <a:off x="110146399" y="112299751"/>
                <a:ext cx="342900" cy="342900"/>
              </a:xfrm>
              <a:prstGeom prst="rect">
                <a:avLst/>
              </a:prstGeom>
              <a:noFill/>
              <a:ln w="9525" algn="in">
                <a:noFill/>
                <a:miter lim="800000"/>
                <a:headEnd/>
                <a:tailEnd/>
              </a:ln>
              <a:effectLst/>
            </p:spPr>
            <p:txBody>
              <a:bodyPr vert="horz" wrap="square" lIns="36576" tIns="36576" rIns="36576" bIns="36576"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a:ln>
                      <a:noFill/>
                    </a:ln>
                    <a:solidFill>
                      <a:srgbClr val="000000"/>
                    </a:solidFill>
                    <a:effectLst/>
                    <a:latin typeface="+mj-lt"/>
                    <a:cs typeface="Arial" pitchFamily="34" charset="0"/>
                  </a:rPr>
                  <a:t>5</a:t>
                </a:r>
                <a:endParaRPr kumimoji="0" lang="en-US" sz="1800" b="0" i="0" u="none" strike="noStrike" cap="none" normalizeH="0" baseline="0" dirty="0">
                  <a:ln>
                    <a:noFill/>
                  </a:ln>
                  <a:solidFill>
                    <a:schemeClr val="tx1"/>
                  </a:solidFill>
                  <a:effectLst/>
                  <a:latin typeface="+mj-lt"/>
                  <a:cs typeface="Arial" pitchFamily="34" charset="0"/>
                </a:endParaRPr>
              </a:p>
            </p:txBody>
          </p:sp>
        </p:grpSp>
        <p:sp>
          <p:nvSpPr>
            <p:cNvPr id="15" name="Line 30">
              <a:extLst>
                <a:ext uri="{FF2B5EF4-FFF2-40B4-BE49-F238E27FC236}">
                  <a16:creationId xmlns:a16="http://schemas.microsoft.com/office/drawing/2014/main" id="{75CE7B65-2E03-47C8-9204-0F9D3AB317CB}"/>
                </a:ext>
              </a:extLst>
            </p:cNvPr>
            <p:cNvSpPr>
              <a:spLocks noChangeShapeType="1"/>
            </p:cNvSpPr>
            <p:nvPr/>
          </p:nvSpPr>
          <p:spPr bwMode="auto">
            <a:xfrm flipH="1" flipV="1">
              <a:off x="109042200" y="110871000"/>
              <a:ext cx="228600" cy="1143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16" name="Line 31">
              <a:extLst>
                <a:ext uri="{FF2B5EF4-FFF2-40B4-BE49-F238E27FC236}">
                  <a16:creationId xmlns:a16="http://schemas.microsoft.com/office/drawing/2014/main" id="{19C35E38-739B-418F-892D-58CA651E35FC}"/>
                </a:ext>
              </a:extLst>
            </p:cNvPr>
            <p:cNvSpPr>
              <a:spLocks noChangeShapeType="1"/>
            </p:cNvSpPr>
            <p:nvPr/>
          </p:nvSpPr>
          <p:spPr bwMode="auto">
            <a:xfrm flipH="1" flipV="1">
              <a:off x="107899200" y="111213900"/>
              <a:ext cx="114300" cy="2286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17" name="Line 32">
              <a:extLst>
                <a:ext uri="{FF2B5EF4-FFF2-40B4-BE49-F238E27FC236}">
                  <a16:creationId xmlns:a16="http://schemas.microsoft.com/office/drawing/2014/main" id="{47F0DB6D-B5DE-4FF4-81DE-6CA0D4560B27}"/>
                </a:ext>
              </a:extLst>
            </p:cNvPr>
            <p:cNvSpPr>
              <a:spLocks noChangeShapeType="1"/>
            </p:cNvSpPr>
            <p:nvPr/>
          </p:nvSpPr>
          <p:spPr bwMode="auto">
            <a:xfrm>
              <a:off x="106070400" y="108585000"/>
              <a:ext cx="114300" cy="1143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18" name="Line 33">
              <a:extLst>
                <a:ext uri="{FF2B5EF4-FFF2-40B4-BE49-F238E27FC236}">
                  <a16:creationId xmlns:a16="http://schemas.microsoft.com/office/drawing/2014/main" id="{2BD43743-CB9E-4FE6-ACF7-5A4852C1355E}"/>
                </a:ext>
              </a:extLst>
            </p:cNvPr>
            <p:cNvSpPr>
              <a:spLocks noChangeShapeType="1"/>
            </p:cNvSpPr>
            <p:nvPr/>
          </p:nvSpPr>
          <p:spPr bwMode="auto">
            <a:xfrm>
              <a:off x="106413300" y="107442000"/>
              <a:ext cx="171450" cy="2286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19" name="Line 34">
              <a:extLst>
                <a:ext uri="{FF2B5EF4-FFF2-40B4-BE49-F238E27FC236}">
                  <a16:creationId xmlns:a16="http://schemas.microsoft.com/office/drawing/2014/main" id="{027CAFB4-DFC6-47EE-967D-91456D0E32EF}"/>
                </a:ext>
              </a:extLst>
            </p:cNvPr>
            <p:cNvSpPr>
              <a:spLocks noChangeShapeType="1"/>
            </p:cNvSpPr>
            <p:nvPr/>
          </p:nvSpPr>
          <p:spPr bwMode="auto">
            <a:xfrm>
              <a:off x="106413300" y="107442000"/>
              <a:ext cx="1028700" cy="5715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20" name="Line 35">
              <a:extLst>
                <a:ext uri="{FF2B5EF4-FFF2-40B4-BE49-F238E27FC236}">
                  <a16:creationId xmlns:a16="http://schemas.microsoft.com/office/drawing/2014/main" id="{2F2B241F-D956-473E-9BED-B906C97C275E}"/>
                </a:ext>
              </a:extLst>
            </p:cNvPr>
            <p:cNvSpPr>
              <a:spLocks noChangeShapeType="1"/>
            </p:cNvSpPr>
            <p:nvPr/>
          </p:nvSpPr>
          <p:spPr bwMode="auto">
            <a:xfrm flipH="1">
              <a:off x="108356400" y="108127800"/>
              <a:ext cx="514350" cy="4572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21" name="Line 36">
              <a:extLst>
                <a:ext uri="{FF2B5EF4-FFF2-40B4-BE49-F238E27FC236}">
                  <a16:creationId xmlns:a16="http://schemas.microsoft.com/office/drawing/2014/main" id="{241EBC0D-5195-4338-819B-BBE5380CBC9F}"/>
                </a:ext>
              </a:extLst>
            </p:cNvPr>
            <p:cNvSpPr>
              <a:spLocks noChangeShapeType="1"/>
            </p:cNvSpPr>
            <p:nvPr/>
          </p:nvSpPr>
          <p:spPr bwMode="auto">
            <a:xfrm flipV="1">
              <a:off x="109728000" y="107784900"/>
              <a:ext cx="457200" cy="571500"/>
            </a:xfrm>
            <a:prstGeom prst="line">
              <a:avLst/>
            </a:prstGeom>
            <a:noFill/>
            <a:ln w="9525">
              <a:solidFill>
                <a:srgbClr val="000000"/>
              </a:solidFill>
              <a:round/>
              <a:headEnd type="triangle" w="med" len="med"/>
              <a:tailEnd/>
            </a:ln>
            <a:effectLst/>
          </p:spPr>
          <p:txBody>
            <a:bodyPr vert="horz" wrap="square" lIns="36576" tIns="36576" rIns="36576" bIns="36576" numCol="1" anchor="t" anchorCtr="0" compatLnSpc="1">
              <a:prstTxWarp prst="textNoShape">
                <a:avLst/>
              </a:prstTxWarp>
            </a:bodyPr>
            <a:lstStyle/>
            <a:p>
              <a:endParaRPr lang="en-US" dirty="0"/>
            </a:p>
          </p:txBody>
        </p:sp>
        <p:sp>
          <p:nvSpPr>
            <p:cNvPr id="22" name="Line 37">
              <a:extLst>
                <a:ext uri="{FF2B5EF4-FFF2-40B4-BE49-F238E27FC236}">
                  <a16:creationId xmlns:a16="http://schemas.microsoft.com/office/drawing/2014/main" id="{BF5DEBD8-43FE-4F8B-B726-6BC41F5D5B5C}"/>
                </a:ext>
              </a:extLst>
            </p:cNvPr>
            <p:cNvSpPr>
              <a:spLocks noChangeShapeType="1"/>
            </p:cNvSpPr>
            <p:nvPr/>
          </p:nvSpPr>
          <p:spPr bwMode="auto">
            <a:xfrm>
              <a:off x="113157000" y="108013500"/>
              <a:ext cx="228600" cy="4572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23" name="Line 38">
              <a:extLst>
                <a:ext uri="{FF2B5EF4-FFF2-40B4-BE49-F238E27FC236}">
                  <a16:creationId xmlns:a16="http://schemas.microsoft.com/office/drawing/2014/main" id="{F89B89C5-5D88-46BC-AE05-198D5CDCB21B}"/>
                </a:ext>
              </a:extLst>
            </p:cNvPr>
            <p:cNvSpPr>
              <a:spLocks noChangeShapeType="1"/>
            </p:cNvSpPr>
            <p:nvPr/>
          </p:nvSpPr>
          <p:spPr bwMode="auto">
            <a:xfrm flipV="1">
              <a:off x="112585500" y="109042200"/>
              <a:ext cx="114300" cy="2286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24" name="Line 39">
              <a:extLst>
                <a:ext uri="{FF2B5EF4-FFF2-40B4-BE49-F238E27FC236}">
                  <a16:creationId xmlns:a16="http://schemas.microsoft.com/office/drawing/2014/main" id="{F997037D-F9A1-406D-9D04-B9BDF190FB40}"/>
                </a:ext>
              </a:extLst>
            </p:cNvPr>
            <p:cNvSpPr>
              <a:spLocks noChangeShapeType="1"/>
            </p:cNvSpPr>
            <p:nvPr/>
          </p:nvSpPr>
          <p:spPr bwMode="auto">
            <a:xfrm flipV="1">
              <a:off x="107899200" y="111556800"/>
              <a:ext cx="800100" cy="6858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25" name="Line 40">
              <a:extLst>
                <a:ext uri="{FF2B5EF4-FFF2-40B4-BE49-F238E27FC236}">
                  <a16:creationId xmlns:a16="http://schemas.microsoft.com/office/drawing/2014/main" id="{2A221693-9B0F-4EBC-8409-36B23F0E2B3A}"/>
                </a:ext>
              </a:extLst>
            </p:cNvPr>
            <p:cNvSpPr>
              <a:spLocks noChangeShapeType="1"/>
            </p:cNvSpPr>
            <p:nvPr/>
          </p:nvSpPr>
          <p:spPr bwMode="auto">
            <a:xfrm flipH="1" flipV="1">
              <a:off x="107784900" y="111899700"/>
              <a:ext cx="114300" cy="3429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sp>
          <p:nvSpPr>
            <p:cNvPr id="26" name="Line 41">
              <a:extLst>
                <a:ext uri="{FF2B5EF4-FFF2-40B4-BE49-F238E27FC236}">
                  <a16:creationId xmlns:a16="http://schemas.microsoft.com/office/drawing/2014/main" id="{BDCAF325-EF03-43D4-809D-D66E21F52A6E}"/>
                </a:ext>
              </a:extLst>
            </p:cNvPr>
            <p:cNvSpPr>
              <a:spLocks noChangeShapeType="1"/>
            </p:cNvSpPr>
            <p:nvPr/>
          </p:nvSpPr>
          <p:spPr bwMode="auto">
            <a:xfrm flipH="1" flipV="1">
              <a:off x="107099100" y="111328200"/>
              <a:ext cx="800100" cy="914400"/>
            </a:xfrm>
            <a:prstGeom prst="line">
              <a:avLst/>
            </a:prstGeom>
            <a:noFill/>
            <a:ln w="9525">
              <a:solidFill>
                <a:srgbClr val="000000"/>
              </a:solidFill>
              <a:round/>
              <a:headEnd/>
              <a:tailEnd type="triangle" w="med" len="med"/>
            </a:ln>
            <a:effectLst/>
          </p:spPr>
          <p:txBody>
            <a:bodyPr vert="horz" wrap="square" lIns="36576" tIns="36576" rIns="36576" bIns="36576" numCol="1" anchor="t" anchorCtr="0" compatLnSpc="1">
              <a:prstTxWarp prst="textNoShape">
                <a:avLst/>
              </a:prstTxWarp>
            </a:bodyPr>
            <a:lstStyle/>
            <a:p>
              <a:endParaRPr lang="en-US" dirty="0"/>
            </a:p>
          </p:txBody>
        </p:sp>
      </p:grpSp>
    </p:spTree>
    <p:extLst>
      <p:ext uri="{BB962C8B-B14F-4D97-AF65-F5344CB8AC3E}">
        <p14:creationId xmlns:p14="http://schemas.microsoft.com/office/powerpoint/2010/main" val="39441839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Vise Bill of Materials</a:t>
            </a:r>
          </a:p>
        </p:txBody>
      </p:sp>
      <p:graphicFrame>
        <p:nvGraphicFramePr>
          <p:cNvPr id="5" name="Table 4">
            <a:extLst>
              <a:ext uri="{FF2B5EF4-FFF2-40B4-BE49-F238E27FC236}">
                <a16:creationId xmlns:a16="http://schemas.microsoft.com/office/drawing/2014/main" id="{A7EB6FD7-7B4D-43B0-A666-6049ED011EA4}"/>
              </a:ext>
            </a:extLst>
          </p:cNvPr>
          <p:cNvGraphicFramePr>
            <a:graphicFrameLocks noGrp="1"/>
          </p:cNvGraphicFramePr>
          <p:nvPr>
            <p:extLst>
              <p:ext uri="{D42A27DB-BD31-4B8C-83A1-F6EECF244321}">
                <p14:modId xmlns:p14="http://schemas.microsoft.com/office/powerpoint/2010/main" val="1380288460"/>
              </p:ext>
            </p:extLst>
          </p:nvPr>
        </p:nvGraphicFramePr>
        <p:xfrm>
          <a:off x="2284630" y="1363924"/>
          <a:ext cx="8077200" cy="5071872"/>
        </p:xfrm>
        <a:graphic>
          <a:graphicData uri="http://schemas.openxmlformats.org/drawingml/2006/table">
            <a:tbl>
              <a:tblPr firstRow="1" bandRow="1"/>
              <a:tblGrid>
                <a:gridCol w="2019300">
                  <a:extLst>
                    <a:ext uri="{9D8B030D-6E8A-4147-A177-3AD203B41FA5}">
                      <a16:colId xmlns:a16="http://schemas.microsoft.com/office/drawing/2014/main" val="20000"/>
                    </a:ext>
                  </a:extLst>
                </a:gridCol>
                <a:gridCol w="2019300">
                  <a:extLst>
                    <a:ext uri="{9D8B030D-6E8A-4147-A177-3AD203B41FA5}">
                      <a16:colId xmlns:a16="http://schemas.microsoft.com/office/drawing/2014/main" val="20001"/>
                    </a:ext>
                  </a:extLst>
                </a:gridCol>
                <a:gridCol w="2019300">
                  <a:extLst>
                    <a:ext uri="{9D8B030D-6E8A-4147-A177-3AD203B41FA5}">
                      <a16:colId xmlns:a16="http://schemas.microsoft.com/office/drawing/2014/main" val="20002"/>
                    </a:ext>
                  </a:extLst>
                </a:gridCol>
                <a:gridCol w="2019300">
                  <a:extLst>
                    <a:ext uri="{9D8B030D-6E8A-4147-A177-3AD203B41FA5}">
                      <a16:colId xmlns:a16="http://schemas.microsoft.com/office/drawing/2014/main" val="20003"/>
                    </a:ext>
                  </a:extLst>
                </a:gridCol>
              </a:tblGrid>
              <a:tr h="370840">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R="0" indent="0" algn="ctr" rtl="0">
                        <a:spcBef>
                          <a:spcPts val="0"/>
                        </a:spcBef>
                        <a:spcAft>
                          <a:spcPts val="0"/>
                        </a:spcAft>
                      </a:pPr>
                      <a:r>
                        <a:rPr lang="en-US" sz="2000" kern="1400" dirty="0"/>
                        <a:t>PART</a:t>
                      </a:r>
                    </a:p>
                    <a:p>
                      <a:pPr marR="0" indent="0" algn="ctr" rtl="0">
                        <a:spcBef>
                          <a:spcPts val="0"/>
                        </a:spcBef>
                        <a:spcAft>
                          <a:spcPts val="0"/>
                        </a:spcAft>
                      </a:pPr>
                      <a:r>
                        <a:rPr lang="en-US" sz="2000" kern="1400" dirty="0"/>
                        <a:t>NUMBER</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R="0" indent="0" algn="ctr" rtl="0">
                        <a:spcBef>
                          <a:spcPts val="0"/>
                        </a:spcBef>
                        <a:spcAft>
                          <a:spcPts val="0"/>
                        </a:spcAft>
                      </a:pPr>
                      <a:r>
                        <a:rPr lang="en-US" sz="2000" kern="1400" dirty="0"/>
                        <a:t>QUANITY</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R="0" indent="0" algn="ctr" rtl="0">
                        <a:spcBef>
                          <a:spcPts val="0"/>
                        </a:spcBef>
                        <a:spcAft>
                          <a:spcPts val="0"/>
                        </a:spcAft>
                      </a:pPr>
                      <a:r>
                        <a:rPr lang="en-US" sz="2000" kern="1400" dirty="0"/>
                        <a:t>NAME</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marR="0" indent="0" algn="ctr" rtl="0">
                        <a:spcBef>
                          <a:spcPts val="0"/>
                        </a:spcBef>
                        <a:spcAft>
                          <a:spcPts val="0"/>
                        </a:spcAft>
                      </a:pPr>
                      <a:r>
                        <a:rPr lang="en-US" sz="2000" kern="1400" dirty="0"/>
                        <a:t>SIZE</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a:t>
                      </a:r>
                      <a:endParaRPr lang="en-US" sz="2000" b="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BASE</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¾ X 2 ½ X 5</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2</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FIX JAW</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¾ X 2 ½ X 2</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3</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MOVABLE JAW</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¾ X 2 ½ X 2</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3"/>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4</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FRONT JAW</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¾ X 2 ½ X 2</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4"/>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5</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SCREW</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pt-BR" sz="2000" kern="1400" dirty="0"/>
                        <a:t>1 ¼ DIA X 3 </a:t>
                      </a:r>
                      <a:r>
                        <a:rPr lang="en-US" sz="2000" kern="1400" dirty="0"/>
                        <a:t>¾</a:t>
                      </a:r>
                      <a:endParaRPr lang="pt-BR"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5"/>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6</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HANDLE</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⅜ DIA X 3</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6"/>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7</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2</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JAW FACES</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½ X 1 X 2 ½</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7"/>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8</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JAW LOCK</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⅛ X ¾ X 1 ½</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8"/>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9</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7</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FASTENER</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pt-BR" sz="2000" kern="1400" dirty="0"/>
                        <a:t>¼</a:t>
                      </a:r>
                      <a:r>
                        <a:rPr lang="en-US" sz="2000" kern="1400" dirty="0"/>
                        <a:t> – 28 BOLTS X</a:t>
                      </a:r>
                    </a:p>
                    <a:p>
                      <a:pPr marR="0" indent="0" algn="ctr" rtl="0">
                        <a:spcBef>
                          <a:spcPts val="0"/>
                        </a:spcBef>
                        <a:spcAft>
                          <a:spcPts val="0"/>
                        </a:spcAft>
                      </a:pPr>
                      <a:r>
                        <a:rPr lang="en-US" sz="2000" kern="1400" dirty="0"/>
                        <a:t>¾ LONG</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9"/>
                  </a:ext>
                </a:extLst>
              </a:tr>
              <a:tr h="370840">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10</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1</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SETSCREW</a:t>
                      </a:r>
                    </a:p>
                    <a:p>
                      <a:pPr marR="0" indent="0" algn="ctr" rtl="0">
                        <a:spcBef>
                          <a:spcPts val="0"/>
                        </a:spcBef>
                        <a:spcAft>
                          <a:spcPts val="0"/>
                        </a:spcAft>
                      </a:pPr>
                      <a:r>
                        <a:rPr lang="en-US" sz="2000" kern="1400" dirty="0"/>
                        <a:t>(NOT SHOWN)</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R="0" indent="0" algn="ctr" rtl="0">
                        <a:spcBef>
                          <a:spcPts val="0"/>
                        </a:spcBef>
                        <a:spcAft>
                          <a:spcPts val="0"/>
                        </a:spcAft>
                      </a:pPr>
                      <a:r>
                        <a:rPr lang="en-US" sz="2000" kern="1400" dirty="0"/>
                        <a:t>⅛ SETSCREW X </a:t>
                      </a:r>
                    </a:p>
                    <a:p>
                      <a:pPr marR="0" indent="0" algn="ctr" rtl="0">
                        <a:spcBef>
                          <a:spcPts val="0"/>
                        </a:spcBef>
                        <a:spcAft>
                          <a:spcPts val="0"/>
                        </a:spcAft>
                      </a:pPr>
                      <a:r>
                        <a:rPr lang="en-US" sz="2000" kern="1400" dirty="0"/>
                        <a:t>¾ LONG</a:t>
                      </a:r>
                      <a:endParaRPr lang="en-US" sz="2000" kern="1400" dirty="0">
                        <a:solidFill>
                          <a:srgbClr val="000000"/>
                        </a:solidFill>
                        <a:latin typeface="Times New Roman"/>
                      </a:endParaRPr>
                    </a:p>
                  </a:txBody>
                  <a:tcPr marL="36576" marR="36576" marT="36576" marB="36576">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10"/>
                  </a:ext>
                </a:extLst>
              </a:tr>
            </a:tbl>
          </a:graphicData>
        </a:graphic>
      </p:graphicFrame>
    </p:spTree>
    <p:extLst>
      <p:ext uri="{BB962C8B-B14F-4D97-AF65-F5344CB8AC3E}">
        <p14:creationId xmlns:p14="http://schemas.microsoft.com/office/powerpoint/2010/main" val="122674895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Fill in the Bill of Material for the Base</a:t>
            </a:r>
          </a:p>
        </p:txBody>
      </p:sp>
      <p:graphicFrame>
        <p:nvGraphicFramePr>
          <p:cNvPr id="6" name="Content Placeholder 1">
            <a:extLst>
              <a:ext uri="{FF2B5EF4-FFF2-40B4-BE49-F238E27FC236}">
                <a16:creationId xmlns:a16="http://schemas.microsoft.com/office/drawing/2014/main" id="{D977979D-254F-4AED-AFE7-A5863B596C30}"/>
              </a:ext>
            </a:extLst>
          </p:cNvPr>
          <p:cNvGraphicFramePr>
            <a:graphicFrameLocks/>
          </p:cNvGraphicFramePr>
          <p:nvPr>
            <p:extLst>
              <p:ext uri="{D42A27DB-BD31-4B8C-83A1-F6EECF244321}">
                <p14:modId xmlns:p14="http://schemas.microsoft.com/office/powerpoint/2010/main" val="1717800158"/>
              </p:ext>
            </p:extLst>
          </p:nvPr>
        </p:nvGraphicFramePr>
        <p:xfrm>
          <a:off x="1974074" y="5222504"/>
          <a:ext cx="8229600" cy="1249680"/>
        </p:xfrm>
        <a:graphic>
          <a:graphicData uri="http://schemas.openxmlformats.org/drawingml/2006/table">
            <a:tbl>
              <a:tblPr firstRow="1" bandRow="1"/>
              <a:tblGrid>
                <a:gridCol w="1645920">
                  <a:extLst>
                    <a:ext uri="{9D8B030D-6E8A-4147-A177-3AD203B41FA5}">
                      <a16:colId xmlns:a16="http://schemas.microsoft.com/office/drawing/2014/main" val="20000"/>
                    </a:ext>
                  </a:extLst>
                </a:gridCol>
                <a:gridCol w="1645920">
                  <a:extLst>
                    <a:ext uri="{9D8B030D-6E8A-4147-A177-3AD203B41FA5}">
                      <a16:colId xmlns:a16="http://schemas.microsoft.com/office/drawing/2014/main" val="20001"/>
                    </a:ext>
                  </a:extLst>
                </a:gridCol>
                <a:gridCol w="1645920">
                  <a:extLst>
                    <a:ext uri="{9D8B030D-6E8A-4147-A177-3AD203B41FA5}">
                      <a16:colId xmlns:a16="http://schemas.microsoft.com/office/drawing/2014/main" val="20002"/>
                    </a:ext>
                  </a:extLst>
                </a:gridCol>
                <a:gridCol w="1645920">
                  <a:extLst>
                    <a:ext uri="{9D8B030D-6E8A-4147-A177-3AD203B41FA5}">
                      <a16:colId xmlns:a16="http://schemas.microsoft.com/office/drawing/2014/main" val="20003"/>
                    </a:ext>
                  </a:extLst>
                </a:gridCol>
                <a:gridCol w="1645920">
                  <a:extLst>
                    <a:ext uri="{9D8B030D-6E8A-4147-A177-3AD203B41FA5}">
                      <a16:colId xmlns:a16="http://schemas.microsoft.com/office/drawing/2014/main" val="20004"/>
                    </a:ext>
                  </a:extLst>
                </a:gridCol>
              </a:tblGrid>
              <a:tr h="0">
                <a:tc gridSpan="5">
                  <a:txBody>
                    <a:bodyPr/>
                    <a:lstStyle>
                      <a:lvl1pPr marL="0" algn="l" defTabSz="914400" rtl="0" eaLnBrk="1" latinLnBrk="0" hangingPunct="1">
                        <a:defRPr sz="1800" b="1" kern="1200">
                          <a:solidFill>
                            <a:schemeClr val="lt1"/>
                          </a:solidFill>
                          <a:latin typeface="Calibri"/>
                        </a:defRPr>
                      </a:lvl1pPr>
                      <a:lvl2pPr marL="457200" algn="l" defTabSz="914400" rtl="0" eaLnBrk="1" latinLnBrk="0" hangingPunct="1">
                        <a:defRPr sz="1800" b="1" kern="1200">
                          <a:solidFill>
                            <a:schemeClr val="lt1"/>
                          </a:solidFill>
                          <a:latin typeface="Calibri"/>
                        </a:defRPr>
                      </a:lvl2pPr>
                      <a:lvl3pPr marL="914400" algn="l" defTabSz="914400" rtl="0" eaLnBrk="1" latinLnBrk="0" hangingPunct="1">
                        <a:defRPr sz="1800" b="1" kern="1200">
                          <a:solidFill>
                            <a:schemeClr val="lt1"/>
                          </a:solidFill>
                          <a:latin typeface="Calibri"/>
                        </a:defRPr>
                      </a:lvl3pPr>
                      <a:lvl4pPr marL="1371600" algn="l" defTabSz="914400" rtl="0" eaLnBrk="1" latinLnBrk="0" hangingPunct="1">
                        <a:defRPr sz="1800" b="1" kern="1200">
                          <a:solidFill>
                            <a:schemeClr val="lt1"/>
                          </a:solidFill>
                          <a:latin typeface="Calibri"/>
                        </a:defRPr>
                      </a:lvl4pPr>
                      <a:lvl5pPr marL="1828800" algn="l" defTabSz="914400" rtl="0" eaLnBrk="1" latinLnBrk="0" hangingPunct="1">
                        <a:defRPr sz="1800" b="1" kern="1200">
                          <a:solidFill>
                            <a:schemeClr val="lt1"/>
                          </a:solidFill>
                          <a:latin typeface="Calibri"/>
                        </a:defRPr>
                      </a:lvl5pPr>
                      <a:lvl6pPr marL="2286000" algn="l" defTabSz="914400" rtl="0" eaLnBrk="1" latinLnBrk="0" hangingPunct="1">
                        <a:defRPr sz="1800" b="1" kern="1200">
                          <a:solidFill>
                            <a:schemeClr val="lt1"/>
                          </a:solidFill>
                          <a:latin typeface="Calibri"/>
                        </a:defRPr>
                      </a:lvl6pPr>
                      <a:lvl7pPr marL="2743200" algn="l" defTabSz="914400" rtl="0" eaLnBrk="1" latinLnBrk="0" hangingPunct="1">
                        <a:defRPr sz="1800" b="1" kern="1200">
                          <a:solidFill>
                            <a:schemeClr val="lt1"/>
                          </a:solidFill>
                          <a:latin typeface="Calibri"/>
                        </a:defRPr>
                      </a:lvl7pPr>
                      <a:lvl8pPr marL="3200400" algn="l" defTabSz="914400" rtl="0" eaLnBrk="1" latinLnBrk="0" hangingPunct="1">
                        <a:defRPr sz="1800" b="1" kern="1200">
                          <a:solidFill>
                            <a:schemeClr val="lt1"/>
                          </a:solidFill>
                          <a:latin typeface="Calibri"/>
                        </a:defRPr>
                      </a:lvl8pPr>
                      <a:lvl9pPr marL="3657600" algn="l" defTabSz="914400" rtl="0" eaLnBrk="1" latinLnBrk="0" hangingPunct="1">
                        <a:defRPr sz="1800" b="1" kern="1200">
                          <a:solidFill>
                            <a:schemeClr val="lt1"/>
                          </a:solidFill>
                          <a:latin typeface="Calibri"/>
                        </a:defRPr>
                      </a:lvl9pPr>
                    </a:lstStyle>
                    <a:p>
                      <a:pPr algn="ctr"/>
                      <a:r>
                        <a:rPr lang="en-US" sz="2800" dirty="0">
                          <a:latin typeface="Open Sans"/>
                        </a:rPr>
                        <a:t>SCREW JACK PARTS LIST</a:t>
                      </a:r>
                    </a:p>
                  </a:txBody>
                  <a:tcP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10000"/>
                  </a:ext>
                </a:extLst>
              </a:tr>
              <a:tr h="311429">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a:latin typeface="Open Sans"/>
                        </a:rPr>
                        <a:t>NAME</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a:latin typeface="Open Sans"/>
                        </a:rPr>
                        <a:t>MATERIAL</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a:latin typeface="Open Sans"/>
                        </a:rPr>
                        <a:t>LENGTH</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a:latin typeface="Open Sans"/>
                        </a:rPr>
                        <a:t>DIAMETER</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a:latin typeface="Open Sans"/>
                        </a:rPr>
                        <a:t>FINISH</a:t>
                      </a: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10001"/>
                  </a:ext>
                </a:extLst>
              </a:tr>
              <a:tr h="307163">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a:latin typeface="Open Sans"/>
                        </a:rPr>
                        <a:t>BASE</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latin typeface="Open Sans"/>
                        </a:rPr>
                        <a: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algn="ctr"/>
                      <a:r>
                        <a:rPr lang="en-US" dirty="0">
                          <a:solidFill>
                            <a:srgbClr val="FF0000"/>
                          </a:solidFill>
                          <a:latin typeface="Open Sans"/>
                        </a:rPr>
                        <a: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latin typeface="Open Sans"/>
                        </a:rPr>
                        <a: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tc>
                  <a:txBody>
                    <a:bodyPr/>
                    <a:lstStyle>
                      <a:lvl1pPr marL="0" algn="l" defTabSz="914400" rtl="0" eaLnBrk="1" latinLnBrk="0" hangingPunct="1">
                        <a:defRPr sz="1800" kern="1200">
                          <a:solidFill>
                            <a:schemeClr val="dk1"/>
                          </a:solidFill>
                          <a:latin typeface="Calibri"/>
                        </a:defRPr>
                      </a:lvl1pPr>
                      <a:lvl2pPr marL="457200" algn="l" defTabSz="914400" rtl="0" eaLnBrk="1" latinLnBrk="0" hangingPunct="1">
                        <a:defRPr sz="1800" kern="1200">
                          <a:solidFill>
                            <a:schemeClr val="dk1"/>
                          </a:solidFill>
                          <a:latin typeface="Calibri"/>
                        </a:defRPr>
                      </a:lvl2pPr>
                      <a:lvl3pPr marL="914400" algn="l" defTabSz="914400" rtl="0" eaLnBrk="1" latinLnBrk="0" hangingPunct="1">
                        <a:defRPr sz="1800" kern="1200">
                          <a:solidFill>
                            <a:schemeClr val="dk1"/>
                          </a:solidFill>
                          <a:latin typeface="Calibri"/>
                        </a:defRPr>
                      </a:lvl3pPr>
                      <a:lvl4pPr marL="1371600" algn="l" defTabSz="914400" rtl="0" eaLnBrk="1" latinLnBrk="0" hangingPunct="1">
                        <a:defRPr sz="1800" kern="1200">
                          <a:solidFill>
                            <a:schemeClr val="dk1"/>
                          </a:solidFill>
                          <a:latin typeface="Calibri"/>
                        </a:defRPr>
                      </a:lvl4pPr>
                      <a:lvl5pPr marL="1828800" algn="l" defTabSz="914400" rtl="0" eaLnBrk="1" latinLnBrk="0" hangingPunct="1">
                        <a:defRPr sz="1800" kern="1200">
                          <a:solidFill>
                            <a:schemeClr val="dk1"/>
                          </a:solidFill>
                          <a:latin typeface="Calibri"/>
                        </a:defRPr>
                      </a:lvl5pPr>
                      <a:lvl6pPr marL="2286000" algn="l" defTabSz="914400" rtl="0" eaLnBrk="1" latinLnBrk="0" hangingPunct="1">
                        <a:defRPr sz="1800" kern="1200">
                          <a:solidFill>
                            <a:schemeClr val="dk1"/>
                          </a:solidFill>
                          <a:latin typeface="Calibri"/>
                        </a:defRPr>
                      </a:lvl6pPr>
                      <a:lvl7pPr marL="2743200" algn="l" defTabSz="914400" rtl="0" eaLnBrk="1" latinLnBrk="0" hangingPunct="1">
                        <a:defRPr sz="1800" kern="1200">
                          <a:solidFill>
                            <a:schemeClr val="dk1"/>
                          </a:solidFill>
                          <a:latin typeface="Calibri"/>
                        </a:defRPr>
                      </a:lvl7pPr>
                      <a:lvl8pPr marL="3200400" algn="l" defTabSz="914400" rtl="0" eaLnBrk="1" latinLnBrk="0" hangingPunct="1">
                        <a:defRPr sz="1800" kern="1200">
                          <a:solidFill>
                            <a:schemeClr val="dk1"/>
                          </a:solidFill>
                          <a:latin typeface="Calibri"/>
                        </a:defRPr>
                      </a:lvl8pPr>
                      <a:lvl9pPr marL="3657600" algn="l" defTabSz="914400" rtl="0" eaLnBrk="1" latinLnBrk="0" hangingPunct="1">
                        <a:defRPr sz="1800" kern="1200">
                          <a:solidFill>
                            <a:schemeClr val="dk1"/>
                          </a:solidFill>
                          <a:latin typeface="Calibri"/>
                        </a:defRPr>
                      </a:lvl9p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dirty="0">
                          <a:solidFill>
                            <a:srgbClr val="FF0000"/>
                          </a:solidFill>
                          <a:latin typeface="Open Sans"/>
                        </a:rPr>
                        <a:t>?</a:t>
                      </a:r>
                    </a:p>
                  </a:txBody>
                  <a:tcPr>
                    <a:lnL w="12700" cmpd="sng">
                      <a:solidFill>
                        <a:sysClr val="window" lastClr="FFFFFF"/>
                      </a:solidFill>
                    </a:lnL>
                    <a:lnR w="12700" cmpd="sng">
                      <a:solidFill>
                        <a:sysClr val="window" lastClr="FFFFFF"/>
                      </a:solidFill>
                    </a:lnR>
                    <a:lnT w="127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20000"/>
                      </a:srgbClr>
                    </a:solidFill>
                  </a:tcPr>
                </a:tc>
                <a:extLst>
                  <a:ext uri="{0D108BD9-81ED-4DB2-BD59-A6C34878D82A}">
                    <a16:rowId xmlns:a16="http://schemas.microsoft.com/office/drawing/2014/main" val="10002"/>
                  </a:ext>
                </a:extLst>
              </a:tr>
            </a:tbl>
          </a:graphicData>
        </a:graphic>
      </p:graphicFrame>
      <p:pic>
        <p:nvPicPr>
          <p:cNvPr id="7" name="Picture 3">
            <a:extLst>
              <a:ext uri="{FF2B5EF4-FFF2-40B4-BE49-F238E27FC236}">
                <a16:creationId xmlns:a16="http://schemas.microsoft.com/office/drawing/2014/main" id="{6487325C-E643-47BF-B3D6-B55094921556}"/>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2791168" y="1283509"/>
            <a:ext cx="6248400" cy="39258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6914977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endParaRPr lang="en-US" dirty="0"/>
          </a:p>
        </p:txBody>
      </p:sp>
    </p:spTree>
    <p:extLst>
      <p:ext uri="{BB962C8B-B14F-4D97-AF65-F5344CB8AC3E}">
        <p14:creationId xmlns:p14="http://schemas.microsoft.com/office/powerpoint/2010/main" val="50900735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endParaRPr lang="en-US" dirty="0"/>
          </a:p>
        </p:txBody>
      </p:sp>
    </p:spTree>
    <p:extLst>
      <p:ext uri="{BB962C8B-B14F-4D97-AF65-F5344CB8AC3E}">
        <p14:creationId xmlns:p14="http://schemas.microsoft.com/office/powerpoint/2010/main" val="38705599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endParaRPr lang="en-US" dirty="0"/>
          </a:p>
        </p:txBody>
      </p:sp>
    </p:spTree>
    <p:extLst>
      <p:ext uri="{BB962C8B-B14F-4D97-AF65-F5344CB8AC3E}">
        <p14:creationId xmlns:p14="http://schemas.microsoft.com/office/powerpoint/2010/main" val="238376502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endParaRPr lang="en-US" dirty="0"/>
          </a:p>
        </p:txBody>
      </p:sp>
    </p:spTree>
    <p:extLst>
      <p:ext uri="{BB962C8B-B14F-4D97-AF65-F5344CB8AC3E}">
        <p14:creationId xmlns:p14="http://schemas.microsoft.com/office/powerpoint/2010/main" val="377694351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endParaRPr lang="en-US" dirty="0"/>
          </a:p>
        </p:txBody>
      </p:sp>
    </p:spTree>
    <p:extLst>
      <p:ext uri="{BB962C8B-B14F-4D97-AF65-F5344CB8AC3E}">
        <p14:creationId xmlns:p14="http://schemas.microsoft.com/office/powerpoint/2010/main" val="107319391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endParaRPr lang="en-US" dirty="0"/>
          </a:p>
        </p:txBody>
      </p:sp>
    </p:spTree>
    <p:extLst>
      <p:ext uri="{BB962C8B-B14F-4D97-AF65-F5344CB8AC3E}">
        <p14:creationId xmlns:p14="http://schemas.microsoft.com/office/powerpoint/2010/main" val="1546423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Read Blueprints</a:t>
            </a:r>
          </a:p>
        </p:txBody>
      </p:sp>
      <p:grpSp>
        <p:nvGrpSpPr>
          <p:cNvPr id="5" name="Group 6">
            <a:extLst>
              <a:ext uri="{FF2B5EF4-FFF2-40B4-BE49-F238E27FC236}">
                <a16:creationId xmlns:a16="http://schemas.microsoft.com/office/drawing/2014/main" id="{682B9807-4E76-4928-9EB6-F7EE8C46C9CC}"/>
              </a:ext>
            </a:extLst>
          </p:cNvPr>
          <p:cNvGrpSpPr>
            <a:grpSpLocks/>
          </p:cNvGrpSpPr>
          <p:nvPr/>
        </p:nvGrpSpPr>
        <p:grpSpPr bwMode="auto">
          <a:xfrm>
            <a:off x="2023650" y="1806545"/>
            <a:ext cx="5047865" cy="1890626"/>
            <a:chOff x="106070400" y="110173410"/>
            <a:chExt cx="6172200" cy="1909013"/>
          </a:xfrm>
        </p:grpSpPr>
        <p:grpSp>
          <p:nvGrpSpPr>
            <p:cNvPr id="6" name="Group 7">
              <a:extLst>
                <a:ext uri="{FF2B5EF4-FFF2-40B4-BE49-F238E27FC236}">
                  <a16:creationId xmlns:a16="http://schemas.microsoft.com/office/drawing/2014/main" id="{967B52A8-B485-435B-A9C6-AC74C0F74124}"/>
                </a:ext>
              </a:extLst>
            </p:cNvPr>
            <p:cNvGrpSpPr>
              <a:grpSpLocks/>
            </p:cNvGrpSpPr>
            <p:nvPr/>
          </p:nvGrpSpPr>
          <p:grpSpPr bwMode="auto">
            <a:xfrm>
              <a:off x="106301400" y="110871000"/>
              <a:ext cx="2686050" cy="457201"/>
              <a:chOff x="107347642" y="112485488"/>
              <a:chExt cx="2743200" cy="457201"/>
            </a:xfrm>
          </p:grpSpPr>
          <p:sp>
            <p:nvSpPr>
              <p:cNvPr id="38" name="Line 8">
                <a:extLst>
                  <a:ext uri="{FF2B5EF4-FFF2-40B4-BE49-F238E27FC236}">
                    <a16:creationId xmlns:a16="http://schemas.microsoft.com/office/drawing/2014/main" id="{98FE8FC1-6A02-4CC6-96BB-7EEB73448B80}"/>
                  </a:ext>
                </a:extLst>
              </p:cNvPr>
              <p:cNvSpPr>
                <a:spLocks noChangeShapeType="1"/>
              </p:cNvSpPr>
              <p:nvPr/>
            </p:nvSpPr>
            <p:spPr bwMode="auto">
              <a:xfrm>
                <a:off x="107347642" y="112485488"/>
                <a:ext cx="2743200"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39" name="Line 9">
                <a:extLst>
                  <a:ext uri="{FF2B5EF4-FFF2-40B4-BE49-F238E27FC236}">
                    <a16:creationId xmlns:a16="http://schemas.microsoft.com/office/drawing/2014/main" id="{6B7BEA92-0944-473A-B1C5-A6183893C48A}"/>
                  </a:ext>
                </a:extLst>
              </p:cNvPr>
              <p:cNvSpPr>
                <a:spLocks noChangeShapeType="1"/>
              </p:cNvSpPr>
              <p:nvPr/>
            </p:nvSpPr>
            <p:spPr bwMode="auto">
              <a:xfrm>
                <a:off x="107347642" y="112942688"/>
                <a:ext cx="2743200" cy="1"/>
              </a:xfrm>
              <a:prstGeom prst="line">
                <a:avLst/>
              </a:prstGeom>
              <a:noFill/>
              <a:ln w="1905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grpSp>
        <p:sp>
          <p:nvSpPr>
            <p:cNvPr id="7" name="Line 10">
              <a:extLst>
                <a:ext uri="{FF2B5EF4-FFF2-40B4-BE49-F238E27FC236}">
                  <a16:creationId xmlns:a16="http://schemas.microsoft.com/office/drawing/2014/main" id="{26082EE5-7D3A-4DF6-916F-A83FE9CA493C}"/>
                </a:ext>
              </a:extLst>
            </p:cNvPr>
            <p:cNvSpPr>
              <a:spLocks noChangeShapeType="1"/>
            </p:cNvSpPr>
            <p:nvPr/>
          </p:nvSpPr>
          <p:spPr bwMode="auto">
            <a:xfrm flipV="1">
              <a:off x="108956475" y="111199613"/>
              <a:ext cx="1" cy="11430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 name="Line 11">
              <a:extLst>
                <a:ext uri="{FF2B5EF4-FFF2-40B4-BE49-F238E27FC236}">
                  <a16:creationId xmlns:a16="http://schemas.microsoft.com/office/drawing/2014/main" id="{E6D80BAD-BC5D-42F2-94BF-F80EDB075F2E}"/>
                </a:ext>
              </a:extLst>
            </p:cNvPr>
            <p:cNvSpPr>
              <a:spLocks noChangeShapeType="1"/>
            </p:cNvSpPr>
            <p:nvPr/>
          </p:nvSpPr>
          <p:spPr bwMode="auto">
            <a:xfrm flipV="1">
              <a:off x="108956475" y="110856713"/>
              <a:ext cx="1" cy="328612"/>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 name="Line 12">
              <a:extLst>
                <a:ext uri="{FF2B5EF4-FFF2-40B4-BE49-F238E27FC236}">
                  <a16:creationId xmlns:a16="http://schemas.microsoft.com/office/drawing/2014/main" id="{925F1647-74E2-4F5F-836C-9504E8EF5A0E}"/>
                </a:ext>
              </a:extLst>
            </p:cNvPr>
            <p:cNvSpPr>
              <a:spLocks noChangeShapeType="1"/>
            </p:cNvSpPr>
            <p:nvPr/>
          </p:nvSpPr>
          <p:spPr bwMode="auto">
            <a:xfrm>
              <a:off x="108270675" y="110971013"/>
              <a:ext cx="1" cy="228600"/>
            </a:xfrm>
            <a:prstGeom prst="line">
              <a:avLst/>
            </a:prstGeom>
            <a:noFill/>
            <a:ln w="1905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0" name="Line 13">
              <a:extLst>
                <a:ext uri="{FF2B5EF4-FFF2-40B4-BE49-F238E27FC236}">
                  <a16:creationId xmlns:a16="http://schemas.microsoft.com/office/drawing/2014/main" id="{9502A91E-C337-4FFE-B55E-A5881C4D3CD8}"/>
                </a:ext>
              </a:extLst>
            </p:cNvPr>
            <p:cNvSpPr>
              <a:spLocks noChangeShapeType="1"/>
            </p:cNvSpPr>
            <p:nvPr/>
          </p:nvSpPr>
          <p:spPr bwMode="auto">
            <a:xfrm flipH="1">
              <a:off x="106241850" y="110948388"/>
              <a:ext cx="0" cy="32028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1" name="Line 14">
              <a:extLst>
                <a:ext uri="{FF2B5EF4-FFF2-40B4-BE49-F238E27FC236}">
                  <a16:creationId xmlns:a16="http://schemas.microsoft.com/office/drawing/2014/main" id="{62E7760F-ACB6-4552-A841-67C15888AA43}"/>
                </a:ext>
              </a:extLst>
            </p:cNvPr>
            <p:cNvSpPr>
              <a:spLocks noChangeShapeType="1"/>
            </p:cNvSpPr>
            <p:nvPr/>
          </p:nvSpPr>
          <p:spPr bwMode="auto">
            <a:xfrm flipH="1">
              <a:off x="106241850" y="110871000"/>
              <a:ext cx="57150" cy="71442"/>
            </a:xfrm>
            <a:prstGeom prst="line">
              <a:avLst/>
            </a:prstGeom>
            <a:noFill/>
            <a:ln w="1905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2" name="Line 15">
              <a:extLst>
                <a:ext uri="{FF2B5EF4-FFF2-40B4-BE49-F238E27FC236}">
                  <a16:creationId xmlns:a16="http://schemas.microsoft.com/office/drawing/2014/main" id="{B35C0BF9-464F-4A73-B784-708F075658B8}"/>
                </a:ext>
              </a:extLst>
            </p:cNvPr>
            <p:cNvSpPr>
              <a:spLocks noChangeShapeType="1"/>
            </p:cNvSpPr>
            <p:nvPr/>
          </p:nvSpPr>
          <p:spPr bwMode="auto">
            <a:xfrm>
              <a:off x="106241847" y="111275810"/>
              <a:ext cx="57153" cy="5239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3" name="Line 16">
              <a:extLst>
                <a:ext uri="{FF2B5EF4-FFF2-40B4-BE49-F238E27FC236}">
                  <a16:creationId xmlns:a16="http://schemas.microsoft.com/office/drawing/2014/main" id="{DC1B6176-8E40-40B0-AF93-1451D3B186C5}"/>
                </a:ext>
              </a:extLst>
            </p:cNvPr>
            <p:cNvSpPr>
              <a:spLocks noChangeShapeType="1"/>
            </p:cNvSpPr>
            <p:nvPr/>
          </p:nvSpPr>
          <p:spPr bwMode="auto">
            <a:xfrm flipH="1">
              <a:off x="108270675" y="11097101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4" name="Line 17">
              <a:extLst>
                <a:ext uri="{FF2B5EF4-FFF2-40B4-BE49-F238E27FC236}">
                  <a16:creationId xmlns:a16="http://schemas.microsoft.com/office/drawing/2014/main" id="{CF64A940-E830-48BD-9382-F135EC0290D9}"/>
                </a:ext>
              </a:extLst>
            </p:cNvPr>
            <p:cNvSpPr>
              <a:spLocks noChangeShapeType="1"/>
            </p:cNvSpPr>
            <p:nvPr/>
          </p:nvSpPr>
          <p:spPr bwMode="auto">
            <a:xfrm flipH="1">
              <a:off x="108356400" y="11097101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5" name="Line 18">
              <a:extLst>
                <a:ext uri="{FF2B5EF4-FFF2-40B4-BE49-F238E27FC236}">
                  <a16:creationId xmlns:a16="http://schemas.microsoft.com/office/drawing/2014/main" id="{CFE7C96A-685C-493A-B779-28DEE88D1846}"/>
                </a:ext>
              </a:extLst>
            </p:cNvPr>
            <p:cNvSpPr>
              <a:spLocks noChangeShapeType="1"/>
            </p:cNvSpPr>
            <p:nvPr/>
          </p:nvSpPr>
          <p:spPr bwMode="auto">
            <a:xfrm flipH="1">
              <a:off x="108442125" y="11097101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6" name="Line 19">
              <a:extLst>
                <a:ext uri="{FF2B5EF4-FFF2-40B4-BE49-F238E27FC236}">
                  <a16:creationId xmlns:a16="http://schemas.microsoft.com/office/drawing/2014/main" id="{605CF21A-2943-4B53-8B4E-F0C89A13FB1D}"/>
                </a:ext>
              </a:extLst>
            </p:cNvPr>
            <p:cNvSpPr>
              <a:spLocks noChangeShapeType="1"/>
            </p:cNvSpPr>
            <p:nvPr/>
          </p:nvSpPr>
          <p:spPr bwMode="auto">
            <a:xfrm flipH="1">
              <a:off x="108499275" y="11097101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7" name="Line 20">
              <a:extLst>
                <a:ext uri="{FF2B5EF4-FFF2-40B4-BE49-F238E27FC236}">
                  <a16:creationId xmlns:a16="http://schemas.microsoft.com/office/drawing/2014/main" id="{FAD671BD-231C-4588-9F9A-F1FA4DDF728C}"/>
                </a:ext>
              </a:extLst>
            </p:cNvPr>
            <p:cNvSpPr>
              <a:spLocks noChangeShapeType="1"/>
            </p:cNvSpPr>
            <p:nvPr/>
          </p:nvSpPr>
          <p:spPr bwMode="auto">
            <a:xfrm flipH="1">
              <a:off x="108585000" y="11097101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8" name="Line 21">
              <a:extLst>
                <a:ext uri="{FF2B5EF4-FFF2-40B4-BE49-F238E27FC236}">
                  <a16:creationId xmlns:a16="http://schemas.microsoft.com/office/drawing/2014/main" id="{DBC0B305-7E02-4122-8A46-18211FFFE128}"/>
                </a:ext>
              </a:extLst>
            </p:cNvPr>
            <p:cNvSpPr>
              <a:spLocks noChangeShapeType="1"/>
            </p:cNvSpPr>
            <p:nvPr/>
          </p:nvSpPr>
          <p:spPr bwMode="auto">
            <a:xfrm flipH="1">
              <a:off x="108670725" y="11097101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9" name="Line 22">
              <a:extLst>
                <a:ext uri="{FF2B5EF4-FFF2-40B4-BE49-F238E27FC236}">
                  <a16:creationId xmlns:a16="http://schemas.microsoft.com/office/drawing/2014/main" id="{471F3313-9B2B-4888-9782-E535B55D2AEC}"/>
                </a:ext>
              </a:extLst>
            </p:cNvPr>
            <p:cNvSpPr>
              <a:spLocks noChangeShapeType="1"/>
            </p:cNvSpPr>
            <p:nvPr/>
          </p:nvSpPr>
          <p:spPr bwMode="auto">
            <a:xfrm flipH="1">
              <a:off x="108727875" y="11097101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20" name="Line 23">
              <a:extLst>
                <a:ext uri="{FF2B5EF4-FFF2-40B4-BE49-F238E27FC236}">
                  <a16:creationId xmlns:a16="http://schemas.microsoft.com/office/drawing/2014/main" id="{E7A2F139-F9D8-4F9D-B8DF-9BED36E721FE}"/>
                </a:ext>
              </a:extLst>
            </p:cNvPr>
            <p:cNvSpPr>
              <a:spLocks noChangeShapeType="1"/>
            </p:cNvSpPr>
            <p:nvPr/>
          </p:nvSpPr>
          <p:spPr bwMode="auto">
            <a:xfrm flipH="1">
              <a:off x="108813600" y="11097101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21" name="Line 24">
              <a:extLst>
                <a:ext uri="{FF2B5EF4-FFF2-40B4-BE49-F238E27FC236}">
                  <a16:creationId xmlns:a16="http://schemas.microsoft.com/office/drawing/2014/main" id="{4374668D-4311-4BF0-B8D0-AD214F8305DD}"/>
                </a:ext>
              </a:extLst>
            </p:cNvPr>
            <p:cNvSpPr>
              <a:spLocks noChangeShapeType="1"/>
            </p:cNvSpPr>
            <p:nvPr/>
          </p:nvSpPr>
          <p:spPr bwMode="auto">
            <a:xfrm flipH="1">
              <a:off x="108899325" y="11097101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22" name="Text Box 25">
              <a:extLst>
                <a:ext uri="{FF2B5EF4-FFF2-40B4-BE49-F238E27FC236}">
                  <a16:creationId xmlns:a16="http://schemas.microsoft.com/office/drawing/2014/main" id="{29CA3892-F4C8-4771-A2F7-CC9E1F0E1077}"/>
                </a:ext>
              </a:extLst>
            </p:cNvPr>
            <p:cNvSpPr txBox="1">
              <a:spLocks noChangeArrowheads="1"/>
            </p:cNvSpPr>
            <p:nvPr/>
          </p:nvSpPr>
          <p:spPr bwMode="auto">
            <a:xfrm>
              <a:off x="107041950" y="111442500"/>
              <a:ext cx="1914526" cy="228600"/>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1/2” ROUND STOCK </a:t>
              </a:r>
              <a:endParaRPr lang="en-US" dirty="0">
                <a:solidFill>
                  <a:prstClr val="black"/>
                </a:solidFill>
                <a:latin typeface="+mj-lt"/>
                <a:cs typeface="Arial" charset="0"/>
              </a:endParaRPr>
            </a:p>
          </p:txBody>
        </p:sp>
        <p:sp>
          <p:nvSpPr>
            <p:cNvPr id="23" name="Line 26">
              <a:extLst>
                <a:ext uri="{FF2B5EF4-FFF2-40B4-BE49-F238E27FC236}">
                  <a16:creationId xmlns:a16="http://schemas.microsoft.com/office/drawing/2014/main" id="{A3C41BBA-ED82-4911-BF9A-A577A0478343}"/>
                </a:ext>
              </a:extLst>
            </p:cNvPr>
            <p:cNvSpPr>
              <a:spLocks noChangeShapeType="1"/>
            </p:cNvSpPr>
            <p:nvPr/>
          </p:nvSpPr>
          <p:spPr bwMode="auto">
            <a:xfrm>
              <a:off x="106213275" y="110199488"/>
              <a:ext cx="1" cy="649287"/>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24" name="Line 27">
              <a:extLst>
                <a:ext uri="{FF2B5EF4-FFF2-40B4-BE49-F238E27FC236}">
                  <a16:creationId xmlns:a16="http://schemas.microsoft.com/office/drawing/2014/main" id="{21804F84-6FA9-4B94-9399-70D9B11CB7F0}"/>
                </a:ext>
              </a:extLst>
            </p:cNvPr>
            <p:cNvSpPr>
              <a:spLocks noChangeShapeType="1"/>
            </p:cNvSpPr>
            <p:nvPr/>
          </p:nvSpPr>
          <p:spPr bwMode="auto">
            <a:xfrm>
              <a:off x="108956475" y="110228063"/>
              <a:ext cx="1" cy="59690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25" name="Text Box 28">
              <a:extLst>
                <a:ext uri="{FF2B5EF4-FFF2-40B4-BE49-F238E27FC236}">
                  <a16:creationId xmlns:a16="http://schemas.microsoft.com/office/drawing/2014/main" id="{E25A9A41-D5E5-4035-9BEE-553A535B153C}"/>
                </a:ext>
              </a:extLst>
            </p:cNvPr>
            <p:cNvSpPr txBox="1">
              <a:spLocks noChangeArrowheads="1"/>
            </p:cNvSpPr>
            <p:nvPr/>
          </p:nvSpPr>
          <p:spPr bwMode="auto">
            <a:xfrm>
              <a:off x="107470576" y="110173410"/>
              <a:ext cx="228600" cy="200025"/>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3</a:t>
              </a:r>
              <a:endParaRPr lang="en-US" dirty="0">
                <a:solidFill>
                  <a:prstClr val="black"/>
                </a:solidFill>
                <a:latin typeface="+mj-lt"/>
                <a:cs typeface="Arial" charset="0"/>
              </a:endParaRPr>
            </a:p>
          </p:txBody>
        </p:sp>
        <p:sp>
          <p:nvSpPr>
            <p:cNvPr id="26" name="Line 29">
              <a:extLst>
                <a:ext uri="{FF2B5EF4-FFF2-40B4-BE49-F238E27FC236}">
                  <a16:creationId xmlns:a16="http://schemas.microsoft.com/office/drawing/2014/main" id="{3822BBD9-786B-41C5-9E03-F3C624932D70}"/>
                </a:ext>
              </a:extLst>
            </p:cNvPr>
            <p:cNvSpPr>
              <a:spLocks noChangeShapeType="1"/>
            </p:cNvSpPr>
            <p:nvPr/>
          </p:nvSpPr>
          <p:spPr bwMode="auto">
            <a:xfrm flipH="1">
              <a:off x="106213275" y="110285213"/>
              <a:ext cx="1257300" cy="1"/>
            </a:xfrm>
            <a:prstGeom prst="line">
              <a:avLst/>
            </a:prstGeom>
            <a:noFill/>
            <a:ln w="15875" algn="ctr">
              <a:solidFill>
                <a:srgbClr val="000000"/>
              </a:solidFill>
              <a:round/>
              <a:headEnd/>
              <a:tailEnd type="arrow"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27" name="Line 30">
              <a:extLst>
                <a:ext uri="{FF2B5EF4-FFF2-40B4-BE49-F238E27FC236}">
                  <a16:creationId xmlns:a16="http://schemas.microsoft.com/office/drawing/2014/main" id="{DA3AE0CE-8DED-4663-9363-06B65340798C}"/>
                </a:ext>
              </a:extLst>
            </p:cNvPr>
            <p:cNvSpPr>
              <a:spLocks noChangeShapeType="1"/>
            </p:cNvSpPr>
            <p:nvPr/>
          </p:nvSpPr>
          <p:spPr bwMode="auto">
            <a:xfrm>
              <a:off x="107699175" y="110285213"/>
              <a:ext cx="1257300" cy="1"/>
            </a:xfrm>
            <a:prstGeom prst="line">
              <a:avLst/>
            </a:prstGeom>
            <a:noFill/>
            <a:ln w="15875" algn="ctr">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28" name="Text Box 31">
              <a:extLst>
                <a:ext uri="{FF2B5EF4-FFF2-40B4-BE49-F238E27FC236}">
                  <a16:creationId xmlns:a16="http://schemas.microsoft.com/office/drawing/2014/main" id="{53549064-47CB-4A68-AC0F-59372C7B7329}"/>
                </a:ext>
              </a:extLst>
            </p:cNvPr>
            <p:cNvSpPr txBox="1">
              <a:spLocks noChangeArrowheads="1"/>
            </p:cNvSpPr>
            <p:nvPr/>
          </p:nvSpPr>
          <p:spPr bwMode="auto">
            <a:xfrm>
              <a:off x="109299376" y="110413800"/>
              <a:ext cx="2943224" cy="533400"/>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1/4-20 THREADS 3/4” DEEP</a:t>
              </a:r>
              <a:endParaRPr lang="en-US" dirty="0">
                <a:solidFill>
                  <a:prstClr val="black"/>
                </a:solidFill>
                <a:latin typeface="+mj-lt"/>
                <a:cs typeface="Arial" charset="0"/>
              </a:endParaRPr>
            </a:p>
          </p:txBody>
        </p:sp>
        <p:sp>
          <p:nvSpPr>
            <p:cNvPr id="29" name="Line 32">
              <a:extLst>
                <a:ext uri="{FF2B5EF4-FFF2-40B4-BE49-F238E27FC236}">
                  <a16:creationId xmlns:a16="http://schemas.microsoft.com/office/drawing/2014/main" id="{32DA204D-8357-4537-BD2B-9E81BBACC433}"/>
                </a:ext>
              </a:extLst>
            </p:cNvPr>
            <p:cNvSpPr>
              <a:spLocks noChangeShapeType="1"/>
            </p:cNvSpPr>
            <p:nvPr/>
          </p:nvSpPr>
          <p:spPr bwMode="auto">
            <a:xfrm flipH="1">
              <a:off x="109013625" y="110556675"/>
              <a:ext cx="285750" cy="371475"/>
            </a:xfrm>
            <a:prstGeom prst="line">
              <a:avLst/>
            </a:prstGeom>
            <a:noFill/>
            <a:ln w="15875" algn="ctr">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30" name="Line 33">
              <a:extLst>
                <a:ext uri="{FF2B5EF4-FFF2-40B4-BE49-F238E27FC236}">
                  <a16:creationId xmlns:a16="http://schemas.microsoft.com/office/drawing/2014/main" id="{F581CC04-9396-4081-A754-232B3548618C}"/>
                </a:ext>
              </a:extLst>
            </p:cNvPr>
            <p:cNvSpPr>
              <a:spLocks noChangeShapeType="1"/>
            </p:cNvSpPr>
            <p:nvPr/>
          </p:nvSpPr>
          <p:spPr bwMode="auto">
            <a:xfrm>
              <a:off x="107499150" y="111099600"/>
              <a:ext cx="114300" cy="1"/>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31" name="Line 34">
              <a:extLst>
                <a:ext uri="{FF2B5EF4-FFF2-40B4-BE49-F238E27FC236}">
                  <a16:creationId xmlns:a16="http://schemas.microsoft.com/office/drawing/2014/main" id="{892B3299-389E-47E2-9E6A-044B9A213CFE}"/>
                </a:ext>
              </a:extLst>
            </p:cNvPr>
            <p:cNvSpPr>
              <a:spLocks noChangeShapeType="1"/>
            </p:cNvSpPr>
            <p:nvPr/>
          </p:nvSpPr>
          <p:spPr bwMode="auto">
            <a:xfrm flipV="1">
              <a:off x="108269086" y="110956725"/>
              <a:ext cx="687389" cy="7143"/>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32" name="Line 35">
              <a:extLst>
                <a:ext uri="{FF2B5EF4-FFF2-40B4-BE49-F238E27FC236}">
                  <a16:creationId xmlns:a16="http://schemas.microsoft.com/office/drawing/2014/main" id="{F36BDF02-8B60-4A1D-A436-0D6166AAD808}"/>
                </a:ext>
              </a:extLst>
            </p:cNvPr>
            <p:cNvSpPr>
              <a:spLocks noChangeShapeType="1"/>
            </p:cNvSpPr>
            <p:nvPr/>
          </p:nvSpPr>
          <p:spPr bwMode="auto">
            <a:xfrm>
              <a:off x="108270675" y="111204376"/>
              <a:ext cx="685800" cy="0"/>
            </a:xfrm>
            <a:prstGeom prst="line">
              <a:avLst/>
            </a:prstGeom>
            <a:noFill/>
            <a:ln w="1905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33" name="Line 36">
              <a:extLst>
                <a:ext uri="{FF2B5EF4-FFF2-40B4-BE49-F238E27FC236}">
                  <a16:creationId xmlns:a16="http://schemas.microsoft.com/office/drawing/2014/main" id="{D89EB87C-EC79-4807-9056-0EB0AF1FFF9F}"/>
                </a:ext>
              </a:extLst>
            </p:cNvPr>
            <p:cNvSpPr>
              <a:spLocks noChangeShapeType="1"/>
            </p:cNvSpPr>
            <p:nvPr/>
          </p:nvSpPr>
          <p:spPr bwMode="auto">
            <a:xfrm flipH="1">
              <a:off x="106070400" y="111099600"/>
              <a:ext cx="1371600"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34" name="Line 37">
              <a:extLst>
                <a:ext uri="{FF2B5EF4-FFF2-40B4-BE49-F238E27FC236}">
                  <a16:creationId xmlns:a16="http://schemas.microsoft.com/office/drawing/2014/main" id="{685D055F-9E05-4B50-81FD-90BD9D475883}"/>
                </a:ext>
              </a:extLst>
            </p:cNvPr>
            <p:cNvSpPr>
              <a:spLocks noChangeShapeType="1"/>
            </p:cNvSpPr>
            <p:nvPr/>
          </p:nvSpPr>
          <p:spPr bwMode="auto">
            <a:xfrm>
              <a:off x="107727750" y="111099600"/>
              <a:ext cx="1400175"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35" name="Oval 34">
              <a:extLst>
                <a:ext uri="{FF2B5EF4-FFF2-40B4-BE49-F238E27FC236}">
                  <a16:creationId xmlns:a16="http://schemas.microsoft.com/office/drawing/2014/main" id="{783729D3-4905-42E2-9560-FF2B4ECD791B}"/>
                </a:ext>
              </a:extLst>
            </p:cNvPr>
            <p:cNvSpPr>
              <a:spLocks noChangeArrowheads="1"/>
            </p:cNvSpPr>
            <p:nvPr/>
          </p:nvSpPr>
          <p:spPr bwMode="auto">
            <a:xfrm>
              <a:off x="109499400" y="110871000"/>
              <a:ext cx="457200" cy="457200"/>
            </a:xfrm>
            <a:prstGeom prst="ellipse">
              <a:avLst/>
            </a:prstGeom>
            <a:noFill/>
            <a:ln w="19050" algn="in">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36" name="Oval 35">
              <a:extLst>
                <a:ext uri="{FF2B5EF4-FFF2-40B4-BE49-F238E27FC236}">
                  <a16:creationId xmlns:a16="http://schemas.microsoft.com/office/drawing/2014/main" id="{CBEAE353-8421-47EE-9979-09B5308D65CE}"/>
                </a:ext>
              </a:extLst>
            </p:cNvPr>
            <p:cNvSpPr>
              <a:spLocks noChangeArrowheads="1"/>
            </p:cNvSpPr>
            <p:nvPr/>
          </p:nvSpPr>
          <p:spPr bwMode="auto">
            <a:xfrm>
              <a:off x="109613700" y="110985300"/>
              <a:ext cx="228600" cy="228600"/>
            </a:xfrm>
            <a:prstGeom prst="ellipse">
              <a:avLst/>
            </a:prstGeom>
            <a:noFill/>
            <a:ln w="19050" algn="in">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37" name="Text Box 40">
              <a:extLst>
                <a:ext uri="{FF2B5EF4-FFF2-40B4-BE49-F238E27FC236}">
                  <a16:creationId xmlns:a16="http://schemas.microsoft.com/office/drawing/2014/main" id="{28F588CC-2503-4780-929D-25FB67DE006C}"/>
                </a:ext>
              </a:extLst>
            </p:cNvPr>
            <p:cNvSpPr txBox="1">
              <a:spLocks noChangeArrowheads="1"/>
            </p:cNvSpPr>
            <p:nvPr/>
          </p:nvSpPr>
          <p:spPr bwMode="auto">
            <a:xfrm>
              <a:off x="106813350" y="111785401"/>
              <a:ext cx="1514474" cy="297022"/>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HAMMER HANDLE</a:t>
              </a:r>
              <a:endParaRPr lang="en-US" dirty="0">
                <a:solidFill>
                  <a:prstClr val="black"/>
                </a:solidFill>
                <a:latin typeface="+mj-lt"/>
                <a:cs typeface="Arial" charset="0"/>
              </a:endParaRPr>
            </a:p>
          </p:txBody>
        </p:sp>
      </p:grpSp>
      <p:grpSp>
        <p:nvGrpSpPr>
          <p:cNvPr id="40" name="Group 39">
            <a:extLst>
              <a:ext uri="{FF2B5EF4-FFF2-40B4-BE49-F238E27FC236}">
                <a16:creationId xmlns:a16="http://schemas.microsoft.com/office/drawing/2014/main" id="{92AD3804-24E6-4402-8053-4C23348A0506}"/>
              </a:ext>
            </a:extLst>
          </p:cNvPr>
          <p:cNvGrpSpPr/>
          <p:nvPr/>
        </p:nvGrpSpPr>
        <p:grpSpPr>
          <a:xfrm>
            <a:off x="2219009" y="4538525"/>
            <a:ext cx="4021180" cy="1613364"/>
            <a:chOff x="937882" y="4051723"/>
            <a:chExt cx="4021180" cy="1613364"/>
          </a:xfrm>
        </p:grpSpPr>
        <p:grpSp>
          <p:nvGrpSpPr>
            <p:cNvPr id="41" name="Group 41">
              <a:extLst>
                <a:ext uri="{FF2B5EF4-FFF2-40B4-BE49-F238E27FC236}">
                  <a16:creationId xmlns:a16="http://schemas.microsoft.com/office/drawing/2014/main" id="{78F3D25B-CA95-4822-AB5C-8F69EE5274BA}"/>
                </a:ext>
              </a:extLst>
            </p:cNvPr>
            <p:cNvGrpSpPr>
              <a:grpSpLocks/>
            </p:cNvGrpSpPr>
            <p:nvPr/>
          </p:nvGrpSpPr>
          <p:grpSpPr bwMode="auto">
            <a:xfrm>
              <a:off x="937882" y="4051723"/>
              <a:ext cx="4021180" cy="620831"/>
              <a:chOff x="105613200" y="112810925"/>
              <a:chExt cx="5857875" cy="677864"/>
            </a:xfrm>
          </p:grpSpPr>
          <p:grpSp>
            <p:nvGrpSpPr>
              <p:cNvPr id="44" name="Group 42">
                <a:extLst>
                  <a:ext uri="{FF2B5EF4-FFF2-40B4-BE49-F238E27FC236}">
                    <a16:creationId xmlns:a16="http://schemas.microsoft.com/office/drawing/2014/main" id="{262A66B2-C10E-48D2-ACBA-C8AE7C4A19CC}"/>
                  </a:ext>
                </a:extLst>
              </p:cNvPr>
              <p:cNvGrpSpPr>
                <a:grpSpLocks/>
              </p:cNvGrpSpPr>
              <p:nvPr/>
            </p:nvGrpSpPr>
            <p:grpSpPr bwMode="auto">
              <a:xfrm>
                <a:off x="105756075" y="112810925"/>
                <a:ext cx="5486401" cy="677864"/>
                <a:chOff x="105984675" y="112693450"/>
                <a:chExt cx="5486401" cy="677864"/>
              </a:xfrm>
            </p:grpSpPr>
            <p:grpSp>
              <p:nvGrpSpPr>
                <p:cNvPr id="47" name="Group 43">
                  <a:extLst>
                    <a:ext uri="{FF2B5EF4-FFF2-40B4-BE49-F238E27FC236}">
                      <a16:creationId xmlns:a16="http://schemas.microsoft.com/office/drawing/2014/main" id="{C40D39EF-3B4A-49F1-AD72-AB8B7F617746}"/>
                    </a:ext>
                  </a:extLst>
                </p:cNvPr>
                <p:cNvGrpSpPr>
                  <a:grpSpLocks/>
                </p:cNvGrpSpPr>
                <p:nvPr/>
              </p:nvGrpSpPr>
              <p:grpSpPr bwMode="auto">
                <a:xfrm>
                  <a:off x="105984675" y="112693450"/>
                  <a:ext cx="5486401" cy="677864"/>
                  <a:chOff x="108327825" y="112903000"/>
                  <a:chExt cx="5486401" cy="677864"/>
                </a:xfrm>
              </p:grpSpPr>
              <p:sp>
                <p:nvSpPr>
                  <p:cNvPr id="59" name="Line 44">
                    <a:extLst>
                      <a:ext uri="{FF2B5EF4-FFF2-40B4-BE49-F238E27FC236}">
                        <a16:creationId xmlns:a16="http://schemas.microsoft.com/office/drawing/2014/main" id="{A3E306FF-948D-4AD9-A8F8-8E6156F62553}"/>
                      </a:ext>
                    </a:extLst>
                  </p:cNvPr>
                  <p:cNvSpPr>
                    <a:spLocks noChangeShapeType="1"/>
                  </p:cNvSpPr>
                  <p:nvPr/>
                </p:nvSpPr>
                <p:spPr bwMode="auto">
                  <a:xfrm>
                    <a:off x="108327825" y="112909350"/>
                    <a:ext cx="5486400"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0" name="Line 45">
                    <a:extLst>
                      <a:ext uri="{FF2B5EF4-FFF2-40B4-BE49-F238E27FC236}">
                        <a16:creationId xmlns:a16="http://schemas.microsoft.com/office/drawing/2014/main" id="{5E39C940-6EBC-4F69-BF1E-4E8DD3FA9EAA}"/>
                      </a:ext>
                    </a:extLst>
                  </p:cNvPr>
                  <p:cNvSpPr>
                    <a:spLocks noChangeShapeType="1"/>
                  </p:cNvSpPr>
                  <p:nvPr/>
                </p:nvSpPr>
                <p:spPr bwMode="auto">
                  <a:xfrm>
                    <a:off x="108327825" y="113137950"/>
                    <a:ext cx="5486400"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1" name="Line 46">
                    <a:extLst>
                      <a:ext uri="{FF2B5EF4-FFF2-40B4-BE49-F238E27FC236}">
                        <a16:creationId xmlns:a16="http://schemas.microsoft.com/office/drawing/2014/main" id="{0CD74BC0-8257-412D-9059-A95F6CDB022F}"/>
                      </a:ext>
                    </a:extLst>
                  </p:cNvPr>
                  <p:cNvSpPr>
                    <a:spLocks noChangeShapeType="1"/>
                  </p:cNvSpPr>
                  <p:nvPr/>
                </p:nvSpPr>
                <p:spPr bwMode="auto">
                  <a:xfrm>
                    <a:off x="113814225" y="112909350"/>
                    <a:ext cx="1" cy="22860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2" name="Line 47">
                    <a:extLst>
                      <a:ext uri="{FF2B5EF4-FFF2-40B4-BE49-F238E27FC236}">
                        <a16:creationId xmlns:a16="http://schemas.microsoft.com/office/drawing/2014/main" id="{1C98D9CB-27F7-45DF-9247-DB6F6E455A1B}"/>
                      </a:ext>
                    </a:extLst>
                  </p:cNvPr>
                  <p:cNvSpPr>
                    <a:spLocks noChangeShapeType="1"/>
                  </p:cNvSpPr>
                  <p:nvPr/>
                </p:nvSpPr>
                <p:spPr bwMode="auto">
                  <a:xfrm flipH="1">
                    <a:off x="113328450" y="112909350"/>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3" name="Line 48">
                    <a:extLst>
                      <a:ext uri="{FF2B5EF4-FFF2-40B4-BE49-F238E27FC236}">
                        <a16:creationId xmlns:a16="http://schemas.microsoft.com/office/drawing/2014/main" id="{68655327-6D8E-4239-B909-26D74A4BF428}"/>
                      </a:ext>
                    </a:extLst>
                  </p:cNvPr>
                  <p:cNvSpPr>
                    <a:spLocks noChangeShapeType="1"/>
                  </p:cNvSpPr>
                  <p:nvPr/>
                </p:nvSpPr>
                <p:spPr bwMode="auto">
                  <a:xfrm flipH="1">
                    <a:off x="113414175" y="112909350"/>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4" name="Line 49">
                    <a:extLst>
                      <a:ext uri="{FF2B5EF4-FFF2-40B4-BE49-F238E27FC236}">
                        <a16:creationId xmlns:a16="http://schemas.microsoft.com/office/drawing/2014/main" id="{3292BCC3-C1C4-45C4-B845-06C103EC7905}"/>
                      </a:ext>
                    </a:extLst>
                  </p:cNvPr>
                  <p:cNvSpPr>
                    <a:spLocks noChangeShapeType="1"/>
                  </p:cNvSpPr>
                  <p:nvPr/>
                </p:nvSpPr>
                <p:spPr bwMode="auto">
                  <a:xfrm flipH="1">
                    <a:off x="113503075" y="112903000"/>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5" name="Line 50">
                    <a:extLst>
                      <a:ext uri="{FF2B5EF4-FFF2-40B4-BE49-F238E27FC236}">
                        <a16:creationId xmlns:a16="http://schemas.microsoft.com/office/drawing/2014/main" id="{3A199BAE-4F8A-46D8-9F2A-0343559DC680}"/>
                      </a:ext>
                    </a:extLst>
                  </p:cNvPr>
                  <p:cNvSpPr>
                    <a:spLocks noChangeShapeType="1"/>
                  </p:cNvSpPr>
                  <p:nvPr/>
                </p:nvSpPr>
                <p:spPr bwMode="auto">
                  <a:xfrm flipH="1">
                    <a:off x="113585625" y="112909350"/>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6" name="Line 51">
                    <a:extLst>
                      <a:ext uri="{FF2B5EF4-FFF2-40B4-BE49-F238E27FC236}">
                        <a16:creationId xmlns:a16="http://schemas.microsoft.com/office/drawing/2014/main" id="{0F0DA107-FBEB-4F6B-9455-F303DF7564B1}"/>
                      </a:ext>
                    </a:extLst>
                  </p:cNvPr>
                  <p:cNvSpPr>
                    <a:spLocks noChangeShapeType="1"/>
                  </p:cNvSpPr>
                  <p:nvPr/>
                </p:nvSpPr>
                <p:spPr bwMode="auto">
                  <a:xfrm flipH="1">
                    <a:off x="113671350" y="112909350"/>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7" name="Line 52">
                    <a:extLst>
                      <a:ext uri="{FF2B5EF4-FFF2-40B4-BE49-F238E27FC236}">
                        <a16:creationId xmlns:a16="http://schemas.microsoft.com/office/drawing/2014/main" id="{5406F735-CCBD-457B-A944-85121E3ACD7A}"/>
                      </a:ext>
                    </a:extLst>
                  </p:cNvPr>
                  <p:cNvSpPr>
                    <a:spLocks noChangeShapeType="1"/>
                  </p:cNvSpPr>
                  <p:nvPr/>
                </p:nvSpPr>
                <p:spPr bwMode="auto">
                  <a:xfrm flipH="1">
                    <a:off x="113757075" y="112909350"/>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8" name="Line 53">
                    <a:extLst>
                      <a:ext uri="{FF2B5EF4-FFF2-40B4-BE49-F238E27FC236}">
                        <a16:creationId xmlns:a16="http://schemas.microsoft.com/office/drawing/2014/main" id="{60570D06-F59C-416B-A324-2DE5BA7CC030}"/>
                      </a:ext>
                    </a:extLst>
                  </p:cNvPr>
                  <p:cNvSpPr>
                    <a:spLocks noChangeShapeType="1"/>
                  </p:cNvSpPr>
                  <p:nvPr/>
                </p:nvSpPr>
                <p:spPr bwMode="auto">
                  <a:xfrm>
                    <a:off x="113814225" y="113182400"/>
                    <a:ext cx="1" cy="371475"/>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69" name="Text Box 54">
                    <a:extLst>
                      <a:ext uri="{FF2B5EF4-FFF2-40B4-BE49-F238E27FC236}">
                        <a16:creationId xmlns:a16="http://schemas.microsoft.com/office/drawing/2014/main" id="{EDE44CDC-AE08-4DD0-BDC7-6E27EFDE1865}"/>
                      </a:ext>
                    </a:extLst>
                  </p:cNvPr>
                  <p:cNvSpPr txBox="1">
                    <a:spLocks noChangeArrowheads="1"/>
                  </p:cNvSpPr>
                  <p:nvPr/>
                </p:nvSpPr>
                <p:spPr bwMode="auto">
                  <a:xfrm>
                    <a:off x="111160534" y="113380839"/>
                    <a:ext cx="228600" cy="200025"/>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6</a:t>
                    </a:r>
                    <a:endParaRPr lang="en-US" dirty="0">
                      <a:solidFill>
                        <a:prstClr val="black"/>
                      </a:solidFill>
                      <a:latin typeface="+mj-lt"/>
                      <a:cs typeface="Arial" charset="0"/>
                    </a:endParaRPr>
                  </a:p>
                </p:txBody>
              </p:sp>
              <p:sp>
                <p:nvSpPr>
                  <p:cNvPr id="70" name="Line 55">
                    <a:extLst>
                      <a:ext uri="{FF2B5EF4-FFF2-40B4-BE49-F238E27FC236}">
                        <a16:creationId xmlns:a16="http://schemas.microsoft.com/office/drawing/2014/main" id="{0F0DC4F4-E28F-4571-8B12-915F5673647C}"/>
                      </a:ext>
                    </a:extLst>
                  </p:cNvPr>
                  <p:cNvSpPr>
                    <a:spLocks noChangeShapeType="1"/>
                  </p:cNvSpPr>
                  <p:nvPr/>
                </p:nvSpPr>
                <p:spPr bwMode="auto">
                  <a:xfrm flipH="1">
                    <a:off x="108327825" y="113509425"/>
                    <a:ext cx="2743200" cy="1"/>
                  </a:xfrm>
                  <a:prstGeom prst="line">
                    <a:avLst/>
                  </a:prstGeom>
                  <a:noFill/>
                  <a:ln w="9525" algn="ctr">
                    <a:solidFill>
                      <a:srgbClr val="000000"/>
                    </a:solidFill>
                    <a:round/>
                    <a:headEnd/>
                    <a:tailEnd type="arrow"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71" name="Line 56">
                    <a:extLst>
                      <a:ext uri="{FF2B5EF4-FFF2-40B4-BE49-F238E27FC236}">
                        <a16:creationId xmlns:a16="http://schemas.microsoft.com/office/drawing/2014/main" id="{5546710D-B3C7-4673-A6E3-29F0B9754632}"/>
                      </a:ext>
                    </a:extLst>
                  </p:cNvPr>
                  <p:cNvSpPr>
                    <a:spLocks noChangeShapeType="1"/>
                  </p:cNvSpPr>
                  <p:nvPr/>
                </p:nvSpPr>
                <p:spPr bwMode="auto">
                  <a:xfrm>
                    <a:off x="111528225" y="113480850"/>
                    <a:ext cx="2286000" cy="1"/>
                  </a:xfrm>
                  <a:prstGeom prst="line">
                    <a:avLst/>
                  </a:prstGeom>
                  <a:noFill/>
                  <a:ln w="9525" algn="ctr">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72" name="Line 57">
                    <a:extLst>
                      <a:ext uri="{FF2B5EF4-FFF2-40B4-BE49-F238E27FC236}">
                        <a16:creationId xmlns:a16="http://schemas.microsoft.com/office/drawing/2014/main" id="{4E3565C3-8649-4F8B-BF19-F03C4F8EB72F}"/>
                      </a:ext>
                    </a:extLst>
                  </p:cNvPr>
                  <p:cNvSpPr>
                    <a:spLocks noChangeShapeType="1"/>
                  </p:cNvSpPr>
                  <p:nvPr/>
                </p:nvSpPr>
                <p:spPr bwMode="auto">
                  <a:xfrm flipH="1">
                    <a:off x="113099850" y="112909350"/>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73" name="Line 58">
                    <a:extLst>
                      <a:ext uri="{FF2B5EF4-FFF2-40B4-BE49-F238E27FC236}">
                        <a16:creationId xmlns:a16="http://schemas.microsoft.com/office/drawing/2014/main" id="{015CCE61-4A4A-481C-AA36-3EC1E055CA93}"/>
                      </a:ext>
                    </a:extLst>
                  </p:cNvPr>
                  <p:cNvSpPr>
                    <a:spLocks noChangeShapeType="1"/>
                  </p:cNvSpPr>
                  <p:nvPr/>
                </p:nvSpPr>
                <p:spPr bwMode="auto">
                  <a:xfrm flipH="1">
                    <a:off x="113172875" y="112909350"/>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74" name="Line 59">
                    <a:extLst>
                      <a:ext uri="{FF2B5EF4-FFF2-40B4-BE49-F238E27FC236}">
                        <a16:creationId xmlns:a16="http://schemas.microsoft.com/office/drawing/2014/main" id="{FBA6CF0B-5433-4689-96B8-6A37BF4EE5AB}"/>
                      </a:ext>
                    </a:extLst>
                  </p:cNvPr>
                  <p:cNvSpPr>
                    <a:spLocks noChangeShapeType="1"/>
                  </p:cNvSpPr>
                  <p:nvPr/>
                </p:nvSpPr>
                <p:spPr bwMode="auto">
                  <a:xfrm flipH="1">
                    <a:off x="113242725" y="112909350"/>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75" name="Line 60">
                    <a:extLst>
                      <a:ext uri="{FF2B5EF4-FFF2-40B4-BE49-F238E27FC236}">
                        <a16:creationId xmlns:a16="http://schemas.microsoft.com/office/drawing/2014/main" id="{7D5C11EF-0368-4879-87FB-42EFC87BCF7F}"/>
                      </a:ext>
                    </a:extLst>
                  </p:cNvPr>
                  <p:cNvSpPr>
                    <a:spLocks noChangeShapeType="1"/>
                  </p:cNvSpPr>
                  <p:nvPr/>
                </p:nvSpPr>
                <p:spPr bwMode="auto">
                  <a:xfrm>
                    <a:off x="111528225" y="113023650"/>
                    <a:ext cx="114300" cy="1"/>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76" name="Line 61">
                    <a:extLst>
                      <a:ext uri="{FF2B5EF4-FFF2-40B4-BE49-F238E27FC236}">
                        <a16:creationId xmlns:a16="http://schemas.microsoft.com/office/drawing/2014/main" id="{67E8C748-8FC3-4905-8749-B720AE0007A7}"/>
                      </a:ext>
                    </a:extLst>
                  </p:cNvPr>
                  <p:cNvSpPr>
                    <a:spLocks noChangeShapeType="1"/>
                  </p:cNvSpPr>
                  <p:nvPr/>
                </p:nvSpPr>
                <p:spPr bwMode="auto">
                  <a:xfrm>
                    <a:off x="109185075" y="113023650"/>
                    <a:ext cx="114300" cy="1"/>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77" name="Line 62">
                    <a:extLst>
                      <a:ext uri="{FF2B5EF4-FFF2-40B4-BE49-F238E27FC236}">
                        <a16:creationId xmlns:a16="http://schemas.microsoft.com/office/drawing/2014/main" id="{7CF4F4B8-4275-4418-9D88-ADEA5B599859}"/>
                      </a:ext>
                    </a:extLst>
                  </p:cNvPr>
                  <p:cNvSpPr>
                    <a:spLocks noChangeShapeType="1"/>
                  </p:cNvSpPr>
                  <p:nvPr/>
                </p:nvSpPr>
                <p:spPr bwMode="auto">
                  <a:xfrm>
                    <a:off x="109356525" y="113023650"/>
                    <a:ext cx="2057400" cy="1"/>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grpSp>
            <p:grpSp>
              <p:nvGrpSpPr>
                <p:cNvPr id="48" name="Group 63">
                  <a:extLst>
                    <a:ext uri="{FF2B5EF4-FFF2-40B4-BE49-F238E27FC236}">
                      <a16:creationId xmlns:a16="http://schemas.microsoft.com/office/drawing/2014/main" id="{864698DA-9DB5-4288-B123-88F6148F1DC3}"/>
                    </a:ext>
                  </a:extLst>
                </p:cNvPr>
                <p:cNvGrpSpPr>
                  <a:grpSpLocks/>
                </p:cNvGrpSpPr>
                <p:nvPr/>
              </p:nvGrpSpPr>
              <p:grpSpPr bwMode="auto">
                <a:xfrm>
                  <a:off x="105989435" y="112699800"/>
                  <a:ext cx="685800" cy="228600"/>
                  <a:chOff x="106541888" y="112475963"/>
                  <a:chExt cx="685800" cy="228600"/>
                </a:xfrm>
              </p:grpSpPr>
              <p:sp>
                <p:nvSpPr>
                  <p:cNvPr id="49" name="Line 64">
                    <a:extLst>
                      <a:ext uri="{FF2B5EF4-FFF2-40B4-BE49-F238E27FC236}">
                        <a16:creationId xmlns:a16="http://schemas.microsoft.com/office/drawing/2014/main" id="{3B417CEB-513D-42F6-926C-E2E391ED95AF}"/>
                      </a:ext>
                    </a:extLst>
                  </p:cNvPr>
                  <p:cNvSpPr>
                    <a:spLocks noChangeShapeType="1"/>
                  </p:cNvSpPr>
                  <p:nvPr/>
                </p:nvSpPr>
                <p:spPr bwMode="auto">
                  <a:xfrm>
                    <a:off x="106541888" y="112475963"/>
                    <a:ext cx="1" cy="22860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50" name="Line 65">
                    <a:extLst>
                      <a:ext uri="{FF2B5EF4-FFF2-40B4-BE49-F238E27FC236}">
                        <a16:creationId xmlns:a16="http://schemas.microsoft.com/office/drawing/2014/main" id="{59E32D7F-F612-4363-96BC-39DDFC1178F7}"/>
                      </a:ext>
                    </a:extLst>
                  </p:cNvPr>
                  <p:cNvSpPr>
                    <a:spLocks noChangeShapeType="1"/>
                  </p:cNvSpPr>
                  <p:nvPr/>
                </p:nvSpPr>
                <p:spPr bwMode="auto">
                  <a:xfrm flipH="1">
                    <a:off x="106541888" y="11247596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51" name="Line 66">
                    <a:extLst>
                      <a:ext uri="{FF2B5EF4-FFF2-40B4-BE49-F238E27FC236}">
                        <a16:creationId xmlns:a16="http://schemas.microsoft.com/office/drawing/2014/main" id="{3B16E9D8-0181-4048-B34E-83F7F940FE9A}"/>
                      </a:ext>
                    </a:extLst>
                  </p:cNvPr>
                  <p:cNvSpPr>
                    <a:spLocks noChangeShapeType="1"/>
                  </p:cNvSpPr>
                  <p:nvPr/>
                </p:nvSpPr>
                <p:spPr bwMode="auto">
                  <a:xfrm flipH="1">
                    <a:off x="106627613" y="11247596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52" name="Line 67">
                    <a:extLst>
                      <a:ext uri="{FF2B5EF4-FFF2-40B4-BE49-F238E27FC236}">
                        <a16:creationId xmlns:a16="http://schemas.microsoft.com/office/drawing/2014/main" id="{7DB0B56D-CD4D-4C22-9D11-75C121E129D7}"/>
                      </a:ext>
                    </a:extLst>
                  </p:cNvPr>
                  <p:cNvSpPr>
                    <a:spLocks noChangeShapeType="1"/>
                  </p:cNvSpPr>
                  <p:nvPr/>
                </p:nvSpPr>
                <p:spPr bwMode="auto">
                  <a:xfrm flipH="1">
                    <a:off x="106713338" y="11247596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53" name="Line 68">
                    <a:extLst>
                      <a:ext uri="{FF2B5EF4-FFF2-40B4-BE49-F238E27FC236}">
                        <a16:creationId xmlns:a16="http://schemas.microsoft.com/office/drawing/2014/main" id="{7A53BA00-D4BD-4263-8CA9-B21DE4BD54FE}"/>
                      </a:ext>
                    </a:extLst>
                  </p:cNvPr>
                  <p:cNvSpPr>
                    <a:spLocks noChangeShapeType="1"/>
                  </p:cNvSpPr>
                  <p:nvPr/>
                </p:nvSpPr>
                <p:spPr bwMode="auto">
                  <a:xfrm flipH="1">
                    <a:off x="106770488" y="11247596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54" name="Line 69">
                    <a:extLst>
                      <a:ext uri="{FF2B5EF4-FFF2-40B4-BE49-F238E27FC236}">
                        <a16:creationId xmlns:a16="http://schemas.microsoft.com/office/drawing/2014/main" id="{F4AD7834-9321-45FF-93BA-ABE69E18CA4D}"/>
                      </a:ext>
                    </a:extLst>
                  </p:cNvPr>
                  <p:cNvSpPr>
                    <a:spLocks noChangeShapeType="1"/>
                  </p:cNvSpPr>
                  <p:nvPr/>
                </p:nvSpPr>
                <p:spPr bwMode="auto">
                  <a:xfrm flipH="1">
                    <a:off x="106856213" y="11247596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55" name="Line 70">
                    <a:extLst>
                      <a:ext uri="{FF2B5EF4-FFF2-40B4-BE49-F238E27FC236}">
                        <a16:creationId xmlns:a16="http://schemas.microsoft.com/office/drawing/2014/main" id="{55331765-2B06-45FD-A484-34F1F31AC420}"/>
                      </a:ext>
                    </a:extLst>
                  </p:cNvPr>
                  <p:cNvSpPr>
                    <a:spLocks noChangeShapeType="1"/>
                  </p:cNvSpPr>
                  <p:nvPr/>
                </p:nvSpPr>
                <p:spPr bwMode="auto">
                  <a:xfrm flipH="1">
                    <a:off x="106941938" y="11247596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56" name="Line 71">
                    <a:extLst>
                      <a:ext uri="{FF2B5EF4-FFF2-40B4-BE49-F238E27FC236}">
                        <a16:creationId xmlns:a16="http://schemas.microsoft.com/office/drawing/2014/main" id="{DE718F93-5E59-45BF-ABA8-3122FBD7CE22}"/>
                      </a:ext>
                    </a:extLst>
                  </p:cNvPr>
                  <p:cNvSpPr>
                    <a:spLocks noChangeShapeType="1"/>
                  </p:cNvSpPr>
                  <p:nvPr/>
                </p:nvSpPr>
                <p:spPr bwMode="auto">
                  <a:xfrm flipH="1">
                    <a:off x="106999088" y="11247596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57" name="Line 72">
                    <a:extLst>
                      <a:ext uri="{FF2B5EF4-FFF2-40B4-BE49-F238E27FC236}">
                        <a16:creationId xmlns:a16="http://schemas.microsoft.com/office/drawing/2014/main" id="{3418AB47-F4EF-4127-8507-A4250CC14848}"/>
                      </a:ext>
                    </a:extLst>
                  </p:cNvPr>
                  <p:cNvSpPr>
                    <a:spLocks noChangeShapeType="1"/>
                  </p:cNvSpPr>
                  <p:nvPr/>
                </p:nvSpPr>
                <p:spPr bwMode="auto">
                  <a:xfrm flipH="1">
                    <a:off x="107084813" y="11247596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58" name="Line 73">
                    <a:extLst>
                      <a:ext uri="{FF2B5EF4-FFF2-40B4-BE49-F238E27FC236}">
                        <a16:creationId xmlns:a16="http://schemas.microsoft.com/office/drawing/2014/main" id="{6CFCD110-5135-4D86-A0E3-061C4CB610C9}"/>
                      </a:ext>
                    </a:extLst>
                  </p:cNvPr>
                  <p:cNvSpPr>
                    <a:spLocks noChangeShapeType="1"/>
                  </p:cNvSpPr>
                  <p:nvPr/>
                </p:nvSpPr>
                <p:spPr bwMode="auto">
                  <a:xfrm flipH="1">
                    <a:off x="107170538" y="112475963"/>
                    <a:ext cx="57150" cy="228600"/>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grpSp>
          </p:grpSp>
          <p:sp>
            <p:nvSpPr>
              <p:cNvPr id="45" name="Line 74">
                <a:extLst>
                  <a:ext uri="{FF2B5EF4-FFF2-40B4-BE49-F238E27FC236}">
                    <a16:creationId xmlns:a16="http://schemas.microsoft.com/office/drawing/2014/main" id="{809260AC-15D6-4445-A638-462EC1428D12}"/>
                  </a:ext>
                </a:extLst>
              </p:cNvPr>
              <p:cNvSpPr>
                <a:spLocks noChangeShapeType="1"/>
              </p:cNvSpPr>
              <p:nvPr/>
            </p:nvSpPr>
            <p:spPr bwMode="auto">
              <a:xfrm>
                <a:off x="105613200" y="112928400"/>
                <a:ext cx="914400"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46" name="Line 75">
                <a:extLst>
                  <a:ext uri="{FF2B5EF4-FFF2-40B4-BE49-F238E27FC236}">
                    <a16:creationId xmlns:a16="http://schemas.microsoft.com/office/drawing/2014/main" id="{84A5805E-0767-4BE2-81D0-DB9DA5998880}"/>
                  </a:ext>
                </a:extLst>
              </p:cNvPr>
              <p:cNvSpPr>
                <a:spLocks noChangeShapeType="1"/>
              </p:cNvSpPr>
              <p:nvPr/>
            </p:nvSpPr>
            <p:spPr bwMode="auto">
              <a:xfrm>
                <a:off x="109156500" y="112928400"/>
                <a:ext cx="2314575"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grpSp>
        <p:sp>
          <p:nvSpPr>
            <p:cNvPr id="42" name="Text Box 76">
              <a:extLst>
                <a:ext uri="{FF2B5EF4-FFF2-40B4-BE49-F238E27FC236}">
                  <a16:creationId xmlns:a16="http://schemas.microsoft.com/office/drawing/2014/main" id="{4B82A74A-E71D-4105-B481-7A8E45C2A2A2}"/>
                </a:ext>
              </a:extLst>
            </p:cNvPr>
            <p:cNvSpPr txBox="1">
              <a:spLocks noChangeArrowheads="1"/>
            </p:cNvSpPr>
            <p:nvPr/>
          </p:nvSpPr>
          <p:spPr bwMode="auto">
            <a:xfrm>
              <a:off x="1718839" y="4752816"/>
              <a:ext cx="2908939" cy="515056"/>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1/4” ROUND STOCK  </a:t>
              </a:r>
            </a:p>
            <a:p>
              <a:pPr fontAlgn="base">
                <a:spcBef>
                  <a:spcPct val="0"/>
                </a:spcBef>
                <a:spcAft>
                  <a:spcPct val="0"/>
                </a:spcAft>
              </a:pPr>
              <a:r>
                <a:rPr lang="en-US" sz="1000" dirty="0">
                  <a:solidFill>
                    <a:srgbClr val="000000"/>
                  </a:solidFill>
                  <a:latin typeface="+mj-lt"/>
                  <a:cs typeface="Arial" charset="0"/>
                </a:rPr>
                <a:t>1/4-20 THREADS X 3/4 LENGTH BOTH ENDS</a:t>
              </a:r>
              <a:endParaRPr lang="en-US" dirty="0">
                <a:solidFill>
                  <a:prstClr val="black"/>
                </a:solidFill>
                <a:latin typeface="+mj-lt"/>
                <a:cs typeface="Arial" charset="0"/>
              </a:endParaRPr>
            </a:p>
          </p:txBody>
        </p:sp>
        <p:sp>
          <p:nvSpPr>
            <p:cNvPr id="43" name="TextBox 76">
              <a:extLst>
                <a:ext uri="{FF2B5EF4-FFF2-40B4-BE49-F238E27FC236}">
                  <a16:creationId xmlns:a16="http://schemas.microsoft.com/office/drawing/2014/main" id="{429E89D3-2A04-4675-B787-6DDD9416A2C2}"/>
                </a:ext>
              </a:extLst>
            </p:cNvPr>
            <p:cNvSpPr txBox="1">
              <a:spLocks noChangeArrowheads="1"/>
            </p:cNvSpPr>
            <p:nvPr/>
          </p:nvSpPr>
          <p:spPr bwMode="auto">
            <a:xfrm>
              <a:off x="2122526" y="5418866"/>
              <a:ext cx="1540026" cy="246221"/>
            </a:xfrm>
            <a:prstGeom prst="rect">
              <a:avLst/>
            </a:prstGeom>
            <a:noFill/>
            <a:ln w="9525">
              <a:noFill/>
              <a:miter lim="800000"/>
              <a:headEnd/>
              <a:tailEnd/>
            </a:ln>
          </p:spPr>
          <p:txBody>
            <a:bodyPr>
              <a:spAutoFit/>
            </a:bodyPr>
            <a:lstStyle/>
            <a:p>
              <a:pPr fontAlgn="base">
                <a:spcBef>
                  <a:spcPct val="0"/>
                </a:spcBef>
                <a:spcAft>
                  <a:spcPct val="0"/>
                </a:spcAft>
              </a:pPr>
              <a:r>
                <a:rPr lang="en-US" sz="1000" dirty="0">
                  <a:solidFill>
                    <a:prstClr val="black"/>
                  </a:solidFill>
                  <a:latin typeface="+mj-lt"/>
                  <a:cs typeface="Arial" charset="0"/>
                </a:rPr>
                <a:t>HAMMER SHANK</a:t>
              </a:r>
            </a:p>
          </p:txBody>
        </p:sp>
      </p:grpSp>
      <p:grpSp>
        <p:nvGrpSpPr>
          <p:cNvPr id="78" name="Group 77">
            <a:extLst>
              <a:ext uri="{FF2B5EF4-FFF2-40B4-BE49-F238E27FC236}">
                <a16:creationId xmlns:a16="http://schemas.microsoft.com/office/drawing/2014/main" id="{5EB23172-CEA2-4910-A5E9-DF01B55E0FAD}"/>
              </a:ext>
            </a:extLst>
          </p:cNvPr>
          <p:cNvGrpSpPr/>
          <p:nvPr/>
        </p:nvGrpSpPr>
        <p:grpSpPr>
          <a:xfrm>
            <a:off x="7392394" y="1730089"/>
            <a:ext cx="3407722" cy="3610812"/>
            <a:chOff x="4953000" y="1764348"/>
            <a:chExt cx="3035034" cy="2604235"/>
          </a:xfrm>
        </p:grpSpPr>
        <p:sp>
          <p:nvSpPr>
            <p:cNvPr id="79" name="Line 78">
              <a:extLst>
                <a:ext uri="{FF2B5EF4-FFF2-40B4-BE49-F238E27FC236}">
                  <a16:creationId xmlns:a16="http://schemas.microsoft.com/office/drawing/2014/main" id="{69F10FD9-FBFE-44C7-97A9-8640A8E2A1A7}"/>
                </a:ext>
              </a:extLst>
            </p:cNvPr>
            <p:cNvSpPr>
              <a:spLocks noChangeShapeType="1"/>
            </p:cNvSpPr>
            <p:nvPr/>
          </p:nvSpPr>
          <p:spPr bwMode="auto">
            <a:xfrm>
              <a:off x="6196417" y="3755408"/>
              <a:ext cx="426315"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0" name="Line 79">
              <a:extLst>
                <a:ext uri="{FF2B5EF4-FFF2-40B4-BE49-F238E27FC236}">
                  <a16:creationId xmlns:a16="http://schemas.microsoft.com/office/drawing/2014/main" id="{2244008A-6A90-49C2-BB5E-B77FE66F4D16}"/>
                </a:ext>
              </a:extLst>
            </p:cNvPr>
            <p:cNvSpPr>
              <a:spLocks noChangeShapeType="1"/>
            </p:cNvSpPr>
            <p:nvPr/>
          </p:nvSpPr>
          <p:spPr bwMode="auto">
            <a:xfrm flipV="1">
              <a:off x="6622732" y="2340410"/>
              <a:ext cx="0" cy="1414999"/>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1" name="Line 80">
              <a:extLst>
                <a:ext uri="{FF2B5EF4-FFF2-40B4-BE49-F238E27FC236}">
                  <a16:creationId xmlns:a16="http://schemas.microsoft.com/office/drawing/2014/main" id="{5BA400F3-1C20-4685-970C-4CC42486894D}"/>
                </a:ext>
              </a:extLst>
            </p:cNvPr>
            <p:cNvSpPr>
              <a:spLocks noChangeShapeType="1"/>
            </p:cNvSpPr>
            <p:nvPr/>
          </p:nvSpPr>
          <p:spPr bwMode="auto">
            <a:xfrm>
              <a:off x="6196417" y="2340409"/>
              <a:ext cx="426315"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2" name="Oval 81">
              <a:extLst>
                <a:ext uri="{FF2B5EF4-FFF2-40B4-BE49-F238E27FC236}">
                  <a16:creationId xmlns:a16="http://schemas.microsoft.com/office/drawing/2014/main" id="{099CE8D7-E542-465D-8802-CB21A008A84A}"/>
                </a:ext>
              </a:extLst>
            </p:cNvPr>
            <p:cNvSpPr>
              <a:spLocks noChangeArrowheads="1"/>
            </p:cNvSpPr>
            <p:nvPr/>
          </p:nvSpPr>
          <p:spPr bwMode="auto">
            <a:xfrm>
              <a:off x="6338522" y="3047909"/>
              <a:ext cx="142105" cy="141500"/>
            </a:xfrm>
            <a:prstGeom prst="ellipse">
              <a:avLst/>
            </a:prstGeom>
            <a:noFill/>
            <a:ln w="19050" algn="in">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3" name="Line 82">
              <a:extLst>
                <a:ext uri="{FF2B5EF4-FFF2-40B4-BE49-F238E27FC236}">
                  <a16:creationId xmlns:a16="http://schemas.microsoft.com/office/drawing/2014/main" id="{8234A517-3C85-41C2-B0CF-A68292E6B975}"/>
                </a:ext>
              </a:extLst>
            </p:cNvPr>
            <p:cNvSpPr>
              <a:spLocks noChangeShapeType="1"/>
            </p:cNvSpPr>
            <p:nvPr/>
          </p:nvSpPr>
          <p:spPr bwMode="auto">
            <a:xfrm>
              <a:off x="6385892" y="3118659"/>
              <a:ext cx="53289"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4" name="Line 83">
              <a:extLst>
                <a:ext uri="{FF2B5EF4-FFF2-40B4-BE49-F238E27FC236}">
                  <a16:creationId xmlns:a16="http://schemas.microsoft.com/office/drawing/2014/main" id="{0371F8AB-D645-48D1-9956-3020CB6B8158}"/>
                </a:ext>
              </a:extLst>
            </p:cNvPr>
            <p:cNvSpPr>
              <a:spLocks noChangeShapeType="1"/>
            </p:cNvSpPr>
            <p:nvPr/>
          </p:nvSpPr>
          <p:spPr bwMode="auto">
            <a:xfrm rot="16200000">
              <a:off x="6386004" y="3118661"/>
              <a:ext cx="53062"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5" name="Line 84">
              <a:extLst>
                <a:ext uri="{FF2B5EF4-FFF2-40B4-BE49-F238E27FC236}">
                  <a16:creationId xmlns:a16="http://schemas.microsoft.com/office/drawing/2014/main" id="{3BAA18F5-2983-4939-9EA7-78D76A7D0AB5}"/>
                </a:ext>
              </a:extLst>
            </p:cNvPr>
            <p:cNvSpPr>
              <a:spLocks noChangeShapeType="1"/>
            </p:cNvSpPr>
            <p:nvPr/>
          </p:nvSpPr>
          <p:spPr bwMode="auto">
            <a:xfrm>
              <a:off x="5983260" y="3118659"/>
              <a:ext cx="319736" cy="1"/>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6" name="Line 85">
              <a:extLst>
                <a:ext uri="{FF2B5EF4-FFF2-40B4-BE49-F238E27FC236}">
                  <a16:creationId xmlns:a16="http://schemas.microsoft.com/office/drawing/2014/main" id="{23DBE9C3-64C2-423A-983D-CD4F6CB45091}"/>
                </a:ext>
              </a:extLst>
            </p:cNvPr>
            <p:cNvSpPr>
              <a:spLocks noChangeShapeType="1"/>
            </p:cNvSpPr>
            <p:nvPr/>
          </p:nvSpPr>
          <p:spPr bwMode="auto">
            <a:xfrm>
              <a:off x="5024052" y="3755408"/>
              <a:ext cx="426315"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7" name="Line 86">
              <a:extLst>
                <a:ext uri="{FF2B5EF4-FFF2-40B4-BE49-F238E27FC236}">
                  <a16:creationId xmlns:a16="http://schemas.microsoft.com/office/drawing/2014/main" id="{66CA4B3E-CDF9-4AB9-8D5C-69C5F93E4329}"/>
                </a:ext>
              </a:extLst>
            </p:cNvPr>
            <p:cNvSpPr>
              <a:spLocks noChangeShapeType="1"/>
            </p:cNvSpPr>
            <p:nvPr/>
          </p:nvSpPr>
          <p:spPr bwMode="auto">
            <a:xfrm flipV="1">
              <a:off x="5450366" y="2906408"/>
              <a:ext cx="1" cy="84900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8" name="Line 87">
              <a:extLst>
                <a:ext uri="{FF2B5EF4-FFF2-40B4-BE49-F238E27FC236}">
                  <a16:creationId xmlns:a16="http://schemas.microsoft.com/office/drawing/2014/main" id="{C3B68636-0A89-4AED-8FAA-F7301D3A831B}"/>
                </a:ext>
              </a:extLst>
            </p:cNvPr>
            <p:cNvSpPr>
              <a:spLocks noChangeShapeType="1"/>
            </p:cNvSpPr>
            <p:nvPr/>
          </p:nvSpPr>
          <p:spPr bwMode="auto">
            <a:xfrm flipV="1">
              <a:off x="5024052" y="2340409"/>
              <a:ext cx="1" cy="1414999"/>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89" name="Line 88">
              <a:extLst>
                <a:ext uri="{FF2B5EF4-FFF2-40B4-BE49-F238E27FC236}">
                  <a16:creationId xmlns:a16="http://schemas.microsoft.com/office/drawing/2014/main" id="{6C9AC01D-1784-468D-8CCC-3DE2D944DE3F}"/>
                </a:ext>
              </a:extLst>
            </p:cNvPr>
            <p:cNvSpPr>
              <a:spLocks noChangeShapeType="1"/>
            </p:cNvSpPr>
            <p:nvPr/>
          </p:nvSpPr>
          <p:spPr bwMode="auto">
            <a:xfrm>
              <a:off x="5024052" y="2340409"/>
              <a:ext cx="53289"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0" name="Line 89">
              <a:extLst>
                <a:ext uri="{FF2B5EF4-FFF2-40B4-BE49-F238E27FC236}">
                  <a16:creationId xmlns:a16="http://schemas.microsoft.com/office/drawing/2014/main" id="{F55BEF3B-978B-40C0-95C1-8FC8F3A41876}"/>
                </a:ext>
              </a:extLst>
            </p:cNvPr>
            <p:cNvSpPr>
              <a:spLocks noChangeShapeType="1"/>
            </p:cNvSpPr>
            <p:nvPr/>
          </p:nvSpPr>
          <p:spPr bwMode="auto">
            <a:xfrm>
              <a:off x="5077341" y="2340409"/>
              <a:ext cx="373025" cy="56600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1" name="Line 90">
              <a:extLst>
                <a:ext uri="{FF2B5EF4-FFF2-40B4-BE49-F238E27FC236}">
                  <a16:creationId xmlns:a16="http://schemas.microsoft.com/office/drawing/2014/main" id="{EC595D1D-924E-48B3-8FCF-AC121FC61639}"/>
                </a:ext>
              </a:extLst>
            </p:cNvPr>
            <p:cNvSpPr>
              <a:spLocks noChangeShapeType="1"/>
            </p:cNvSpPr>
            <p:nvPr/>
          </p:nvSpPr>
          <p:spPr bwMode="auto">
            <a:xfrm>
              <a:off x="5024052" y="3047908"/>
              <a:ext cx="426315" cy="1"/>
            </a:xfrm>
            <a:prstGeom prst="line">
              <a:avLst/>
            </a:prstGeom>
            <a:noFill/>
            <a:ln w="22225" algn="ctr">
              <a:solidFill>
                <a:srgbClr val="000000"/>
              </a:solidFill>
              <a:prstDash val="dash"/>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2" name="Line 91">
              <a:extLst>
                <a:ext uri="{FF2B5EF4-FFF2-40B4-BE49-F238E27FC236}">
                  <a16:creationId xmlns:a16="http://schemas.microsoft.com/office/drawing/2014/main" id="{606CD0E4-712D-484F-AA48-3ED9D84A91B4}"/>
                </a:ext>
              </a:extLst>
            </p:cNvPr>
            <p:cNvSpPr>
              <a:spLocks noChangeShapeType="1"/>
            </p:cNvSpPr>
            <p:nvPr/>
          </p:nvSpPr>
          <p:spPr bwMode="auto">
            <a:xfrm>
              <a:off x="5024052" y="3189408"/>
              <a:ext cx="426315" cy="1"/>
            </a:xfrm>
            <a:prstGeom prst="line">
              <a:avLst/>
            </a:prstGeom>
            <a:noFill/>
            <a:ln w="22225" algn="ctr">
              <a:solidFill>
                <a:srgbClr val="000000"/>
              </a:solidFill>
              <a:prstDash val="dash"/>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3" name="Line 92">
              <a:extLst>
                <a:ext uri="{FF2B5EF4-FFF2-40B4-BE49-F238E27FC236}">
                  <a16:creationId xmlns:a16="http://schemas.microsoft.com/office/drawing/2014/main" id="{8F3CD83E-2DB4-4C12-BA6E-98C593C2F9EC}"/>
                </a:ext>
              </a:extLst>
            </p:cNvPr>
            <p:cNvSpPr>
              <a:spLocks noChangeShapeType="1"/>
            </p:cNvSpPr>
            <p:nvPr/>
          </p:nvSpPr>
          <p:spPr bwMode="auto">
            <a:xfrm>
              <a:off x="5210565" y="3118659"/>
              <a:ext cx="53289"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4" name="Line 93">
              <a:extLst>
                <a:ext uri="{FF2B5EF4-FFF2-40B4-BE49-F238E27FC236}">
                  <a16:creationId xmlns:a16="http://schemas.microsoft.com/office/drawing/2014/main" id="{E5FF5386-837F-4F00-B846-00D5C6B18BC1}"/>
                </a:ext>
              </a:extLst>
            </p:cNvPr>
            <p:cNvSpPr>
              <a:spLocks noChangeShapeType="1"/>
            </p:cNvSpPr>
            <p:nvPr/>
          </p:nvSpPr>
          <p:spPr bwMode="auto">
            <a:xfrm flipH="1">
              <a:off x="4953000" y="3118659"/>
              <a:ext cx="230920"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5" name="Line 94">
              <a:extLst>
                <a:ext uri="{FF2B5EF4-FFF2-40B4-BE49-F238E27FC236}">
                  <a16:creationId xmlns:a16="http://schemas.microsoft.com/office/drawing/2014/main" id="{50222BB3-86FC-481B-ADB0-EFE8EC458B7C}"/>
                </a:ext>
              </a:extLst>
            </p:cNvPr>
            <p:cNvSpPr>
              <a:spLocks noChangeShapeType="1"/>
            </p:cNvSpPr>
            <p:nvPr/>
          </p:nvSpPr>
          <p:spPr bwMode="auto">
            <a:xfrm>
              <a:off x="6456940" y="3118659"/>
              <a:ext cx="248683"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6" name="Line 95">
              <a:extLst>
                <a:ext uri="{FF2B5EF4-FFF2-40B4-BE49-F238E27FC236}">
                  <a16:creationId xmlns:a16="http://schemas.microsoft.com/office/drawing/2014/main" id="{7CBB2DAB-B97C-47DE-9459-7BA2E302C895}"/>
                </a:ext>
              </a:extLst>
            </p:cNvPr>
            <p:cNvSpPr>
              <a:spLocks noChangeShapeType="1"/>
            </p:cNvSpPr>
            <p:nvPr/>
          </p:nvSpPr>
          <p:spPr bwMode="auto">
            <a:xfrm rot="16200000">
              <a:off x="6291682" y="3283738"/>
              <a:ext cx="247625"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7" name="Line 96">
              <a:extLst>
                <a:ext uri="{FF2B5EF4-FFF2-40B4-BE49-F238E27FC236}">
                  <a16:creationId xmlns:a16="http://schemas.microsoft.com/office/drawing/2014/main" id="{D04442B4-511F-4746-A3C1-86EAE3794234}"/>
                </a:ext>
              </a:extLst>
            </p:cNvPr>
            <p:cNvSpPr>
              <a:spLocks noChangeShapeType="1"/>
            </p:cNvSpPr>
            <p:nvPr/>
          </p:nvSpPr>
          <p:spPr bwMode="auto">
            <a:xfrm rot="16200000">
              <a:off x="5905478" y="2561506"/>
              <a:ext cx="1008193"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8" name="Line 97">
              <a:extLst>
                <a:ext uri="{FF2B5EF4-FFF2-40B4-BE49-F238E27FC236}">
                  <a16:creationId xmlns:a16="http://schemas.microsoft.com/office/drawing/2014/main" id="{F48B9D34-4FE1-4207-B203-177EC8BA1A42}"/>
                </a:ext>
              </a:extLst>
            </p:cNvPr>
            <p:cNvSpPr>
              <a:spLocks noChangeShapeType="1"/>
            </p:cNvSpPr>
            <p:nvPr/>
          </p:nvSpPr>
          <p:spPr bwMode="auto">
            <a:xfrm>
              <a:off x="5343788" y="3118659"/>
              <a:ext cx="213157"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99" name="Text Box 98">
              <a:extLst>
                <a:ext uri="{FF2B5EF4-FFF2-40B4-BE49-F238E27FC236}">
                  <a16:creationId xmlns:a16="http://schemas.microsoft.com/office/drawing/2014/main" id="{3F64AD8F-B5A6-4529-8C38-6D23E2CA752E}"/>
                </a:ext>
              </a:extLst>
            </p:cNvPr>
            <p:cNvSpPr txBox="1">
              <a:spLocks noChangeArrowheads="1"/>
            </p:cNvSpPr>
            <p:nvPr/>
          </p:nvSpPr>
          <p:spPr bwMode="auto">
            <a:xfrm>
              <a:off x="5257804" y="3962205"/>
              <a:ext cx="1447818" cy="154914"/>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3/4 SQUARE  STOCK</a:t>
              </a:r>
              <a:endParaRPr lang="en-US" dirty="0">
                <a:solidFill>
                  <a:prstClr val="black"/>
                </a:solidFill>
                <a:latin typeface="+mj-lt"/>
                <a:cs typeface="Arial" charset="0"/>
              </a:endParaRPr>
            </a:p>
          </p:txBody>
        </p:sp>
        <p:sp>
          <p:nvSpPr>
            <p:cNvPr id="100" name="Line 99">
              <a:extLst>
                <a:ext uri="{FF2B5EF4-FFF2-40B4-BE49-F238E27FC236}">
                  <a16:creationId xmlns:a16="http://schemas.microsoft.com/office/drawing/2014/main" id="{ACA92786-B753-44A4-ADA5-7C73BAFF8DEE}"/>
                </a:ext>
              </a:extLst>
            </p:cNvPr>
            <p:cNvSpPr>
              <a:spLocks noChangeShapeType="1"/>
            </p:cNvSpPr>
            <p:nvPr/>
          </p:nvSpPr>
          <p:spPr bwMode="auto">
            <a:xfrm>
              <a:off x="5770103" y="3755408"/>
              <a:ext cx="355262"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01" name="Line 100">
              <a:extLst>
                <a:ext uri="{FF2B5EF4-FFF2-40B4-BE49-F238E27FC236}">
                  <a16:creationId xmlns:a16="http://schemas.microsoft.com/office/drawing/2014/main" id="{E8CA36FC-BE40-44DC-B04B-501B6DBE029E}"/>
                </a:ext>
              </a:extLst>
            </p:cNvPr>
            <p:cNvSpPr>
              <a:spLocks noChangeShapeType="1"/>
            </p:cNvSpPr>
            <p:nvPr/>
          </p:nvSpPr>
          <p:spPr bwMode="auto">
            <a:xfrm>
              <a:off x="5770103" y="2340409"/>
              <a:ext cx="355262"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02" name="Text Box 101">
              <a:extLst>
                <a:ext uri="{FF2B5EF4-FFF2-40B4-BE49-F238E27FC236}">
                  <a16:creationId xmlns:a16="http://schemas.microsoft.com/office/drawing/2014/main" id="{B5D429A8-6050-4337-869E-ECAC32F68FB7}"/>
                </a:ext>
              </a:extLst>
            </p:cNvPr>
            <p:cNvSpPr txBox="1">
              <a:spLocks noChangeArrowheads="1"/>
            </p:cNvSpPr>
            <p:nvPr/>
          </p:nvSpPr>
          <p:spPr bwMode="auto">
            <a:xfrm>
              <a:off x="5638809" y="3047900"/>
              <a:ext cx="381005" cy="380961"/>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2 1/2</a:t>
              </a:r>
            </a:p>
            <a:p>
              <a:pPr fontAlgn="base">
                <a:spcBef>
                  <a:spcPct val="0"/>
                </a:spcBef>
                <a:spcAft>
                  <a:spcPct val="0"/>
                </a:spcAft>
              </a:pPr>
              <a:endParaRPr lang="en-US" dirty="0">
                <a:solidFill>
                  <a:prstClr val="black"/>
                </a:solidFill>
                <a:latin typeface="Arial" charset="0"/>
                <a:cs typeface="Arial" charset="0"/>
              </a:endParaRPr>
            </a:p>
          </p:txBody>
        </p:sp>
        <p:sp>
          <p:nvSpPr>
            <p:cNvPr id="103" name="Line 102">
              <a:extLst>
                <a:ext uri="{FF2B5EF4-FFF2-40B4-BE49-F238E27FC236}">
                  <a16:creationId xmlns:a16="http://schemas.microsoft.com/office/drawing/2014/main" id="{49CAADE6-AE68-4413-BDB2-F1343865F6A8}"/>
                </a:ext>
              </a:extLst>
            </p:cNvPr>
            <p:cNvSpPr>
              <a:spLocks noChangeShapeType="1"/>
            </p:cNvSpPr>
            <p:nvPr/>
          </p:nvSpPr>
          <p:spPr bwMode="auto">
            <a:xfrm flipV="1">
              <a:off x="5829311" y="2330257"/>
              <a:ext cx="0" cy="7075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04" name="Text Box 103">
              <a:extLst>
                <a:ext uri="{FF2B5EF4-FFF2-40B4-BE49-F238E27FC236}">
                  <a16:creationId xmlns:a16="http://schemas.microsoft.com/office/drawing/2014/main" id="{A20FE5F8-1C29-40D4-9091-558C8B19A172}"/>
                </a:ext>
              </a:extLst>
            </p:cNvPr>
            <p:cNvSpPr txBox="1">
              <a:spLocks noChangeArrowheads="1"/>
            </p:cNvSpPr>
            <p:nvPr/>
          </p:nvSpPr>
          <p:spPr bwMode="auto">
            <a:xfrm>
              <a:off x="5860687" y="3401657"/>
              <a:ext cx="390788" cy="247625"/>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1 1/8</a:t>
              </a:r>
              <a:endParaRPr lang="en-US" dirty="0">
                <a:solidFill>
                  <a:prstClr val="black"/>
                </a:solidFill>
                <a:latin typeface="+mj-lt"/>
                <a:cs typeface="Arial" charset="0"/>
              </a:endParaRPr>
            </a:p>
          </p:txBody>
        </p:sp>
        <p:sp>
          <p:nvSpPr>
            <p:cNvPr id="105" name="Line 104">
              <a:extLst>
                <a:ext uri="{FF2B5EF4-FFF2-40B4-BE49-F238E27FC236}">
                  <a16:creationId xmlns:a16="http://schemas.microsoft.com/office/drawing/2014/main" id="{E461C0A6-D62C-415D-A085-622AEE835E68}"/>
                </a:ext>
              </a:extLst>
            </p:cNvPr>
            <p:cNvSpPr>
              <a:spLocks noChangeShapeType="1"/>
            </p:cNvSpPr>
            <p:nvPr/>
          </p:nvSpPr>
          <p:spPr bwMode="auto">
            <a:xfrm>
              <a:off x="6054312" y="3543159"/>
              <a:ext cx="0" cy="21225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06" name="Line 105">
              <a:extLst>
                <a:ext uri="{FF2B5EF4-FFF2-40B4-BE49-F238E27FC236}">
                  <a16:creationId xmlns:a16="http://schemas.microsoft.com/office/drawing/2014/main" id="{F4F132EC-AC25-4ACD-8F70-B3BF5FD86634}"/>
                </a:ext>
              </a:extLst>
            </p:cNvPr>
            <p:cNvSpPr>
              <a:spLocks noChangeShapeType="1"/>
            </p:cNvSpPr>
            <p:nvPr/>
          </p:nvSpPr>
          <p:spPr bwMode="auto">
            <a:xfrm flipV="1">
              <a:off x="6054312" y="3118659"/>
              <a:ext cx="0" cy="2830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07" name="Line 106">
              <a:extLst>
                <a:ext uri="{FF2B5EF4-FFF2-40B4-BE49-F238E27FC236}">
                  <a16:creationId xmlns:a16="http://schemas.microsoft.com/office/drawing/2014/main" id="{9C2E79D5-BF79-4AA8-99F9-4B03B6F1A284}"/>
                </a:ext>
              </a:extLst>
            </p:cNvPr>
            <p:cNvSpPr>
              <a:spLocks noChangeShapeType="1"/>
            </p:cNvSpPr>
            <p:nvPr/>
          </p:nvSpPr>
          <p:spPr bwMode="auto">
            <a:xfrm>
              <a:off x="6196417" y="2906409"/>
              <a:ext cx="426315" cy="0"/>
            </a:xfrm>
            <a:prstGeom prst="line">
              <a:avLst/>
            </a:prstGeom>
            <a:noFill/>
            <a:ln w="22225">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08" name="Line 107">
              <a:extLst>
                <a:ext uri="{FF2B5EF4-FFF2-40B4-BE49-F238E27FC236}">
                  <a16:creationId xmlns:a16="http://schemas.microsoft.com/office/drawing/2014/main" id="{2AC51748-8030-4FE3-9F5E-49DEB38F6B3E}"/>
                </a:ext>
              </a:extLst>
            </p:cNvPr>
            <p:cNvSpPr>
              <a:spLocks noChangeShapeType="1"/>
            </p:cNvSpPr>
            <p:nvPr/>
          </p:nvSpPr>
          <p:spPr bwMode="auto">
            <a:xfrm>
              <a:off x="5983260" y="2906409"/>
              <a:ext cx="142105"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09" name="Text Box 108">
              <a:extLst>
                <a:ext uri="{FF2B5EF4-FFF2-40B4-BE49-F238E27FC236}">
                  <a16:creationId xmlns:a16="http://schemas.microsoft.com/office/drawing/2014/main" id="{F64AF637-8A8E-490C-A848-889F5094E3BA}"/>
                </a:ext>
              </a:extLst>
            </p:cNvPr>
            <p:cNvSpPr txBox="1">
              <a:spLocks noChangeArrowheads="1"/>
            </p:cNvSpPr>
            <p:nvPr/>
          </p:nvSpPr>
          <p:spPr bwMode="auto">
            <a:xfrm>
              <a:off x="5947733" y="2552493"/>
              <a:ext cx="304804" cy="228577"/>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1</a:t>
              </a:r>
              <a:endParaRPr lang="en-US" dirty="0">
                <a:solidFill>
                  <a:prstClr val="black"/>
                </a:solidFill>
                <a:latin typeface="+mj-lt"/>
                <a:cs typeface="Arial" charset="0"/>
              </a:endParaRPr>
            </a:p>
          </p:txBody>
        </p:sp>
        <p:sp>
          <p:nvSpPr>
            <p:cNvPr id="110" name="Line 109">
              <a:extLst>
                <a:ext uri="{FF2B5EF4-FFF2-40B4-BE49-F238E27FC236}">
                  <a16:creationId xmlns:a16="http://schemas.microsoft.com/office/drawing/2014/main" id="{FF2CFF07-F8CD-4FF3-9F52-3BD83C014A47}"/>
                </a:ext>
              </a:extLst>
            </p:cNvPr>
            <p:cNvSpPr>
              <a:spLocks noChangeShapeType="1"/>
            </p:cNvSpPr>
            <p:nvPr/>
          </p:nvSpPr>
          <p:spPr bwMode="auto">
            <a:xfrm>
              <a:off x="6017750" y="2764909"/>
              <a:ext cx="0" cy="141500"/>
            </a:xfrm>
            <a:prstGeom prst="line">
              <a:avLst/>
            </a:prstGeom>
            <a:noFill/>
            <a:ln w="952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11" name="Line 110">
              <a:extLst>
                <a:ext uri="{FF2B5EF4-FFF2-40B4-BE49-F238E27FC236}">
                  <a16:creationId xmlns:a16="http://schemas.microsoft.com/office/drawing/2014/main" id="{C62648F5-2B4B-4FD5-BA25-345B4775ED0E}"/>
                </a:ext>
              </a:extLst>
            </p:cNvPr>
            <p:cNvSpPr>
              <a:spLocks noChangeShapeType="1"/>
            </p:cNvSpPr>
            <p:nvPr/>
          </p:nvSpPr>
          <p:spPr bwMode="auto">
            <a:xfrm flipV="1">
              <a:off x="6196417" y="2057409"/>
              <a:ext cx="0" cy="28300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12" name="Text Box 111">
              <a:extLst>
                <a:ext uri="{FF2B5EF4-FFF2-40B4-BE49-F238E27FC236}">
                  <a16:creationId xmlns:a16="http://schemas.microsoft.com/office/drawing/2014/main" id="{9AACDC2D-03E4-40E9-99B8-5ABA79EAA08F}"/>
                </a:ext>
              </a:extLst>
            </p:cNvPr>
            <p:cNvSpPr txBox="1">
              <a:spLocks noChangeArrowheads="1"/>
            </p:cNvSpPr>
            <p:nvPr/>
          </p:nvSpPr>
          <p:spPr bwMode="auto">
            <a:xfrm>
              <a:off x="6553195" y="2057400"/>
              <a:ext cx="381005" cy="228577"/>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3/8</a:t>
              </a:r>
              <a:endParaRPr lang="en-US" dirty="0">
                <a:solidFill>
                  <a:prstClr val="black"/>
                </a:solidFill>
                <a:latin typeface="+mj-lt"/>
                <a:cs typeface="Arial" charset="0"/>
              </a:endParaRPr>
            </a:p>
          </p:txBody>
        </p:sp>
        <p:sp>
          <p:nvSpPr>
            <p:cNvPr id="113" name="Line 112">
              <a:extLst>
                <a:ext uri="{FF2B5EF4-FFF2-40B4-BE49-F238E27FC236}">
                  <a16:creationId xmlns:a16="http://schemas.microsoft.com/office/drawing/2014/main" id="{7B6E052E-9988-434F-909D-1F474C461986}"/>
                </a:ext>
              </a:extLst>
            </p:cNvPr>
            <p:cNvSpPr>
              <a:spLocks noChangeShapeType="1"/>
            </p:cNvSpPr>
            <p:nvPr/>
          </p:nvSpPr>
          <p:spPr bwMode="auto">
            <a:xfrm>
              <a:off x="6054312" y="2198909"/>
              <a:ext cx="142105" cy="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14" name="Line 113">
              <a:extLst>
                <a:ext uri="{FF2B5EF4-FFF2-40B4-BE49-F238E27FC236}">
                  <a16:creationId xmlns:a16="http://schemas.microsoft.com/office/drawing/2014/main" id="{FBB62020-2592-4EBC-B454-09F2FB162174}"/>
                </a:ext>
              </a:extLst>
            </p:cNvPr>
            <p:cNvSpPr>
              <a:spLocks noChangeShapeType="1"/>
            </p:cNvSpPr>
            <p:nvPr/>
          </p:nvSpPr>
          <p:spPr bwMode="auto">
            <a:xfrm flipH="1">
              <a:off x="6409575" y="2198909"/>
              <a:ext cx="142105" cy="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15" name="Line 114">
              <a:extLst>
                <a:ext uri="{FF2B5EF4-FFF2-40B4-BE49-F238E27FC236}">
                  <a16:creationId xmlns:a16="http://schemas.microsoft.com/office/drawing/2014/main" id="{F1E215E9-B43A-441E-88A0-A879811CA930}"/>
                </a:ext>
              </a:extLst>
            </p:cNvPr>
            <p:cNvSpPr>
              <a:spLocks noChangeShapeType="1"/>
            </p:cNvSpPr>
            <p:nvPr/>
          </p:nvSpPr>
          <p:spPr bwMode="auto">
            <a:xfrm flipV="1">
              <a:off x="6196417" y="2340409"/>
              <a:ext cx="1" cy="1414999"/>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16" name="Line 115">
              <a:extLst>
                <a:ext uri="{FF2B5EF4-FFF2-40B4-BE49-F238E27FC236}">
                  <a16:creationId xmlns:a16="http://schemas.microsoft.com/office/drawing/2014/main" id="{18B3A56B-AD55-469A-BC04-76506AC2CA36}"/>
                </a:ext>
              </a:extLst>
            </p:cNvPr>
            <p:cNvSpPr>
              <a:spLocks noChangeShapeType="1"/>
            </p:cNvSpPr>
            <p:nvPr/>
          </p:nvSpPr>
          <p:spPr bwMode="auto">
            <a:xfrm>
              <a:off x="5825351" y="3189409"/>
              <a:ext cx="0" cy="5660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17" name="Rectangle 117">
              <a:extLst>
                <a:ext uri="{FF2B5EF4-FFF2-40B4-BE49-F238E27FC236}">
                  <a16:creationId xmlns:a16="http://schemas.microsoft.com/office/drawing/2014/main" id="{617997B9-1AC4-4C50-A839-7C9535DAB4C6}"/>
                </a:ext>
              </a:extLst>
            </p:cNvPr>
            <p:cNvSpPr>
              <a:spLocks noChangeArrowheads="1"/>
            </p:cNvSpPr>
            <p:nvPr/>
          </p:nvSpPr>
          <p:spPr bwMode="auto">
            <a:xfrm>
              <a:off x="6781800" y="2743200"/>
              <a:ext cx="1206234" cy="288572"/>
            </a:xfrm>
            <a:prstGeom prst="rect">
              <a:avLst/>
            </a:prstGeom>
            <a:noFill/>
            <a:ln w="9525">
              <a:noFill/>
              <a:miter lim="800000"/>
              <a:headEnd/>
              <a:tailEnd/>
            </a:ln>
          </p:spPr>
          <p:txBody>
            <a:bodyPr wrap="square">
              <a:spAutoFit/>
            </a:bodyPr>
            <a:lstStyle/>
            <a:p>
              <a:pPr fontAlgn="base">
                <a:spcBef>
                  <a:spcPct val="0"/>
                </a:spcBef>
                <a:spcAft>
                  <a:spcPct val="0"/>
                </a:spcAft>
              </a:pPr>
              <a:r>
                <a:rPr lang="en-US" sz="1000" dirty="0">
                  <a:solidFill>
                    <a:srgbClr val="000000"/>
                  </a:solidFill>
                  <a:latin typeface="+mj-lt"/>
                  <a:cs typeface="Arial" charset="0"/>
                </a:rPr>
                <a:t>1/4-20 THREADS</a:t>
              </a:r>
            </a:p>
            <a:p>
              <a:pPr fontAlgn="base">
                <a:spcBef>
                  <a:spcPct val="0"/>
                </a:spcBef>
                <a:spcAft>
                  <a:spcPct val="0"/>
                </a:spcAft>
              </a:pPr>
              <a:r>
                <a:rPr lang="en-US" sz="1000" dirty="0">
                  <a:solidFill>
                    <a:srgbClr val="000000"/>
                  </a:solidFill>
                  <a:latin typeface="+mj-lt"/>
                  <a:cs typeface="Arial" charset="0"/>
                </a:rPr>
                <a:t> 3/4” DEEP</a:t>
              </a:r>
              <a:endParaRPr lang="en-US" sz="1000" dirty="0">
                <a:solidFill>
                  <a:prstClr val="black"/>
                </a:solidFill>
                <a:latin typeface="+mj-lt"/>
                <a:cs typeface="Arial" charset="0"/>
              </a:endParaRPr>
            </a:p>
          </p:txBody>
        </p:sp>
        <p:cxnSp>
          <p:nvCxnSpPr>
            <p:cNvPr id="118" name="Straight Arrow Connector 117">
              <a:extLst>
                <a:ext uri="{FF2B5EF4-FFF2-40B4-BE49-F238E27FC236}">
                  <a16:creationId xmlns:a16="http://schemas.microsoft.com/office/drawing/2014/main" id="{5F60E329-9954-4814-B6F5-3B0894BED79C}"/>
                </a:ext>
              </a:extLst>
            </p:cNvPr>
            <p:cNvCxnSpPr>
              <a:stCxn id="117" idx="1"/>
              <a:endCxn id="82" idx="7"/>
            </p:cNvCxnSpPr>
            <p:nvPr/>
          </p:nvCxnSpPr>
          <p:spPr>
            <a:xfrm flipH="1">
              <a:off x="6459817" y="2887486"/>
              <a:ext cx="321983" cy="181145"/>
            </a:xfrm>
            <a:prstGeom prst="straightConnector1">
              <a:avLst/>
            </a:prstGeom>
            <a:noFill/>
            <a:ln w="15875" cap="flat" cmpd="sng" algn="ctr">
              <a:solidFill>
                <a:sysClr val="windowText" lastClr="000000">
                  <a:shade val="95000"/>
                  <a:satMod val="105000"/>
                </a:sysClr>
              </a:solidFill>
              <a:prstDash val="solid"/>
              <a:tailEnd type="arrow"/>
            </a:ln>
            <a:effectLst/>
          </p:spPr>
        </p:cxnSp>
        <p:sp>
          <p:nvSpPr>
            <p:cNvPr id="119" name="TextBox 120">
              <a:extLst>
                <a:ext uri="{FF2B5EF4-FFF2-40B4-BE49-F238E27FC236}">
                  <a16:creationId xmlns:a16="http://schemas.microsoft.com/office/drawing/2014/main" id="{FA393ED7-C503-44A3-80CE-73B3CAB7C698}"/>
                </a:ext>
              </a:extLst>
            </p:cNvPr>
            <p:cNvSpPr txBox="1">
              <a:spLocks noChangeArrowheads="1"/>
            </p:cNvSpPr>
            <p:nvPr/>
          </p:nvSpPr>
          <p:spPr bwMode="auto">
            <a:xfrm>
              <a:off x="5105400" y="4191000"/>
              <a:ext cx="1371600" cy="177583"/>
            </a:xfrm>
            <a:prstGeom prst="rect">
              <a:avLst/>
            </a:prstGeom>
            <a:noFill/>
            <a:ln w="9525">
              <a:noFill/>
              <a:miter lim="800000"/>
              <a:headEnd/>
              <a:tailEnd/>
            </a:ln>
          </p:spPr>
          <p:txBody>
            <a:bodyPr>
              <a:spAutoFit/>
            </a:bodyPr>
            <a:lstStyle/>
            <a:p>
              <a:pPr fontAlgn="base">
                <a:spcBef>
                  <a:spcPct val="0"/>
                </a:spcBef>
                <a:spcAft>
                  <a:spcPct val="0"/>
                </a:spcAft>
              </a:pPr>
              <a:r>
                <a:rPr lang="en-US" sz="1000" dirty="0">
                  <a:solidFill>
                    <a:prstClr val="black"/>
                  </a:solidFill>
                  <a:cs typeface="Arial" charset="0"/>
                </a:rPr>
                <a:t>HAMMER HEAD</a:t>
              </a:r>
            </a:p>
          </p:txBody>
        </p:sp>
        <p:sp>
          <p:nvSpPr>
            <p:cNvPr id="120" name="Line 109">
              <a:extLst>
                <a:ext uri="{FF2B5EF4-FFF2-40B4-BE49-F238E27FC236}">
                  <a16:creationId xmlns:a16="http://schemas.microsoft.com/office/drawing/2014/main" id="{1F210EE4-A485-46B9-BD6F-59D96A905B6B}"/>
                </a:ext>
              </a:extLst>
            </p:cNvPr>
            <p:cNvSpPr>
              <a:spLocks noChangeShapeType="1"/>
            </p:cNvSpPr>
            <p:nvPr/>
          </p:nvSpPr>
          <p:spPr bwMode="auto">
            <a:xfrm flipV="1">
              <a:off x="6017750" y="2340410"/>
              <a:ext cx="0" cy="1415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cxnSp>
          <p:nvCxnSpPr>
            <p:cNvPr id="121" name="Straight Connector 120">
              <a:extLst>
                <a:ext uri="{FF2B5EF4-FFF2-40B4-BE49-F238E27FC236}">
                  <a16:creationId xmlns:a16="http://schemas.microsoft.com/office/drawing/2014/main" id="{E972811C-9988-4109-92F0-138574578852}"/>
                </a:ext>
              </a:extLst>
            </p:cNvPr>
            <p:cNvCxnSpPr/>
            <p:nvPr/>
          </p:nvCxnSpPr>
          <p:spPr>
            <a:xfrm flipH="1" flipV="1">
              <a:off x="5024053" y="2103659"/>
              <a:ext cx="5148" cy="190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a:extLst>
                <a:ext uri="{FF2B5EF4-FFF2-40B4-BE49-F238E27FC236}">
                  <a16:creationId xmlns:a16="http://schemas.microsoft.com/office/drawing/2014/main" id="{DF4A726A-3C38-4139-BC6A-3A20FC2590E9}"/>
                </a:ext>
              </a:extLst>
            </p:cNvPr>
            <p:cNvCxnSpPr/>
            <p:nvPr/>
          </p:nvCxnSpPr>
          <p:spPr>
            <a:xfrm flipH="1" flipV="1">
              <a:off x="5083390" y="2112508"/>
              <a:ext cx="5148" cy="190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123" name="Line 109">
              <a:extLst>
                <a:ext uri="{FF2B5EF4-FFF2-40B4-BE49-F238E27FC236}">
                  <a16:creationId xmlns:a16="http://schemas.microsoft.com/office/drawing/2014/main" id="{114C2EA0-2CDD-45E7-93E6-B2705DE8B011}"/>
                </a:ext>
              </a:extLst>
            </p:cNvPr>
            <p:cNvSpPr>
              <a:spLocks noChangeShapeType="1"/>
            </p:cNvSpPr>
            <p:nvPr/>
          </p:nvSpPr>
          <p:spPr bwMode="auto">
            <a:xfrm flipH="1">
              <a:off x="5050696" y="1891717"/>
              <a:ext cx="133224" cy="211942"/>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charset="0"/>
                <a:cs typeface="Arial" charset="0"/>
              </a:endParaRPr>
            </a:p>
          </p:txBody>
        </p:sp>
        <p:sp>
          <p:nvSpPr>
            <p:cNvPr id="124" name="Text Box 111">
              <a:extLst>
                <a:ext uri="{FF2B5EF4-FFF2-40B4-BE49-F238E27FC236}">
                  <a16:creationId xmlns:a16="http://schemas.microsoft.com/office/drawing/2014/main" id="{F13A8E91-4281-47F3-AFD2-6C7B2601715E}"/>
                </a:ext>
              </a:extLst>
            </p:cNvPr>
            <p:cNvSpPr txBox="1">
              <a:spLocks noChangeArrowheads="1"/>
            </p:cNvSpPr>
            <p:nvPr/>
          </p:nvSpPr>
          <p:spPr bwMode="auto">
            <a:xfrm>
              <a:off x="5175940" y="1764348"/>
              <a:ext cx="381005" cy="228577"/>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000" dirty="0">
                  <a:solidFill>
                    <a:srgbClr val="000000"/>
                  </a:solidFill>
                  <a:latin typeface="+mj-lt"/>
                  <a:cs typeface="Arial" charset="0"/>
                </a:rPr>
                <a:t>1/8</a:t>
              </a:r>
              <a:endParaRPr lang="en-US" dirty="0">
                <a:solidFill>
                  <a:prstClr val="black"/>
                </a:solidFill>
                <a:latin typeface="+mj-lt"/>
                <a:cs typeface="Arial" charset="0"/>
              </a:endParaRPr>
            </a:p>
          </p:txBody>
        </p:sp>
      </p:gr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Read Blueprints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Describe the part to be made; show dimension, location, material, and finished  part</a:t>
            </a:r>
          </a:p>
          <a:p>
            <a:pPr lvl="1"/>
            <a:endParaRPr lang="en-US" dirty="0"/>
          </a:p>
        </p:txBody>
      </p:sp>
      <p:grpSp>
        <p:nvGrpSpPr>
          <p:cNvPr id="4" name="Group 3">
            <a:extLst>
              <a:ext uri="{FF2B5EF4-FFF2-40B4-BE49-F238E27FC236}">
                <a16:creationId xmlns:a16="http://schemas.microsoft.com/office/drawing/2014/main" id="{0AE173A5-E044-4A07-B54B-5C51444DA1D7}"/>
              </a:ext>
            </a:extLst>
          </p:cNvPr>
          <p:cNvGrpSpPr/>
          <p:nvPr/>
        </p:nvGrpSpPr>
        <p:grpSpPr>
          <a:xfrm>
            <a:off x="4362426" y="2612859"/>
            <a:ext cx="4453337" cy="3243080"/>
            <a:chOff x="533400" y="1219200"/>
            <a:chExt cx="8318500" cy="4700253"/>
          </a:xfrm>
        </p:grpSpPr>
        <p:grpSp>
          <p:nvGrpSpPr>
            <p:cNvPr id="5" name="Group 6">
              <a:extLst>
                <a:ext uri="{FF2B5EF4-FFF2-40B4-BE49-F238E27FC236}">
                  <a16:creationId xmlns:a16="http://schemas.microsoft.com/office/drawing/2014/main" id="{C18A331D-359E-41DD-A507-D55F5CF53D7B}"/>
                </a:ext>
              </a:extLst>
            </p:cNvPr>
            <p:cNvGrpSpPr>
              <a:grpSpLocks/>
            </p:cNvGrpSpPr>
            <p:nvPr/>
          </p:nvGrpSpPr>
          <p:grpSpPr bwMode="auto">
            <a:xfrm>
              <a:off x="914400" y="3733800"/>
              <a:ext cx="3429000" cy="1765300"/>
              <a:chOff x="105613200" y="109728000"/>
              <a:chExt cx="6858000" cy="3200400"/>
            </a:xfrm>
          </p:grpSpPr>
          <p:sp>
            <p:nvSpPr>
              <p:cNvPr id="96" name="Line 7">
                <a:extLst>
                  <a:ext uri="{FF2B5EF4-FFF2-40B4-BE49-F238E27FC236}">
                    <a16:creationId xmlns:a16="http://schemas.microsoft.com/office/drawing/2014/main" id="{17686D03-36AD-4C8E-A9FC-4048B3016F81}"/>
                  </a:ext>
                </a:extLst>
              </p:cNvPr>
              <p:cNvSpPr>
                <a:spLocks noChangeShapeType="1"/>
              </p:cNvSpPr>
              <p:nvPr/>
            </p:nvSpPr>
            <p:spPr bwMode="auto">
              <a:xfrm>
                <a:off x="105613200" y="112699800"/>
                <a:ext cx="2286000" cy="0"/>
              </a:xfrm>
              <a:prstGeom prst="line">
                <a:avLst/>
              </a:prstGeom>
              <a:noFill/>
              <a:ln w="28575">
                <a:solidFill>
                  <a:srgbClr val="000000"/>
                </a:solidFill>
                <a:round/>
                <a:headEnd/>
                <a:tailEnd/>
              </a:ln>
            </p:spPr>
            <p:txBody>
              <a:bodyPr lIns="36576" tIns="36576" rIns="36576" bIns="36576"/>
              <a:lstStyle/>
              <a:p>
                <a:endParaRPr lang="en-US" dirty="0"/>
              </a:p>
            </p:txBody>
          </p:sp>
          <p:sp>
            <p:nvSpPr>
              <p:cNvPr id="97" name="Line 8">
                <a:extLst>
                  <a:ext uri="{FF2B5EF4-FFF2-40B4-BE49-F238E27FC236}">
                    <a16:creationId xmlns:a16="http://schemas.microsoft.com/office/drawing/2014/main" id="{2B0CF884-E194-4B5A-911A-6AFBDC0D78C3}"/>
                  </a:ext>
                </a:extLst>
              </p:cNvPr>
              <p:cNvSpPr>
                <a:spLocks noChangeShapeType="1"/>
              </p:cNvSpPr>
              <p:nvPr/>
            </p:nvSpPr>
            <p:spPr bwMode="auto">
              <a:xfrm>
                <a:off x="107899200" y="110871000"/>
                <a:ext cx="22860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98" name="Line 9">
                <a:extLst>
                  <a:ext uri="{FF2B5EF4-FFF2-40B4-BE49-F238E27FC236}">
                    <a16:creationId xmlns:a16="http://schemas.microsoft.com/office/drawing/2014/main" id="{1CA69888-2331-4221-ACB7-3D2AE367F7A5}"/>
                  </a:ext>
                </a:extLst>
              </p:cNvPr>
              <p:cNvSpPr>
                <a:spLocks noChangeShapeType="1"/>
              </p:cNvSpPr>
              <p:nvPr/>
            </p:nvSpPr>
            <p:spPr bwMode="auto">
              <a:xfrm>
                <a:off x="110185200" y="112699800"/>
                <a:ext cx="22860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99" name="Line 10">
                <a:extLst>
                  <a:ext uri="{FF2B5EF4-FFF2-40B4-BE49-F238E27FC236}">
                    <a16:creationId xmlns:a16="http://schemas.microsoft.com/office/drawing/2014/main" id="{5ED9E862-F74A-4324-BF92-5B202EC01D07}"/>
                  </a:ext>
                </a:extLst>
              </p:cNvPr>
              <p:cNvSpPr>
                <a:spLocks noChangeShapeType="1"/>
              </p:cNvSpPr>
              <p:nvPr/>
            </p:nvSpPr>
            <p:spPr bwMode="auto">
              <a:xfrm>
                <a:off x="107899200" y="110871000"/>
                <a:ext cx="0" cy="1828800"/>
              </a:xfrm>
              <a:prstGeom prst="line">
                <a:avLst/>
              </a:prstGeom>
              <a:noFill/>
              <a:ln w="28575">
                <a:solidFill>
                  <a:srgbClr val="000000"/>
                </a:solidFill>
                <a:round/>
                <a:headEnd/>
                <a:tailEnd/>
              </a:ln>
            </p:spPr>
            <p:txBody>
              <a:bodyPr lIns="36576" tIns="36576" rIns="36576" bIns="36576"/>
              <a:lstStyle/>
              <a:p>
                <a:endParaRPr lang="en-US" dirty="0"/>
              </a:p>
            </p:txBody>
          </p:sp>
          <p:sp>
            <p:nvSpPr>
              <p:cNvPr id="100" name="Line 11">
                <a:extLst>
                  <a:ext uri="{FF2B5EF4-FFF2-40B4-BE49-F238E27FC236}">
                    <a16:creationId xmlns:a16="http://schemas.microsoft.com/office/drawing/2014/main" id="{AC4270FF-E89F-4AC2-992B-8F4DAA318902}"/>
                  </a:ext>
                </a:extLst>
              </p:cNvPr>
              <p:cNvSpPr>
                <a:spLocks noChangeShapeType="1"/>
              </p:cNvSpPr>
              <p:nvPr/>
            </p:nvSpPr>
            <p:spPr bwMode="auto">
              <a:xfrm>
                <a:off x="110185200" y="110871000"/>
                <a:ext cx="0" cy="18288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101" name="Line 12">
                <a:extLst>
                  <a:ext uri="{FF2B5EF4-FFF2-40B4-BE49-F238E27FC236}">
                    <a16:creationId xmlns:a16="http://schemas.microsoft.com/office/drawing/2014/main" id="{CA3525D7-AE03-4B20-8BF7-B3F6F9C829AE}"/>
                  </a:ext>
                </a:extLst>
              </p:cNvPr>
              <p:cNvSpPr>
                <a:spLocks noChangeShapeType="1"/>
              </p:cNvSpPr>
              <p:nvPr/>
            </p:nvSpPr>
            <p:spPr bwMode="auto">
              <a:xfrm>
                <a:off x="105613200" y="112014000"/>
                <a:ext cx="0" cy="685800"/>
              </a:xfrm>
              <a:prstGeom prst="line">
                <a:avLst/>
              </a:prstGeom>
              <a:noFill/>
              <a:ln w="28575">
                <a:solidFill>
                  <a:srgbClr val="000000"/>
                </a:solidFill>
                <a:round/>
                <a:headEnd/>
                <a:tailEnd/>
              </a:ln>
            </p:spPr>
            <p:txBody>
              <a:bodyPr lIns="36576" tIns="36576" rIns="36576" bIns="36576"/>
              <a:lstStyle/>
              <a:p>
                <a:endParaRPr lang="en-US" dirty="0"/>
              </a:p>
            </p:txBody>
          </p:sp>
          <p:sp>
            <p:nvSpPr>
              <p:cNvPr id="102" name="Line 13">
                <a:extLst>
                  <a:ext uri="{FF2B5EF4-FFF2-40B4-BE49-F238E27FC236}">
                    <a16:creationId xmlns:a16="http://schemas.microsoft.com/office/drawing/2014/main" id="{261C056C-2EBB-4D1E-9748-B916D76528AD}"/>
                  </a:ext>
                </a:extLst>
              </p:cNvPr>
              <p:cNvSpPr>
                <a:spLocks noChangeShapeType="1"/>
              </p:cNvSpPr>
              <p:nvPr/>
            </p:nvSpPr>
            <p:spPr bwMode="auto">
              <a:xfrm>
                <a:off x="112471200" y="112014000"/>
                <a:ext cx="0" cy="6858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103" name="Line 14">
                <a:extLst>
                  <a:ext uri="{FF2B5EF4-FFF2-40B4-BE49-F238E27FC236}">
                    <a16:creationId xmlns:a16="http://schemas.microsoft.com/office/drawing/2014/main" id="{67157703-55F7-42F9-960B-FB1B95D993BE}"/>
                  </a:ext>
                </a:extLst>
              </p:cNvPr>
              <p:cNvSpPr>
                <a:spLocks noChangeShapeType="1"/>
              </p:cNvSpPr>
              <p:nvPr/>
            </p:nvSpPr>
            <p:spPr bwMode="auto">
              <a:xfrm>
                <a:off x="105613200" y="112014000"/>
                <a:ext cx="1600200" cy="0"/>
              </a:xfrm>
              <a:prstGeom prst="line">
                <a:avLst/>
              </a:prstGeom>
              <a:noFill/>
              <a:ln w="28575">
                <a:solidFill>
                  <a:srgbClr val="000000"/>
                </a:solidFill>
                <a:round/>
                <a:headEnd/>
                <a:tailEnd/>
              </a:ln>
            </p:spPr>
            <p:txBody>
              <a:bodyPr lIns="36576" tIns="36576" rIns="36576" bIns="36576"/>
              <a:lstStyle/>
              <a:p>
                <a:endParaRPr lang="en-US" dirty="0"/>
              </a:p>
            </p:txBody>
          </p:sp>
          <p:sp>
            <p:nvSpPr>
              <p:cNvPr id="104" name="Line 15">
                <a:extLst>
                  <a:ext uri="{FF2B5EF4-FFF2-40B4-BE49-F238E27FC236}">
                    <a16:creationId xmlns:a16="http://schemas.microsoft.com/office/drawing/2014/main" id="{FCDF9108-04C3-45A3-B807-026296925D10}"/>
                  </a:ext>
                </a:extLst>
              </p:cNvPr>
              <p:cNvSpPr>
                <a:spLocks noChangeShapeType="1"/>
              </p:cNvSpPr>
              <p:nvPr/>
            </p:nvSpPr>
            <p:spPr bwMode="auto">
              <a:xfrm>
                <a:off x="110871000" y="112014000"/>
                <a:ext cx="16002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105" name="Line 16">
                <a:extLst>
                  <a:ext uri="{FF2B5EF4-FFF2-40B4-BE49-F238E27FC236}">
                    <a16:creationId xmlns:a16="http://schemas.microsoft.com/office/drawing/2014/main" id="{9242CA8B-B61E-4A30-AED8-F6A9C667E693}"/>
                  </a:ext>
                </a:extLst>
              </p:cNvPr>
              <p:cNvSpPr>
                <a:spLocks noChangeShapeType="1"/>
              </p:cNvSpPr>
              <p:nvPr/>
            </p:nvSpPr>
            <p:spPr bwMode="auto">
              <a:xfrm flipV="1">
                <a:off x="107213400" y="110185200"/>
                <a:ext cx="0" cy="1828800"/>
              </a:xfrm>
              <a:prstGeom prst="line">
                <a:avLst/>
              </a:prstGeom>
              <a:noFill/>
              <a:ln w="28575">
                <a:solidFill>
                  <a:srgbClr val="000000"/>
                </a:solidFill>
                <a:round/>
                <a:headEnd/>
                <a:tailEnd/>
              </a:ln>
            </p:spPr>
            <p:txBody>
              <a:bodyPr lIns="36576" tIns="36576" rIns="36576" bIns="36576"/>
              <a:lstStyle/>
              <a:p>
                <a:endParaRPr lang="en-US" dirty="0"/>
              </a:p>
            </p:txBody>
          </p:sp>
          <p:sp>
            <p:nvSpPr>
              <p:cNvPr id="106" name="Line 17">
                <a:extLst>
                  <a:ext uri="{FF2B5EF4-FFF2-40B4-BE49-F238E27FC236}">
                    <a16:creationId xmlns:a16="http://schemas.microsoft.com/office/drawing/2014/main" id="{62461B17-5F89-4602-81A6-0CDE11FA32C2}"/>
                  </a:ext>
                </a:extLst>
              </p:cNvPr>
              <p:cNvSpPr>
                <a:spLocks noChangeShapeType="1"/>
              </p:cNvSpPr>
              <p:nvPr/>
            </p:nvSpPr>
            <p:spPr bwMode="auto">
              <a:xfrm flipV="1">
                <a:off x="110871000" y="110185200"/>
                <a:ext cx="0" cy="18288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107" name="Line 18">
                <a:extLst>
                  <a:ext uri="{FF2B5EF4-FFF2-40B4-BE49-F238E27FC236}">
                    <a16:creationId xmlns:a16="http://schemas.microsoft.com/office/drawing/2014/main" id="{E6B46ADE-1FC6-41D5-9125-355B95F7D916}"/>
                  </a:ext>
                </a:extLst>
              </p:cNvPr>
              <p:cNvSpPr>
                <a:spLocks noChangeShapeType="1"/>
              </p:cNvSpPr>
              <p:nvPr/>
            </p:nvSpPr>
            <p:spPr bwMode="auto">
              <a:xfrm>
                <a:off x="107213400" y="110185200"/>
                <a:ext cx="3657600" cy="0"/>
              </a:xfrm>
              <a:prstGeom prst="line">
                <a:avLst/>
              </a:prstGeom>
              <a:noFill/>
              <a:ln w="28575">
                <a:solidFill>
                  <a:srgbClr val="000000"/>
                </a:solidFill>
                <a:round/>
                <a:headEnd/>
                <a:tailEnd/>
              </a:ln>
            </p:spPr>
            <p:txBody>
              <a:bodyPr lIns="36576" tIns="36576" rIns="36576" bIns="36576"/>
              <a:lstStyle/>
              <a:p>
                <a:endParaRPr lang="en-US" dirty="0"/>
              </a:p>
            </p:txBody>
          </p:sp>
          <p:grpSp>
            <p:nvGrpSpPr>
              <p:cNvPr id="108" name="Group 19">
                <a:extLst>
                  <a:ext uri="{FF2B5EF4-FFF2-40B4-BE49-F238E27FC236}">
                    <a16:creationId xmlns:a16="http://schemas.microsoft.com/office/drawing/2014/main" id="{EF357D78-EADF-49CA-AF27-10159BCBEDAE}"/>
                  </a:ext>
                </a:extLst>
              </p:cNvPr>
              <p:cNvGrpSpPr>
                <a:grpSpLocks/>
              </p:cNvGrpSpPr>
              <p:nvPr/>
            </p:nvGrpSpPr>
            <p:grpSpPr bwMode="auto">
              <a:xfrm>
                <a:off x="106413300" y="111671100"/>
                <a:ext cx="0" cy="1257300"/>
                <a:chOff x="106413300" y="111671100"/>
                <a:chExt cx="0" cy="1257300"/>
              </a:xfrm>
            </p:grpSpPr>
            <p:sp>
              <p:nvSpPr>
                <p:cNvPr id="126" name="Line 20">
                  <a:extLst>
                    <a:ext uri="{FF2B5EF4-FFF2-40B4-BE49-F238E27FC236}">
                      <a16:creationId xmlns:a16="http://schemas.microsoft.com/office/drawing/2014/main" id="{4F3673D0-08DC-4F86-8913-61F1A92F375F}"/>
                    </a:ext>
                  </a:extLst>
                </p:cNvPr>
                <p:cNvSpPr>
                  <a:spLocks noChangeShapeType="1"/>
                </p:cNvSpPr>
                <p:nvPr/>
              </p:nvSpPr>
              <p:spPr bwMode="auto">
                <a:xfrm>
                  <a:off x="106413300" y="112242600"/>
                  <a:ext cx="0" cy="171450"/>
                </a:xfrm>
                <a:prstGeom prst="line">
                  <a:avLst/>
                </a:prstGeom>
                <a:noFill/>
                <a:ln w="19050">
                  <a:solidFill>
                    <a:srgbClr val="000000"/>
                  </a:solidFill>
                  <a:round/>
                  <a:headEnd/>
                  <a:tailEnd/>
                </a:ln>
              </p:spPr>
              <p:txBody>
                <a:bodyPr lIns="36576" tIns="36576" rIns="36576" bIns="36576"/>
                <a:lstStyle/>
                <a:p>
                  <a:endParaRPr lang="en-US" dirty="0"/>
                </a:p>
              </p:txBody>
            </p:sp>
            <p:sp>
              <p:nvSpPr>
                <p:cNvPr id="127" name="Line 21">
                  <a:extLst>
                    <a:ext uri="{FF2B5EF4-FFF2-40B4-BE49-F238E27FC236}">
                      <a16:creationId xmlns:a16="http://schemas.microsoft.com/office/drawing/2014/main" id="{01CF3DCC-6C11-4B57-81FC-ED473F43DEB7}"/>
                    </a:ext>
                  </a:extLst>
                </p:cNvPr>
                <p:cNvSpPr>
                  <a:spLocks noChangeShapeType="1"/>
                </p:cNvSpPr>
                <p:nvPr/>
              </p:nvSpPr>
              <p:spPr bwMode="auto">
                <a:xfrm>
                  <a:off x="106413300" y="112471200"/>
                  <a:ext cx="0" cy="457200"/>
                </a:xfrm>
                <a:prstGeom prst="line">
                  <a:avLst/>
                </a:prstGeom>
                <a:noFill/>
                <a:ln w="19050">
                  <a:solidFill>
                    <a:srgbClr val="000000"/>
                  </a:solidFill>
                  <a:round/>
                  <a:headEnd/>
                  <a:tailEnd/>
                </a:ln>
              </p:spPr>
              <p:txBody>
                <a:bodyPr lIns="36576" tIns="36576" rIns="36576" bIns="36576"/>
                <a:lstStyle/>
                <a:p>
                  <a:endParaRPr lang="en-US" dirty="0"/>
                </a:p>
              </p:txBody>
            </p:sp>
            <p:sp>
              <p:nvSpPr>
                <p:cNvPr id="128" name="Line 22">
                  <a:extLst>
                    <a:ext uri="{FF2B5EF4-FFF2-40B4-BE49-F238E27FC236}">
                      <a16:creationId xmlns:a16="http://schemas.microsoft.com/office/drawing/2014/main" id="{A2F7CEC5-5F48-4931-817B-E6B3AFD2E7CD}"/>
                    </a:ext>
                  </a:extLst>
                </p:cNvPr>
                <p:cNvSpPr>
                  <a:spLocks noChangeShapeType="1"/>
                </p:cNvSpPr>
                <p:nvPr/>
              </p:nvSpPr>
              <p:spPr bwMode="auto">
                <a:xfrm>
                  <a:off x="106413300" y="111671100"/>
                  <a:ext cx="0" cy="457200"/>
                </a:xfrm>
                <a:prstGeom prst="line">
                  <a:avLst/>
                </a:prstGeom>
                <a:noFill/>
                <a:ln w="19050" algn="ctr">
                  <a:solidFill>
                    <a:srgbClr val="000000"/>
                  </a:solidFill>
                  <a:round/>
                  <a:headEnd/>
                  <a:tailEnd/>
                </a:ln>
              </p:spPr>
              <p:txBody>
                <a:bodyPr lIns="36576" tIns="36576" rIns="36576" bIns="36576"/>
                <a:lstStyle/>
                <a:p>
                  <a:endParaRPr lang="en-US" dirty="0"/>
                </a:p>
              </p:txBody>
            </p:sp>
          </p:grpSp>
          <p:sp>
            <p:nvSpPr>
              <p:cNvPr id="109" name="Line 23">
                <a:extLst>
                  <a:ext uri="{FF2B5EF4-FFF2-40B4-BE49-F238E27FC236}">
                    <a16:creationId xmlns:a16="http://schemas.microsoft.com/office/drawing/2014/main" id="{DFADBCEC-3F85-4536-BF6F-5C365120470B}"/>
                  </a:ext>
                </a:extLst>
              </p:cNvPr>
              <p:cNvSpPr>
                <a:spLocks noChangeShapeType="1"/>
              </p:cNvSpPr>
              <p:nvPr/>
            </p:nvSpPr>
            <p:spPr bwMode="auto">
              <a:xfrm>
                <a:off x="106184700" y="112014000"/>
                <a:ext cx="0" cy="685800"/>
              </a:xfrm>
              <a:prstGeom prst="line">
                <a:avLst/>
              </a:prstGeom>
              <a:noFill/>
              <a:ln w="28575">
                <a:solidFill>
                  <a:srgbClr val="000000"/>
                </a:solidFill>
                <a:prstDash val="dash"/>
                <a:round/>
                <a:headEnd/>
                <a:tailEnd/>
              </a:ln>
            </p:spPr>
            <p:txBody>
              <a:bodyPr lIns="36576" tIns="36576" rIns="36576" bIns="36576"/>
              <a:lstStyle/>
              <a:p>
                <a:endParaRPr lang="en-US" dirty="0"/>
              </a:p>
            </p:txBody>
          </p:sp>
          <p:sp>
            <p:nvSpPr>
              <p:cNvPr id="110" name="Line 24">
                <a:extLst>
                  <a:ext uri="{FF2B5EF4-FFF2-40B4-BE49-F238E27FC236}">
                    <a16:creationId xmlns:a16="http://schemas.microsoft.com/office/drawing/2014/main" id="{15177324-0BA0-4F05-9382-DB8DE37E8F01}"/>
                  </a:ext>
                </a:extLst>
              </p:cNvPr>
              <p:cNvSpPr>
                <a:spLocks noChangeShapeType="1"/>
              </p:cNvSpPr>
              <p:nvPr/>
            </p:nvSpPr>
            <p:spPr bwMode="auto">
              <a:xfrm>
                <a:off x="111899700" y="1120140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111" name="Line 25">
                <a:extLst>
                  <a:ext uri="{FF2B5EF4-FFF2-40B4-BE49-F238E27FC236}">
                    <a16:creationId xmlns:a16="http://schemas.microsoft.com/office/drawing/2014/main" id="{9A9FD002-69DC-436D-A93B-7F52E113305E}"/>
                  </a:ext>
                </a:extLst>
              </p:cNvPr>
              <p:cNvSpPr>
                <a:spLocks noChangeShapeType="1"/>
              </p:cNvSpPr>
              <p:nvPr/>
            </p:nvSpPr>
            <p:spPr bwMode="auto">
              <a:xfrm>
                <a:off x="111442500" y="1120140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112" name="Line 27">
                <a:extLst>
                  <a:ext uri="{FF2B5EF4-FFF2-40B4-BE49-F238E27FC236}">
                    <a16:creationId xmlns:a16="http://schemas.microsoft.com/office/drawing/2014/main" id="{B6095CFF-34B1-456A-92F8-5DB9DC399F22}"/>
                  </a:ext>
                </a:extLst>
              </p:cNvPr>
              <p:cNvSpPr>
                <a:spLocks noChangeShapeType="1"/>
              </p:cNvSpPr>
              <p:nvPr/>
            </p:nvSpPr>
            <p:spPr bwMode="auto">
              <a:xfrm>
                <a:off x="106641900" y="1120140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nvGrpSpPr>
              <p:cNvPr id="113" name="Group 28">
                <a:extLst>
                  <a:ext uri="{FF2B5EF4-FFF2-40B4-BE49-F238E27FC236}">
                    <a16:creationId xmlns:a16="http://schemas.microsoft.com/office/drawing/2014/main" id="{93C99567-A8BD-44B3-9459-1D397252D18E}"/>
                  </a:ext>
                </a:extLst>
              </p:cNvPr>
              <p:cNvGrpSpPr>
                <a:grpSpLocks/>
              </p:cNvGrpSpPr>
              <p:nvPr/>
            </p:nvGrpSpPr>
            <p:grpSpPr bwMode="auto">
              <a:xfrm>
                <a:off x="111671100" y="111671100"/>
                <a:ext cx="1" cy="1257300"/>
                <a:chOff x="106527600" y="111785400"/>
                <a:chExt cx="1" cy="1257300"/>
              </a:xfrm>
            </p:grpSpPr>
            <p:sp>
              <p:nvSpPr>
                <p:cNvPr id="123" name="Line 29">
                  <a:extLst>
                    <a:ext uri="{FF2B5EF4-FFF2-40B4-BE49-F238E27FC236}">
                      <a16:creationId xmlns:a16="http://schemas.microsoft.com/office/drawing/2014/main" id="{4AB1DEA5-19AF-455A-912F-761685C65729}"/>
                    </a:ext>
                  </a:extLst>
                </p:cNvPr>
                <p:cNvSpPr>
                  <a:spLocks noChangeShapeType="1"/>
                </p:cNvSpPr>
                <p:nvPr/>
              </p:nvSpPr>
              <p:spPr bwMode="auto">
                <a:xfrm>
                  <a:off x="106527600" y="112356900"/>
                  <a:ext cx="1" cy="17145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124" name="Line 30">
                  <a:extLst>
                    <a:ext uri="{FF2B5EF4-FFF2-40B4-BE49-F238E27FC236}">
                      <a16:creationId xmlns:a16="http://schemas.microsoft.com/office/drawing/2014/main" id="{66B0DB12-77CE-45EF-9766-0696334A6045}"/>
                    </a:ext>
                  </a:extLst>
                </p:cNvPr>
                <p:cNvSpPr>
                  <a:spLocks noChangeShapeType="1"/>
                </p:cNvSpPr>
                <p:nvPr/>
              </p:nvSpPr>
              <p:spPr bwMode="auto">
                <a:xfrm>
                  <a:off x="106527600" y="112585500"/>
                  <a:ext cx="1" cy="45720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125" name="Line 31">
                  <a:extLst>
                    <a:ext uri="{FF2B5EF4-FFF2-40B4-BE49-F238E27FC236}">
                      <a16:creationId xmlns:a16="http://schemas.microsoft.com/office/drawing/2014/main" id="{6B2B6635-0FA3-45C0-9412-BD5D995F2C06}"/>
                    </a:ext>
                  </a:extLst>
                </p:cNvPr>
                <p:cNvSpPr>
                  <a:spLocks noChangeShapeType="1"/>
                </p:cNvSpPr>
                <p:nvPr/>
              </p:nvSpPr>
              <p:spPr bwMode="auto">
                <a:xfrm>
                  <a:off x="106527600" y="111785400"/>
                  <a:ext cx="1" cy="457200"/>
                </a:xfrm>
                <a:prstGeom prst="line">
                  <a:avLst/>
                </a:prstGeom>
                <a:noFill/>
                <a:ln w="19050" algn="ctr">
                  <a:solidFill>
                    <a:srgbClr val="000000"/>
                  </a:solidFill>
                  <a:round/>
                  <a:headEnd/>
                  <a:tailEnd/>
                </a:ln>
              </p:spPr>
              <p:txBody>
                <a:bodyPr lIns="36576" tIns="36576" rIns="36576" bIns="36576"/>
                <a:lstStyle/>
                <a:p>
                  <a:endParaRPr lang="en-US" dirty="0"/>
                </a:p>
              </p:txBody>
            </p:sp>
          </p:grpSp>
          <p:grpSp>
            <p:nvGrpSpPr>
              <p:cNvPr id="114" name="Group 32">
                <a:extLst>
                  <a:ext uri="{FF2B5EF4-FFF2-40B4-BE49-F238E27FC236}">
                    <a16:creationId xmlns:a16="http://schemas.microsoft.com/office/drawing/2014/main" id="{1BFD1320-1538-4CB4-A56A-621059E8BACF}"/>
                  </a:ext>
                </a:extLst>
              </p:cNvPr>
              <p:cNvGrpSpPr>
                <a:grpSpLocks/>
              </p:cNvGrpSpPr>
              <p:nvPr/>
            </p:nvGrpSpPr>
            <p:grpSpPr bwMode="auto">
              <a:xfrm>
                <a:off x="109042200" y="109728000"/>
                <a:ext cx="1" cy="1257300"/>
                <a:chOff x="106641900" y="111899700"/>
                <a:chExt cx="1" cy="1257300"/>
              </a:xfrm>
            </p:grpSpPr>
            <p:sp>
              <p:nvSpPr>
                <p:cNvPr id="120" name="Line 33">
                  <a:extLst>
                    <a:ext uri="{FF2B5EF4-FFF2-40B4-BE49-F238E27FC236}">
                      <a16:creationId xmlns:a16="http://schemas.microsoft.com/office/drawing/2014/main" id="{7B6513A2-466C-47BC-A5D3-8B846DE4F105}"/>
                    </a:ext>
                  </a:extLst>
                </p:cNvPr>
                <p:cNvSpPr>
                  <a:spLocks noChangeShapeType="1"/>
                </p:cNvSpPr>
                <p:nvPr/>
              </p:nvSpPr>
              <p:spPr bwMode="auto">
                <a:xfrm>
                  <a:off x="106641900" y="112471200"/>
                  <a:ext cx="1" cy="17145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121" name="Line 34">
                  <a:extLst>
                    <a:ext uri="{FF2B5EF4-FFF2-40B4-BE49-F238E27FC236}">
                      <a16:creationId xmlns:a16="http://schemas.microsoft.com/office/drawing/2014/main" id="{1F56E5D7-0638-4C95-BBBB-64BFF9B4AC0B}"/>
                    </a:ext>
                  </a:extLst>
                </p:cNvPr>
                <p:cNvSpPr>
                  <a:spLocks noChangeShapeType="1"/>
                </p:cNvSpPr>
                <p:nvPr/>
              </p:nvSpPr>
              <p:spPr bwMode="auto">
                <a:xfrm>
                  <a:off x="106641900" y="112699800"/>
                  <a:ext cx="1" cy="45720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122" name="Line 35">
                  <a:extLst>
                    <a:ext uri="{FF2B5EF4-FFF2-40B4-BE49-F238E27FC236}">
                      <a16:creationId xmlns:a16="http://schemas.microsoft.com/office/drawing/2014/main" id="{F5D1F33D-FCF5-4E7A-9D0C-6C05499224CF}"/>
                    </a:ext>
                  </a:extLst>
                </p:cNvPr>
                <p:cNvSpPr>
                  <a:spLocks noChangeShapeType="1"/>
                </p:cNvSpPr>
                <p:nvPr/>
              </p:nvSpPr>
              <p:spPr bwMode="auto">
                <a:xfrm>
                  <a:off x="106641900" y="111899700"/>
                  <a:ext cx="1" cy="457200"/>
                </a:xfrm>
                <a:prstGeom prst="line">
                  <a:avLst/>
                </a:prstGeom>
                <a:noFill/>
                <a:ln w="19050" algn="ctr">
                  <a:solidFill>
                    <a:srgbClr val="000000"/>
                  </a:solidFill>
                  <a:round/>
                  <a:headEnd/>
                  <a:tailEnd/>
                </a:ln>
              </p:spPr>
              <p:txBody>
                <a:bodyPr lIns="36576" tIns="36576" rIns="36576" bIns="36576"/>
                <a:lstStyle/>
                <a:p>
                  <a:endParaRPr lang="en-US" dirty="0"/>
                </a:p>
              </p:txBody>
            </p:sp>
          </p:grpSp>
          <p:sp>
            <p:nvSpPr>
              <p:cNvPr id="115" name="Line 36">
                <a:extLst>
                  <a:ext uri="{FF2B5EF4-FFF2-40B4-BE49-F238E27FC236}">
                    <a16:creationId xmlns:a16="http://schemas.microsoft.com/office/drawing/2014/main" id="{AFDFCBC1-3D86-4DF7-A7BE-5CE60A023F79}"/>
                  </a:ext>
                </a:extLst>
              </p:cNvPr>
              <p:cNvSpPr>
                <a:spLocks noChangeShapeType="1"/>
              </p:cNvSpPr>
              <p:nvPr/>
            </p:nvSpPr>
            <p:spPr bwMode="auto">
              <a:xfrm flipV="1">
                <a:off x="108127800" y="109956600"/>
                <a:ext cx="0" cy="228600"/>
              </a:xfrm>
              <a:prstGeom prst="line">
                <a:avLst/>
              </a:prstGeom>
              <a:noFill/>
              <a:ln w="28575">
                <a:solidFill>
                  <a:srgbClr val="000000"/>
                </a:solidFill>
                <a:round/>
                <a:headEnd/>
                <a:tailEnd/>
              </a:ln>
            </p:spPr>
            <p:txBody>
              <a:bodyPr lIns="36576" tIns="36576" rIns="36576" bIns="36576"/>
              <a:lstStyle/>
              <a:p>
                <a:endParaRPr lang="en-US" dirty="0"/>
              </a:p>
            </p:txBody>
          </p:sp>
          <p:sp>
            <p:nvSpPr>
              <p:cNvPr id="116" name="Line 37">
                <a:extLst>
                  <a:ext uri="{FF2B5EF4-FFF2-40B4-BE49-F238E27FC236}">
                    <a16:creationId xmlns:a16="http://schemas.microsoft.com/office/drawing/2014/main" id="{37EAE93F-7C78-4C94-8B47-D6BA0BA5A1D7}"/>
                  </a:ext>
                </a:extLst>
              </p:cNvPr>
              <p:cNvSpPr>
                <a:spLocks noChangeShapeType="1"/>
              </p:cNvSpPr>
              <p:nvPr/>
            </p:nvSpPr>
            <p:spPr bwMode="auto">
              <a:xfrm>
                <a:off x="108127800" y="109956600"/>
                <a:ext cx="1828800" cy="0"/>
              </a:xfrm>
              <a:prstGeom prst="line">
                <a:avLst/>
              </a:prstGeom>
              <a:noFill/>
              <a:ln w="28575">
                <a:solidFill>
                  <a:srgbClr val="000000"/>
                </a:solidFill>
                <a:round/>
                <a:headEnd/>
                <a:tailEnd/>
              </a:ln>
            </p:spPr>
            <p:txBody>
              <a:bodyPr lIns="36576" tIns="36576" rIns="36576" bIns="36576"/>
              <a:lstStyle/>
              <a:p>
                <a:endParaRPr lang="en-US" dirty="0"/>
              </a:p>
            </p:txBody>
          </p:sp>
          <p:sp>
            <p:nvSpPr>
              <p:cNvPr id="117" name="Line 38">
                <a:extLst>
                  <a:ext uri="{FF2B5EF4-FFF2-40B4-BE49-F238E27FC236}">
                    <a16:creationId xmlns:a16="http://schemas.microsoft.com/office/drawing/2014/main" id="{8BC458FB-CE50-474B-B963-20A9B527D11F}"/>
                  </a:ext>
                </a:extLst>
              </p:cNvPr>
              <p:cNvSpPr>
                <a:spLocks noChangeShapeType="1"/>
              </p:cNvSpPr>
              <p:nvPr/>
            </p:nvSpPr>
            <p:spPr bwMode="auto">
              <a:xfrm>
                <a:off x="109956600" y="109956600"/>
                <a:ext cx="0" cy="228600"/>
              </a:xfrm>
              <a:prstGeom prst="line">
                <a:avLst/>
              </a:prstGeom>
              <a:noFill/>
              <a:ln w="28575">
                <a:solidFill>
                  <a:srgbClr val="000000"/>
                </a:solidFill>
                <a:round/>
                <a:headEnd/>
                <a:tailEnd/>
              </a:ln>
            </p:spPr>
            <p:txBody>
              <a:bodyPr lIns="36576" tIns="36576" rIns="36576" bIns="36576"/>
              <a:lstStyle/>
              <a:p>
                <a:endParaRPr lang="en-US" dirty="0"/>
              </a:p>
            </p:txBody>
          </p:sp>
          <p:sp>
            <p:nvSpPr>
              <p:cNvPr id="118" name="Line 39">
                <a:extLst>
                  <a:ext uri="{FF2B5EF4-FFF2-40B4-BE49-F238E27FC236}">
                    <a16:creationId xmlns:a16="http://schemas.microsoft.com/office/drawing/2014/main" id="{36CF5AB9-C7AD-4909-B9F7-6F6C3697306E}"/>
                  </a:ext>
                </a:extLst>
              </p:cNvPr>
              <p:cNvSpPr>
                <a:spLocks noChangeShapeType="1"/>
              </p:cNvSpPr>
              <p:nvPr/>
            </p:nvSpPr>
            <p:spPr bwMode="auto">
              <a:xfrm>
                <a:off x="108699300" y="109956600"/>
                <a:ext cx="0" cy="9144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119" name="Line 40">
                <a:extLst>
                  <a:ext uri="{FF2B5EF4-FFF2-40B4-BE49-F238E27FC236}">
                    <a16:creationId xmlns:a16="http://schemas.microsoft.com/office/drawing/2014/main" id="{994F24C5-44F6-4014-83B4-BCB30AFA8791}"/>
                  </a:ext>
                </a:extLst>
              </p:cNvPr>
              <p:cNvSpPr>
                <a:spLocks noChangeShapeType="1"/>
              </p:cNvSpPr>
              <p:nvPr/>
            </p:nvSpPr>
            <p:spPr bwMode="auto">
              <a:xfrm>
                <a:off x="109385100" y="109956600"/>
                <a:ext cx="0" cy="9144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grpSp>
          <p:nvGrpSpPr>
            <p:cNvPr id="6" name="Group 41">
              <a:extLst>
                <a:ext uri="{FF2B5EF4-FFF2-40B4-BE49-F238E27FC236}">
                  <a16:creationId xmlns:a16="http://schemas.microsoft.com/office/drawing/2014/main" id="{5CB4B8F7-9931-4BE9-8817-1AEF5297812D}"/>
                </a:ext>
              </a:extLst>
            </p:cNvPr>
            <p:cNvGrpSpPr>
              <a:grpSpLocks/>
            </p:cNvGrpSpPr>
            <p:nvPr/>
          </p:nvGrpSpPr>
          <p:grpSpPr bwMode="auto">
            <a:xfrm>
              <a:off x="838200" y="1447800"/>
              <a:ext cx="3429000" cy="1371600"/>
              <a:chOff x="105613200" y="106983600"/>
              <a:chExt cx="6858000" cy="2744400"/>
            </a:xfrm>
          </p:grpSpPr>
          <p:sp>
            <p:nvSpPr>
              <p:cNvPr id="84" name="Line 42">
                <a:extLst>
                  <a:ext uri="{FF2B5EF4-FFF2-40B4-BE49-F238E27FC236}">
                    <a16:creationId xmlns:a16="http://schemas.microsoft.com/office/drawing/2014/main" id="{9050BD4D-B382-4DE1-8E35-2CD3107C7786}"/>
                  </a:ext>
                </a:extLst>
              </p:cNvPr>
              <p:cNvSpPr>
                <a:spLocks noChangeShapeType="1"/>
              </p:cNvSpPr>
              <p:nvPr/>
            </p:nvSpPr>
            <p:spPr bwMode="auto">
              <a:xfrm>
                <a:off x="105613200" y="109728000"/>
                <a:ext cx="6858000" cy="0"/>
              </a:xfrm>
              <a:prstGeom prst="line">
                <a:avLst/>
              </a:prstGeom>
              <a:noFill/>
              <a:ln w="28575">
                <a:solidFill>
                  <a:srgbClr val="000000"/>
                </a:solidFill>
                <a:round/>
                <a:headEnd/>
                <a:tailEnd/>
              </a:ln>
            </p:spPr>
            <p:txBody>
              <a:bodyPr lIns="36576" tIns="36576" rIns="36576" bIns="36576"/>
              <a:lstStyle/>
              <a:p>
                <a:endParaRPr lang="en-US" dirty="0"/>
              </a:p>
            </p:txBody>
          </p:sp>
          <p:sp>
            <p:nvSpPr>
              <p:cNvPr id="85" name="Line 43">
                <a:extLst>
                  <a:ext uri="{FF2B5EF4-FFF2-40B4-BE49-F238E27FC236}">
                    <a16:creationId xmlns:a16="http://schemas.microsoft.com/office/drawing/2014/main" id="{418AF252-C7FF-4C4C-9E64-26329250DD94}"/>
                  </a:ext>
                </a:extLst>
              </p:cNvPr>
              <p:cNvSpPr>
                <a:spLocks noChangeShapeType="1"/>
              </p:cNvSpPr>
              <p:nvPr/>
            </p:nvSpPr>
            <p:spPr bwMode="auto">
              <a:xfrm flipV="1">
                <a:off x="105613200" y="106984800"/>
                <a:ext cx="0" cy="2743200"/>
              </a:xfrm>
              <a:prstGeom prst="line">
                <a:avLst/>
              </a:prstGeom>
              <a:noFill/>
              <a:ln w="28575">
                <a:solidFill>
                  <a:srgbClr val="000000"/>
                </a:solidFill>
                <a:round/>
                <a:headEnd/>
                <a:tailEnd/>
              </a:ln>
            </p:spPr>
            <p:txBody>
              <a:bodyPr lIns="36576" tIns="36576" rIns="36576" bIns="36576"/>
              <a:lstStyle/>
              <a:p>
                <a:endParaRPr lang="en-US" dirty="0"/>
              </a:p>
            </p:txBody>
          </p:sp>
          <p:sp>
            <p:nvSpPr>
              <p:cNvPr id="86" name="Line 44">
                <a:extLst>
                  <a:ext uri="{FF2B5EF4-FFF2-40B4-BE49-F238E27FC236}">
                    <a16:creationId xmlns:a16="http://schemas.microsoft.com/office/drawing/2014/main" id="{BAA85CC8-4BDC-4BE2-8CB6-6F7A0462A5FD}"/>
                  </a:ext>
                </a:extLst>
              </p:cNvPr>
              <p:cNvSpPr>
                <a:spLocks noChangeShapeType="1"/>
              </p:cNvSpPr>
              <p:nvPr/>
            </p:nvSpPr>
            <p:spPr bwMode="auto">
              <a:xfrm flipV="1">
                <a:off x="107213400" y="106984800"/>
                <a:ext cx="0" cy="27432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87" name="Line 45">
                <a:extLst>
                  <a:ext uri="{FF2B5EF4-FFF2-40B4-BE49-F238E27FC236}">
                    <a16:creationId xmlns:a16="http://schemas.microsoft.com/office/drawing/2014/main" id="{D9CB36A3-CFD1-4786-99C3-E39334EA8081}"/>
                  </a:ext>
                </a:extLst>
              </p:cNvPr>
              <p:cNvSpPr>
                <a:spLocks noChangeShapeType="1"/>
              </p:cNvSpPr>
              <p:nvPr/>
            </p:nvSpPr>
            <p:spPr bwMode="auto">
              <a:xfrm flipV="1">
                <a:off x="110871000" y="106984800"/>
                <a:ext cx="0" cy="27432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88" name="Line 46">
                <a:extLst>
                  <a:ext uri="{FF2B5EF4-FFF2-40B4-BE49-F238E27FC236}">
                    <a16:creationId xmlns:a16="http://schemas.microsoft.com/office/drawing/2014/main" id="{8424D889-20EB-4B70-AB9F-10010F01A888}"/>
                  </a:ext>
                </a:extLst>
              </p:cNvPr>
              <p:cNvSpPr>
                <a:spLocks noChangeShapeType="1"/>
              </p:cNvSpPr>
              <p:nvPr/>
            </p:nvSpPr>
            <p:spPr bwMode="auto">
              <a:xfrm flipV="1">
                <a:off x="112471200" y="106983600"/>
                <a:ext cx="0" cy="27432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89" name="Line 47">
                <a:extLst>
                  <a:ext uri="{FF2B5EF4-FFF2-40B4-BE49-F238E27FC236}">
                    <a16:creationId xmlns:a16="http://schemas.microsoft.com/office/drawing/2014/main" id="{6B067701-6C17-45B4-81B8-DA020F12CADE}"/>
                  </a:ext>
                </a:extLst>
              </p:cNvPr>
              <p:cNvSpPr>
                <a:spLocks noChangeShapeType="1"/>
              </p:cNvSpPr>
              <p:nvPr/>
            </p:nvSpPr>
            <p:spPr bwMode="auto">
              <a:xfrm flipV="1">
                <a:off x="107899200" y="106984800"/>
                <a:ext cx="0" cy="27432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90" name="Line 48">
                <a:extLst>
                  <a:ext uri="{FF2B5EF4-FFF2-40B4-BE49-F238E27FC236}">
                    <a16:creationId xmlns:a16="http://schemas.microsoft.com/office/drawing/2014/main" id="{ED99F454-CE5F-4E50-AC59-7FD1DDB695FF}"/>
                  </a:ext>
                </a:extLst>
              </p:cNvPr>
              <p:cNvSpPr>
                <a:spLocks noChangeShapeType="1"/>
              </p:cNvSpPr>
              <p:nvPr/>
            </p:nvSpPr>
            <p:spPr bwMode="auto">
              <a:xfrm flipV="1">
                <a:off x="110185200" y="106984800"/>
                <a:ext cx="0" cy="27432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91" name="Line 49">
                <a:extLst>
                  <a:ext uri="{FF2B5EF4-FFF2-40B4-BE49-F238E27FC236}">
                    <a16:creationId xmlns:a16="http://schemas.microsoft.com/office/drawing/2014/main" id="{1048CE20-36F7-4142-AA8E-38E1C17DA6E2}"/>
                  </a:ext>
                </a:extLst>
              </p:cNvPr>
              <p:cNvSpPr>
                <a:spLocks noChangeShapeType="1"/>
              </p:cNvSpPr>
              <p:nvPr/>
            </p:nvSpPr>
            <p:spPr bwMode="auto">
              <a:xfrm>
                <a:off x="105613200" y="106984800"/>
                <a:ext cx="68580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92" name="Oval 50">
                <a:extLst>
                  <a:ext uri="{FF2B5EF4-FFF2-40B4-BE49-F238E27FC236}">
                    <a16:creationId xmlns:a16="http://schemas.microsoft.com/office/drawing/2014/main" id="{DA2ED4FC-9C3A-4945-8F56-BEF7D0DB628F}"/>
                  </a:ext>
                </a:extLst>
              </p:cNvPr>
              <p:cNvSpPr>
                <a:spLocks noChangeArrowheads="1"/>
              </p:cNvSpPr>
              <p:nvPr/>
            </p:nvSpPr>
            <p:spPr bwMode="auto">
              <a:xfrm>
                <a:off x="106184700" y="108127800"/>
                <a:ext cx="457200" cy="457200"/>
              </a:xfrm>
              <a:prstGeom prst="ellipse">
                <a:avLst/>
              </a:prstGeom>
              <a:noFill/>
              <a:ln w="28575" algn="in">
                <a:solidFill>
                  <a:srgbClr val="000000"/>
                </a:solidFill>
                <a:round/>
                <a:headEnd/>
                <a:tailEnd/>
              </a:ln>
            </p:spPr>
            <p:txBody>
              <a:bodyPr lIns="36576" tIns="36576" rIns="36576" bIns="36576"/>
              <a:lstStyle/>
              <a:p>
                <a:endParaRPr lang="en-US" dirty="0"/>
              </a:p>
            </p:txBody>
          </p:sp>
          <p:sp>
            <p:nvSpPr>
              <p:cNvPr id="93" name="Oval 51">
                <a:extLst>
                  <a:ext uri="{FF2B5EF4-FFF2-40B4-BE49-F238E27FC236}">
                    <a16:creationId xmlns:a16="http://schemas.microsoft.com/office/drawing/2014/main" id="{5B0FF6D5-FE22-4E6A-B78E-D15E36A2BB8C}"/>
                  </a:ext>
                </a:extLst>
              </p:cNvPr>
              <p:cNvSpPr>
                <a:spLocks noChangeArrowheads="1"/>
              </p:cNvSpPr>
              <p:nvPr/>
            </p:nvSpPr>
            <p:spPr bwMode="auto">
              <a:xfrm>
                <a:off x="111442500" y="108127800"/>
                <a:ext cx="457200" cy="457200"/>
              </a:xfrm>
              <a:prstGeom prst="ellipse">
                <a:avLst/>
              </a:prstGeom>
              <a:noFill/>
              <a:ln w="28575" algn="in">
                <a:solidFill>
                  <a:srgbClr val="000000"/>
                </a:solidFill>
                <a:round/>
                <a:headEnd/>
                <a:tailEnd/>
              </a:ln>
            </p:spPr>
            <p:txBody>
              <a:bodyPr lIns="36576" tIns="36576" rIns="36576" bIns="36576"/>
              <a:lstStyle/>
              <a:p>
                <a:endParaRPr lang="en-US" dirty="0"/>
              </a:p>
            </p:txBody>
          </p:sp>
          <p:sp>
            <p:nvSpPr>
              <p:cNvPr id="94" name="Oval 52">
                <a:extLst>
                  <a:ext uri="{FF2B5EF4-FFF2-40B4-BE49-F238E27FC236}">
                    <a16:creationId xmlns:a16="http://schemas.microsoft.com/office/drawing/2014/main" id="{9631658F-B8B2-4BBE-87C1-1554830A0E55}"/>
                  </a:ext>
                </a:extLst>
              </p:cNvPr>
              <p:cNvSpPr>
                <a:spLocks noChangeArrowheads="1"/>
              </p:cNvSpPr>
              <p:nvPr/>
            </p:nvSpPr>
            <p:spPr bwMode="auto">
              <a:xfrm>
                <a:off x="108719150" y="108059225"/>
                <a:ext cx="628650" cy="571500"/>
              </a:xfrm>
              <a:prstGeom prst="ellipse">
                <a:avLst/>
              </a:prstGeom>
              <a:noFill/>
              <a:ln w="28575" algn="in">
                <a:solidFill>
                  <a:srgbClr val="000000"/>
                </a:solidFill>
                <a:round/>
                <a:headEnd/>
                <a:tailEnd/>
              </a:ln>
            </p:spPr>
            <p:txBody>
              <a:bodyPr lIns="36576" tIns="36576" rIns="36576" bIns="36576"/>
              <a:lstStyle/>
              <a:p>
                <a:endParaRPr lang="en-US" dirty="0"/>
              </a:p>
            </p:txBody>
          </p:sp>
          <p:sp>
            <p:nvSpPr>
              <p:cNvPr id="95" name="Oval 53">
                <a:extLst>
                  <a:ext uri="{FF2B5EF4-FFF2-40B4-BE49-F238E27FC236}">
                    <a16:creationId xmlns:a16="http://schemas.microsoft.com/office/drawing/2014/main" id="{D066B0C4-F021-4777-8BC4-17E8A6B060E3}"/>
                  </a:ext>
                </a:extLst>
              </p:cNvPr>
              <p:cNvSpPr>
                <a:spLocks noChangeArrowheads="1"/>
              </p:cNvSpPr>
              <p:nvPr/>
            </p:nvSpPr>
            <p:spPr bwMode="auto">
              <a:xfrm>
                <a:off x="108127800" y="107442000"/>
                <a:ext cx="1837825" cy="1828800"/>
              </a:xfrm>
              <a:prstGeom prst="ellipse">
                <a:avLst/>
              </a:prstGeom>
              <a:noFill/>
              <a:ln w="28575" algn="in">
                <a:solidFill>
                  <a:srgbClr val="000000"/>
                </a:solidFill>
                <a:round/>
                <a:headEnd/>
                <a:tailEnd/>
              </a:ln>
            </p:spPr>
            <p:txBody>
              <a:bodyPr lIns="36576" tIns="36576" rIns="36576" bIns="36576"/>
              <a:lstStyle/>
              <a:p>
                <a:endParaRPr lang="en-US" dirty="0"/>
              </a:p>
            </p:txBody>
          </p:sp>
        </p:grpSp>
        <p:grpSp>
          <p:nvGrpSpPr>
            <p:cNvPr id="7" name="Group 54">
              <a:extLst>
                <a:ext uri="{FF2B5EF4-FFF2-40B4-BE49-F238E27FC236}">
                  <a16:creationId xmlns:a16="http://schemas.microsoft.com/office/drawing/2014/main" id="{FFF75BF7-E20C-4521-B85C-D8FB79500F17}"/>
                </a:ext>
              </a:extLst>
            </p:cNvPr>
            <p:cNvGrpSpPr>
              <a:grpSpLocks/>
            </p:cNvGrpSpPr>
            <p:nvPr/>
          </p:nvGrpSpPr>
          <p:grpSpPr bwMode="auto">
            <a:xfrm>
              <a:off x="5562600" y="3657600"/>
              <a:ext cx="1524000" cy="1905000"/>
              <a:chOff x="112014000" y="110128050"/>
              <a:chExt cx="2743200" cy="3371850"/>
            </a:xfrm>
          </p:grpSpPr>
          <p:sp>
            <p:nvSpPr>
              <p:cNvPr id="63" name="Line 55">
                <a:extLst>
                  <a:ext uri="{FF2B5EF4-FFF2-40B4-BE49-F238E27FC236}">
                    <a16:creationId xmlns:a16="http://schemas.microsoft.com/office/drawing/2014/main" id="{972B1B18-E797-4A5F-9CB9-CA355FF7F218}"/>
                  </a:ext>
                </a:extLst>
              </p:cNvPr>
              <p:cNvSpPr>
                <a:spLocks noChangeShapeType="1"/>
              </p:cNvSpPr>
              <p:nvPr/>
            </p:nvSpPr>
            <p:spPr bwMode="auto">
              <a:xfrm flipH="1">
                <a:off x="112014000" y="113157000"/>
                <a:ext cx="2743200" cy="0"/>
              </a:xfrm>
              <a:prstGeom prst="line">
                <a:avLst/>
              </a:prstGeom>
              <a:noFill/>
              <a:ln w="28575">
                <a:solidFill>
                  <a:srgbClr val="000000"/>
                </a:solidFill>
                <a:round/>
                <a:headEnd/>
                <a:tailEnd/>
              </a:ln>
            </p:spPr>
            <p:txBody>
              <a:bodyPr lIns="36576" tIns="36576" rIns="36576" bIns="36576"/>
              <a:lstStyle/>
              <a:p>
                <a:endParaRPr lang="en-US" dirty="0"/>
              </a:p>
            </p:txBody>
          </p:sp>
          <p:sp>
            <p:nvSpPr>
              <p:cNvPr id="64" name="Line 56">
                <a:extLst>
                  <a:ext uri="{FF2B5EF4-FFF2-40B4-BE49-F238E27FC236}">
                    <a16:creationId xmlns:a16="http://schemas.microsoft.com/office/drawing/2014/main" id="{8E869061-6B05-4827-85CD-38742F859B2F}"/>
                  </a:ext>
                </a:extLst>
              </p:cNvPr>
              <p:cNvSpPr>
                <a:spLocks noChangeShapeType="1"/>
              </p:cNvSpPr>
              <p:nvPr/>
            </p:nvSpPr>
            <p:spPr bwMode="auto">
              <a:xfrm>
                <a:off x="112014000" y="110642400"/>
                <a:ext cx="0" cy="2514600"/>
              </a:xfrm>
              <a:prstGeom prst="line">
                <a:avLst/>
              </a:prstGeom>
              <a:noFill/>
              <a:ln w="28575">
                <a:solidFill>
                  <a:srgbClr val="000000"/>
                </a:solidFill>
                <a:round/>
                <a:headEnd/>
                <a:tailEnd/>
              </a:ln>
            </p:spPr>
            <p:txBody>
              <a:bodyPr lIns="36576" tIns="36576" rIns="36576" bIns="36576"/>
              <a:lstStyle/>
              <a:p>
                <a:endParaRPr lang="en-US" dirty="0"/>
              </a:p>
            </p:txBody>
          </p:sp>
          <p:sp>
            <p:nvSpPr>
              <p:cNvPr id="65" name="Line 57">
                <a:extLst>
                  <a:ext uri="{FF2B5EF4-FFF2-40B4-BE49-F238E27FC236}">
                    <a16:creationId xmlns:a16="http://schemas.microsoft.com/office/drawing/2014/main" id="{5ABF0AA0-39AE-425A-9A04-7EA5C46CE559}"/>
                  </a:ext>
                </a:extLst>
              </p:cNvPr>
              <p:cNvSpPr>
                <a:spLocks noChangeShapeType="1"/>
              </p:cNvSpPr>
              <p:nvPr/>
            </p:nvSpPr>
            <p:spPr bwMode="auto">
              <a:xfrm>
                <a:off x="114757200" y="110642400"/>
                <a:ext cx="0" cy="25146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66" name="Line 58">
                <a:extLst>
                  <a:ext uri="{FF2B5EF4-FFF2-40B4-BE49-F238E27FC236}">
                    <a16:creationId xmlns:a16="http://schemas.microsoft.com/office/drawing/2014/main" id="{EED5DEF7-5309-4574-8112-8CA1970B546F}"/>
                  </a:ext>
                </a:extLst>
              </p:cNvPr>
              <p:cNvSpPr>
                <a:spLocks noChangeShapeType="1"/>
              </p:cNvSpPr>
              <p:nvPr/>
            </p:nvSpPr>
            <p:spPr bwMode="auto">
              <a:xfrm flipH="1">
                <a:off x="112014000" y="111328200"/>
                <a:ext cx="2743200" cy="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67" name="Line 59">
                <a:extLst>
                  <a:ext uri="{FF2B5EF4-FFF2-40B4-BE49-F238E27FC236}">
                    <a16:creationId xmlns:a16="http://schemas.microsoft.com/office/drawing/2014/main" id="{763062F1-7F7D-4834-83D5-5ECB593907C4}"/>
                  </a:ext>
                </a:extLst>
              </p:cNvPr>
              <p:cNvSpPr>
                <a:spLocks noChangeShapeType="1"/>
              </p:cNvSpPr>
              <p:nvPr/>
            </p:nvSpPr>
            <p:spPr bwMode="auto">
              <a:xfrm flipH="1">
                <a:off x="112014000" y="110642400"/>
                <a:ext cx="27432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68" name="Line 60">
                <a:extLst>
                  <a:ext uri="{FF2B5EF4-FFF2-40B4-BE49-F238E27FC236}">
                    <a16:creationId xmlns:a16="http://schemas.microsoft.com/office/drawing/2014/main" id="{496BAFBD-12FB-4E3E-ADD7-5F264572020E}"/>
                  </a:ext>
                </a:extLst>
              </p:cNvPr>
              <p:cNvSpPr>
                <a:spLocks noChangeShapeType="1"/>
              </p:cNvSpPr>
              <p:nvPr/>
            </p:nvSpPr>
            <p:spPr bwMode="auto">
              <a:xfrm flipV="1">
                <a:off x="112471200" y="110413800"/>
                <a:ext cx="0" cy="228600"/>
              </a:xfrm>
              <a:prstGeom prst="line">
                <a:avLst/>
              </a:prstGeom>
              <a:noFill/>
              <a:ln w="28575">
                <a:solidFill>
                  <a:srgbClr val="000000"/>
                </a:solidFill>
                <a:round/>
                <a:headEnd/>
                <a:tailEnd/>
              </a:ln>
            </p:spPr>
            <p:txBody>
              <a:bodyPr lIns="36576" tIns="36576" rIns="36576" bIns="36576"/>
              <a:lstStyle/>
              <a:p>
                <a:endParaRPr lang="en-US" dirty="0"/>
              </a:p>
            </p:txBody>
          </p:sp>
          <p:sp>
            <p:nvSpPr>
              <p:cNvPr id="69" name="Line 61">
                <a:extLst>
                  <a:ext uri="{FF2B5EF4-FFF2-40B4-BE49-F238E27FC236}">
                    <a16:creationId xmlns:a16="http://schemas.microsoft.com/office/drawing/2014/main" id="{4B3B4743-608E-4F7F-95DB-49A2A7BEA484}"/>
                  </a:ext>
                </a:extLst>
              </p:cNvPr>
              <p:cNvSpPr>
                <a:spLocks noChangeShapeType="1"/>
              </p:cNvSpPr>
              <p:nvPr/>
            </p:nvSpPr>
            <p:spPr bwMode="auto">
              <a:xfrm flipV="1">
                <a:off x="114300000" y="110402975"/>
                <a:ext cx="0" cy="2286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70" name="Line 62">
                <a:extLst>
                  <a:ext uri="{FF2B5EF4-FFF2-40B4-BE49-F238E27FC236}">
                    <a16:creationId xmlns:a16="http://schemas.microsoft.com/office/drawing/2014/main" id="{9C2F6A03-8F69-4E2E-A534-888BA258E629}"/>
                  </a:ext>
                </a:extLst>
              </p:cNvPr>
              <p:cNvSpPr>
                <a:spLocks noChangeShapeType="1"/>
              </p:cNvSpPr>
              <p:nvPr/>
            </p:nvSpPr>
            <p:spPr bwMode="auto">
              <a:xfrm>
                <a:off x="112471200" y="110413800"/>
                <a:ext cx="1828800" cy="0"/>
              </a:xfrm>
              <a:prstGeom prst="line">
                <a:avLst/>
              </a:prstGeom>
              <a:noFill/>
              <a:ln w="28575">
                <a:solidFill>
                  <a:srgbClr val="000000"/>
                </a:solidFill>
                <a:round/>
                <a:headEnd/>
                <a:tailEnd/>
              </a:ln>
            </p:spPr>
            <p:txBody>
              <a:bodyPr lIns="36576" tIns="36576" rIns="36576" bIns="36576"/>
              <a:lstStyle/>
              <a:p>
                <a:endParaRPr lang="en-US" dirty="0"/>
              </a:p>
            </p:txBody>
          </p:sp>
          <p:sp>
            <p:nvSpPr>
              <p:cNvPr id="71" name="Line 63">
                <a:extLst>
                  <a:ext uri="{FF2B5EF4-FFF2-40B4-BE49-F238E27FC236}">
                    <a16:creationId xmlns:a16="http://schemas.microsoft.com/office/drawing/2014/main" id="{0291CDB9-B164-4E9A-A23C-57C99266091E}"/>
                  </a:ext>
                </a:extLst>
              </p:cNvPr>
              <p:cNvSpPr>
                <a:spLocks noChangeShapeType="1"/>
              </p:cNvSpPr>
              <p:nvPr/>
            </p:nvSpPr>
            <p:spPr bwMode="auto">
              <a:xfrm>
                <a:off x="113042700" y="110413800"/>
                <a:ext cx="0" cy="914400"/>
              </a:xfrm>
              <a:prstGeom prst="line">
                <a:avLst/>
              </a:prstGeom>
              <a:noFill/>
              <a:ln w="28575">
                <a:solidFill>
                  <a:srgbClr val="000000"/>
                </a:solidFill>
                <a:prstDash val="dash"/>
                <a:round/>
                <a:headEnd/>
                <a:tailEnd/>
              </a:ln>
            </p:spPr>
            <p:txBody>
              <a:bodyPr lIns="36576" tIns="36576" rIns="36576" bIns="36576"/>
              <a:lstStyle/>
              <a:p>
                <a:endParaRPr lang="en-US" dirty="0"/>
              </a:p>
            </p:txBody>
          </p:sp>
          <p:sp>
            <p:nvSpPr>
              <p:cNvPr id="72" name="Line 64">
                <a:extLst>
                  <a:ext uri="{FF2B5EF4-FFF2-40B4-BE49-F238E27FC236}">
                    <a16:creationId xmlns:a16="http://schemas.microsoft.com/office/drawing/2014/main" id="{855970A3-2480-429D-A784-E9DE9792C54D}"/>
                  </a:ext>
                </a:extLst>
              </p:cNvPr>
              <p:cNvSpPr>
                <a:spLocks noChangeShapeType="1"/>
              </p:cNvSpPr>
              <p:nvPr/>
            </p:nvSpPr>
            <p:spPr bwMode="auto">
              <a:xfrm>
                <a:off x="113728500" y="110413800"/>
                <a:ext cx="0" cy="9144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nvGrpSpPr>
              <p:cNvPr id="73" name="Group 65">
                <a:extLst>
                  <a:ext uri="{FF2B5EF4-FFF2-40B4-BE49-F238E27FC236}">
                    <a16:creationId xmlns:a16="http://schemas.microsoft.com/office/drawing/2014/main" id="{8A1EC1A5-375D-47EE-852C-567F7C0E614B}"/>
                  </a:ext>
                </a:extLst>
              </p:cNvPr>
              <p:cNvGrpSpPr>
                <a:grpSpLocks/>
              </p:cNvGrpSpPr>
              <p:nvPr/>
            </p:nvGrpSpPr>
            <p:grpSpPr bwMode="auto">
              <a:xfrm>
                <a:off x="113385600" y="110128050"/>
                <a:ext cx="0" cy="1485900"/>
                <a:chOff x="113385600" y="110128050"/>
                <a:chExt cx="0" cy="1485900"/>
              </a:xfrm>
            </p:grpSpPr>
            <p:sp>
              <p:nvSpPr>
                <p:cNvPr id="81" name="Line 66">
                  <a:extLst>
                    <a:ext uri="{FF2B5EF4-FFF2-40B4-BE49-F238E27FC236}">
                      <a16:creationId xmlns:a16="http://schemas.microsoft.com/office/drawing/2014/main" id="{5577CD88-33B8-401C-8A09-29CEED8C4907}"/>
                    </a:ext>
                  </a:extLst>
                </p:cNvPr>
                <p:cNvSpPr>
                  <a:spLocks noChangeShapeType="1"/>
                </p:cNvSpPr>
                <p:nvPr/>
              </p:nvSpPr>
              <p:spPr bwMode="auto">
                <a:xfrm>
                  <a:off x="113385600" y="110128050"/>
                  <a:ext cx="0" cy="571500"/>
                </a:xfrm>
                <a:prstGeom prst="line">
                  <a:avLst/>
                </a:prstGeom>
                <a:noFill/>
                <a:ln w="28575">
                  <a:solidFill>
                    <a:srgbClr val="000000"/>
                  </a:solidFill>
                  <a:round/>
                  <a:headEnd/>
                  <a:tailEnd/>
                </a:ln>
              </p:spPr>
              <p:txBody>
                <a:bodyPr lIns="36576" tIns="36576" rIns="36576" bIns="36576"/>
                <a:lstStyle/>
                <a:p>
                  <a:endParaRPr lang="en-US" dirty="0"/>
                </a:p>
              </p:txBody>
            </p:sp>
            <p:sp>
              <p:nvSpPr>
                <p:cNvPr id="82" name="Line 67">
                  <a:extLst>
                    <a:ext uri="{FF2B5EF4-FFF2-40B4-BE49-F238E27FC236}">
                      <a16:creationId xmlns:a16="http://schemas.microsoft.com/office/drawing/2014/main" id="{80A1A8E9-66FB-427E-A941-889EEC176EAD}"/>
                    </a:ext>
                  </a:extLst>
                </p:cNvPr>
                <p:cNvSpPr>
                  <a:spLocks noChangeShapeType="1"/>
                </p:cNvSpPr>
                <p:nvPr/>
              </p:nvSpPr>
              <p:spPr bwMode="auto">
                <a:xfrm>
                  <a:off x="113385600" y="110774750"/>
                  <a:ext cx="0" cy="171450"/>
                </a:xfrm>
                <a:prstGeom prst="line">
                  <a:avLst/>
                </a:prstGeom>
                <a:noFill/>
                <a:ln w="28575">
                  <a:solidFill>
                    <a:srgbClr val="000000"/>
                  </a:solidFill>
                  <a:round/>
                  <a:headEnd/>
                  <a:tailEnd/>
                </a:ln>
              </p:spPr>
              <p:txBody>
                <a:bodyPr lIns="36576" tIns="36576" rIns="36576" bIns="36576"/>
                <a:lstStyle/>
                <a:p>
                  <a:endParaRPr lang="en-US" dirty="0"/>
                </a:p>
              </p:txBody>
            </p:sp>
            <p:sp>
              <p:nvSpPr>
                <p:cNvPr id="83" name="Line 68">
                  <a:extLst>
                    <a:ext uri="{FF2B5EF4-FFF2-40B4-BE49-F238E27FC236}">
                      <a16:creationId xmlns:a16="http://schemas.microsoft.com/office/drawing/2014/main" id="{7CB6D484-CE88-4979-B3C9-4DF1741C5426}"/>
                    </a:ext>
                  </a:extLst>
                </p:cNvPr>
                <p:cNvSpPr>
                  <a:spLocks noChangeShapeType="1"/>
                </p:cNvSpPr>
                <p:nvPr/>
              </p:nvSpPr>
              <p:spPr bwMode="auto">
                <a:xfrm>
                  <a:off x="113385600" y="111042450"/>
                  <a:ext cx="0" cy="571500"/>
                </a:xfrm>
                <a:prstGeom prst="line">
                  <a:avLst/>
                </a:prstGeom>
                <a:noFill/>
                <a:ln w="28575" algn="ctr">
                  <a:solidFill>
                    <a:srgbClr val="000000"/>
                  </a:solidFill>
                  <a:round/>
                  <a:headEnd/>
                  <a:tailEnd/>
                </a:ln>
              </p:spPr>
              <p:txBody>
                <a:bodyPr lIns="36576" tIns="36576" rIns="36576" bIns="36576"/>
                <a:lstStyle/>
                <a:p>
                  <a:endParaRPr lang="en-US" dirty="0"/>
                </a:p>
              </p:txBody>
            </p:sp>
          </p:grpSp>
          <p:sp>
            <p:nvSpPr>
              <p:cNvPr id="74" name="Line 69">
                <a:extLst>
                  <a:ext uri="{FF2B5EF4-FFF2-40B4-BE49-F238E27FC236}">
                    <a16:creationId xmlns:a16="http://schemas.microsoft.com/office/drawing/2014/main" id="{CF32E8EE-5060-4CDD-9845-27959E3F3083}"/>
                  </a:ext>
                </a:extLst>
              </p:cNvPr>
              <p:cNvSpPr>
                <a:spLocks noChangeShapeType="1"/>
              </p:cNvSpPr>
              <p:nvPr/>
            </p:nvSpPr>
            <p:spPr bwMode="auto">
              <a:xfrm flipH="1">
                <a:off x="112014000" y="112471200"/>
                <a:ext cx="2743200" cy="0"/>
              </a:xfrm>
              <a:prstGeom prst="line">
                <a:avLst/>
              </a:prstGeom>
              <a:noFill/>
              <a:ln w="28575" algn="ctr">
                <a:solidFill>
                  <a:srgbClr val="000000"/>
                </a:solidFill>
                <a:round/>
                <a:headEnd/>
                <a:tailEnd/>
              </a:ln>
            </p:spPr>
            <p:txBody>
              <a:bodyPr lIns="36576" tIns="36576" rIns="36576" bIns="36576"/>
              <a:lstStyle/>
              <a:p>
                <a:endParaRPr lang="en-US" dirty="0"/>
              </a:p>
            </p:txBody>
          </p:sp>
          <p:grpSp>
            <p:nvGrpSpPr>
              <p:cNvPr id="75" name="Group 70">
                <a:extLst>
                  <a:ext uri="{FF2B5EF4-FFF2-40B4-BE49-F238E27FC236}">
                    <a16:creationId xmlns:a16="http://schemas.microsoft.com/office/drawing/2014/main" id="{14D5F1CE-F2D9-43D7-B929-8235AA4B4954}"/>
                  </a:ext>
                </a:extLst>
              </p:cNvPr>
              <p:cNvGrpSpPr>
                <a:grpSpLocks/>
              </p:cNvGrpSpPr>
              <p:nvPr/>
            </p:nvGrpSpPr>
            <p:grpSpPr bwMode="auto">
              <a:xfrm>
                <a:off x="113385600" y="112014000"/>
                <a:ext cx="1" cy="1485900"/>
                <a:chOff x="113499900" y="110242350"/>
                <a:chExt cx="1" cy="1485900"/>
              </a:xfrm>
            </p:grpSpPr>
            <p:sp>
              <p:nvSpPr>
                <p:cNvPr id="78" name="Line 71">
                  <a:extLst>
                    <a:ext uri="{FF2B5EF4-FFF2-40B4-BE49-F238E27FC236}">
                      <a16:creationId xmlns:a16="http://schemas.microsoft.com/office/drawing/2014/main" id="{EBF82B29-8CB7-4EA9-8862-C76AA4BC6253}"/>
                    </a:ext>
                  </a:extLst>
                </p:cNvPr>
                <p:cNvSpPr>
                  <a:spLocks noChangeShapeType="1"/>
                </p:cNvSpPr>
                <p:nvPr/>
              </p:nvSpPr>
              <p:spPr bwMode="auto">
                <a:xfrm>
                  <a:off x="113499900" y="110242350"/>
                  <a:ext cx="1" cy="5715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79" name="Line 72">
                  <a:extLst>
                    <a:ext uri="{FF2B5EF4-FFF2-40B4-BE49-F238E27FC236}">
                      <a16:creationId xmlns:a16="http://schemas.microsoft.com/office/drawing/2014/main" id="{6396506A-BB91-47E4-8D04-6E05DFFA9CAD}"/>
                    </a:ext>
                  </a:extLst>
                </p:cNvPr>
                <p:cNvSpPr>
                  <a:spLocks noChangeShapeType="1"/>
                </p:cNvSpPr>
                <p:nvPr/>
              </p:nvSpPr>
              <p:spPr bwMode="auto">
                <a:xfrm>
                  <a:off x="113499900" y="110889050"/>
                  <a:ext cx="1" cy="17145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80" name="Line 73">
                  <a:extLst>
                    <a:ext uri="{FF2B5EF4-FFF2-40B4-BE49-F238E27FC236}">
                      <a16:creationId xmlns:a16="http://schemas.microsoft.com/office/drawing/2014/main" id="{99A63339-86A5-4259-8CA4-C3E6B43F5069}"/>
                    </a:ext>
                  </a:extLst>
                </p:cNvPr>
                <p:cNvSpPr>
                  <a:spLocks noChangeShapeType="1"/>
                </p:cNvSpPr>
                <p:nvPr/>
              </p:nvSpPr>
              <p:spPr bwMode="auto">
                <a:xfrm>
                  <a:off x="113499900" y="111156750"/>
                  <a:ext cx="1" cy="571500"/>
                </a:xfrm>
                <a:prstGeom prst="line">
                  <a:avLst/>
                </a:prstGeom>
                <a:noFill/>
                <a:ln w="28575" algn="ctr">
                  <a:solidFill>
                    <a:srgbClr val="000000"/>
                  </a:solidFill>
                  <a:round/>
                  <a:headEnd/>
                  <a:tailEnd/>
                </a:ln>
              </p:spPr>
              <p:txBody>
                <a:bodyPr lIns="36576" tIns="36576" rIns="36576" bIns="36576"/>
                <a:lstStyle/>
                <a:p>
                  <a:endParaRPr lang="en-US" dirty="0"/>
                </a:p>
              </p:txBody>
            </p:sp>
          </p:grpSp>
          <p:sp>
            <p:nvSpPr>
              <p:cNvPr id="76" name="Line 74">
                <a:extLst>
                  <a:ext uri="{FF2B5EF4-FFF2-40B4-BE49-F238E27FC236}">
                    <a16:creationId xmlns:a16="http://schemas.microsoft.com/office/drawing/2014/main" id="{575BD62A-20AE-4704-8709-B9F1C373C460}"/>
                  </a:ext>
                </a:extLst>
              </p:cNvPr>
              <p:cNvSpPr>
                <a:spLocks noChangeShapeType="1"/>
              </p:cNvSpPr>
              <p:nvPr/>
            </p:nvSpPr>
            <p:spPr bwMode="auto">
              <a:xfrm>
                <a:off x="113157000" y="112472400"/>
                <a:ext cx="0" cy="685800"/>
              </a:xfrm>
              <a:prstGeom prst="line">
                <a:avLst/>
              </a:prstGeom>
              <a:noFill/>
              <a:ln w="28575">
                <a:solidFill>
                  <a:srgbClr val="000000"/>
                </a:solidFill>
                <a:prstDash val="dash"/>
                <a:round/>
                <a:headEnd/>
                <a:tailEnd/>
              </a:ln>
            </p:spPr>
            <p:txBody>
              <a:bodyPr lIns="36576" tIns="36576" rIns="36576" bIns="36576"/>
              <a:lstStyle/>
              <a:p>
                <a:endParaRPr lang="en-US" dirty="0"/>
              </a:p>
            </p:txBody>
          </p:sp>
          <p:sp>
            <p:nvSpPr>
              <p:cNvPr id="77" name="Line 75">
                <a:extLst>
                  <a:ext uri="{FF2B5EF4-FFF2-40B4-BE49-F238E27FC236}">
                    <a16:creationId xmlns:a16="http://schemas.microsoft.com/office/drawing/2014/main" id="{159DCE3D-0DC9-4540-92AD-8F4A968E88BE}"/>
                  </a:ext>
                </a:extLst>
              </p:cNvPr>
              <p:cNvSpPr>
                <a:spLocks noChangeShapeType="1"/>
              </p:cNvSpPr>
              <p:nvPr/>
            </p:nvSpPr>
            <p:spPr bwMode="auto">
              <a:xfrm>
                <a:off x="113614200" y="1124712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cxnSp>
          <p:nvCxnSpPr>
            <p:cNvPr id="8" name="Straight Connector 7">
              <a:extLst>
                <a:ext uri="{FF2B5EF4-FFF2-40B4-BE49-F238E27FC236}">
                  <a16:creationId xmlns:a16="http://schemas.microsoft.com/office/drawing/2014/main" id="{95DA13AC-981A-4F41-B9ED-FE01C2BC28E6}"/>
                </a:ext>
              </a:extLst>
            </p:cNvPr>
            <p:cNvCxnSpPr/>
            <p:nvPr/>
          </p:nvCxnSpPr>
          <p:spPr>
            <a:xfrm>
              <a:off x="4419600" y="54102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32DC318D-1FAD-415E-96B3-D6DDF39F1271}"/>
                </a:ext>
              </a:extLst>
            </p:cNvPr>
            <p:cNvCxnSpPr/>
            <p:nvPr/>
          </p:nvCxnSpPr>
          <p:spPr>
            <a:xfrm>
              <a:off x="5105400" y="49530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30300707-394D-4EE4-B5C9-F8C3EA26D967}"/>
                </a:ext>
              </a:extLst>
            </p:cNvPr>
            <p:cNvCxnSpPr/>
            <p:nvPr/>
          </p:nvCxnSpPr>
          <p:spPr>
            <a:xfrm>
              <a:off x="5029200" y="3810000"/>
              <a:ext cx="68580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7FFBBFC8-2E24-4FCD-B57C-00708337AEC3}"/>
                </a:ext>
              </a:extLst>
            </p:cNvPr>
            <p:cNvCxnSpPr/>
            <p:nvPr/>
          </p:nvCxnSpPr>
          <p:spPr>
            <a:xfrm>
              <a:off x="5105400" y="54102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4B0EDB81-AC81-470B-A593-E9F53307D075}"/>
                </a:ext>
              </a:extLst>
            </p:cNvPr>
            <p:cNvCxnSpPr/>
            <p:nvPr/>
          </p:nvCxnSpPr>
          <p:spPr>
            <a:xfrm>
              <a:off x="5105400" y="39624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13DB1E2D-8E03-46B0-AFE1-2522A51E3589}"/>
                </a:ext>
              </a:extLst>
            </p:cNvPr>
            <p:cNvCxnSpPr/>
            <p:nvPr/>
          </p:nvCxnSpPr>
          <p:spPr>
            <a:xfrm>
              <a:off x="3170238" y="3810000"/>
              <a:ext cx="1600200"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D913E696-E6D0-445C-8126-DBF7FA0C90D1}"/>
                </a:ext>
              </a:extLst>
            </p:cNvPr>
            <p:cNvCxnSpPr/>
            <p:nvPr/>
          </p:nvCxnSpPr>
          <p:spPr>
            <a:xfrm>
              <a:off x="4343400" y="2819400"/>
              <a:ext cx="91440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F88562B2-24B2-4E45-9485-236BE4124828}"/>
                </a:ext>
              </a:extLst>
            </p:cNvPr>
            <p:cNvCxnSpPr/>
            <p:nvPr/>
          </p:nvCxnSpPr>
          <p:spPr>
            <a:xfrm>
              <a:off x="4343400" y="14478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2C3B5FD0-1E23-45DC-81E2-0756E2C4A3CA}"/>
                </a:ext>
              </a:extLst>
            </p:cNvPr>
            <p:cNvCxnSpPr/>
            <p:nvPr/>
          </p:nvCxnSpPr>
          <p:spPr>
            <a:xfrm>
              <a:off x="4038600" y="2133600"/>
              <a:ext cx="533400"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DDC13FFF-05B7-4A6A-A9B2-E9E07F308B1D}"/>
                </a:ext>
              </a:extLst>
            </p:cNvPr>
            <p:cNvCxnSpPr/>
            <p:nvPr/>
          </p:nvCxnSpPr>
          <p:spPr>
            <a:xfrm>
              <a:off x="838200" y="2895600"/>
              <a:ext cx="0" cy="53340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0D9366A7-C564-43A4-8B40-EB33924DEBEA}"/>
                </a:ext>
              </a:extLst>
            </p:cNvPr>
            <p:cNvCxnSpPr/>
            <p:nvPr/>
          </p:nvCxnSpPr>
          <p:spPr>
            <a:xfrm>
              <a:off x="1219200" y="2286000"/>
              <a:ext cx="0" cy="91440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90630931-A4C1-4BD2-8E62-57C833BF8E87}"/>
                </a:ext>
              </a:extLst>
            </p:cNvPr>
            <p:cNvCxnSpPr/>
            <p:nvPr/>
          </p:nvCxnSpPr>
          <p:spPr>
            <a:xfrm>
              <a:off x="2590800" y="2133600"/>
              <a:ext cx="0" cy="106680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0D83E4B7-EE28-443B-8120-933781667721}"/>
                </a:ext>
              </a:extLst>
            </p:cNvPr>
            <p:cNvCxnSpPr/>
            <p:nvPr/>
          </p:nvCxnSpPr>
          <p:spPr>
            <a:xfrm>
              <a:off x="3200400" y="541020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BF775611-42AE-4AA8-A534-F2F11E309E5A}"/>
                </a:ext>
              </a:extLst>
            </p:cNvPr>
            <p:cNvCxnSpPr/>
            <p:nvPr/>
          </p:nvCxnSpPr>
          <p:spPr>
            <a:xfrm>
              <a:off x="2057400" y="548640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2652D6F9-9F42-42A2-B19C-90E69AE8DC23}"/>
                </a:ext>
              </a:extLst>
            </p:cNvPr>
            <p:cNvCxnSpPr/>
            <p:nvPr/>
          </p:nvCxnSpPr>
          <p:spPr>
            <a:xfrm>
              <a:off x="914400" y="548640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FC447A3C-9B6C-49BB-BABA-0BD91C97B3B0}"/>
                </a:ext>
              </a:extLst>
            </p:cNvPr>
            <p:cNvCxnSpPr/>
            <p:nvPr/>
          </p:nvCxnSpPr>
          <p:spPr>
            <a:xfrm>
              <a:off x="4267200" y="2895600"/>
              <a:ext cx="0" cy="53340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C1DC1669-80D0-4DAC-9134-2001D7804AEB}"/>
                </a:ext>
              </a:extLst>
            </p:cNvPr>
            <p:cNvCxnSpPr/>
            <p:nvPr/>
          </p:nvCxnSpPr>
          <p:spPr>
            <a:xfrm>
              <a:off x="3886200" y="2286000"/>
              <a:ext cx="0" cy="914400"/>
            </a:xfrm>
            <a:prstGeom prst="line">
              <a:avLst/>
            </a:prstGeom>
          </p:spPr>
          <p:style>
            <a:lnRef idx="1">
              <a:schemeClr val="dk1"/>
            </a:lnRef>
            <a:fillRef idx="0">
              <a:schemeClr val="dk1"/>
            </a:fillRef>
            <a:effectRef idx="0">
              <a:schemeClr val="dk1"/>
            </a:effectRef>
            <a:fontRef idx="minor">
              <a:schemeClr val="tx1"/>
            </a:fontRef>
          </p:style>
        </p:cxnSp>
        <p:sp>
          <p:nvSpPr>
            <p:cNvPr id="25" name="TextBox 109">
              <a:extLst>
                <a:ext uri="{FF2B5EF4-FFF2-40B4-BE49-F238E27FC236}">
                  <a16:creationId xmlns:a16="http://schemas.microsoft.com/office/drawing/2014/main" id="{BBBB02B4-A6E9-45EB-9318-B917942DB14F}"/>
                </a:ext>
              </a:extLst>
            </p:cNvPr>
            <p:cNvSpPr txBox="1">
              <a:spLocks noChangeArrowheads="1"/>
            </p:cNvSpPr>
            <p:nvPr/>
          </p:nvSpPr>
          <p:spPr bwMode="auto">
            <a:xfrm>
              <a:off x="1219199" y="5499100"/>
              <a:ext cx="685801" cy="356852"/>
            </a:xfrm>
            <a:prstGeom prst="rect">
              <a:avLst/>
            </a:prstGeom>
            <a:noFill/>
            <a:ln w="9525">
              <a:noFill/>
              <a:miter lim="800000"/>
              <a:headEnd/>
              <a:tailEnd/>
            </a:ln>
          </p:spPr>
          <p:txBody>
            <a:bodyPr wrap="square">
              <a:spAutoFit/>
            </a:bodyPr>
            <a:lstStyle/>
            <a:p>
              <a:r>
                <a:rPr lang="en-US" sz="1000" dirty="0"/>
                <a:t>2 ½</a:t>
              </a:r>
            </a:p>
          </p:txBody>
        </p:sp>
        <p:sp>
          <p:nvSpPr>
            <p:cNvPr id="26" name="TextBox 110">
              <a:extLst>
                <a:ext uri="{FF2B5EF4-FFF2-40B4-BE49-F238E27FC236}">
                  <a16:creationId xmlns:a16="http://schemas.microsoft.com/office/drawing/2014/main" id="{8A1818F5-8AA0-4BC1-ADC5-CD5817BDC420}"/>
                </a:ext>
              </a:extLst>
            </p:cNvPr>
            <p:cNvSpPr txBox="1">
              <a:spLocks noChangeArrowheads="1"/>
            </p:cNvSpPr>
            <p:nvPr/>
          </p:nvSpPr>
          <p:spPr bwMode="auto">
            <a:xfrm>
              <a:off x="2362200" y="5562601"/>
              <a:ext cx="723901" cy="356852"/>
            </a:xfrm>
            <a:prstGeom prst="rect">
              <a:avLst/>
            </a:prstGeom>
            <a:noFill/>
            <a:ln w="9525">
              <a:noFill/>
              <a:miter lim="800000"/>
              <a:headEnd/>
              <a:tailEnd/>
            </a:ln>
          </p:spPr>
          <p:txBody>
            <a:bodyPr wrap="square">
              <a:spAutoFit/>
            </a:bodyPr>
            <a:lstStyle/>
            <a:p>
              <a:r>
                <a:rPr lang="en-US" sz="1000" dirty="0"/>
                <a:t>2 ½</a:t>
              </a:r>
            </a:p>
          </p:txBody>
        </p:sp>
        <p:sp>
          <p:nvSpPr>
            <p:cNvPr id="27" name="TextBox 111">
              <a:extLst>
                <a:ext uri="{FF2B5EF4-FFF2-40B4-BE49-F238E27FC236}">
                  <a16:creationId xmlns:a16="http://schemas.microsoft.com/office/drawing/2014/main" id="{1F8722A3-30E7-42BA-B06C-2F6DF8A7D807}"/>
                </a:ext>
              </a:extLst>
            </p:cNvPr>
            <p:cNvSpPr txBox="1">
              <a:spLocks noChangeArrowheads="1"/>
            </p:cNvSpPr>
            <p:nvPr/>
          </p:nvSpPr>
          <p:spPr bwMode="auto">
            <a:xfrm>
              <a:off x="1524000" y="2895600"/>
              <a:ext cx="762001" cy="356852"/>
            </a:xfrm>
            <a:prstGeom prst="rect">
              <a:avLst/>
            </a:prstGeom>
            <a:noFill/>
            <a:ln w="9525">
              <a:noFill/>
              <a:miter lim="800000"/>
              <a:headEnd/>
              <a:tailEnd/>
            </a:ln>
          </p:spPr>
          <p:txBody>
            <a:bodyPr wrap="square">
              <a:spAutoFit/>
            </a:bodyPr>
            <a:lstStyle/>
            <a:p>
              <a:r>
                <a:rPr lang="en-US" sz="1000" dirty="0"/>
                <a:t>2 ⅞</a:t>
              </a:r>
            </a:p>
          </p:txBody>
        </p:sp>
        <p:sp>
          <p:nvSpPr>
            <p:cNvPr id="28" name="TextBox 112">
              <a:extLst>
                <a:ext uri="{FF2B5EF4-FFF2-40B4-BE49-F238E27FC236}">
                  <a16:creationId xmlns:a16="http://schemas.microsoft.com/office/drawing/2014/main" id="{0037ED78-9CD4-4149-AE7A-3F84A4CE93AD}"/>
                </a:ext>
              </a:extLst>
            </p:cNvPr>
            <p:cNvSpPr txBox="1">
              <a:spLocks noChangeArrowheads="1"/>
            </p:cNvSpPr>
            <p:nvPr/>
          </p:nvSpPr>
          <p:spPr bwMode="auto">
            <a:xfrm>
              <a:off x="2362198" y="3276601"/>
              <a:ext cx="723901" cy="356852"/>
            </a:xfrm>
            <a:prstGeom prst="rect">
              <a:avLst/>
            </a:prstGeom>
            <a:noFill/>
            <a:ln w="9525">
              <a:noFill/>
              <a:miter lim="800000"/>
              <a:headEnd/>
              <a:tailEnd/>
            </a:ln>
          </p:spPr>
          <p:txBody>
            <a:bodyPr wrap="square">
              <a:spAutoFit/>
            </a:bodyPr>
            <a:lstStyle/>
            <a:p>
              <a:r>
                <a:rPr lang="en-US" sz="1000" dirty="0"/>
                <a:t>7 ½</a:t>
              </a:r>
            </a:p>
          </p:txBody>
        </p:sp>
        <p:sp>
          <p:nvSpPr>
            <p:cNvPr id="29" name="TextBox 113">
              <a:extLst>
                <a:ext uri="{FF2B5EF4-FFF2-40B4-BE49-F238E27FC236}">
                  <a16:creationId xmlns:a16="http://schemas.microsoft.com/office/drawing/2014/main" id="{9693AB2C-B9B0-4F45-9CF7-C4F93E51F1FA}"/>
                </a:ext>
              </a:extLst>
            </p:cNvPr>
            <p:cNvSpPr txBox="1">
              <a:spLocks noChangeArrowheads="1"/>
            </p:cNvSpPr>
            <p:nvPr/>
          </p:nvSpPr>
          <p:spPr bwMode="auto">
            <a:xfrm>
              <a:off x="4343399" y="2271000"/>
              <a:ext cx="685801" cy="356852"/>
            </a:xfrm>
            <a:prstGeom prst="rect">
              <a:avLst/>
            </a:prstGeom>
            <a:noFill/>
            <a:ln w="9525">
              <a:noFill/>
              <a:miter lim="800000"/>
              <a:headEnd/>
              <a:tailEnd/>
            </a:ln>
          </p:spPr>
          <p:txBody>
            <a:bodyPr wrap="square">
              <a:spAutoFit/>
            </a:bodyPr>
            <a:lstStyle/>
            <a:p>
              <a:r>
                <a:rPr lang="en-US" sz="1000" dirty="0"/>
                <a:t>1 ½</a:t>
              </a:r>
            </a:p>
          </p:txBody>
        </p:sp>
        <p:sp>
          <p:nvSpPr>
            <p:cNvPr id="30" name="TextBox 114">
              <a:extLst>
                <a:ext uri="{FF2B5EF4-FFF2-40B4-BE49-F238E27FC236}">
                  <a16:creationId xmlns:a16="http://schemas.microsoft.com/office/drawing/2014/main" id="{908C9609-0034-4D7A-9483-6FCA433039AB}"/>
                </a:ext>
              </a:extLst>
            </p:cNvPr>
            <p:cNvSpPr txBox="1">
              <a:spLocks noChangeArrowheads="1"/>
            </p:cNvSpPr>
            <p:nvPr/>
          </p:nvSpPr>
          <p:spPr bwMode="auto">
            <a:xfrm>
              <a:off x="5104399" y="5029200"/>
              <a:ext cx="304799" cy="217518"/>
            </a:xfrm>
            <a:prstGeom prst="rect">
              <a:avLst/>
            </a:prstGeom>
            <a:noFill/>
            <a:ln w="9525">
              <a:noFill/>
              <a:miter lim="800000"/>
              <a:headEnd/>
              <a:tailEnd/>
            </a:ln>
          </p:spPr>
          <p:txBody>
            <a:bodyPr wrap="square">
              <a:spAutoFit/>
            </a:bodyPr>
            <a:lstStyle/>
            <a:p>
              <a:r>
                <a:rPr lang="en-US" sz="1000" dirty="0"/>
                <a:t>¾</a:t>
              </a:r>
            </a:p>
          </p:txBody>
        </p:sp>
        <p:sp>
          <p:nvSpPr>
            <p:cNvPr id="31" name="TextBox 115">
              <a:extLst>
                <a:ext uri="{FF2B5EF4-FFF2-40B4-BE49-F238E27FC236}">
                  <a16:creationId xmlns:a16="http://schemas.microsoft.com/office/drawing/2014/main" id="{EB11E4C6-4031-4228-9AB1-FBD87A0BEE48}"/>
                </a:ext>
              </a:extLst>
            </p:cNvPr>
            <p:cNvSpPr txBox="1">
              <a:spLocks noChangeArrowheads="1"/>
            </p:cNvSpPr>
            <p:nvPr/>
          </p:nvSpPr>
          <p:spPr bwMode="auto">
            <a:xfrm>
              <a:off x="4802095" y="3378825"/>
              <a:ext cx="533399" cy="217518"/>
            </a:xfrm>
            <a:prstGeom prst="rect">
              <a:avLst/>
            </a:prstGeom>
            <a:noFill/>
            <a:ln w="9525">
              <a:noFill/>
              <a:miter lim="800000"/>
              <a:headEnd/>
              <a:tailEnd/>
            </a:ln>
          </p:spPr>
          <p:txBody>
            <a:bodyPr>
              <a:spAutoFit/>
            </a:bodyPr>
            <a:lstStyle/>
            <a:p>
              <a:r>
                <a:rPr lang="en-US" sz="1000" dirty="0"/>
                <a:t>¼</a:t>
              </a:r>
            </a:p>
          </p:txBody>
        </p:sp>
        <p:sp>
          <p:nvSpPr>
            <p:cNvPr id="32" name="TextBox 116">
              <a:extLst>
                <a:ext uri="{FF2B5EF4-FFF2-40B4-BE49-F238E27FC236}">
                  <a16:creationId xmlns:a16="http://schemas.microsoft.com/office/drawing/2014/main" id="{A44CCC50-8B16-4A7B-86BB-9DB3C0558FA3}"/>
                </a:ext>
              </a:extLst>
            </p:cNvPr>
            <p:cNvSpPr txBox="1">
              <a:spLocks noChangeArrowheads="1"/>
            </p:cNvSpPr>
            <p:nvPr/>
          </p:nvSpPr>
          <p:spPr bwMode="auto">
            <a:xfrm>
              <a:off x="4876800" y="1981200"/>
              <a:ext cx="304800" cy="217518"/>
            </a:xfrm>
            <a:prstGeom prst="rect">
              <a:avLst/>
            </a:prstGeom>
            <a:noFill/>
            <a:ln w="9525">
              <a:noFill/>
              <a:miter lim="800000"/>
              <a:headEnd/>
              <a:tailEnd/>
            </a:ln>
          </p:spPr>
          <p:txBody>
            <a:bodyPr>
              <a:spAutoFit/>
            </a:bodyPr>
            <a:lstStyle/>
            <a:p>
              <a:r>
                <a:rPr lang="en-US" sz="1000" dirty="0"/>
                <a:t>3</a:t>
              </a:r>
            </a:p>
          </p:txBody>
        </p:sp>
        <p:sp>
          <p:nvSpPr>
            <p:cNvPr id="33" name="TextBox 117">
              <a:extLst>
                <a:ext uri="{FF2B5EF4-FFF2-40B4-BE49-F238E27FC236}">
                  <a16:creationId xmlns:a16="http://schemas.microsoft.com/office/drawing/2014/main" id="{D1B1FC10-AC35-4A09-8EFD-8FE43129D2A7}"/>
                </a:ext>
              </a:extLst>
            </p:cNvPr>
            <p:cNvSpPr txBox="1">
              <a:spLocks noChangeArrowheads="1"/>
            </p:cNvSpPr>
            <p:nvPr/>
          </p:nvSpPr>
          <p:spPr bwMode="auto">
            <a:xfrm>
              <a:off x="5181603" y="3200401"/>
              <a:ext cx="914398" cy="356852"/>
            </a:xfrm>
            <a:prstGeom prst="rect">
              <a:avLst/>
            </a:prstGeom>
            <a:noFill/>
            <a:ln w="9525">
              <a:noFill/>
              <a:miter lim="800000"/>
              <a:headEnd/>
              <a:tailEnd/>
            </a:ln>
          </p:spPr>
          <p:txBody>
            <a:bodyPr wrap="square">
              <a:spAutoFit/>
            </a:bodyPr>
            <a:lstStyle/>
            <a:p>
              <a:r>
                <a:rPr lang="en-US" sz="1000" dirty="0"/>
                <a:t>2 Dia. </a:t>
              </a:r>
            </a:p>
          </p:txBody>
        </p:sp>
        <p:sp>
          <p:nvSpPr>
            <p:cNvPr id="34" name="TextBox 118">
              <a:extLst>
                <a:ext uri="{FF2B5EF4-FFF2-40B4-BE49-F238E27FC236}">
                  <a16:creationId xmlns:a16="http://schemas.microsoft.com/office/drawing/2014/main" id="{9724B7FB-C08D-4014-8E38-26542B5313ED}"/>
                </a:ext>
              </a:extLst>
            </p:cNvPr>
            <p:cNvSpPr txBox="1">
              <a:spLocks noChangeArrowheads="1"/>
            </p:cNvSpPr>
            <p:nvPr/>
          </p:nvSpPr>
          <p:spPr bwMode="auto">
            <a:xfrm>
              <a:off x="838200" y="2895600"/>
              <a:ext cx="457200" cy="217518"/>
            </a:xfrm>
            <a:prstGeom prst="rect">
              <a:avLst/>
            </a:prstGeom>
            <a:noFill/>
            <a:ln w="9525">
              <a:noFill/>
              <a:miter lim="800000"/>
              <a:headEnd/>
              <a:tailEnd/>
            </a:ln>
          </p:spPr>
          <p:txBody>
            <a:bodyPr>
              <a:spAutoFit/>
            </a:bodyPr>
            <a:lstStyle/>
            <a:p>
              <a:r>
                <a:rPr lang="en-US" sz="1000" dirty="0"/>
                <a:t>⅞</a:t>
              </a:r>
            </a:p>
          </p:txBody>
        </p:sp>
        <p:sp>
          <p:nvSpPr>
            <p:cNvPr id="35" name="TextBox 119">
              <a:extLst>
                <a:ext uri="{FF2B5EF4-FFF2-40B4-BE49-F238E27FC236}">
                  <a16:creationId xmlns:a16="http://schemas.microsoft.com/office/drawing/2014/main" id="{8FE403E6-C3FA-442E-B138-C41A505AA687}"/>
                </a:ext>
              </a:extLst>
            </p:cNvPr>
            <p:cNvSpPr txBox="1">
              <a:spLocks noChangeArrowheads="1"/>
            </p:cNvSpPr>
            <p:nvPr/>
          </p:nvSpPr>
          <p:spPr bwMode="auto">
            <a:xfrm>
              <a:off x="2971801" y="2893478"/>
              <a:ext cx="685799" cy="356852"/>
            </a:xfrm>
            <a:prstGeom prst="rect">
              <a:avLst/>
            </a:prstGeom>
            <a:noFill/>
            <a:ln w="9525">
              <a:noFill/>
              <a:miter lim="800000"/>
              <a:headEnd/>
              <a:tailEnd/>
            </a:ln>
          </p:spPr>
          <p:txBody>
            <a:bodyPr wrap="square">
              <a:spAutoFit/>
            </a:bodyPr>
            <a:lstStyle/>
            <a:p>
              <a:r>
                <a:rPr lang="en-US" sz="1000" dirty="0"/>
                <a:t>2 ⅞</a:t>
              </a:r>
            </a:p>
          </p:txBody>
        </p:sp>
        <p:sp>
          <p:nvSpPr>
            <p:cNvPr id="36" name="TextBox 120">
              <a:extLst>
                <a:ext uri="{FF2B5EF4-FFF2-40B4-BE49-F238E27FC236}">
                  <a16:creationId xmlns:a16="http://schemas.microsoft.com/office/drawing/2014/main" id="{E4118E50-9954-4F30-AA5D-79C2C4A609D3}"/>
                </a:ext>
              </a:extLst>
            </p:cNvPr>
            <p:cNvSpPr txBox="1">
              <a:spLocks noChangeArrowheads="1"/>
            </p:cNvSpPr>
            <p:nvPr/>
          </p:nvSpPr>
          <p:spPr bwMode="auto">
            <a:xfrm>
              <a:off x="3581400" y="4267200"/>
              <a:ext cx="1189037" cy="579886"/>
            </a:xfrm>
            <a:prstGeom prst="rect">
              <a:avLst/>
            </a:prstGeom>
            <a:noFill/>
            <a:ln w="9525">
              <a:noFill/>
              <a:miter lim="800000"/>
              <a:headEnd/>
              <a:tailEnd/>
            </a:ln>
          </p:spPr>
          <p:txBody>
            <a:bodyPr wrap="square">
              <a:spAutoFit/>
            </a:bodyPr>
            <a:lstStyle/>
            <a:p>
              <a:r>
                <a:rPr lang="en-US" sz="1000" dirty="0"/>
                <a:t>½ DRILL </a:t>
              </a:r>
            </a:p>
            <a:p>
              <a:r>
                <a:rPr lang="en-US" sz="1000" dirty="0"/>
                <a:t>2 HOLES</a:t>
              </a:r>
            </a:p>
          </p:txBody>
        </p:sp>
        <p:sp>
          <p:nvSpPr>
            <p:cNvPr id="37" name="TextBox 121">
              <a:extLst>
                <a:ext uri="{FF2B5EF4-FFF2-40B4-BE49-F238E27FC236}">
                  <a16:creationId xmlns:a16="http://schemas.microsoft.com/office/drawing/2014/main" id="{7F017C05-6381-4459-858B-5B638A20F5F9}"/>
                </a:ext>
              </a:extLst>
            </p:cNvPr>
            <p:cNvSpPr txBox="1">
              <a:spLocks noChangeArrowheads="1"/>
            </p:cNvSpPr>
            <p:nvPr/>
          </p:nvSpPr>
          <p:spPr bwMode="auto">
            <a:xfrm>
              <a:off x="6400799" y="3200400"/>
              <a:ext cx="1263649" cy="356852"/>
            </a:xfrm>
            <a:prstGeom prst="rect">
              <a:avLst/>
            </a:prstGeom>
            <a:noFill/>
            <a:ln w="9525">
              <a:noFill/>
              <a:miter lim="800000"/>
              <a:headEnd/>
              <a:tailEnd/>
            </a:ln>
          </p:spPr>
          <p:txBody>
            <a:bodyPr wrap="square">
              <a:spAutoFit/>
            </a:bodyPr>
            <a:lstStyle/>
            <a:p>
              <a:r>
                <a:rPr lang="en-US" sz="1000" dirty="0"/>
                <a:t>⅞ DRILL</a:t>
              </a:r>
            </a:p>
          </p:txBody>
        </p:sp>
        <p:cxnSp>
          <p:nvCxnSpPr>
            <p:cNvPr id="38" name="Straight Arrow Connector 37">
              <a:extLst>
                <a:ext uri="{FF2B5EF4-FFF2-40B4-BE49-F238E27FC236}">
                  <a16:creationId xmlns:a16="http://schemas.microsoft.com/office/drawing/2014/main" id="{501437A0-2A0C-4EF8-AE32-924F86D92358}"/>
                </a:ext>
              </a:extLst>
            </p:cNvPr>
            <p:cNvCxnSpPr>
              <a:stCxn id="31" idx="2"/>
            </p:cNvCxnSpPr>
            <p:nvPr/>
          </p:nvCxnSpPr>
          <p:spPr>
            <a:xfrm>
              <a:off x="5068795" y="3596343"/>
              <a:ext cx="153401" cy="26693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39" name="Straight Arrow Connector 38">
              <a:extLst>
                <a:ext uri="{FF2B5EF4-FFF2-40B4-BE49-F238E27FC236}">
                  <a16:creationId xmlns:a16="http://schemas.microsoft.com/office/drawing/2014/main" id="{26D7F2F5-8601-4205-B046-B00093706D8E}"/>
                </a:ext>
              </a:extLst>
            </p:cNvPr>
            <p:cNvCxnSpPr/>
            <p:nvPr/>
          </p:nvCxnSpPr>
          <p:spPr>
            <a:xfrm flipH="1">
              <a:off x="9144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0234699D-D80A-43AC-AE8E-819713F96A8D}"/>
                </a:ext>
              </a:extLst>
            </p:cNvPr>
            <p:cNvCxnSpPr/>
            <p:nvPr/>
          </p:nvCxnSpPr>
          <p:spPr>
            <a:xfrm flipH="1">
              <a:off x="20574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B36088AB-1D73-4460-860C-782B9DABD23A}"/>
                </a:ext>
              </a:extLst>
            </p:cNvPr>
            <p:cNvCxnSpPr/>
            <p:nvPr/>
          </p:nvCxnSpPr>
          <p:spPr>
            <a:xfrm>
              <a:off x="3810000" y="4648200"/>
              <a:ext cx="762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A18CF71D-18C3-4313-B27E-3E6E8EB7B6D7}"/>
                </a:ext>
              </a:extLst>
            </p:cNvPr>
            <p:cNvCxnSpPr/>
            <p:nvPr/>
          </p:nvCxnSpPr>
          <p:spPr>
            <a:xfrm flipH="1">
              <a:off x="838200" y="3429000"/>
              <a:ext cx="1447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7A18504C-E9B8-487F-977C-51D72CA84F72}"/>
                </a:ext>
              </a:extLst>
            </p:cNvPr>
            <p:cNvCxnSpPr>
              <a:stCxn id="61" idx="2"/>
            </p:cNvCxnSpPr>
            <p:nvPr/>
          </p:nvCxnSpPr>
          <p:spPr>
            <a:xfrm>
              <a:off x="4648200" y="4695825"/>
              <a:ext cx="0" cy="7143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C834C753-2733-4F3E-A0EC-5F5DDADCDF76}"/>
                </a:ext>
              </a:extLst>
            </p:cNvPr>
            <p:cNvCxnSpPr>
              <a:stCxn id="35" idx="1"/>
            </p:cNvCxnSpPr>
            <p:nvPr/>
          </p:nvCxnSpPr>
          <p:spPr>
            <a:xfrm flipH="1" flipV="1">
              <a:off x="2590800" y="3071903"/>
              <a:ext cx="381001" cy="1"/>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8D7F3813-3D9C-4500-8D9F-F238FAFDCD5F}"/>
                </a:ext>
              </a:extLst>
            </p:cNvPr>
            <p:cNvCxnSpPr/>
            <p:nvPr/>
          </p:nvCxnSpPr>
          <p:spPr>
            <a:xfrm flipH="1">
              <a:off x="1200150" y="3071903"/>
              <a:ext cx="3048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9B0BF7E9-839E-44FE-9BF2-45DBF38FD774}"/>
                </a:ext>
              </a:extLst>
            </p:cNvPr>
            <p:cNvCxnSpPr>
              <a:stCxn id="27" idx="3"/>
            </p:cNvCxnSpPr>
            <p:nvPr/>
          </p:nvCxnSpPr>
          <p:spPr>
            <a:xfrm>
              <a:off x="2286001" y="3074027"/>
              <a:ext cx="26895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BEB30785-D6E6-4763-9B85-5CDF969DF24D}"/>
                </a:ext>
              </a:extLst>
            </p:cNvPr>
            <p:cNvCxnSpPr/>
            <p:nvPr/>
          </p:nvCxnSpPr>
          <p:spPr>
            <a:xfrm>
              <a:off x="2971800" y="3429000"/>
              <a:ext cx="12954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A6E66E88-DBD2-4016-9F77-2496C1488F46}"/>
                </a:ext>
              </a:extLst>
            </p:cNvPr>
            <p:cNvCxnSpPr/>
            <p:nvPr/>
          </p:nvCxnSpPr>
          <p:spPr>
            <a:xfrm flipV="1">
              <a:off x="3581400" y="3071903"/>
              <a:ext cx="3048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E67DB238-45AF-4755-A368-E0F0A4FF7F59}"/>
                </a:ext>
              </a:extLst>
            </p:cNvPr>
            <p:cNvCxnSpPr/>
            <p:nvPr/>
          </p:nvCxnSpPr>
          <p:spPr>
            <a:xfrm flipV="1">
              <a:off x="533400" y="3078925"/>
              <a:ext cx="3048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92B47424-0BD2-404E-A832-3A47D5B23DDA}"/>
                </a:ext>
              </a:extLst>
            </p:cNvPr>
            <p:cNvCxnSpPr/>
            <p:nvPr/>
          </p:nvCxnSpPr>
          <p:spPr>
            <a:xfrm flipV="1">
              <a:off x="28194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28AD5455-12A7-4D66-88D1-B75CF9968C80}"/>
                </a:ext>
              </a:extLst>
            </p:cNvPr>
            <p:cNvCxnSpPr/>
            <p:nvPr/>
          </p:nvCxnSpPr>
          <p:spPr>
            <a:xfrm flipV="1">
              <a:off x="17526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31669FBC-1889-4ADF-8EED-2BD454E5DABD}"/>
                </a:ext>
              </a:extLst>
            </p:cNvPr>
            <p:cNvCxnSpPr>
              <a:stCxn id="61" idx="0"/>
            </p:cNvCxnSpPr>
            <p:nvPr/>
          </p:nvCxnSpPr>
          <p:spPr>
            <a:xfrm flipV="1">
              <a:off x="4648200" y="3810000"/>
              <a:ext cx="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E159D830-30C7-4BA7-B877-EF9CEE8D2719}"/>
                </a:ext>
              </a:extLst>
            </p:cNvPr>
            <p:cNvCxnSpPr>
              <a:stCxn id="32" idx="0"/>
            </p:cNvCxnSpPr>
            <p:nvPr/>
          </p:nvCxnSpPr>
          <p:spPr>
            <a:xfrm flipH="1" flipV="1">
              <a:off x="5029200" y="1447801"/>
              <a:ext cx="1" cy="5333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1B01B688-4568-44F5-8FB1-7926305CF512}"/>
                </a:ext>
              </a:extLst>
            </p:cNvPr>
            <p:cNvCxnSpPr/>
            <p:nvPr/>
          </p:nvCxnSpPr>
          <p:spPr>
            <a:xfrm rot="16200000" flipV="1">
              <a:off x="4343400" y="29718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90175642-EBB0-40BD-8FC2-7A2AE40EA6ED}"/>
                </a:ext>
              </a:extLst>
            </p:cNvPr>
            <p:cNvCxnSpPr/>
            <p:nvPr/>
          </p:nvCxnSpPr>
          <p:spPr>
            <a:xfrm>
              <a:off x="5029200" y="2286000"/>
              <a:ext cx="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5A585686-ECEC-4A4D-81D0-31F5174C8493}"/>
                </a:ext>
              </a:extLst>
            </p:cNvPr>
            <p:cNvCxnSpPr/>
            <p:nvPr/>
          </p:nvCxnSpPr>
          <p:spPr>
            <a:xfrm rot="16200000" flipH="1">
              <a:off x="4343400" y="19812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E6654404-4217-47C8-83F1-A8CD52768B7C}"/>
                </a:ext>
              </a:extLst>
            </p:cNvPr>
            <p:cNvCxnSpPr/>
            <p:nvPr/>
          </p:nvCxnSpPr>
          <p:spPr>
            <a:xfrm rot="16200000" flipH="1">
              <a:off x="5105400" y="48006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149255AB-5464-480F-B3F3-72E8CD25F09C}"/>
                </a:ext>
              </a:extLst>
            </p:cNvPr>
            <p:cNvCxnSpPr/>
            <p:nvPr/>
          </p:nvCxnSpPr>
          <p:spPr>
            <a:xfrm rot="5400000" flipH="1" flipV="1">
              <a:off x="5105400" y="55626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05F230C3-CE93-4865-A39C-D94CBCD53A0A}"/>
                </a:ext>
              </a:extLst>
            </p:cNvPr>
            <p:cNvCxnSpPr/>
            <p:nvPr/>
          </p:nvCxnSpPr>
          <p:spPr>
            <a:xfrm flipH="1">
              <a:off x="6400800" y="3505200"/>
              <a:ext cx="1524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705C0EED-4652-4A73-AB83-D5EE91F25F37}"/>
                </a:ext>
              </a:extLst>
            </p:cNvPr>
            <p:cNvCxnSpPr>
              <a:stCxn id="33" idx="2"/>
            </p:cNvCxnSpPr>
            <p:nvPr/>
          </p:nvCxnSpPr>
          <p:spPr>
            <a:xfrm>
              <a:off x="5638802" y="3557254"/>
              <a:ext cx="380999" cy="2527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1" name="TextBox 169">
              <a:extLst>
                <a:ext uri="{FF2B5EF4-FFF2-40B4-BE49-F238E27FC236}">
                  <a16:creationId xmlns:a16="http://schemas.microsoft.com/office/drawing/2014/main" id="{EB5E109B-720B-42E3-87F0-0486993D9700}"/>
                </a:ext>
              </a:extLst>
            </p:cNvPr>
            <p:cNvSpPr txBox="1">
              <a:spLocks noChangeArrowheads="1"/>
            </p:cNvSpPr>
            <p:nvPr/>
          </p:nvSpPr>
          <p:spPr bwMode="auto">
            <a:xfrm>
              <a:off x="4495800" y="4419600"/>
              <a:ext cx="304800" cy="276225"/>
            </a:xfrm>
            <a:prstGeom prst="rect">
              <a:avLst/>
            </a:prstGeom>
            <a:noFill/>
            <a:ln w="9525">
              <a:noFill/>
              <a:miter lim="800000"/>
              <a:headEnd/>
              <a:tailEnd/>
            </a:ln>
          </p:spPr>
          <p:txBody>
            <a:bodyPr>
              <a:spAutoFit/>
            </a:bodyPr>
            <a:lstStyle/>
            <a:p>
              <a:r>
                <a:rPr lang="en-US" sz="1200" dirty="0"/>
                <a:t>3</a:t>
              </a:r>
            </a:p>
          </p:txBody>
        </p:sp>
        <p:pic>
          <p:nvPicPr>
            <p:cNvPr id="62" name="Picture 172" descr="25613325_thb.jpg">
              <a:extLst>
                <a:ext uri="{FF2B5EF4-FFF2-40B4-BE49-F238E27FC236}">
                  <a16:creationId xmlns:a16="http://schemas.microsoft.com/office/drawing/2014/main" id="{35A043C5-7627-440D-B1BB-860DBA863168}"/>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7000" y="1219200"/>
              <a:ext cx="2374900" cy="1981200"/>
            </a:xfrm>
            <a:prstGeom prst="rect">
              <a:avLst/>
            </a:prstGeom>
            <a:noFill/>
            <a:ln w="9525">
              <a:noFill/>
              <a:miter lim="800000"/>
              <a:headEnd/>
              <a:tailEnd/>
            </a:ln>
          </p:spPr>
        </p:pic>
      </p:grpSp>
    </p:spTree>
    <p:extLst>
      <p:ext uri="{BB962C8B-B14F-4D97-AF65-F5344CB8AC3E}">
        <p14:creationId xmlns:p14="http://schemas.microsoft.com/office/powerpoint/2010/main" val="570067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Read Blueprints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5288"/>
            <a:ext cx="11055750" cy="1078410"/>
          </a:xfrm>
        </p:spPr>
        <p:txBody>
          <a:bodyPr/>
          <a:lstStyle/>
          <a:p>
            <a:pPr lvl="1"/>
            <a:r>
              <a:rPr lang="en-US" dirty="0"/>
              <a:t>Dimensions show the total size of the part.</a:t>
            </a:r>
          </a:p>
          <a:p>
            <a:pPr lvl="1"/>
            <a:r>
              <a:rPr lang="en-US" dirty="0"/>
              <a:t>The outside dimension is usually the total size.</a:t>
            </a:r>
          </a:p>
          <a:p>
            <a:pPr lvl="1"/>
            <a:endParaRPr lang="en-US" dirty="0"/>
          </a:p>
        </p:txBody>
      </p:sp>
      <p:sp>
        <p:nvSpPr>
          <p:cNvPr id="132" name="Rectangle 131">
            <a:extLst>
              <a:ext uri="{FF2B5EF4-FFF2-40B4-BE49-F238E27FC236}">
                <a16:creationId xmlns:a16="http://schemas.microsoft.com/office/drawing/2014/main" id="{41BD22EC-98DE-4E23-A221-423877E937EF}"/>
              </a:ext>
            </a:extLst>
          </p:cNvPr>
          <p:cNvSpPr/>
          <p:nvPr/>
        </p:nvSpPr>
        <p:spPr>
          <a:xfrm>
            <a:off x="6986279" y="4389552"/>
            <a:ext cx="4528966" cy="1420902"/>
          </a:xfrm>
          <a:prstGeom prst="rect">
            <a:avLst/>
          </a:prstGeom>
        </p:spPr>
        <p:txBody>
          <a:bodyPr wrap="square">
            <a:spAutoFit/>
          </a:bodyPr>
          <a:lstStyle/>
          <a:p>
            <a:pPr marL="0" lvl="1" defTabSz="914400">
              <a:spcBef>
                <a:spcPts val="1000"/>
              </a:spcBef>
              <a:buClr>
                <a:schemeClr val="accent1"/>
              </a:buClr>
            </a:pPr>
            <a:r>
              <a:rPr lang="en-US" sz="2600" dirty="0">
                <a:latin typeface="Open Sans"/>
              </a:rPr>
              <a:t>The support would need to be machined from a piece </a:t>
            </a:r>
          </a:p>
          <a:p>
            <a:pPr marL="0" lvl="1" defTabSz="914400">
              <a:spcBef>
                <a:spcPts val="1000"/>
              </a:spcBef>
              <a:buClr>
                <a:schemeClr val="accent1"/>
              </a:buClr>
            </a:pPr>
            <a:r>
              <a:rPr lang="en-US" sz="2600" dirty="0">
                <a:latin typeface="Open Sans"/>
              </a:rPr>
              <a:t>5¾” X 2½” X 3”.</a:t>
            </a:r>
          </a:p>
        </p:txBody>
      </p:sp>
      <p:sp>
        <p:nvSpPr>
          <p:cNvPr id="134" name="Rectangle 133">
            <a:extLst>
              <a:ext uri="{FF2B5EF4-FFF2-40B4-BE49-F238E27FC236}">
                <a16:creationId xmlns:a16="http://schemas.microsoft.com/office/drawing/2014/main" id="{16DE6770-4A65-4AD6-93F3-7DE1ECFDB393}"/>
              </a:ext>
            </a:extLst>
          </p:cNvPr>
          <p:cNvSpPr/>
          <p:nvPr/>
        </p:nvSpPr>
        <p:spPr>
          <a:xfrm>
            <a:off x="1722006" y="2645477"/>
            <a:ext cx="4744578" cy="3648845"/>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5" name="Oval 134">
            <a:extLst>
              <a:ext uri="{FF2B5EF4-FFF2-40B4-BE49-F238E27FC236}">
                <a16:creationId xmlns:a16="http://schemas.microsoft.com/office/drawing/2014/main" id="{8AE5338F-8886-4D05-9385-46FC681E0534}"/>
              </a:ext>
            </a:extLst>
          </p:cNvPr>
          <p:cNvSpPr/>
          <p:nvPr/>
        </p:nvSpPr>
        <p:spPr>
          <a:xfrm>
            <a:off x="2794379" y="4242517"/>
            <a:ext cx="320779" cy="22323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6" name="Oval 135">
            <a:extLst>
              <a:ext uri="{FF2B5EF4-FFF2-40B4-BE49-F238E27FC236}">
                <a16:creationId xmlns:a16="http://schemas.microsoft.com/office/drawing/2014/main" id="{29214330-F1DC-4A37-AA33-66019A1B616B}"/>
              </a:ext>
            </a:extLst>
          </p:cNvPr>
          <p:cNvSpPr/>
          <p:nvPr/>
        </p:nvSpPr>
        <p:spPr>
          <a:xfrm>
            <a:off x="4118298" y="3274296"/>
            <a:ext cx="318077" cy="22704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7" name="Oval 136">
            <a:extLst>
              <a:ext uri="{FF2B5EF4-FFF2-40B4-BE49-F238E27FC236}">
                <a16:creationId xmlns:a16="http://schemas.microsoft.com/office/drawing/2014/main" id="{1BB10E81-A7F3-4736-BEF5-6212136AD6E4}"/>
              </a:ext>
            </a:extLst>
          </p:cNvPr>
          <p:cNvSpPr/>
          <p:nvPr/>
        </p:nvSpPr>
        <p:spPr>
          <a:xfrm>
            <a:off x="3959688" y="5073696"/>
            <a:ext cx="318077" cy="248785"/>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grpSp>
        <p:nvGrpSpPr>
          <p:cNvPr id="138" name="Group 137">
            <a:extLst>
              <a:ext uri="{FF2B5EF4-FFF2-40B4-BE49-F238E27FC236}">
                <a16:creationId xmlns:a16="http://schemas.microsoft.com/office/drawing/2014/main" id="{B1EBC104-4985-445D-A39E-2A96956192C2}"/>
              </a:ext>
            </a:extLst>
          </p:cNvPr>
          <p:cNvGrpSpPr/>
          <p:nvPr/>
        </p:nvGrpSpPr>
        <p:grpSpPr>
          <a:xfrm>
            <a:off x="1751608" y="2691384"/>
            <a:ext cx="4647322" cy="3529437"/>
            <a:chOff x="533400" y="1219200"/>
            <a:chExt cx="8318500" cy="4700253"/>
          </a:xfrm>
        </p:grpSpPr>
        <p:grpSp>
          <p:nvGrpSpPr>
            <p:cNvPr id="139" name="Group 6">
              <a:extLst>
                <a:ext uri="{FF2B5EF4-FFF2-40B4-BE49-F238E27FC236}">
                  <a16:creationId xmlns:a16="http://schemas.microsoft.com/office/drawing/2014/main" id="{345DECC7-9776-4675-A1AF-BDEC53CB1A00}"/>
                </a:ext>
              </a:extLst>
            </p:cNvPr>
            <p:cNvGrpSpPr>
              <a:grpSpLocks/>
            </p:cNvGrpSpPr>
            <p:nvPr/>
          </p:nvGrpSpPr>
          <p:grpSpPr bwMode="auto">
            <a:xfrm>
              <a:off x="914400" y="3733800"/>
              <a:ext cx="3429000" cy="1765300"/>
              <a:chOff x="105613200" y="109728000"/>
              <a:chExt cx="6858000" cy="3200400"/>
            </a:xfrm>
          </p:grpSpPr>
          <p:sp>
            <p:nvSpPr>
              <p:cNvPr id="230" name="Line 7">
                <a:extLst>
                  <a:ext uri="{FF2B5EF4-FFF2-40B4-BE49-F238E27FC236}">
                    <a16:creationId xmlns:a16="http://schemas.microsoft.com/office/drawing/2014/main" id="{D509176F-8714-4409-B1C2-AB084594DB66}"/>
                  </a:ext>
                </a:extLst>
              </p:cNvPr>
              <p:cNvSpPr>
                <a:spLocks noChangeShapeType="1"/>
              </p:cNvSpPr>
              <p:nvPr/>
            </p:nvSpPr>
            <p:spPr bwMode="auto">
              <a:xfrm>
                <a:off x="105613200" y="112699800"/>
                <a:ext cx="2286000" cy="0"/>
              </a:xfrm>
              <a:prstGeom prst="line">
                <a:avLst/>
              </a:prstGeom>
              <a:noFill/>
              <a:ln w="28575">
                <a:solidFill>
                  <a:srgbClr val="000000"/>
                </a:solidFill>
                <a:round/>
                <a:headEnd/>
                <a:tailEnd/>
              </a:ln>
            </p:spPr>
            <p:txBody>
              <a:bodyPr lIns="36576" tIns="36576" rIns="36576" bIns="36576"/>
              <a:lstStyle/>
              <a:p>
                <a:endParaRPr lang="en-US" dirty="0"/>
              </a:p>
            </p:txBody>
          </p:sp>
          <p:sp>
            <p:nvSpPr>
              <p:cNvPr id="231" name="Line 8">
                <a:extLst>
                  <a:ext uri="{FF2B5EF4-FFF2-40B4-BE49-F238E27FC236}">
                    <a16:creationId xmlns:a16="http://schemas.microsoft.com/office/drawing/2014/main" id="{4F791F46-880C-4B92-97D2-E167A634ACC6}"/>
                  </a:ext>
                </a:extLst>
              </p:cNvPr>
              <p:cNvSpPr>
                <a:spLocks noChangeShapeType="1"/>
              </p:cNvSpPr>
              <p:nvPr/>
            </p:nvSpPr>
            <p:spPr bwMode="auto">
              <a:xfrm>
                <a:off x="107899200" y="110871000"/>
                <a:ext cx="22860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32" name="Line 9">
                <a:extLst>
                  <a:ext uri="{FF2B5EF4-FFF2-40B4-BE49-F238E27FC236}">
                    <a16:creationId xmlns:a16="http://schemas.microsoft.com/office/drawing/2014/main" id="{99C4304D-8C65-435F-8FC4-260DEAEF1B09}"/>
                  </a:ext>
                </a:extLst>
              </p:cNvPr>
              <p:cNvSpPr>
                <a:spLocks noChangeShapeType="1"/>
              </p:cNvSpPr>
              <p:nvPr/>
            </p:nvSpPr>
            <p:spPr bwMode="auto">
              <a:xfrm>
                <a:off x="110185200" y="112699800"/>
                <a:ext cx="22860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33" name="Line 10">
                <a:extLst>
                  <a:ext uri="{FF2B5EF4-FFF2-40B4-BE49-F238E27FC236}">
                    <a16:creationId xmlns:a16="http://schemas.microsoft.com/office/drawing/2014/main" id="{9ED6F259-BDC0-4E0D-91AD-F170299A3C32}"/>
                  </a:ext>
                </a:extLst>
              </p:cNvPr>
              <p:cNvSpPr>
                <a:spLocks noChangeShapeType="1"/>
              </p:cNvSpPr>
              <p:nvPr/>
            </p:nvSpPr>
            <p:spPr bwMode="auto">
              <a:xfrm>
                <a:off x="107899200" y="110871000"/>
                <a:ext cx="0" cy="1828800"/>
              </a:xfrm>
              <a:prstGeom prst="line">
                <a:avLst/>
              </a:prstGeom>
              <a:noFill/>
              <a:ln w="28575">
                <a:solidFill>
                  <a:srgbClr val="000000"/>
                </a:solidFill>
                <a:round/>
                <a:headEnd/>
                <a:tailEnd/>
              </a:ln>
            </p:spPr>
            <p:txBody>
              <a:bodyPr lIns="36576" tIns="36576" rIns="36576" bIns="36576"/>
              <a:lstStyle/>
              <a:p>
                <a:endParaRPr lang="en-US" dirty="0"/>
              </a:p>
            </p:txBody>
          </p:sp>
          <p:sp>
            <p:nvSpPr>
              <p:cNvPr id="234" name="Line 11">
                <a:extLst>
                  <a:ext uri="{FF2B5EF4-FFF2-40B4-BE49-F238E27FC236}">
                    <a16:creationId xmlns:a16="http://schemas.microsoft.com/office/drawing/2014/main" id="{A2C74FCA-65BE-4AB6-A614-CC221517ACAA}"/>
                  </a:ext>
                </a:extLst>
              </p:cNvPr>
              <p:cNvSpPr>
                <a:spLocks noChangeShapeType="1"/>
              </p:cNvSpPr>
              <p:nvPr/>
            </p:nvSpPr>
            <p:spPr bwMode="auto">
              <a:xfrm>
                <a:off x="110185200" y="110871000"/>
                <a:ext cx="0" cy="18288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35" name="Line 12">
                <a:extLst>
                  <a:ext uri="{FF2B5EF4-FFF2-40B4-BE49-F238E27FC236}">
                    <a16:creationId xmlns:a16="http://schemas.microsoft.com/office/drawing/2014/main" id="{8B317FE2-3A1D-4425-94B3-9CCC4FF22707}"/>
                  </a:ext>
                </a:extLst>
              </p:cNvPr>
              <p:cNvSpPr>
                <a:spLocks noChangeShapeType="1"/>
              </p:cNvSpPr>
              <p:nvPr/>
            </p:nvSpPr>
            <p:spPr bwMode="auto">
              <a:xfrm>
                <a:off x="105613200" y="112014000"/>
                <a:ext cx="0" cy="685800"/>
              </a:xfrm>
              <a:prstGeom prst="line">
                <a:avLst/>
              </a:prstGeom>
              <a:noFill/>
              <a:ln w="28575">
                <a:solidFill>
                  <a:srgbClr val="000000"/>
                </a:solidFill>
                <a:round/>
                <a:headEnd/>
                <a:tailEnd/>
              </a:ln>
            </p:spPr>
            <p:txBody>
              <a:bodyPr lIns="36576" tIns="36576" rIns="36576" bIns="36576"/>
              <a:lstStyle/>
              <a:p>
                <a:endParaRPr lang="en-US" dirty="0"/>
              </a:p>
            </p:txBody>
          </p:sp>
          <p:sp>
            <p:nvSpPr>
              <p:cNvPr id="236" name="Line 13">
                <a:extLst>
                  <a:ext uri="{FF2B5EF4-FFF2-40B4-BE49-F238E27FC236}">
                    <a16:creationId xmlns:a16="http://schemas.microsoft.com/office/drawing/2014/main" id="{E9B136AC-A2A3-4113-B1D2-F78E7F718347}"/>
                  </a:ext>
                </a:extLst>
              </p:cNvPr>
              <p:cNvSpPr>
                <a:spLocks noChangeShapeType="1"/>
              </p:cNvSpPr>
              <p:nvPr/>
            </p:nvSpPr>
            <p:spPr bwMode="auto">
              <a:xfrm>
                <a:off x="112471200" y="112014000"/>
                <a:ext cx="0" cy="6858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37" name="Line 14">
                <a:extLst>
                  <a:ext uri="{FF2B5EF4-FFF2-40B4-BE49-F238E27FC236}">
                    <a16:creationId xmlns:a16="http://schemas.microsoft.com/office/drawing/2014/main" id="{7A651706-0CD5-4821-A9A2-4C08C44CA15A}"/>
                  </a:ext>
                </a:extLst>
              </p:cNvPr>
              <p:cNvSpPr>
                <a:spLocks noChangeShapeType="1"/>
              </p:cNvSpPr>
              <p:nvPr/>
            </p:nvSpPr>
            <p:spPr bwMode="auto">
              <a:xfrm>
                <a:off x="105613200" y="112014000"/>
                <a:ext cx="1600200" cy="0"/>
              </a:xfrm>
              <a:prstGeom prst="line">
                <a:avLst/>
              </a:prstGeom>
              <a:noFill/>
              <a:ln w="28575">
                <a:solidFill>
                  <a:srgbClr val="000000"/>
                </a:solidFill>
                <a:round/>
                <a:headEnd/>
                <a:tailEnd/>
              </a:ln>
            </p:spPr>
            <p:txBody>
              <a:bodyPr lIns="36576" tIns="36576" rIns="36576" bIns="36576"/>
              <a:lstStyle/>
              <a:p>
                <a:endParaRPr lang="en-US" dirty="0"/>
              </a:p>
            </p:txBody>
          </p:sp>
          <p:sp>
            <p:nvSpPr>
              <p:cNvPr id="238" name="Line 15">
                <a:extLst>
                  <a:ext uri="{FF2B5EF4-FFF2-40B4-BE49-F238E27FC236}">
                    <a16:creationId xmlns:a16="http://schemas.microsoft.com/office/drawing/2014/main" id="{E7300F89-4362-42E9-A215-2F4EF81F6BD7}"/>
                  </a:ext>
                </a:extLst>
              </p:cNvPr>
              <p:cNvSpPr>
                <a:spLocks noChangeShapeType="1"/>
              </p:cNvSpPr>
              <p:nvPr/>
            </p:nvSpPr>
            <p:spPr bwMode="auto">
              <a:xfrm>
                <a:off x="110871000" y="112014000"/>
                <a:ext cx="16002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39" name="Line 16">
                <a:extLst>
                  <a:ext uri="{FF2B5EF4-FFF2-40B4-BE49-F238E27FC236}">
                    <a16:creationId xmlns:a16="http://schemas.microsoft.com/office/drawing/2014/main" id="{645A70FF-819F-434B-B851-F46BBD4EB71E}"/>
                  </a:ext>
                </a:extLst>
              </p:cNvPr>
              <p:cNvSpPr>
                <a:spLocks noChangeShapeType="1"/>
              </p:cNvSpPr>
              <p:nvPr/>
            </p:nvSpPr>
            <p:spPr bwMode="auto">
              <a:xfrm flipV="1">
                <a:off x="107213400" y="110185200"/>
                <a:ext cx="0" cy="1828800"/>
              </a:xfrm>
              <a:prstGeom prst="line">
                <a:avLst/>
              </a:prstGeom>
              <a:noFill/>
              <a:ln w="28575">
                <a:solidFill>
                  <a:srgbClr val="000000"/>
                </a:solidFill>
                <a:round/>
                <a:headEnd/>
                <a:tailEnd/>
              </a:ln>
            </p:spPr>
            <p:txBody>
              <a:bodyPr lIns="36576" tIns="36576" rIns="36576" bIns="36576"/>
              <a:lstStyle/>
              <a:p>
                <a:endParaRPr lang="en-US" dirty="0"/>
              </a:p>
            </p:txBody>
          </p:sp>
          <p:sp>
            <p:nvSpPr>
              <p:cNvPr id="240" name="Line 17">
                <a:extLst>
                  <a:ext uri="{FF2B5EF4-FFF2-40B4-BE49-F238E27FC236}">
                    <a16:creationId xmlns:a16="http://schemas.microsoft.com/office/drawing/2014/main" id="{14E80420-7FF6-402E-A9AA-BFBCB9F0063C}"/>
                  </a:ext>
                </a:extLst>
              </p:cNvPr>
              <p:cNvSpPr>
                <a:spLocks noChangeShapeType="1"/>
              </p:cNvSpPr>
              <p:nvPr/>
            </p:nvSpPr>
            <p:spPr bwMode="auto">
              <a:xfrm flipV="1">
                <a:off x="110871000" y="110185200"/>
                <a:ext cx="0" cy="18288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41" name="Line 18">
                <a:extLst>
                  <a:ext uri="{FF2B5EF4-FFF2-40B4-BE49-F238E27FC236}">
                    <a16:creationId xmlns:a16="http://schemas.microsoft.com/office/drawing/2014/main" id="{38AFE611-78FB-4E50-ADF6-37E217B5D5F9}"/>
                  </a:ext>
                </a:extLst>
              </p:cNvPr>
              <p:cNvSpPr>
                <a:spLocks noChangeShapeType="1"/>
              </p:cNvSpPr>
              <p:nvPr/>
            </p:nvSpPr>
            <p:spPr bwMode="auto">
              <a:xfrm>
                <a:off x="107213400" y="110185200"/>
                <a:ext cx="3657600" cy="0"/>
              </a:xfrm>
              <a:prstGeom prst="line">
                <a:avLst/>
              </a:prstGeom>
              <a:noFill/>
              <a:ln w="28575">
                <a:solidFill>
                  <a:srgbClr val="000000"/>
                </a:solidFill>
                <a:round/>
                <a:headEnd/>
                <a:tailEnd/>
              </a:ln>
            </p:spPr>
            <p:txBody>
              <a:bodyPr lIns="36576" tIns="36576" rIns="36576" bIns="36576"/>
              <a:lstStyle/>
              <a:p>
                <a:endParaRPr lang="en-US" dirty="0"/>
              </a:p>
            </p:txBody>
          </p:sp>
          <p:grpSp>
            <p:nvGrpSpPr>
              <p:cNvPr id="242" name="Group 19">
                <a:extLst>
                  <a:ext uri="{FF2B5EF4-FFF2-40B4-BE49-F238E27FC236}">
                    <a16:creationId xmlns:a16="http://schemas.microsoft.com/office/drawing/2014/main" id="{5E756D82-983A-44E7-8062-0EE902AF17DE}"/>
                  </a:ext>
                </a:extLst>
              </p:cNvPr>
              <p:cNvGrpSpPr>
                <a:grpSpLocks/>
              </p:cNvGrpSpPr>
              <p:nvPr/>
            </p:nvGrpSpPr>
            <p:grpSpPr bwMode="auto">
              <a:xfrm>
                <a:off x="106413300" y="111671100"/>
                <a:ext cx="0" cy="1257300"/>
                <a:chOff x="106413300" y="111671100"/>
                <a:chExt cx="0" cy="1257300"/>
              </a:xfrm>
            </p:grpSpPr>
            <p:sp>
              <p:nvSpPr>
                <p:cNvPr id="260" name="Line 20">
                  <a:extLst>
                    <a:ext uri="{FF2B5EF4-FFF2-40B4-BE49-F238E27FC236}">
                      <a16:creationId xmlns:a16="http://schemas.microsoft.com/office/drawing/2014/main" id="{C1FD09AF-33C4-476D-AC9D-8EF0288608F8}"/>
                    </a:ext>
                  </a:extLst>
                </p:cNvPr>
                <p:cNvSpPr>
                  <a:spLocks noChangeShapeType="1"/>
                </p:cNvSpPr>
                <p:nvPr/>
              </p:nvSpPr>
              <p:spPr bwMode="auto">
                <a:xfrm>
                  <a:off x="106413300" y="112242600"/>
                  <a:ext cx="0" cy="171450"/>
                </a:xfrm>
                <a:prstGeom prst="line">
                  <a:avLst/>
                </a:prstGeom>
                <a:noFill/>
                <a:ln w="19050">
                  <a:solidFill>
                    <a:srgbClr val="000000"/>
                  </a:solidFill>
                  <a:round/>
                  <a:headEnd/>
                  <a:tailEnd/>
                </a:ln>
              </p:spPr>
              <p:txBody>
                <a:bodyPr lIns="36576" tIns="36576" rIns="36576" bIns="36576"/>
                <a:lstStyle/>
                <a:p>
                  <a:endParaRPr lang="en-US" dirty="0"/>
                </a:p>
              </p:txBody>
            </p:sp>
            <p:sp>
              <p:nvSpPr>
                <p:cNvPr id="261" name="Line 21">
                  <a:extLst>
                    <a:ext uri="{FF2B5EF4-FFF2-40B4-BE49-F238E27FC236}">
                      <a16:creationId xmlns:a16="http://schemas.microsoft.com/office/drawing/2014/main" id="{6AAFE2C2-A876-46F3-8D36-8F93F8F95E52}"/>
                    </a:ext>
                  </a:extLst>
                </p:cNvPr>
                <p:cNvSpPr>
                  <a:spLocks noChangeShapeType="1"/>
                </p:cNvSpPr>
                <p:nvPr/>
              </p:nvSpPr>
              <p:spPr bwMode="auto">
                <a:xfrm>
                  <a:off x="106413300" y="112471200"/>
                  <a:ext cx="0" cy="457200"/>
                </a:xfrm>
                <a:prstGeom prst="line">
                  <a:avLst/>
                </a:prstGeom>
                <a:noFill/>
                <a:ln w="19050">
                  <a:solidFill>
                    <a:srgbClr val="000000"/>
                  </a:solidFill>
                  <a:round/>
                  <a:headEnd/>
                  <a:tailEnd/>
                </a:ln>
              </p:spPr>
              <p:txBody>
                <a:bodyPr lIns="36576" tIns="36576" rIns="36576" bIns="36576"/>
                <a:lstStyle/>
                <a:p>
                  <a:endParaRPr lang="en-US" dirty="0"/>
                </a:p>
              </p:txBody>
            </p:sp>
            <p:sp>
              <p:nvSpPr>
                <p:cNvPr id="262" name="Line 22">
                  <a:extLst>
                    <a:ext uri="{FF2B5EF4-FFF2-40B4-BE49-F238E27FC236}">
                      <a16:creationId xmlns:a16="http://schemas.microsoft.com/office/drawing/2014/main" id="{D190C654-41D1-4256-B6A3-AC40AE517C11}"/>
                    </a:ext>
                  </a:extLst>
                </p:cNvPr>
                <p:cNvSpPr>
                  <a:spLocks noChangeShapeType="1"/>
                </p:cNvSpPr>
                <p:nvPr/>
              </p:nvSpPr>
              <p:spPr bwMode="auto">
                <a:xfrm>
                  <a:off x="106413300" y="111671100"/>
                  <a:ext cx="0" cy="457200"/>
                </a:xfrm>
                <a:prstGeom prst="line">
                  <a:avLst/>
                </a:prstGeom>
                <a:noFill/>
                <a:ln w="19050" algn="ctr">
                  <a:solidFill>
                    <a:srgbClr val="000000"/>
                  </a:solidFill>
                  <a:round/>
                  <a:headEnd/>
                  <a:tailEnd/>
                </a:ln>
              </p:spPr>
              <p:txBody>
                <a:bodyPr lIns="36576" tIns="36576" rIns="36576" bIns="36576"/>
                <a:lstStyle/>
                <a:p>
                  <a:endParaRPr lang="en-US" dirty="0"/>
                </a:p>
              </p:txBody>
            </p:sp>
          </p:grpSp>
          <p:sp>
            <p:nvSpPr>
              <p:cNvPr id="243" name="Line 23">
                <a:extLst>
                  <a:ext uri="{FF2B5EF4-FFF2-40B4-BE49-F238E27FC236}">
                    <a16:creationId xmlns:a16="http://schemas.microsoft.com/office/drawing/2014/main" id="{A37C153B-79B6-44D9-A6C2-6EFEAC72A8C5}"/>
                  </a:ext>
                </a:extLst>
              </p:cNvPr>
              <p:cNvSpPr>
                <a:spLocks noChangeShapeType="1"/>
              </p:cNvSpPr>
              <p:nvPr/>
            </p:nvSpPr>
            <p:spPr bwMode="auto">
              <a:xfrm>
                <a:off x="106184700" y="112014000"/>
                <a:ext cx="0" cy="685800"/>
              </a:xfrm>
              <a:prstGeom prst="line">
                <a:avLst/>
              </a:prstGeom>
              <a:noFill/>
              <a:ln w="28575">
                <a:solidFill>
                  <a:srgbClr val="000000"/>
                </a:solidFill>
                <a:prstDash val="dash"/>
                <a:round/>
                <a:headEnd/>
                <a:tailEnd/>
              </a:ln>
            </p:spPr>
            <p:txBody>
              <a:bodyPr lIns="36576" tIns="36576" rIns="36576" bIns="36576"/>
              <a:lstStyle/>
              <a:p>
                <a:endParaRPr lang="en-US" dirty="0"/>
              </a:p>
            </p:txBody>
          </p:sp>
          <p:sp>
            <p:nvSpPr>
              <p:cNvPr id="244" name="Line 24">
                <a:extLst>
                  <a:ext uri="{FF2B5EF4-FFF2-40B4-BE49-F238E27FC236}">
                    <a16:creationId xmlns:a16="http://schemas.microsoft.com/office/drawing/2014/main" id="{5F5A9127-B1DB-4FD8-B8C7-D98D4E82DBF3}"/>
                  </a:ext>
                </a:extLst>
              </p:cNvPr>
              <p:cNvSpPr>
                <a:spLocks noChangeShapeType="1"/>
              </p:cNvSpPr>
              <p:nvPr/>
            </p:nvSpPr>
            <p:spPr bwMode="auto">
              <a:xfrm>
                <a:off x="111899700" y="1120140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245" name="Line 25">
                <a:extLst>
                  <a:ext uri="{FF2B5EF4-FFF2-40B4-BE49-F238E27FC236}">
                    <a16:creationId xmlns:a16="http://schemas.microsoft.com/office/drawing/2014/main" id="{87E01023-2819-4B59-A91F-CD918EA2460D}"/>
                  </a:ext>
                </a:extLst>
              </p:cNvPr>
              <p:cNvSpPr>
                <a:spLocks noChangeShapeType="1"/>
              </p:cNvSpPr>
              <p:nvPr/>
            </p:nvSpPr>
            <p:spPr bwMode="auto">
              <a:xfrm>
                <a:off x="111442500" y="1120140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246" name="Line 27">
                <a:extLst>
                  <a:ext uri="{FF2B5EF4-FFF2-40B4-BE49-F238E27FC236}">
                    <a16:creationId xmlns:a16="http://schemas.microsoft.com/office/drawing/2014/main" id="{31714879-2CD4-4050-8896-B9FFDC923ADC}"/>
                  </a:ext>
                </a:extLst>
              </p:cNvPr>
              <p:cNvSpPr>
                <a:spLocks noChangeShapeType="1"/>
              </p:cNvSpPr>
              <p:nvPr/>
            </p:nvSpPr>
            <p:spPr bwMode="auto">
              <a:xfrm>
                <a:off x="106641900" y="1120140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nvGrpSpPr>
              <p:cNvPr id="247" name="Group 28">
                <a:extLst>
                  <a:ext uri="{FF2B5EF4-FFF2-40B4-BE49-F238E27FC236}">
                    <a16:creationId xmlns:a16="http://schemas.microsoft.com/office/drawing/2014/main" id="{B5047F00-8511-43D3-8249-8AB0B046084B}"/>
                  </a:ext>
                </a:extLst>
              </p:cNvPr>
              <p:cNvGrpSpPr>
                <a:grpSpLocks/>
              </p:cNvGrpSpPr>
              <p:nvPr/>
            </p:nvGrpSpPr>
            <p:grpSpPr bwMode="auto">
              <a:xfrm>
                <a:off x="111671100" y="111671100"/>
                <a:ext cx="1" cy="1257300"/>
                <a:chOff x="106527600" y="111785400"/>
                <a:chExt cx="1" cy="1257300"/>
              </a:xfrm>
            </p:grpSpPr>
            <p:sp>
              <p:nvSpPr>
                <p:cNvPr id="257" name="Line 29">
                  <a:extLst>
                    <a:ext uri="{FF2B5EF4-FFF2-40B4-BE49-F238E27FC236}">
                      <a16:creationId xmlns:a16="http://schemas.microsoft.com/office/drawing/2014/main" id="{19B94C8A-66D2-4D5E-A3C3-D5CF2A46A182}"/>
                    </a:ext>
                  </a:extLst>
                </p:cNvPr>
                <p:cNvSpPr>
                  <a:spLocks noChangeShapeType="1"/>
                </p:cNvSpPr>
                <p:nvPr/>
              </p:nvSpPr>
              <p:spPr bwMode="auto">
                <a:xfrm>
                  <a:off x="106527600" y="112356900"/>
                  <a:ext cx="1" cy="17145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258" name="Line 30">
                  <a:extLst>
                    <a:ext uri="{FF2B5EF4-FFF2-40B4-BE49-F238E27FC236}">
                      <a16:creationId xmlns:a16="http://schemas.microsoft.com/office/drawing/2014/main" id="{1B7CBD65-3433-420B-8E65-2791084484E6}"/>
                    </a:ext>
                  </a:extLst>
                </p:cNvPr>
                <p:cNvSpPr>
                  <a:spLocks noChangeShapeType="1"/>
                </p:cNvSpPr>
                <p:nvPr/>
              </p:nvSpPr>
              <p:spPr bwMode="auto">
                <a:xfrm>
                  <a:off x="106527600" y="112585500"/>
                  <a:ext cx="1" cy="45720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259" name="Line 31">
                  <a:extLst>
                    <a:ext uri="{FF2B5EF4-FFF2-40B4-BE49-F238E27FC236}">
                      <a16:creationId xmlns:a16="http://schemas.microsoft.com/office/drawing/2014/main" id="{DE916553-E44C-41C7-AA7E-C974F5CB6F7C}"/>
                    </a:ext>
                  </a:extLst>
                </p:cNvPr>
                <p:cNvSpPr>
                  <a:spLocks noChangeShapeType="1"/>
                </p:cNvSpPr>
                <p:nvPr/>
              </p:nvSpPr>
              <p:spPr bwMode="auto">
                <a:xfrm>
                  <a:off x="106527600" y="111785400"/>
                  <a:ext cx="1" cy="457200"/>
                </a:xfrm>
                <a:prstGeom prst="line">
                  <a:avLst/>
                </a:prstGeom>
                <a:noFill/>
                <a:ln w="19050" algn="ctr">
                  <a:solidFill>
                    <a:srgbClr val="000000"/>
                  </a:solidFill>
                  <a:round/>
                  <a:headEnd/>
                  <a:tailEnd/>
                </a:ln>
              </p:spPr>
              <p:txBody>
                <a:bodyPr lIns="36576" tIns="36576" rIns="36576" bIns="36576"/>
                <a:lstStyle/>
                <a:p>
                  <a:endParaRPr lang="en-US" dirty="0"/>
                </a:p>
              </p:txBody>
            </p:sp>
          </p:grpSp>
          <p:grpSp>
            <p:nvGrpSpPr>
              <p:cNvPr id="248" name="Group 32">
                <a:extLst>
                  <a:ext uri="{FF2B5EF4-FFF2-40B4-BE49-F238E27FC236}">
                    <a16:creationId xmlns:a16="http://schemas.microsoft.com/office/drawing/2014/main" id="{4B09D443-E312-4603-9C2A-0E1704826CDC}"/>
                  </a:ext>
                </a:extLst>
              </p:cNvPr>
              <p:cNvGrpSpPr>
                <a:grpSpLocks/>
              </p:cNvGrpSpPr>
              <p:nvPr/>
            </p:nvGrpSpPr>
            <p:grpSpPr bwMode="auto">
              <a:xfrm>
                <a:off x="109042200" y="109728000"/>
                <a:ext cx="1" cy="1257300"/>
                <a:chOff x="106641900" y="111899700"/>
                <a:chExt cx="1" cy="1257300"/>
              </a:xfrm>
            </p:grpSpPr>
            <p:sp>
              <p:nvSpPr>
                <p:cNvPr id="254" name="Line 33">
                  <a:extLst>
                    <a:ext uri="{FF2B5EF4-FFF2-40B4-BE49-F238E27FC236}">
                      <a16:creationId xmlns:a16="http://schemas.microsoft.com/office/drawing/2014/main" id="{99A162CD-0F4D-414A-B4DF-EF0A5FCC6DD9}"/>
                    </a:ext>
                  </a:extLst>
                </p:cNvPr>
                <p:cNvSpPr>
                  <a:spLocks noChangeShapeType="1"/>
                </p:cNvSpPr>
                <p:nvPr/>
              </p:nvSpPr>
              <p:spPr bwMode="auto">
                <a:xfrm>
                  <a:off x="106641900" y="112471200"/>
                  <a:ext cx="1" cy="17145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255" name="Line 34">
                  <a:extLst>
                    <a:ext uri="{FF2B5EF4-FFF2-40B4-BE49-F238E27FC236}">
                      <a16:creationId xmlns:a16="http://schemas.microsoft.com/office/drawing/2014/main" id="{672480ED-2302-468D-8E23-05D3628504C9}"/>
                    </a:ext>
                  </a:extLst>
                </p:cNvPr>
                <p:cNvSpPr>
                  <a:spLocks noChangeShapeType="1"/>
                </p:cNvSpPr>
                <p:nvPr/>
              </p:nvSpPr>
              <p:spPr bwMode="auto">
                <a:xfrm>
                  <a:off x="106641900" y="112699800"/>
                  <a:ext cx="1" cy="45720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256" name="Line 35">
                  <a:extLst>
                    <a:ext uri="{FF2B5EF4-FFF2-40B4-BE49-F238E27FC236}">
                      <a16:creationId xmlns:a16="http://schemas.microsoft.com/office/drawing/2014/main" id="{3DF06F92-932F-42CE-8A31-56A89CFAE937}"/>
                    </a:ext>
                  </a:extLst>
                </p:cNvPr>
                <p:cNvSpPr>
                  <a:spLocks noChangeShapeType="1"/>
                </p:cNvSpPr>
                <p:nvPr/>
              </p:nvSpPr>
              <p:spPr bwMode="auto">
                <a:xfrm>
                  <a:off x="106641900" y="111899700"/>
                  <a:ext cx="1" cy="457200"/>
                </a:xfrm>
                <a:prstGeom prst="line">
                  <a:avLst/>
                </a:prstGeom>
                <a:noFill/>
                <a:ln w="19050" algn="ctr">
                  <a:solidFill>
                    <a:srgbClr val="000000"/>
                  </a:solidFill>
                  <a:round/>
                  <a:headEnd/>
                  <a:tailEnd/>
                </a:ln>
              </p:spPr>
              <p:txBody>
                <a:bodyPr lIns="36576" tIns="36576" rIns="36576" bIns="36576"/>
                <a:lstStyle/>
                <a:p>
                  <a:endParaRPr lang="en-US" dirty="0"/>
                </a:p>
              </p:txBody>
            </p:sp>
          </p:grpSp>
          <p:sp>
            <p:nvSpPr>
              <p:cNvPr id="249" name="Line 36">
                <a:extLst>
                  <a:ext uri="{FF2B5EF4-FFF2-40B4-BE49-F238E27FC236}">
                    <a16:creationId xmlns:a16="http://schemas.microsoft.com/office/drawing/2014/main" id="{EB077591-C7AD-40C0-90E9-BA3FE0BEAAE8}"/>
                  </a:ext>
                </a:extLst>
              </p:cNvPr>
              <p:cNvSpPr>
                <a:spLocks noChangeShapeType="1"/>
              </p:cNvSpPr>
              <p:nvPr/>
            </p:nvSpPr>
            <p:spPr bwMode="auto">
              <a:xfrm flipV="1">
                <a:off x="108127800" y="109956600"/>
                <a:ext cx="0" cy="228600"/>
              </a:xfrm>
              <a:prstGeom prst="line">
                <a:avLst/>
              </a:prstGeom>
              <a:noFill/>
              <a:ln w="28575">
                <a:solidFill>
                  <a:srgbClr val="000000"/>
                </a:solidFill>
                <a:round/>
                <a:headEnd/>
                <a:tailEnd/>
              </a:ln>
            </p:spPr>
            <p:txBody>
              <a:bodyPr lIns="36576" tIns="36576" rIns="36576" bIns="36576"/>
              <a:lstStyle/>
              <a:p>
                <a:endParaRPr lang="en-US" dirty="0"/>
              </a:p>
            </p:txBody>
          </p:sp>
          <p:sp>
            <p:nvSpPr>
              <p:cNvPr id="250" name="Line 37">
                <a:extLst>
                  <a:ext uri="{FF2B5EF4-FFF2-40B4-BE49-F238E27FC236}">
                    <a16:creationId xmlns:a16="http://schemas.microsoft.com/office/drawing/2014/main" id="{4D5F4EF9-825E-4FC9-8B04-1121D6954517}"/>
                  </a:ext>
                </a:extLst>
              </p:cNvPr>
              <p:cNvSpPr>
                <a:spLocks noChangeShapeType="1"/>
              </p:cNvSpPr>
              <p:nvPr/>
            </p:nvSpPr>
            <p:spPr bwMode="auto">
              <a:xfrm>
                <a:off x="108127800" y="109956600"/>
                <a:ext cx="1828800" cy="0"/>
              </a:xfrm>
              <a:prstGeom prst="line">
                <a:avLst/>
              </a:prstGeom>
              <a:noFill/>
              <a:ln w="28575">
                <a:solidFill>
                  <a:srgbClr val="000000"/>
                </a:solidFill>
                <a:round/>
                <a:headEnd/>
                <a:tailEnd/>
              </a:ln>
            </p:spPr>
            <p:txBody>
              <a:bodyPr lIns="36576" tIns="36576" rIns="36576" bIns="36576"/>
              <a:lstStyle/>
              <a:p>
                <a:endParaRPr lang="en-US" dirty="0"/>
              </a:p>
            </p:txBody>
          </p:sp>
          <p:sp>
            <p:nvSpPr>
              <p:cNvPr id="251" name="Line 38">
                <a:extLst>
                  <a:ext uri="{FF2B5EF4-FFF2-40B4-BE49-F238E27FC236}">
                    <a16:creationId xmlns:a16="http://schemas.microsoft.com/office/drawing/2014/main" id="{172EC8D1-6E2A-405B-8B38-44BDCF31D3EC}"/>
                  </a:ext>
                </a:extLst>
              </p:cNvPr>
              <p:cNvSpPr>
                <a:spLocks noChangeShapeType="1"/>
              </p:cNvSpPr>
              <p:nvPr/>
            </p:nvSpPr>
            <p:spPr bwMode="auto">
              <a:xfrm>
                <a:off x="109956600" y="109956600"/>
                <a:ext cx="0" cy="228600"/>
              </a:xfrm>
              <a:prstGeom prst="line">
                <a:avLst/>
              </a:prstGeom>
              <a:noFill/>
              <a:ln w="28575">
                <a:solidFill>
                  <a:srgbClr val="000000"/>
                </a:solidFill>
                <a:round/>
                <a:headEnd/>
                <a:tailEnd/>
              </a:ln>
            </p:spPr>
            <p:txBody>
              <a:bodyPr lIns="36576" tIns="36576" rIns="36576" bIns="36576"/>
              <a:lstStyle/>
              <a:p>
                <a:endParaRPr lang="en-US" dirty="0"/>
              </a:p>
            </p:txBody>
          </p:sp>
          <p:sp>
            <p:nvSpPr>
              <p:cNvPr id="252" name="Line 39">
                <a:extLst>
                  <a:ext uri="{FF2B5EF4-FFF2-40B4-BE49-F238E27FC236}">
                    <a16:creationId xmlns:a16="http://schemas.microsoft.com/office/drawing/2014/main" id="{F52B2521-0A34-42C9-8FF2-A3ECB4C53E0C}"/>
                  </a:ext>
                </a:extLst>
              </p:cNvPr>
              <p:cNvSpPr>
                <a:spLocks noChangeShapeType="1"/>
              </p:cNvSpPr>
              <p:nvPr/>
            </p:nvSpPr>
            <p:spPr bwMode="auto">
              <a:xfrm>
                <a:off x="108699300" y="109956600"/>
                <a:ext cx="0" cy="9144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253" name="Line 40">
                <a:extLst>
                  <a:ext uri="{FF2B5EF4-FFF2-40B4-BE49-F238E27FC236}">
                    <a16:creationId xmlns:a16="http://schemas.microsoft.com/office/drawing/2014/main" id="{3448F838-6E25-4277-B5B0-5D9079A72E98}"/>
                  </a:ext>
                </a:extLst>
              </p:cNvPr>
              <p:cNvSpPr>
                <a:spLocks noChangeShapeType="1"/>
              </p:cNvSpPr>
              <p:nvPr/>
            </p:nvSpPr>
            <p:spPr bwMode="auto">
              <a:xfrm>
                <a:off x="109385100" y="109956600"/>
                <a:ext cx="0" cy="9144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grpSp>
          <p:nvGrpSpPr>
            <p:cNvPr id="140" name="Group 41">
              <a:extLst>
                <a:ext uri="{FF2B5EF4-FFF2-40B4-BE49-F238E27FC236}">
                  <a16:creationId xmlns:a16="http://schemas.microsoft.com/office/drawing/2014/main" id="{421198AC-3E59-43CD-AAAF-1261A12E4466}"/>
                </a:ext>
              </a:extLst>
            </p:cNvPr>
            <p:cNvGrpSpPr>
              <a:grpSpLocks/>
            </p:cNvGrpSpPr>
            <p:nvPr/>
          </p:nvGrpSpPr>
          <p:grpSpPr bwMode="auto">
            <a:xfrm>
              <a:off x="838200" y="1447800"/>
              <a:ext cx="3429000" cy="1371600"/>
              <a:chOff x="105613200" y="106983600"/>
              <a:chExt cx="6858000" cy="2744400"/>
            </a:xfrm>
          </p:grpSpPr>
          <p:sp>
            <p:nvSpPr>
              <p:cNvPr id="218" name="Line 42">
                <a:extLst>
                  <a:ext uri="{FF2B5EF4-FFF2-40B4-BE49-F238E27FC236}">
                    <a16:creationId xmlns:a16="http://schemas.microsoft.com/office/drawing/2014/main" id="{B9693796-7480-476E-8FBB-83346AA071FC}"/>
                  </a:ext>
                </a:extLst>
              </p:cNvPr>
              <p:cNvSpPr>
                <a:spLocks noChangeShapeType="1"/>
              </p:cNvSpPr>
              <p:nvPr/>
            </p:nvSpPr>
            <p:spPr bwMode="auto">
              <a:xfrm>
                <a:off x="105613200" y="109728000"/>
                <a:ext cx="6858000" cy="0"/>
              </a:xfrm>
              <a:prstGeom prst="line">
                <a:avLst/>
              </a:prstGeom>
              <a:noFill/>
              <a:ln w="28575">
                <a:solidFill>
                  <a:srgbClr val="000000"/>
                </a:solidFill>
                <a:round/>
                <a:headEnd/>
                <a:tailEnd/>
              </a:ln>
            </p:spPr>
            <p:txBody>
              <a:bodyPr lIns="36576" tIns="36576" rIns="36576" bIns="36576"/>
              <a:lstStyle/>
              <a:p>
                <a:endParaRPr lang="en-US" dirty="0"/>
              </a:p>
            </p:txBody>
          </p:sp>
          <p:sp>
            <p:nvSpPr>
              <p:cNvPr id="219" name="Line 43">
                <a:extLst>
                  <a:ext uri="{FF2B5EF4-FFF2-40B4-BE49-F238E27FC236}">
                    <a16:creationId xmlns:a16="http://schemas.microsoft.com/office/drawing/2014/main" id="{62C72084-0597-4E75-AC59-200E2A0055A6}"/>
                  </a:ext>
                </a:extLst>
              </p:cNvPr>
              <p:cNvSpPr>
                <a:spLocks noChangeShapeType="1"/>
              </p:cNvSpPr>
              <p:nvPr/>
            </p:nvSpPr>
            <p:spPr bwMode="auto">
              <a:xfrm flipV="1">
                <a:off x="105613200" y="106984800"/>
                <a:ext cx="0" cy="2743200"/>
              </a:xfrm>
              <a:prstGeom prst="line">
                <a:avLst/>
              </a:prstGeom>
              <a:noFill/>
              <a:ln w="28575">
                <a:solidFill>
                  <a:srgbClr val="000000"/>
                </a:solidFill>
                <a:round/>
                <a:headEnd/>
                <a:tailEnd/>
              </a:ln>
            </p:spPr>
            <p:txBody>
              <a:bodyPr lIns="36576" tIns="36576" rIns="36576" bIns="36576"/>
              <a:lstStyle/>
              <a:p>
                <a:endParaRPr lang="en-US" dirty="0"/>
              </a:p>
            </p:txBody>
          </p:sp>
          <p:sp>
            <p:nvSpPr>
              <p:cNvPr id="220" name="Line 44">
                <a:extLst>
                  <a:ext uri="{FF2B5EF4-FFF2-40B4-BE49-F238E27FC236}">
                    <a16:creationId xmlns:a16="http://schemas.microsoft.com/office/drawing/2014/main" id="{C181367A-8F04-4614-B0DD-C8D97BB0A43E}"/>
                  </a:ext>
                </a:extLst>
              </p:cNvPr>
              <p:cNvSpPr>
                <a:spLocks noChangeShapeType="1"/>
              </p:cNvSpPr>
              <p:nvPr/>
            </p:nvSpPr>
            <p:spPr bwMode="auto">
              <a:xfrm flipV="1">
                <a:off x="107213400" y="106984800"/>
                <a:ext cx="0" cy="27432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21" name="Line 45">
                <a:extLst>
                  <a:ext uri="{FF2B5EF4-FFF2-40B4-BE49-F238E27FC236}">
                    <a16:creationId xmlns:a16="http://schemas.microsoft.com/office/drawing/2014/main" id="{B5A3C302-3F8A-424B-A4DE-ED630BCA0849}"/>
                  </a:ext>
                </a:extLst>
              </p:cNvPr>
              <p:cNvSpPr>
                <a:spLocks noChangeShapeType="1"/>
              </p:cNvSpPr>
              <p:nvPr/>
            </p:nvSpPr>
            <p:spPr bwMode="auto">
              <a:xfrm flipV="1">
                <a:off x="110871000" y="106984800"/>
                <a:ext cx="0" cy="27432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22" name="Line 46">
                <a:extLst>
                  <a:ext uri="{FF2B5EF4-FFF2-40B4-BE49-F238E27FC236}">
                    <a16:creationId xmlns:a16="http://schemas.microsoft.com/office/drawing/2014/main" id="{BF53179F-396C-4DA6-BC54-0BB3645035B5}"/>
                  </a:ext>
                </a:extLst>
              </p:cNvPr>
              <p:cNvSpPr>
                <a:spLocks noChangeShapeType="1"/>
              </p:cNvSpPr>
              <p:nvPr/>
            </p:nvSpPr>
            <p:spPr bwMode="auto">
              <a:xfrm flipV="1">
                <a:off x="112471200" y="106983600"/>
                <a:ext cx="0" cy="27432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23" name="Line 47">
                <a:extLst>
                  <a:ext uri="{FF2B5EF4-FFF2-40B4-BE49-F238E27FC236}">
                    <a16:creationId xmlns:a16="http://schemas.microsoft.com/office/drawing/2014/main" id="{CD940AB0-BD18-469E-8924-804261D8BAE3}"/>
                  </a:ext>
                </a:extLst>
              </p:cNvPr>
              <p:cNvSpPr>
                <a:spLocks noChangeShapeType="1"/>
              </p:cNvSpPr>
              <p:nvPr/>
            </p:nvSpPr>
            <p:spPr bwMode="auto">
              <a:xfrm flipV="1">
                <a:off x="107899200" y="106984800"/>
                <a:ext cx="0" cy="27432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224" name="Line 48">
                <a:extLst>
                  <a:ext uri="{FF2B5EF4-FFF2-40B4-BE49-F238E27FC236}">
                    <a16:creationId xmlns:a16="http://schemas.microsoft.com/office/drawing/2014/main" id="{638CC70A-141D-4AC1-BF78-14E5A265761D}"/>
                  </a:ext>
                </a:extLst>
              </p:cNvPr>
              <p:cNvSpPr>
                <a:spLocks noChangeShapeType="1"/>
              </p:cNvSpPr>
              <p:nvPr/>
            </p:nvSpPr>
            <p:spPr bwMode="auto">
              <a:xfrm flipV="1">
                <a:off x="110185200" y="106984800"/>
                <a:ext cx="0" cy="27432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225" name="Line 49">
                <a:extLst>
                  <a:ext uri="{FF2B5EF4-FFF2-40B4-BE49-F238E27FC236}">
                    <a16:creationId xmlns:a16="http://schemas.microsoft.com/office/drawing/2014/main" id="{0BBC9199-9E16-48E7-B572-E13F1F96D30B}"/>
                  </a:ext>
                </a:extLst>
              </p:cNvPr>
              <p:cNvSpPr>
                <a:spLocks noChangeShapeType="1"/>
              </p:cNvSpPr>
              <p:nvPr/>
            </p:nvSpPr>
            <p:spPr bwMode="auto">
              <a:xfrm>
                <a:off x="105613200" y="106984800"/>
                <a:ext cx="68580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26" name="Oval 50">
                <a:extLst>
                  <a:ext uri="{FF2B5EF4-FFF2-40B4-BE49-F238E27FC236}">
                    <a16:creationId xmlns:a16="http://schemas.microsoft.com/office/drawing/2014/main" id="{4639508A-1217-46A8-98B0-D0F27BA238F3}"/>
                  </a:ext>
                </a:extLst>
              </p:cNvPr>
              <p:cNvSpPr>
                <a:spLocks noChangeArrowheads="1"/>
              </p:cNvSpPr>
              <p:nvPr/>
            </p:nvSpPr>
            <p:spPr bwMode="auto">
              <a:xfrm>
                <a:off x="106184700" y="108127800"/>
                <a:ext cx="457200" cy="457200"/>
              </a:xfrm>
              <a:prstGeom prst="ellipse">
                <a:avLst/>
              </a:prstGeom>
              <a:noFill/>
              <a:ln w="28575" algn="in">
                <a:solidFill>
                  <a:srgbClr val="000000"/>
                </a:solidFill>
                <a:round/>
                <a:headEnd/>
                <a:tailEnd/>
              </a:ln>
            </p:spPr>
            <p:txBody>
              <a:bodyPr lIns="36576" tIns="36576" rIns="36576" bIns="36576"/>
              <a:lstStyle/>
              <a:p>
                <a:endParaRPr lang="en-US" dirty="0"/>
              </a:p>
            </p:txBody>
          </p:sp>
          <p:sp>
            <p:nvSpPr>
              <p:cNvPr id="227" name="Oval 51">
                <a:extLst>
                  <a:ext uri="{FF2B5EF4-FFF2-40B4-BE49-F238E27FC236}">
                    <a16:creationId xmlns:a16="http://schemas.microsoft.com/office/drawing/2014/main" id="{53149BE9-7E00-4464-843B-8B8E1B1225E1}"/>
                  </a:ext>
                </a:extLst>
              </p:cNvPr>
              <p:cNvSpPr>
                <a:spLocks noChangeArrowheads="1"/>
              </p:cNvSpPr>
              <p:nvPr/>
            </p:nvSpPr>
            <p:spPr bwMode="auto">
              <a:xfrm>
                <a:off x="111442500" y="108127800"/>
                <a:ext cx="457200" cy="457200"/>
              </a:xfrm>
              <a:prstGeom prst="ellipse">
                <a:avLst/>
              </a:prstGeom>
              <a:noFill/>
              <a:ln w="28575" algn="in">
                <a:solidFill>
                  <a:srgbClr val="000000"/>
                </a:solidFill>
                <a:round/>
                <a:headEnd/>
                <a:tailEnd/>
              </a:ln>
            </p:spPr>
            <p:txBody>
              <a:bodyPr lIns="36576" tIns="36576" rIns="36576" bIns="36576"/>
              <a:lstStyle/>
              <a:p>
                <a:endParaRPr lang="en-US" dirty="0"/>
              </a:p>
            </p:txBody>
          </p:sp>
          <p:sp>
            <p:nvSpPr>
              <p:cNvPr id="228" name="Oval 52">
                <a:extLst>
                  <a:ext uri="{FF2B5EF4-FFF2-40B4-BE49-F238E27FC236}">
                    <a16:creationId xmlns:a16="http://schemas.microsoft.com/office/drawing/2014/main" id="{383F47E7-C42E-44D7-BB94-24CE0355E21C}"/>
                  </a:ext>
                </a:extLst>
              </p:cNvPr>
              <p:cNvSpPr>
                <a:spLocks noChangeArrowheads="1"/>
              </p:cNvSpPr>
              <p:nvPr/>
            </p:nvSpPr>
            <p:spPr bwMode="auto">
              <a:xfrm>
                <a:off x="108719150" y="108059225"/>
                <a:ext cx="628650" cy="571500"/>
              </a:xfrm>
              <a:prstGeom prst="ellipse">
                <a:avLst/>
              </a:prstGeom>
              <a:noFill/>
              <a:ln w="28575" algn="in">
                <a:solidFill>
                  <a:srgbClr val="000000"/>
                </a:solidFill>
                <a:round/>
                <a:headEnd/>
                <a:tailEnd/>
              </a:ln>
            </p:spPr>
            <p:txBody>
              <a:bodyPr lIns="36576" tIns="36576" rIns="36576" bIns="36576"/>
              <a:lstStyle/>
              <a:p>
                <a:endParaRPr lang="en-US" dirty="0"/>
              </a:p>
            </p:txBody>
          </p:sp>
          <p:sp>
            <p:nvSpPr>
              <p:cNvPr id="229" name="Oval 53">
                <a:extLst>
                  <a:ext uri="{FF2B5EF4-FFF2-40B4-BE49-F238E27FC236}">
                    <a16:creationId xmlns:a16="http://schemas.microsoft.com/office/drawing/2014/main" id="{F1AC87F2-1E92-43CF-B2B0-EC38C303A55F}"/>
                  </a:ext>
                </a:extLst>
              </p:cNvPr>
              <p:cNvSpPr>
                <a:spLocks noChangeArrowheads="1"/>
              </p:cNvSpPr>
              <p:nvPr/>
            </p:nvSpPr>
            <p:spPr bwMode="auto">
              <a:xfrm>
                <a:off x="108127800" y="107442000"/>
                <a:ext cx="1837825" cy="1828800"/>
              </a:xfrm>
              <a:prstGeom prst="ellipse">
                <a:avLst/>
              </a:prstGeom>
              <a:noFill/>
              <a:ln w="28575" algn="in">
                <a:solidFill>
                  <a:srgbClr val="000000"/>
                </a:solidFill>
                <a:round/>
                <a:headEnd/>
                <a:tailEnd/>
              </a:ln>
            </p:spPr>
            <p:txBody>
              <a:bodyPr lIns="36576" tIns="36576" rIns="36576" bIns="36576"/>
              <a:lstStyle/>
              <a:p>
                <a:endParaRPr lang="en-US" dirty="0"/>
              </a:p>
            </p:txBody>
          </p:sp>
        </p:grpSp>
        <p:grpSp>
          <p:nvGrpSpPr>
            <p:cNvPr id="141" name="Group 54">
              <a:extLst>
                <a:ext uri="{FF2B5EF4-FFF2-40B4-BE49-F238E27FC236}">
                  <a16:creationId xmlns:a16="http://schemas.microsoft.com/office/drawing/2014/main" id="{1DEBF2AA-2E37-4E04-A353-811D9AEF1F8E}"/>
                </a:ext>
              </a:extLst>
            </p:cNvPr>
            <p:cNvGrpSpPr>
              <a:grpSpLocks/>
            </p:cNvGrpSpPr>
            <p:nvPr/>
          </p:nvGrpSpPr>
          <p:grpSpPr bwMode="auto">
            <a:xfrm>
              <a:off x="5562600" y="3657600"/>
              <a:ext cx="1524000" cy="1905000"/>
              <a:chOff x="112014000" y="110128050"/>
              <a:chExt cx="2743200" cy="3371850"/>
            </a:xfrm>
          </p:grpSpPr>
          <p:sp>
            <p:nvSpPr>
              <p:cNvPr id="197" name="Line 55">
                <a:extLst>
                  <a:ext uri="{FF2B5EF4-FFF2-40B4-BE49-F238E27FC236}">
                    <a16:creationId xmlns:a16="http://schemas.microsoft.com/office/drawing/2014/main" id="{17B18251-91BB-473D-93DF-55B70D6F3C91}"/>
                  </a:ext>
                </a:extLst>
              </p:cNvPr>
              <p:cNvSpPr>
                <a:spLocks noChangeShapeType="1"/>
              </p:cNvSpPr>
              <p:nvPr/>
            </p:nvSpPr>
            <p:spPr bwMode="auto">
              <a:xfrm flipH="1">
                <a:off x="112014000" y="113157000"/>
                <a:ext cx="2743200" cy="0"/>
              </a:xfrm>
              <a:prstGeom prst="line">
                <a:avLst/>
              </a:prstGeom>
              <a:noFill/>
              <a:ln w="28575">
                <a:solidFill>
                  <a:srgbClr val="000000"/>
                </a:solidFill>
                <a:round/>
                <a:headEnd/>
                <a:tailEnd/>
              </a:ln>
            </p:spPr>
            <p:txBody>
              <a:bodyPr lIns="36576" tIns="36576" rIns="36576" bIns="36576"/>
              <a:lstStyle/>
              <a:p>
                <a:endParaRPr lang="en-US" dirty="0"/>
              </a:p>
            </p:txBody>
          </p:sp>
          <p:sp>
            <p:nvSpPr>
              <p:cNvPr id="198" name="Line 56">
                <a:extLst>
                  <a:ext uri="{FF2B5EF4-FFF2-40B4-BE49-F238E27FC236}">
                    <a16:creationId xmlns:a16="http://schemas.microsoft.com/office/drawing/2014/main" id="{3340BF0A-B102-42F2-9F7D-F62236A92A65}"/>
                  </a:ext>
                </a:extLst>
              </p:cNvPr>
              <p:cNvSpPr>
                <a:spLocks noChangeShapeType="1"/>
              </p:cNvSpPr>
              <p:nvPr/>
            </p:nvSpPr>
            <p:spPr bwMode="auto">
              <a:xfrm>
                <a:off x="112014000" y="110642400"/>
                <a:ext cx="0" cy="2514600"/>
              </a:xfrm>
              <a:prstGeom prst="line">
                <a:avLst/>
              </a:prstGeom>
              <a:noFill/>
              <a:ln w="28575">
                <a:solidFill>
                  <a:srgbClr val="000000"/>
                </a:solidFill>
                <a:round/>
                <a:headEnd/>
                <a:tailEnd/>
              </a:ln>
            </p:spPr>
            <p:txBody>
              <a:bodyPr lIns="36576" tIns="36576" rIns="36576" bIns="36576"/>
              <a:lstStyle/>
              <a:p>
                <a:endParaRPr lang="en-US" dirty="0"/>
              </a:p>
            </p:txBody>
          </p:sp>
          <p:sp>
            <p:nvSpPr>
              <p:cNvPr id="199" name="Line 57">
                <a:extLst>
                  <a:ext uri="{FF2B5EF4-FFF2-40B4-BE49-F238E27FC236}">
                    <a16:creationId xmlns:a16="http://schemas.microsoft.com/office/drawing/2014/main" id="{A4B61EBD-3472-45CF-920F-564764A4C892}"/>
                  </a:ext>
                </a:extLst>
              </p:cNvPr>
              <p:cNvSpPr>
                <a:spLocks noChangeShapeType="1"/>
              </p:cNvSpPr>
              <p:nvPr/>
            </p:nvSpPr>
            <p:spPr bwMode="auto">
              <a:xfrm>
                <a:off x="114757200" y="110642400"/>
                <a:ext cx="0" cy="25146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00" name="Line 58">
                <a:extLst>
                  <a:ext uri="{FF2B5EF4-FFF2-40B4-BE49-F238E27FC236}">
                    <a16:creationId xmlns:a16="http://schemas.microsoft.com/office/drawing/2014/main" id="{09F2B52E-DA6D-44EB-9E84-604758B9E576}"/>
                  </a:ext>
                </a:extLst>
              </p:cNvPr>
              <p:cNvSpPr>
                <a:spLocks noChangeShapeType="1"/>
              </p:cNvSpPr>
              <p:nvPr/>
            </p:nvSpPr>
            <p:spPr bwMode="auto">
              <a:xfrm flipH="1">
                <a:off x="112014000" y="111328200"/>
                <a:ext cx="2743200" cy="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201" name="Line 59">
                <a:extLst>
                  <a:ext uri="{FF2B5EF4-FFF2-40B4-BE49-F238E27FC236}">
                    <a16:creationId xmlns:a16="http://schemas.microsoft.com/office/drawing/2014/main" id="{7FB1FB4C-4FF3-4BDD-81DE-C74B50B199D2}"/>
                  </a:ext>
                </a:extLst>
              </p:cNvPr>
              <p:cNvSpPr>
                <a:spLocks noChangeShapeType="1"/>
              </p:cNvSpPr>
              <p:nvPr/>
            </p:nvSpPr>
            <p:spPr bwMode="auto">
              <a:xfrm flipH="1">
                <a:off x="112014000" y="110642400"/>
                <a:ext cx="27432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02" name="Line 60">
                <a:extLst>
                  <a:ext uri="{FF2B5EF4-FFF2-40B4-BE49-F238E27FC236}">
                    <a16:creationId xmlns:a16="http://schemas.microsoft.com/office/drawing/2014/main" id="{E086B554-8CB7-425A-92D6-BD44921EA541}"/>
                  </a:ext>
                </a:extLst>
              </p:cNvPr>
              <p:cNvSpPr>
                <a:spLocks noChangeShapeType="1"/>
              </p:cNvSpPr>
              <p:nvPr/>
            </p:nvSpPr>
            <p:spPr bwMode="auto">
              <a:xfrm flipV="1">
                <a:off x="112471200" y="110413800"/>
                <a:ext cx="0" cy="228600"/>
              </a:xfrm>
              <a:prstGeom prst="line">
                <a:avLst/>
              </a:prstGeom>
              <a:noFill/>
              <a:ln w="28575">
                <a:solidFill>
                  <a:srgbClr val="000000"/>
                </a:solidFill>
                <a:round/>
                <a:headEnd/>
                <a:tailEnd/>
              </a:ln>
            </p:spPr>
            <p:txBody>
              <a:bodyPr lIns="36576" tIns="36576" rIns="36576" bIns="36576"/>
              <a:lstStyle/>
              <a:p>
                <a:endParaRPr lang="en-US" dirty="0"/>
              </a:p>
            </p:txBody>
          </p:sp>
          <p:sp>
            <p:nvSpPr>
              <p:cNvPr id="203" name="Line 61">
                <a:extLst>
                  <a:ext uri="{FF2B5EF4-FFF2-40B4-BE49-F238E27FC236}">
                    <a16:creationId xmlns:a16="http://schemas.microsoft.com/office/drawing/2014/main" id="{8660B0BC-C258-434D-A4B4-57B5A0A3F6F5}"/>
                  </a:ext>
                </a:extLst>
              </p:cNvPr>
              <p:cNvSpPr>
                <a:spLocks noChangeShapeType="1"/>
              </p:cNvSpPr>
              <p:nvPr/>
            </p:nvSpPr>
            <p:spPr bwMode="auto">
              <a:xfrm flipV="1">
                <a:off x="114300000" y="110402975"/>
                <a:ext cx="0" cy="2286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04" name="Line 62">
                <a:extLst>
                  <a:ext uri="{FF2B5EF4-FFF2-40B4-BE49-F238E27FC236}">
                    <a16:creationId xmlns:a16="http://schemas.microsoft.com/office/drawing/2014/main" id="{3876017E-F1F9-4FBD-B155-80A25A9D89F0}"/>
                  </a:ext>
                </a:extLst>
              </p:cNvPr>
              <p:cNvSpPr>
                <a:spLocks noChangeShapeType="1"/>
              </p:cNvSpPr>
              <p:nvPr/>
            </p:nvSpPr>
            <p:spPr bwMode="auto">
              <a:xfrm>
                <a:off x="112471200" y="110413800"/>
                <a:ext cx="1828800" cy="0"/>
              </a:xfrm>
              <a:prstGeom prst="line">
                <a:avLst/>
              </a:prstGeom>
              <a:noFill/>
              <a:ln w="28575">
                <a:solidFill>
                  <a:srgbClr val="000000"/>
                </a:solidFill>
                <a:round/>
                <a:headEnd/>
                <a:tailEnd/>
              </a:ln>
            </p:spPr>
            <p:txBody>
              <a:bodyPr lIns="36576" tIns="36576" rIns="36576" bIns="36576"/>
              <a:lstStyle/>
              <a:p>
                <a:endParaRPr lang="en-US" dirty="0"/>
              </a:p>
            </p:txBody>
          </p:sp>
          <p:sp>
            <p:nvSpPr>
              <p:cNvPr id="205" name="Line 63">
                <a:extLst>
                  <a:ext uri="{FF2B5EF4-FFF2-40B4-BE49-F238E27FC236}">
                    <a16:creationId xmlns:a16="http://schemas.microsoft.com/office/drawing/2014/main" id="{3D666F1B-3CCB-425C-B4F2-5DB533A313B1}"/>
                  </a:ext>
                </a:extLst>
              </p:cNvPr>
              <p:cNvSpPr>
                <a:spLocks noChangeShapeType="1"/>
              </p:cNvSpPr>
              <p:nvPr/>
            </p:nvSpPr>
            <p:spPr bwMode="auto">
              <a:xfrm>
                <a:off x="113042700" y="110413800"/>
                <a:ext cx="0" cy="914400"/>
              </a:xfrm>
              <a:prstGeom prst="line">
                <a:avLst/>
              </a:prstGeom>
              <a:noFill/>
              <a:ln w="28575">
                <a:solidFill>
                  <a:srgbClr val="000000"/>
                </a:solidFill>
                <a:prstDash val="dash"/>
                <a:round/>
                <a:headEnd/>
                <a:tailEnd/>
              </a:ln>
            </p:spPr>
            <p:txBody>
              <a:bodyPr lIns="36576" tIns="36576" rIns="36576" bIns="36576"/>
              <a:lstStyle/>
              <a:p>
                <a:endParaRPr lang="en-US" dirty="0"/>
              </a:p>
            </p:txBody>
          </p:sp>
          <p:sp>
            <p:nvSpPr>
              <p:cNvPr id="206" name="Line 64">
                <a:extLst>
                  <a:ext uri="{FF2B5EF4-FFF2-40B4-BE49-F238E27FC236}">
                    <a16:creationId xmlns:a16="http://schemas.microsoft.com/office/drawing/2014/main" id="{E47A6012-1773-4099-9A46-D9C0BAAA82EE}"/>
                  </a:ext>
                </a:extLst>
              </p:cNvPr>
              <p:cNvSpPr>
                <a:spLocks noChangeShapeType="1"/>
              </p:cNvSpPr>
              <p:nvPr/>
            </p:nvSpPr>
            <p:spPr bwMode="auto">
              <a:xfrm>
                <a:off x="113728500" y="110413800"/>
                <a:ext cx="0" cy="9144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nvGrpSpPr>
              <p:cNvPr id="207" name="Group 65">
                <a:extLst>
                  <a:ext uri="{FF2B5EF4-FFF2-40B4-BE49-F238E27FC236}">
                    <a16:creationId xmlns:a16="http://schemas.microsoft.com/office/drawing/2014/main" id="{33144B43-4219-455F-A960-16CEC8E17F2E}"/>
                  </a:ext>
                </a:extLst>
              </p:cNvPr>
              <p:cNvGrpSpPr>
                <a:grpSpLocks/>
              </p:cNvGrpSpPr>
              <p:nvPr/>
            </p:nvGrpSpPr>
            <p:grpSpPr bwMode="auto">
              <a:xfrm>
                <a:off x="113385600" y="110128050"/>
                <a:ext cx="0" cy="1485900"/>
                <a:chOff x="113385600" y="110128050"/>
                <a:chExt cx="0" cy="1485900"/>
              </a:xfrm>
            </p:grpSpPr>
            <p:sp>
              <p:nvSpPr>
                <p:cNvPr id="215" name="Line 66">
                  <a:extLst>
                    <a:ext uri="{FF2B5EF4-FFF2-40B4-BE49-F238E27FC236}">
                      <a16:creationId xmlns:a16="http://schemas.microsoft.com/office/drawing/2014/main" id="{B2A24000-4CE2-466F-9431-06124B1BDCA0}"/>
                    </a:ext>
                  </a:extLst>
                </p:cNvPr>
                <p:cNvSpPr>
                  <a:spLocks noChangeShapeType="1"/>
                </p:cNvSpPr>
                <p:nvPr/>
              </p:nvSpPr>
              <p:spPr bwMode="auto">
                <a:xfrm>
                  <a:off x="113385600" y="110128050"/>
                  <a:ext cx="0" cy="571500"/>
                </a:xfrm>
                <a:prstGeom prst="line">
                  <a:avLst/>
                </a:prstGeom>
                <a:noFill/>
                <a:ln w="28575">
                  <a:solidFill>
                    <a:srgbClr val="000000"/>
                  </a:solidFill>
                  <a:round/>
                  <a:headEnd/>
                  <a:tailEnd/>
                </a:ln>
              </p:spPr>
              <p:txBody>
                <a:bodyPr lIns="36576" tIns="36576" rIns="36576" bIns="36576"/>
                <a:lstStyle/>
                <a:p>
                  <a:endParaRPr lang="en-US" dirty="0"/>
                </a:p>
              </p:txBody>
            </p:sp>
            <p:sp>
              <p:nvSpPr>
                <p:cNvPr id="216" name="Line 67">
                  <a:extLst>
                    <a:ext uri="{FF2B5EF4-FFF2-40B4-BE49-F238E27FC236}">
                      <a16:creationId xmlns:a16="http://schemas.microsoft.com/office/drawing/2014/main" id="{53465F5D-7E5F-461E-AB17-A3E5C2C4C776}"/>
                    </a:ext>
                  </a:extLst>
                </p:cNvPr>
                <p:cNvSpPr>
                  <a:spLocks noChangeShapeType="1"/>
                </p:cNvSpPr>
                <p:nvPr/>
              </p:nvSpPr>
              <p:spPr bwMode="auto">
                <a:xfrm>
                  <a:off x="113385600" y="110774750"/>
                  <a:ext cx="0" cy="171450"/>
                </a:xfrm>
                <a:prstGeom prst="line">
                  <a:avLst/>
                </a:prstGeom>
                <a:noFill/>
                <a:ln w="28575">
                  <a:solidFill>
                    <a:srgbClr val="000000"/>
                  </a:solidFill>
                  <a:round/>
                  <a:headEnd/>
                  <a:tailEnd/>
                </a:ln>
              </p:spPr>
              <p:txBody>
                <a:bodyPr lIns="36576" tIns="36576" rIns="36576" bIns="36576"/>
                <a:lstStyle/>
                <a:p>
                  <a:endParaRPr lang="en-US" dirty="0"/>
                </a:p>
              </p:txBody>
            </p:sp>
            <p:sp>
              <p:nvSpPr>
                <p:cNvPr id="217" name="Line 68">
                  <a:extLst>
                    <a:ext uri="{FF2B5EF4-FFF2-40B4-BE49-F238E27FC236}">
                      <a16:creationId xmlns:a16="http://schemas.microsoft.com/office/drawing/2014/main" id="{A171C245-F55D-49EA-91EE-8CD30F7DE908}"/>
                    </a:ext>
                  </a:extLst>
                </p:cNvPr>
                <p:cNvSpPr>
                  <a:spLocks noChangeShapeType="1"/>
                </p:cNvSpPr>
                <p:nvPr/>
              </p:nvSpPr>
              <p:spPr bwMode="auto">
                <a:xfrm>
                  <a:off x="113385600" y="111042450"/>
                  <a:ext cx="0" cy="571500"/>
                </a:xfrm>
                <a:prstGeom prst="line">
                  <a:avLst/>
                </a:prstGeom>
                <a:noFill/>
                <a:ln w="28575" algn="ctr">
                  <a:solidFill>
                    <a:srgbClr val="000000"/>
                  </a:solidFill>
                  <a:round/>
                  <a:headEnd/>
                  <a:tailEnd/>
                </a:ln>
              </p:spPr>
              <p:txBody>
                <a:bodyPr lIns="36576" tIns="36576" rIns="36576" bIns="36576"/>
                <a:lstStyle/>
                <a:p>
                  <a:endParaRPr lang="en-US" dirty="0"/>
                </a:p>
              </p:txBody>
            </p:sp>
          </p:grpSp>
          <p:sp>
            <p:nvSpPr>
              <p:cNvPr id="208" name="Line 69">
                <a:extLst>
                  <a:ext uri="{FF2B5EF4-FFF2-40B4-BE49-F238E27FC236}">
                    <a16:creationId xmlns:a16="http://schemas.microsoft.com/office/drawing/2014/main" id="{57FD3138-3EE5-4191-AC80-37024BDA14E8}"/>
                  </a:ext>
                </a:extLst>
              </p:cNvPr>
              <p:cNvSpPr>
                <a:spLocks noChangeShapeType="1"/>
              </p:cNvSpPr>
              <p:nvPr/>
            </p:nvSpPr>
            <p:spPr bwMode="auto">
              <a:xfrm flipH="1">
                <a:off x="112014000" y="112471200"/>
                <a:ext cx="2743200" cy="0"/>
              </a:xfrm>
              <a:prstGeom prst="line">
                <a:avLst/>
              </a:prstGeom>
              <a:noFill/>
              <a:ln w="28575" algn="ctr">
                <a:solidFill>
                  <a:srgbClr val="000000"/>
                </a:solidFill>
                <a:round/>
                <a:headEnd/>
                <a:tailEnd/>
              </a:ln>
            </p:spPr>
            <p:txBody>
              <a:bodyPr lIns="36576" tIns="36576" rIns="36576" bIns="36576"/>
              <a:lstStyle/>
              <a:p>
                <a:endParaRPr lang="en-US" dirty="0"/>
              </a:p>
            </p:txBody>
          </p:sp>
          <p:grpSp>
            <p:nvGrpSpPr>
              <p:cNvPr id="209" name="Group 70">
                <a:extLst>
                  <a:ext uri="{FF2B5EF4-FFF2-40B4-BE49-F238E27FC236}">
                    <a16:creationId xmlns:a16="http://schemas.microsoft.com/office/drawing/2014/main" id="{6C9637F3-7949-4103-8384-1B0BF3C99170}"/>
                  </a:ext>
                </a:extLst>
              </p:cNvPr>
              <p:cNvGrpSpPr>
                <a:grpSpLocks/>
              </p:cNvGrpSpPr>
              <p:nvPr/>
            </p:nvGrpSpPr>
            <p:grpSpPr bwMode="auto">
              <a:xfrm>
                <a:off x="113385600" y="112014000"/>
                <a:ext cx="1" cy="1485900"/>
                <a:chOff x="113499900" y="110242350"/>
                <a:chExt cx="1" cy="1485900"/>
              </a:xfrm>
            </p:grpSpPr>
            <p:sp>
              <p:nvSpPr>
                <p:cNvPr id="212" name="Line 71">
                  <a:extLst>
                    <a:ext uri="{FF2B5EF4-FFF2-40B4-BE49-F238E27FC236}">
                      <a16:creationId xmlns:a16="http://schemas.microsoft.com/office/drawing/2014/main" id="{62F2FCC9-6821-43AA-91EF-4A6A984C1865}"/>
                    </a:ext>
                  </a:extLst>
                </p:cNvPr>
                <p:cNvSpPr>
                  <a:spLocks noChangeShapeType="1"/>
                </p:cNvSpPr>
                <p:nvPr/>
              </p:nvSpPr>
              <p:spPr bwMode="auto">
                <a:xfrm>
                  <a:off x="113499900" y="110242350"/>
                  <a:ext cx="1" cy="5715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13" name="Line 72">
                  <a:extLst>
                    <a:ext uri="{FF2B5EF4-FFF2-40B4-BE49-F238E27FC236}">
                      <a16:creationId xmlns:a16="http://schemas.microsoft.com/office/drawing/2014/main" id="{7A86E3E0-B92E-4020-BEFB-61C034820CBD}"/>
                    </a:ext>
                  </a:extLst>
                </p:cNvPr>
                <p:cNvSpPr>
                  <a:spLocks noChangeShapeType="1"/>
                </p:cNvSpPr>
                <p:nvPr/>
              </p:nvSpPr>
              <p:spPr bwMode="auto">
                <a:xfrm>
                  <a:off x="113499900" y="110889050"/>
                  <a:ext cx="1" cy="17145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214" name="Line 73">
                  <a:extLst>
                    <a:ext uri="{FF2B5EF4-FFF2-40B4-BE49-F238E27FC236}">
                      <a16:creationId xmlns:a16="http://schemas.microsoft.com/office/drawing/2014/main" id="{C849CB86-90B3-4C2C-ABCF-4F59A22AC2C6}"/>
                    </a:ext>
                  </a:extLst>
                </p:cNvPr>
                <p:cNvSpPr>
                  <a:spLocks noChangeShapeType="1"/>
                </p:cNvSpPr>
                <p:nvPr/>
              </p:nvSpPr>
              <p:spPr bwMode="auto">
                <a:xfrm>
                  <a:off x="113499900" y="111156750"/>
                  <a:ext cx="1" cy="571500"/>
                </a:xfrm>
                <a:prstGeom prst="line">
                  <a:avLst/>
                </a:prstGeom>
                <a:noFill/>
                <a:ln w="28575" algn="ctr">
                  <a:solidFill>
                    <a:srgbClr val="000000"/>
                  </a:solidFill>
                  <a:round/>
                  <a:headEnd/>
                  <a:tailEnd/>
                </a:ln>
              </p:spPr>
              <p:txBody>
                <a:bodyPr lIns="36576" tIns="36576" rIns="36576" bIns="36576"/>
                <a:lstStyle/>
                <a:p>
                  <a:endParaRPr lang="en-US" dirty="0"/>
                </a:p>
              </p:txBody>
            </p:sp>
          </p:grpSp>
          <p:sp>
            <p:nvSpPr>
              <p:cNvPr id="210" name="Line 74">
                <a:extLst>
                  <a:ext uri="{FF2B5EF4-FFF2-40B4-BE49-F238E27FC236}">
                    <a16:creationId xmlns:a16="http://schemas.microsoft.com/office/drawing/2014/main" id="{BDECB2AB-F048-4524-817C-C8CAC07D9B3A}"/>
                  </a:ext>
                </a:extLst>
              </p:cNvPr>
              <p:cNvSpPr>
                <a:spLocks noChangeShapeType="1"/>
              </p:cNvSpPr>
              <p:nvPr/>
            </p:nvSpPr>
            <p:spPr bwMode="auto">
              <a:xfrm>
                <a:off x="113157000" y="112472400"/>
                <a:ext cx="0" cy="685800"/>
              </a:xfrm>
              <a:prstGeom prst="line">
                <a:avLst/>
              </a:prstGeom>
              <a:noFill/>
              <a:ln w="28575">
                <a:solidFill>
                  <a:srgbClr val="000000"/>
                </a:solidFill>
                <a:prstDash val="dash"/>
                <a:round/>
                <a:headEnd/>
                <a:tailEnd/>
              </a:ln>
            </p:spPr>
            <p:txBody>
              <a:bodyPr lIns="36576" tIns="36576" rIns="36576" bIns="36576"/>
              <a:lstStyle/>
              <a:p>
                <a:endParaRPr lang="en-US" dirty="0"/>
              </a:p>
            </p:txBody>
          </p:sp>
          <p:sp>
            <p:nvSpPr>
              <p:cNvPr id="211" name="Line 75">
                <a:extLst>
                  <a:ext uri="{FF2B5EF4-FFF2-40B4-BE49-F238E27FC236}">
                    <a16:creationId xmlns:a16="http://schemas.microsoft.com/office/drawing/2014/main" id="{2D0CB850-0F25-42EF-9E8D-4B3E5F8AAA64}"/>
                  </a:ext>
                </a:extLst>
              </p:cNvPr>
              <p:cNvSpPr>
                <a:spLocks noChangeShapeType="1"/>
              </p:cNvSpPr>
              <p:nvPr/>
            </p:nvSpPr>
            <p:spPr bwMode="auto">
              <a:xfrm>
                <a:off x="113614200" y="1124712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cxnSp>
          <p:nvCxnSpPr>
            <p:cNvPr id="142" name="Straight Connector 141">
              <a:extLst>
                <a:ext uri="{FF2B5EF4-FFF2-40B4-BE49-F238E27FC236}">
                  <a16:creationId xmlns:a16="http://schemas.microsoft.com/office/drawing/2014/main" id="{98759211-7BA0-40BD-8D62-85F769402AB8}"/>
                </a:ext>
              </a:extLst>
            </p:cNvPr>
            <p:cNvCxnSpPr/>
            <p:nvPr/>
          </p:nvCxnSpPr>
          <p:spPr>
            <a:xfrm>
              <a:off x="4419600" y="54102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43" name="Straight Connector 142">
              <a:extLst>
                <a:ext uri="{FF2B5EF4-FFF2-40B4-BE49-F238E27FC236}">
                  <a16:creationId xmlns:a16="http://schemas.microsoft.com/office/drawing/2014/main" id="{6D00973B-8817-4B61-B94C-BB9D33C4E045}"/>
                </a:ext>
              </a:extLst>
            </p:cNvPr>
            <p:cNvCxnSpPr/>
            <p:nvPr/>
          </p:nvCxnSpPr>
          <p:spPr>
            <a:xfrm>
              <a:off x="5105400" y="49530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44" name="Straight Connector 143">
              <a:extLst>
                <a:ext uri="{FF2B5EF4-FFF2-40B4-BE49-F238E27FC236}">
                  <a16:creationId xmlns:a16="http://schemas.microsoft.com/office/drawing/2014/main" id="{B18A7815-903E-49D9-A653-0A566A2E9AE4}"/>
                </a:ext>
              </a:extLst>
            </p:cNvPr>
            <p:cNvCxnSpPr/>
            <p:nvPr/>
          </p:nvCxnSpPr>
          <p:spPr>
            <a:xfrm>
              <a:off x="5029200" y="3810000"/>
              <a:ext cx="685800" cy="0"/>
            </a:xfrm>
            <a:prstGeom prst="line">
              <a:avLst/>
            </a:prstGeom>
          </p:spPr>
          <p:style>
            <a:lnRef idx="1">
              <a:schemeClr val="dk1"/>
            </a:lnRef>
            <a:fillRef idx="0">
              <a:schemeClr val="dk1"/>
            </a:fillRef>
            <a:effectRef idx="0">
              <a:schemeClr val="dk1"/>
            </a:effectRef>
            <a:fontRef idx="minor">
              <a:schemeClr val="tx1"/>
            </a:fontRef>
          </p:style>
        </p:cxnSp>
        <p:cxnSp>
          <p:nvCxnSpPr>
            <p:cNvPr id="145" name="Straight Connector 144">
              <a:extLst>
                <a:ext uri="{FF2B5EF4-FFF2-40B4-BE49-F238E27FC236}">
                  <a16:creationId xmlns:a16="http://schemas.microsoft.com/office/drawing/2014/main" id="{3D89242E-6909-4F00-B3D8-705A31BE20C5}"/>
                </a:ext>
              </a:extLst>
            </p:cNvPr>
            <p:cNvCxnSpPr/>
            <p:nvPr/>
          </p:nvCxnSpPr>
          <p:spPr>
            <a:xfrm>
              <a:off x="5105400" y="54102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46" name="Straight Connector 145">
              <a:extLst>
                <a:ext uri="{FF2B5EF4-FFF2-40B4-BE49-F238E27FC236}">
                  <a16:creationId xmlns:a16="http://schemas.microsoft.com/office/drawing/2014/main" id="{3B062115-0688-4CBC-B499-7689F252BE67}"/>
                </a:ext>
              </a:extLst>
            </p:cNvPr>
            <p:cNvCxnSpPr/>
            <p:nvPr/>
          </p:nvCxnSpPr>
          <p:spPr>
            <a:xfrm>
              <a:off x="5105400" y="39624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47" name="Straight Connector 146">
              <a:extLst>
                <a:ext uri="{FF2B5EF4-FFF2-40B4-BE49-F238E27FC236}">
                  <a16:creationId xmlns:a16="http://schemas.microsoft.com/office/drawing/2014/main" id="{3D49715C-72CE-4D29-8CE0-8EB13AD8D8BA}"/>
                </a:ext>
              </a:extLst>
            </p:cNvPr>
            <p:cNvCxnSpPr/>
            <p:nvPr/>
          </p:nvCxnSpPr>
          <p:spPr>
            <a:xfrm>
              <a:off x="3170238" y="3810000"/>
              <a:ext cx="1600200" cy="0"/>
            </a:xfrm>
            <a:prstGeom prst="line">
              <a:avLst/>
            </a:prstGeom>
          </p:spPr>
          <p:style>
            <a:lnRef idx="1">
              <a:schemeClr val="dk1"/>
            </a:lnRef>
            <a:fillRef idx="0">
              <a:schemeClr val="dk1"/>
            </a:fillRef>
            <a:effectRef idx="0">
              <a:schemeClr val="dk1"/>
            </a:effectRef>
            <a:fontRef idx="minor">
              <a:schemeClr val="tx1"/>
            </a:fontRef>
          </p:style>
        </p:cxnSp>
        <p:cxnSp>
          <p:nvCxnSpPr>
            <p:cNvPr id="148" name="Straight Connector 147">
              <a:extLst>
                <a:ext uri="{FF2B5EF4-FFF2-40B4-BE49-F238E27FC236}">
                  <a16:creationId xmlns:a16="http://schemas.microsoft.com/office/drawing/2014/main" id="{8D6E5D38-E59B-4226-B5E7-C01AEBDC67BC}"/>
                </a:ext>
              </a:extLst>
            </p:cNvPr>
            <p:cNvCxnSpPr/>
            <p:nvPr/>
          </p:nvCxnSpPr>
          <p:spPr>
            <a:xfrm>
              <a:off x="4343400" y="2819400"/>
              <a:ext cx="914400" cy="0"/>
            </a:xfrm>
            <a:prstGeom prst="line">
              <a:avLst/>
            </a:prstGeom>
          </p:spPr>
          <p:style>
            <a:lnRef idx="1">
              <a:schemeClr val="dk1"/>
            </a:lnRef>
            <a:fillRef idx="0">
              <a:schemeClr val="dk1"/>
            </a:fillRef>
            <a:effectRef idx="0">
              <a:schemeClr val="dk1"/>
            </a:effectRef>
            <a:fontRef idx="minor">
              <a:schemeClr val="tx1"/>
            </a:fontRef>
          </p:style>
        </p:cxnSp>
        <p:cxnSp>
          <p:nvCxnSpPr>
            <p:cNvPr id="149" name="Straight Connector 148">
              <a:extLst>
                <a:ext uri="{FF2B5EF4-FFF2-40B4-BE49-F238E27FC236}">
                  <a16:creationId xmlns:a16="http://schemas.microsoft.com/office/drawing/2014/main" id="{F96AE353-2C7C-4F40-A682-7ACB90F43707}"/>
                </a:ext>
              </a:extLst>
            </p:cNvPr>
            <p:cNvCxnSpPr/>
            <p:nvPr/>
          </p:nvCxnSpPr>
          <p:spPr>
            <a:xfrm>
              <a:off x="4343400" y="14478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50" name="Straight Connector 149">
              <a:extLst>
                <a:ext uri="{FF2B5EF4-FFF2-40B4-BE49-F238E27FC236}">
                  <a16:creationId xmlns:a16="http://schemas.microsoft.com/office/drawing/2014/main" id="{347C53D2-CDCA-40C4-A5FF-A25DD7C14620}"/>
                </a:ext>
              </a:extLst>
            </p:cNvPr>
            <p:cNvCxnSpPr/>
            <p:nvPr/>
          </p:nvCxnSpPr>
          <p:spPr>
            <a:xfrm>
              <a:off x="4038600" y="2133600"/>
              <a:ext cx="533400" cy="0"/>
            </a:xfrm>
            <a:prstGeom prst="line">
              <a:avLst/>
            </a:prstGeom>
          </p:spPr>
          <p:style>
            <a:lnRef idx="1">
              <a:schemeClr val="dk1"/>
            </a:lnRef>
            <a:fillRef idx="0">
              <a:schemeClr val="dk1"/>
            </a:fillRef>
            <a:effectRef idx="0">
              <a:schemeClr val="dk1"/>
            </a:effectRef>
            <a:fontRef idx="minor">
              <a:schemeClr val="tx1"/>
            </a:fontRef>
          </p:style>
        </p:cxnSp>
        <p:cxnSp>
          <p:nvCxnSpPr>
            <p:cNvPr id="151" name="Straight Connector 150">
              <a:extLst>
                <a:ext uri="{FF2B5EF4-FFF2-40B4-BE49-F238E27FC236}">
                  <a16:creationId xmlns:a16="http://schemas.microsoft.com/office/drawing/2014/main" id="{DFE11C71-76AF-423A-BC69-FC61826B9E98}"/>
                </a:ext>
              </a:extLst>
            </p:cNvPr>
            <p:cNvCxnSpPr/>
            <p:nvPr/>
          </p:nvCxnSpPr>
          <p:spPr>
            <a:xfrm>
              <a:off x="838200" y="2895600"/>
              <a:ext cx="0" cy="533400"/>
            </a:xfrm>
            <a:prstGeom prst="line">
              <a:avLst/>
            </a:prstGeom>
          </p:spPr>
          <p:style>
            <a:lnRef idx="1">
              <a:schemeClr val="dk1"/>
            </a:lnRef>
            <a:fillRef idx="0">
              <a:schemeClr val="dk1"/>
            </a:fillRef>
            <a:effectRef idx="0">
              <a:schemeClr val="dk1"/>
            </a:effectRef>
            <a:fontRef idx="minor">
              <a:schemeClr val="tx1"/>
            </a:fontRef>
          </p:style>
        </p:cxnSp>
        <p:cxnSp>
          <p:nvCxnSpPr>
            <p:cNvPr id="152" name="Straight Connector 151">
              <a:extLst>
                <a:ext uri="{FF2B5EF4-FFF2-40B4-BE49-F238E27FC236}">
                  <a16:creationId xmlns:a16="http://schemas.microsoft.com/office/drawing/2014/main" id="{7811448E-9095-4623-A876-D7DE57516C9E}"/>
                </a:ext>
              </a:extLst>
            </p:cNvPr>
            <p:cNvCxnSpPr/>
            <p:nvPr/>
          </p:nvCxnSpPr>
          <p:spPr>
            <a:xfrm>
              <a:off x="1219200" y="2286000"/>
              <a:ext cx="0" cy="914400"/>
            </a:xfrm>
            <a:prstGeom prst="line">
              <a:avLst/>
            </a:prstGeom>
          </p:spPr>
          <p:style>
            <a:lnRef idx="1">
              <a:schemeClr val="dk1"/>
            </a:lnRef>
            <a:fillRef idx="0">
              <a:schemeClr val="dk1"/>
            </a:fillRef>
            <a:effectRef idx="0">
              <a:schemeClr val="dk1"/>
            </a:effectRef>
            <a:fontRef idx="minor">
              <a:schemeClr val="tx1"/>
            </a:fontRef>
          </p:style>
        </p:cxnSp>
        <p:cxnSp>
          <p:nvCxnSpPr>
            <p:cNvPr id="153" name="Straight Connector 152">
              <a:extLst>
                <a:ext uri="{FF2B5EF4-FFF2-40B4-BE49-F238E27FC236}">
                  <a16:creationId xmlns:a16="http://schemas.microsoft.com/office/drawing/2014/main" id="{522F443A-2BD1-4429-B845-772394EA33F8}"/>
                </a:ext>
              </a:extLst>
            </p:cNvPr>
            <p:cNvCxnSpPr/>
            <p:nvPr/>
          </p:nvCxnSpPr>
          <p:spPr>
            <a:xfrm>
              <a:off x="2590800" y="2133600"/>
              <a:ext cx="0" cy="1066800"/>
            </a:xfrm>
            <a:prstGeom prst="line">
              <a:avLst/>
            </a:prstGeom>
          </p:spPr>
          <p:style>
            <a:lnRef idx="1">
              <a:schemeClr val="dk1"/>
            </a:lnRef>
            <a:fillRef idx="0">
              <a:schemeClr val="dk1"/>
            </a:fillRef>
            <a:effectRef idx="0">
              <a:schemeClr val="dk1"/>
            </a:effectRef>
            <a:fontRef idx="minor">
              <a:schemeClr val="tx1"/>
            </a:fontRef>
          </p:style>
        </p:cxnSp>
        <p:cxnSp>
          <p:nvCxnSpPr>
            <p:cNvPr id="154" name="Straight Connector 153">
              <a:extLst>
                <a:ext uri="{FF2B5EF4-FFF2-40B4-BE49-F238E27FC236}">
                  <a16:creationId xmlns:a16="http://schemas.microsoft.com/office/drawing/2014/main" id="{6DF5AEBE-304B-48B8-BDCA-023AE03FA62B}"/>
                </a:ext>
              </a:extLst>
            </p:cNvPr>
            <p:cNvCxnSpPr/>
            <p:nvPr/>
          </p:nvCxnSpPr>
          <p:spPr>
            <a:xfrm>
              <a:off x="3200400" y="541020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155" name="Straight Connector 154">
              <a:extLst>
                <a:ext uri="{FF2B5EF4-FFF2-40B4-BE49-F238E27FC236}">
                  <a16:creationId xmlns:a16="http://schemas.microsoft.com/office/drawing/2014/main" id="{A61CAC8D-A93B-43F6-AC63-5152282ECEFE}"/>
                </a:ext>
              </a:extLst>
            </p:cNvPr>
            <p:cNvCxnSpPr/>
            <p:nvPr/>
          </p:nvCxnSpPr>
          <p:spPr>
            <a:xfrm>
              <a:off x="2057400" y="548640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156" name="Straight Connector 155">
              <a:extLst>
                <a:ext uri="{FF2B5EF4-FFF2-40B4-BE49-F238E27FC236}">
                  <a16:creationId xmlns:a16="http://schemas.microsoft.com/office/drawing/2014/main" id="{BBF98038-EFDB-4112-ACCB-E526B05C9EBF}"/>
                </a:ext>
              </a:extLst>
            </p:cNvPr>
            <p:cNvCxnSpPr/>
            <p:nvPr/>
          </p:nvCxnSpPr>
          <p:spPr>
            <a:xfrm>
              <a:off x="914400" y="548640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157" name="Straight Connector 156">
              <a:extLst>
                <a:ext uri="{FF2B5EF4-FFF2-40B4-BE49-F238E27FC236}">
                  <a16:creationId xmlns:a16="http://schemas.microsoft.com/office/drawing/2014/main" id="{1499C762-2FF9-42AE-B602-87FCB059054F}"/>
                </a:ext>
              </a:extLst>
            </p:cNvPr>
            <p:cNvCxnSpPr/>
            <p:nvPr/>
          </p:nvCxnSpPr>
          <p:spPr>
            <a:xfrm>
              <a:off x="4267200" y="2895600"/>
              <a:ext cx="0" cy="533400"/>
            </a:xfrm>
            <a:prstGeom prst="line">
              <a:avLst/>
            </a:prstGeom>
          </p:spPr>
          <p:style>
            <a:lnRef idx="1">
              <a:schemeClr val="dk1"/>
            </a:lnRef>
            <a:fillRef idx="0">
              <a:schemeClr val="dk1"/>
            </a:fillRef>
            <a:effectRef idx="0">
              <a:schemeClr val="dk1"/>
            </a:effectRef>
            <a:fontRef idx="minor">
              <a:schemeClr val="tx1"/>
            </a:fontRef>
          </p:style>
        </p:cxnSp>
        <p:cxnSp>
          <p:nvCxnSpPr>
            <p:cNvPr id="158" name="Straight Connector 157">
              <a:extLst>
                <a:ext uri="{FF2B5EF4-FFF2-40B4-BE49-F238E27FC236}">
                  <a16:creationId xmlns:a16="http://schemas.microsoft.com/office/drawing/2014/main" id="{C9662C0D-A1B1-4389-BEC7-B2CCCD4213B4}"/>
                </a:ext>
              </a:extLst>
            </p:cNvPr>
            <p:cNvCxnSpPr/>
            <p:nvPr/>
          </p:nvCxnSpPr>
          <p:spPr>
            <a:xfrm>
              <a:off x="3886200" y="2286000"/>
              <a:ext cx="0" cy="914400"/>
            </a:xfrm>
            <a:prstGeom prst="line">
              <a:avLst/>
            </a:prstGeom>
          </p:spPr>
          <p:style>
            <a:lnRef idx="1">
              <a:schemeClr val="dk1"/>
            </a:lnRef>
            <a:fillRef idx="0">
              <a:schemeClr val="dk1"/>
            </a:fillRef>
            <a:effectRef idx="0">
              <a:schemeClr val="dk1"/>
            </a:effectRef>
            <a:fontRef idx="minor">
              <a:schemeClr val="tx1"/>
            </a:fontRef>
          </p:style>
        </p:cxnSp>
        <p:sp>
          <p:nvSpPr>
            <p:cNvPr id="159" name="TextBox 109">
              <a:extLst>
                <a:ext uri="{FF2B5EF4-FFF2-40B4-BE49-F238E27FC236}">
                  <a16:creationId xmlns:a16="http://schemas.microsoft.com/office/drawing/2014/main" id="{359F1A8B-A6F4-485D-9892-A5CDEC0FA911}"/>
                </a:ext>
              </a:extLst>
            </p:cNvPr>
            <p:cNvSpPr txBox="1">
              <a:spLocks noChangeArrowheads="1"/>
            </p:cNvSpPr>
            <p:nvPr/>
          </p:nvSpPr>
          <p:spPr bwMode="auto">
            <a:xfrm>
              <a:off x="1219199" y="5499100"/>
              <a:ext cx="685801" cy="356852"/>
            </a:xfrm>
            <a:prstGeom prst="rect">
              <a:avLst/>
            </a:prstGeom>
            <a:noFill/>
            <a:ln w="9525">
              <a:noFill/>
              <a:miter lim="800000"/>
              <a:headEnd/>
              <a:tailEnd/>
            </a:ln>
          </p:spPr>
          <p:txBody>
            <a:bodyPr wrap="square">
              <a:spAutoFit/>
            </a:bodyPr>
            <a:lstStyle/>
            <a:p>
              <a:r>
                <a:rPr lang="en-US" sz="1000" dirty="0"/>
                <a:t>2 ½</a:t>
              </a:r>
            </a:p>
          </p:txBody>
        </p:sp>
        <p:sp>
          <p:nvSpPr>
            <p:cNvPr id="160" name="TextBox 110">
              <a:extLst>
                <a:ext uri="{FF2B5EF4-FFF2-40B4-BE49-F238E27FC236}">
                  <a16:creationId xmlns:a16="http://schemas.microsoft.com/office/drawing/2014/main" id="{2B67D6D3-F88A-4DC5-B4C1-0E1F55987E2A}"/>
                </a:ext>
              </a:extLst>
            </p:cNvPr>
            <p:cNvSpPr txBox="1">
              <a:spLocks noChangeArrowheads="1"/>
            </p:cNvSpPr>
            <p:nvPr/>
          </p:nvSpPr>
          <p:spPr bwMode="auto">
            <a:xfrm>
              <a:off x="2362200" y="5562601"/>
              <a:ext cx="723901" cy="356852"/>
            </a:xfrm>
            <a:prstGeom prst="rect">
              <a:avLst/>
            </a:prstGeom>
            <a:noFill/>
            <a:ln w="9525">
              <a:noFill/>
              <a:miter lim="800000"/>
              <a:headEnd/>
              <a:tailEnd/>
            </a:ln>
          </p:spPr>
          <p:txBody>
            <a:bodyPr wrap="square">
              <a:spAutoFit/>
            </a:bodyPr>
            <a:lstStyle/>
            <a:p>
              <a:r>
                <a:rPr lang="en-US" sz="1000" dirty="0"/>
                <a:t>2 ½</a:t>
              </a:r>
            </a:p>
          </p:txBody>
        </p:sp>
        <p:sp>
          <p:nvSpPr>
            <p:cNvPr id="161" name="TextBox 111">
              <a:extLst>
                <a:ext uri="{FF2B5EF4-FFF2-40B4-BE49-F238E27FC236}">
                  <a16:creationId xmlns:a16="http://schemas.microsoft.com/office/drawing/2014/main" id="{1E19237B-85A6-4DBF-BF92-E667547032DC}"/>
                </a:ext>
              </a:extLst>
            </p:cNvPr>
            <p:cNvSpPr txBox="1">
              <a:spLocks noChangeArrowheads="1"/>
            </p:cNvSpPr>
            <p:nvPr/>
          </p:nvSpPr>
          <p:spPr bwMode="auto">
            <a:xfrm>
              <a:off x="1524000" y="2895600"/>
              <a:ext cx="762001" cy="356852"/>
            </a:xfrm>
            <a:prstGeom prst="rect">
              <a:avLst/>
            </a:prstGeom>
            <a:noFill/>
            <a:ln w="9525">
              <a:noFill/>
              <a:miter lim="800000"/>
              <a:headEnd/>
              <a:tailEnd/>
            </a:ln>
          </p:spPr>
          <p:txBody>
            <a:bodyPr wrap="square">
              <a:spAutoFit/>
            </a:bodyPr>
            <a:lstStyle/>
            <a:p>
              <a:r>
                <a:rPr lang="en-US" sz="1000" dirty="0"/>
                <a:t>2 ⅞</a:t>
              </a:r>
            </a:p>
          </p:txBody>
        </p:sp>
        <p:sp>
          <p:nvSpPr>
            <p:cNvPr id="162" name="TextBox 112">
              <a:extLst>
                <a:ext uri="{FF2B5EF4-FFF2-40B4-BE49-F238E27FC236}">
                  <a16:creationId xmlns:a16="http://schemas.microsoft.com/office/drawing/2014/main" id="{95E0D132-E50A-436C-B85D-664615C0DE53}"/>
                </a:ext>
              </a:extLst>
            </p:cNvPr>
            <p:cNvSpPr txBox="1">
              <a:spLocks noChangeArrowheads="1"/>
            </p:cNvSpPr>
            <p:nvPr/>
          </p:nvSpPr>
          <p:spPr bwMode="auto">
            <a:xfrm>
              <a:off x="2362200" y="3276601"/>
              <a:ext cx="685801" cy="356852"/>
            </a:xfrm>
            <a:prstGeom prst="rect">
              <a:avLst/>
            </a:prstGeom>
            <a:noFill/>
            <a:ln w="9525">
              <a:noFill/>
              <a:miter lim="800000"/>
              <a:headEnd/>
              <a:tailEnd/>
            </a:ln>
          </p:spPr>
          <p:txBody>
            <a:bodyPr wrap="square">
              <a:spAutoFit/>
            </a:bodyPr>
            <a:lstStyle/>
            <a:p>
              <a:r>
                <a:rPr lang="en-US" sz="1000" dirty="0"/>
                <a:t>7 ½</a:t>
              </a:r>
            </a:p>
          </p:txBody>
        </p:sp>
        <p:sp>
          <p:nvSpPr>
            <p:cNvPr id="163" name="TextBox 113">
              <a:extLst>
                <a:ext uri="{FF2B5EF4-FFF2-40B4-BE49-F238E27FC236}">
                  <a16:creationId xmlns:a16="http://schemas.microsoft.com/office/drawing/2014/main" id="{B2F0DC1B-C839-41A5-8E11-485F718B079A}"/>
                </a:ext>
              </a:extLst>
            </p:cNvPr>
            <p:cNvSpPr txBox="1">
              <a:spLocks noChangeArrowheads="1"/>
            </p:cNvSpPr>
            <p:nvPr/>
          </p:nvSpPr>
          <p:spPr bwMode="auto">
            <a:xfrm>
              <a:off x="4343399" y="2271000"/>
              <a:ext cx="685801" cy="356852"/>
            </a:xfrm>
            <a:prstGeom prst="rect">
              <a:avLst/>
            </a:prstGeom>
            <a:noFill/>
            <a:ln w="9525">
              <a:noFill/>
              <a:miter lim="800000"/>
              <a:headEnd/>
              <a:tailEnd/>
            </a:ln>
          </p:spPr>
          <p:txBody>
            <a:bodyPr wrap="square">
              <a:spAutoFit/>
            </a:bodyPr>
            <a:lstStyle/>
            <a:p>
              <a:r>
                <a:rPr lang="en-US" sz="1000" dirty="0"/>
                <a:t>1 ½</a:t>
              </a:r>
            </a:p>
          </p:txBody>
        </p:sp>
        <p:sp>
          <p:nvSpPr>
            <p:cNvPr id="164" name="TextBox 114">
              <a:extLst>
                <a:ext uri="{FF2B5EF4-FFF2-40B4-BE49-F238E27FC236}">
                  <a16:creationId xmlns:a16="http://schemas.microsoft.com/office/drawing/2014/main" id="{B37CE40E-CDFD-42F6-9EDA-7711384BAB29}"/>
                </a:ext>
              </a:extLst>
            </p:cNvPr>
            <p:cNvSpPr txBox="1">
              <a:spLocks noChangeArrowheads="1"/>
            </p:cNvSpPr>
            <p:nvPr/>
          </p:nvSpPr>
          <p:spPr bwMode="auto">
            <a:xfrm>
              <a:off x="5104399" y="5029200"/>
              <a:ext cx="304799" cy="217518"/>
            </a:xfrm>
            <a:prstGeom prst="rect">
              <a:avLst/>
            </a:prstGeom>
            <a:noFill/>
            <a:ln w="9525">
              <a:noFill/>
              <a:miter lim="800000"/>
              <a:headEnd/>
              <a:tailEnd/>
            </a:ln>
          </p:spPr>
          <p:txBody>
            <a:bodyPr wrap="square">
              <a:spAutoFit/>
            </a:bodyPr>
            <a:lstStyle/>
            <a:p>
              <a:r>
                <a:rPr lang="en-US" sz="1000" dirty="0"/>
                <a:t>¾</a:t>
              </a:r>
            </a:p>
          </p:txBody>
        </p:sp>
        <p:sp>
          <p:nvSpPr>
            <p:cNvPr id="165" name="TextBox 115">
              <a:extLst>
                <a:ext uri="{FF2B5EF4-FFF2-40B4-BE49-F238E27FC236}">
                  <a16:creationId xmlns:a16="http://schemas.microsoft.com/office/drawing/2014/main" id="{5678E503-BF85-4E61-81D5-028770794180}"/>
                </a:ext>
              </a:extLst>
            </p:cNvPr>
            <p:cNvSpPr txBox="1">
              <a:spLocks noChangeArrowheads="1"/>
            </p:cNvSpPr>
            <p:nvPr/>
          </p:nvSpPr>
          <p:spPr bwMode="auto">
            <a:xfrm>
              <a:off x="4802095" y="3378825"/>
              <a:ext cx="533399" cy="217518"/>
            </a:xfrm>
            <a:prstGeom prst="rect">
              <a:avLst/>
            </a:prstGeom>
            <a:noFill/>
            <a:ln w="9525">
              <a:noFill/>
              <a:miter lim="800000"/>
              <a:headEnd/>
              <a:tailEnd/>
            </a:ln>
          </p:spPr>
          <p:txBody>
            <a:bodyPr>
              <a:spAutoFit/>
            </a:bodyPr>
            <a:lstStyle/>
            <a:p>
              <a:r>
                <a:rPr lang="en-US" sz="1000" dirty="0"/>
                <a:t>¼</a:t>
              </a:r>
            </a:p>
          </p:txBody>
        </p:sp>
        <p:sp>
          <p:nvSpPr>
            <p:cNvPr id="166" name="TextBox 116">
              <a:extLst>
                <a:ext uri="{FF2B5EF4-FFF2-40B4-BE49-F238E27FC236}">
                  <a16:creationId xmlns:a16="http://schemas.microsoft.com/office/drawing/2014/main" id="{4D6A29A1-4928-4D80-AAD6-C5FCCBFBB322}"/>
                </a:ext>
              </a:extLst>
            </p:cNvPr>
            <p:cNvSpPr txBox="1">
              <a:spLocks noChangeArrowheads="1"/>
            </p:cNvSpPr>
            <p:nvPr/>
          </p:nvSpPr>
          <p:spPr bwMode="auto">
            <a:xfrm>
              <a:off x="4876800" y="1981200"/>
              <a:ext cx="304800" cy="217518"/>
            </a:xfrm>
            <a:prstGeom prst="rect">
              <a:avLst/>
            </a:prstGeom>
            <a:noFill/>
            <a:ln w="9525">
              <a:noFill/>
              <a:miter lim="800000"/>
              <a:headEnd/>
              <a:tailEnd/>
            </a:ln>
          </p:spPr>
          <p:txBody>
            <a:bodyPr>
              <a:spAutoFit/>
            </a:bodyPr>
            <a:lstStyle/>
            <a:p>
              <a:r>
                <a:rPr lang="en-US" sz="1000" dirty="0"/>
                <a:t>3</a:t>
              </a:r>
            </a:p>
          </p:txBody>
        </p:sp>
        <p:sp>
          <p:nvSpPr>
            <p:cNvPr id="167" name="TextBox 117">
              <a:extLst>
                <a:ext uri="{FF2B5EF4-FFF2-40B4-BE49-F238E27FC236}">
                  <a16:creationId xmlns:a16="http://schemas.microsoft.com/office/drawing/2014/main" id="{5C5AA090-6462-46F3-83B2-FC33CBC74336}"/>
                </a:ext>
              </a:extLst>
            </p:cNvPr>
            <p:cNvSpPr txBox="1">
              <a:spLocks noChangeArrowheads="1"/>
            </p:cNvSpPr>
            <p:nvPr/>
          </p:nvSpPr>
          <p:spPr bwMode="auto">
            <a:xfrm>
              <a:off x="5181603" y="3200401"/>
              <a:ext cx="914398" cy="356852"/>
            </a:xfrm>
            <a:prstGeom prst="rect">
              <a:avLst/>
            </a:prstGeom>
            <a:noFill/>
            <a:ln w="9525">
              <a:noFill/>
              <a:miter lim="800000"/>
              <a:headEnd/>
              <a:tailEnd/>
            </a:ln>
          </p:spPr>
          <p:txBody>
            <a:bodyPr wrap="square">
              <a:spAutoFit/>
            </a:bodyPr>
            <a:lstStyle/>
            <a:p>
              <a:r>
                <a:rPr lang="en-US" sz="1000" dirty="0"/>
                <a:t>2 Dia. </a:t>
              </a:r>
            </a:p>
          </p:txBody>
        </p:sp>
        <p:sp>
          <p:nvSpPr>
            <p:cNvPr id="168" name="TextBox 118">
              <a:extLst>
                <a:ext uri="{FF2B5EF4-FFF2-40B4-BE49-F238E27FC236}">
                  <a16:creationId xmlns:a16="http://schemas.microsoft.com/office/drawing/2014/main" id="{FBCBDD9E-6870-41C2-93B1-40496A0C4161}"/>
                </a:ext>
              </a:extLst>
            </p:cNvPr>
            <p:cNvSpPr txBox="1">
              <a:spLocks noChangeArrowheads="1"/>
            </p:cNvSpPr>
            <p:nvPr/>
          </p:nvSpPr>
          <p:spPr bwMode="auto">
            <a:xfrm>
              <a:off x="838200" y="2895600"/>
              <a:ext cx="457200" cy="217518"/>
            </a:xfrm>
            <a:prstGeom prst="rect">
              <a:avLst/>
            </a:prstGeom>
            <a:noFill/>
            <a:ln w="9525">
              <a:noFill/>
              <a:miter lim="800000"/>
              <a:headEnd/>
              <a:tailEnd/>
            </a:ln>
          </p:spPr>
          <p:txBody>
            <a:bodyPr>
              <a:spAutoFit/>
            </a:bodyPr>
            <a:lstStyle/>
            <a:p>
              <a:r>
                <a:rPr lang="en-US" sz="1000" dirty="0"/>
                <a:t>⅞</a:t>
              </a:r>
            </a:p>
          </p:txBody>
        </p:sp>
        <p:sp>
          <p:nvSpPr>
            <p:cNvPr id="169" name="TextBox 119">
              <a:extLst>
                <a:ext uri="{FF2B5EF4-FFF2-40B4-BE49-F238E27FC236}">
                  <a16:creationId xmlns:a16="http://schemas.microsoft.com/office/drawing/2014/main" id="{81BB9044-3EE2-4AD6-804A-49F5C500BC87}"/>
                </a:ext>
              </a:extLst>
            </p:cNvPr>
            <p:cNvSpPr txBox="1">
              <a:spLocks noChangeArrowheads="1"/>
            </p:cNvSpPr>
            <p:nvPr/>
          </p:nvSpPr>
          <p:spPr bwMode="auto">
            <a:xfrm>
              <a:off x="2971801" y="2895598"/>
              <a:ext cx="685799" cy="356852"/>
            </a:xfrm>
            <a:prstGeom prst="rect">
              <a:avLst/>
            </a:prstGeom>
            <a:noFill/>
            <a:ln w="9525">
              <a:noFill/>
              <a:miter lim="800000"/>
              <a:headEnd/>
              <a:tailEnd/>
            </a:ln>
          </p:spPr>
          <p:txBody>
            <a:bodyPr wrap="square">
              <a:spAutoFit/>
            </a:bodyPr>
            <a:lstStyle/>
            <a:p>
              <a:r>
                <a:rPr lang="en-US" sz="1000" dirty="0"/>
                <a:t>2 ⅞</a:t>
              </a:r>
            </a:p>
          </p:txBody>
        </p:sp>
        <p:sp>
          <p:nvSpPr>
            <p:cNvPr id="170" name="TextBox 120">
              <a:extLst>
                <a:ext uri="{FF2B5EF4-FFF2-40B4-BE49-F238E27FC236}">
                  <a16:creationId xmlns:a16="http://schemas.microsoft.com/office/drawing/2014/main" id="{8D21A4C7-2753-43CB-A0FA-E997825E4686}"/>
                </a:ext>
              </a:extLst>
            </p:cNvPr>
            <p:cNvSpPr txBox="1">
              <a:spLocks noChangeArrowheads="1"/>
            </p:cNvSpPr>
            <p:nvPr/>
          </p:nvSpPr>
          <p:spPr bwMode="auto">
            <a:xfrm>
              <a:off x="3581400" y="4267200"/>
              <a:ext cx="1189037" cy="579886"/>
            </a:xfrm>
            <a:prstGeom prst="rect">
              <a:avLst/>
            </a:prstGeom>
            <a:noFill/>
            <a:ln w="9525">
              <a:noFill/>
              <a:miter lim="800000"/>
              <a:headEnd/>
              <a:tailEnd/>
            </a:ln>
          </p:spPr>
          <p:txBody>
            <a:bodyPr wrap="square">
              <a:spAutoFit/>
            </a:bodyPr>
            <a:lstStyle/>
            <a:p>
              <a:r>
                <a:rPr lang="en-US" sz="1000" dirty="0"/>
                <a:t>½ DRILL </a:t>
              </a:r>
            </a:p>
            <a:p>
              <a:r>
                <a:rPr lang="en-US" sz="1000" dirty="0"/>
                <a:t>2 HOLES</a:t>
              </a:r>
            </a:p>
          </p:txBody>
        </p:sp>
        <p:sp>
          <p:nvSpPr>
            <p:cNvPr id="171" name="TextBox 121">
              <a:extLst>
                <a:ext uri="{FF2B5EF4-FFF2-40B4-BE49-F238E27FC236}">
                  <a16:creationId xmlns:a16="http://schemas.microsoft.com/office/drawing/2014/main" id="{7E1D935E-B6BD-47D6-ABD6-80D29022F0B2}"/>
                </a:ext>
              </a:extLst>
            </p:cNvPr>
            <p:cNvSpPr txBox="1">
              <a:spLocks noChangeArrowheads="1"/>
            </p:cNvSpPr>
            <p:nvPr/>
          </p:nvSpPr>
          <p:spPr bwMode="auto">
            <a:xfrm>
              <a:off x="6400799" y="3200400"/>
              <a:ext cx="1263649" cy="356852"/>
            </a:xfrm>
            <a:prstGeom prst="rect">
              <a:avLst/>
            </a:prstGeom>
            <a:noFill/>
            <a:ln w="9525">
              <a:noFill/>
              <a:miter lim="800000"/>
              <a:headEnd/>
              <a:tailEnd/>
            </a:ln>
          </p:spPr>
          <p:txBody>
            <a:bodyPr wrap="square">
              <a:spAutoFit/>
            </a:bodyPr>
            <a:lstStyle/>
            <a:p>
              <a:r>
                <a:rPr lang="en-US" sz="1000" dirty="0"/>
                <a:t>⅞ DRILL</a:t>
              </a:r>
            </a:p>
          </p:txBody>
        </p:sp>
        <p:cxnSp>
          <p:nvCxnSpPr>
            <p:cNvPr id="172" name="Straight Arrow Connector 171">
              <a:extLst>
                <a:ext uri="{FF2B5EF4-FFF2-40B4-BE49-F238E27FC236}">
                  <a16:creationId xmlns:a16="http://schemas.microsoft.com/office/drawing/2014/main" id="{AC0F9086-2F3C-4D32-A72C-58B4755233EA}"/>
                </a:ext>
              </a:extLst>
            </p:cNvPr>
            <p:cNvCxnSpPr>
              <a:stCxn id="165" idx="2"/>
            </p:cNvCxnSpPr>
            <p:nvPr/>
          </p:nvCxnSpPr>
          <p:spPr>
            <a:xfrm>
              <a:off x="5068795" y="3596343"/>
              <a:ext cx="153401" cy="26693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3" name="Straight Arrow Connector 172">
              <a:extLst>
                <a:ext uri="{FF2B5EF4-FFF2-40B4-BE49-F238E27FC236}">
                  <a16:creationId xmlns:a16="http://schemas.microsoft.com/office/drawing/2014/main" id="{BB6DFC4E-B763-4742-A985-C5FB80084D24}"/>
                </a:ext>
              </a:extLst>
            </p:cNvPr>
            <p:cNvCxnSpPr/>
            <p:nvPr/>
          </p:nvCxnSpPr>
          <p:spPr>
            <a:xfrm flipH="1">
              <a:off x="9144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4" name="Straight Arrow Connector 173">
              <a:extLst>
                <a:ext uri="{FF2B5EF4-FFF2-40B4-BE49-F238E27FC236}">
                  <a16:creationId xmlns:a16="http://schemas.microsoft.com/office/drawing/2014/main" id="{39547170-6552-4CCE-A0F8-2E41CB8B1352}"/>
                </a:ext>
              </a:extLst>
            </p:cNvPr>
            <p:cNvCxnSpPr/>
            <p:nvPr/>
          </p:nvCxnSpPr>
          <p:spPr>
            <a:xfrm flipH="1">
              <a:off x="20574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5" name="Straight Arrow Connector 174">
              <a:extLst>
                <a:ext uri="{FF2B5EF4-FFF2-40B4-BE49-F238E27FC236}">
                  <a16:creationId xmlns:a16="http://schemas.microsoft.com/office/drawing/2014/main" id="{D9EA7818-4A7A-451B-92F8-E64FFB12E92A}"/>
                </a:ext>
              </a:extLst>
            </p:cNvPr>
            <p:cNvCxnSpPr/>
            <p:nvPr/>
          </p:nvCxnSpPr>
          <p:spPr>
            <a:xfrm>
              <a:off x="3810000" y="4648200"/>
              <a:ext cx="762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6" name="Straight Arrow Connector 175">
              <a:extLst>
                <a:ext uri="{FF2B5EF4-FFF2-40B4-BE49-F238E27FC236}">
                  <a16:creationId xmlns:a16="http://schemas.microsoft.com/office/drawing/2014/main" id="{ED350B92-53C3-430D-859D-EB829EA498E2}"/>
                </a:ext>
              </a:extLst>
            </p:cNvPr>
            <p:cNvCxnSpPr/>
            <p:nvPr/>
          </p:nvCxnSpPr>
          <p:spPr>
            <a:xfrm flipH="1">
              <a:off x="838200" y="3429000"/>
              <a:ext cx="1447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7" name="Straight Arrow Connector 176">
              <a:extLst>
                <a:ext uri="{FF2B5EF4-FFF2-40B4-BE49-F238E27FC236}">
                  <a16:creationId xmlns:a16="http://schemas.microsoft.com/office/drawing/2014/main" id="{330B9D21-6692-4EF2-B70B-6B8606ED1F8C}"/>
                </a:ext>
              </a:extLst>
            </p:cNvPr>
            <p:cNvCxnSpPr>
              <a:stCxn id="195" idx="2"/>
            </p:cNvCxnSpPr>
            <p:nvPr/>
          </p:nvCxnSpPr>
          <p:spPr>
            <a:xfrm>
              <a:off x="4648200" y="4695825"/>
              <a:ext cx="0" cy="71437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8" name="Straight Arrow Connector 177">
              <a:extLst>
                <a:ext uri="{FF2B5EF4-FFF2-40B4-BE49-F238E27FC236}">
                  <a16:creationId xmlns:a16="http://schemas.microsoft.com/office/drawing/2014/main" id="{192B2878-C62B-4A2B-B5B2-8B496EC54D41}"/>
                </a:ext>
              </a:extLst>
            </p:cNvPr>
            <p:cNvCxnSpPr>
              <a:stCxn id="169" idx="1"/>
            </p:cNvCxnSpPr>
            <p:nvPr/>
          </p:nvCxnSpPr>
          <p:spPr>
            <a:xfrm flipH="1" flipV="1">
              <a:off x="2590800" y="3039192"/>
              <a:ext cx="381001" cy="34833"/>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79" name="Straight Arrow Connector 178">
              <a:extLst>
                <a:ext uri="{FF2B5EF4-FFF2-40B4-BE49-F238E27FC236}">
                  <a16:creationId xmlns:a16="http://schemas.microsoft.com/office/drawing/2014/main" id="{0908320B-821B-4CB0-9B8A-47881D1612EB}"/>
                </a:ext>
              </a:extLst>
            </p:cNvPr>
            <p:cNvCxnSpPr/>
            <p:nvPr/>
          </p:nvCxnSpPr>
          <p:spPr>
            <a:xfrm flipH="1">
              <a:off x="1219199" y="3039192"/>
              <a:ext cx="3048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0" name="Straight Arrow Connector 179">
              <a:extLst>
                <a:ext uri="{FF2B5EF4-FFF2-40B4-BE49-F238E27FC236}">
                  <a16:creationId xmlns:a16="http://schemas.microsoft.com/office/drawing/2014/main" id="{E85AC3B9-D0F7-4501-82FD-52EC670245B2}"/>
                </a:ext>
              </a:extLst>
            </p:cNvPr>
            <p:cNvCxnSpPr>
              <a:stCxn id="161" idx="3"/>
            </p:cNvCxnSpPr>
            <p:nvPr/>
          </p:nvCxnSpPr>
          <p:spPr>
            <a:xfrm flipV="1">
              <a:off x="2286001" y="3056609"/>
              <a:ext cx="268955" cy="17418"/>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1" name="Straight Arrow Connector 180">
              <a:extLst>
                <a:ext uri="{FF2B5EF4-FFF2-40B4-BE49-F238E27FC236}">
                  <a16:creationId xmlns:a16="http://schemas.microsoft.com/office/drawing/2014/main" id="{05F0F984-9369-450D-9E15-EC54D6F7691C}"/>
                </a:ext>
              </a:extLst>
            </p:cNvPr>
            <p:cNvCxnSpPr/>
            <p:nvPr/>
          </p:nvCxnSpPr>
          <p:spPr>
            <a:xfrm>
              <a:off x="2971800" y="3429000"/>
              <a:ext cx="12954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2" name="Straight Arrow Connector 181">
              <a:extLst>
                <a:ext uri="{FF2B5EF4-FFF2-40B4-BE49-F238E27FC236}">
                  <a16:creationId xmlns:a16="http://schemas.microsoft.com/office/drawing/2014/main" id="{F12FB23F-A63F-4F25-9A28-DC93F0FA652A}"/>
                </a:ext>
              </a:extLst>
            </p:cNvPr>
            <p:cNvCxnSpPr/>
            <p:nvPr/>
          </p:nvCxnSpPr>
          <p:spPr>
            <a:xfrm flipV="1">
              <a:off x="3581400" y="3039192"/>
              <a:ext cx="3048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3" name="Straight Arrow Connector 182">
              <a:extLst>
                <a:ext uri="{FF2B5EF4-FFF2-40B4-BE49-F238E27FC236}">
                  <a16:creationId xmlns:a16="http://schemas.microsoft.com/office/drawing/2014/main" id="{4B8A3A5B-607A-416F-BB5C-4DBBE864B3ED}"/>
                </a:ext>
              </a:extLst>
            </p:cNvPr>
            <p:cNvCxnSpPr/>
            <p:nvPr/>
          </p:nvCxnSpPr>
          <p:spPr>
            <a:xfrm flipV="1">
              <a:off x="533400" y="3046440"/>
              <a:ext cx="3048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4" name="Straight Arrow Connector 183">
              <a:extLst>
                <a:ext uri="{FF2B5EF4-FFF2-40B4-BE49-F238E27FC236}">
                  <a16:creationId xmlns:a16="http://schemas.microsoft.com/office/drawing/2014/main" id="{7C090204-2C2C-4E93-8308-64FC80E99DDD}"/>
                </a:ext>
              </a:extLst>
            </p:cNvPr>
            <p:cNvCxnSpPr/>
            <p:nvPr/>
          </p:nvCxnSpPr>
          <p:spPr>
            <a:xfrm flipV="1">
              <a:off x="28194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5" name="Straight Arrow Connector 184">
              <a:extLst>
                <a:ext uri="{FF2B5EF4-FFF2-40B4-BE49-F238E27FC236}">
                  <a16:creationId xmlns:a16="http://schemas.microsoft.com/office/drawing/2014/main" id="{817BEFAA-DAD5-4E86-AFD2-9BC1C6D1A93E}"/>
                </a:ext>
              </a:extLst>
            </p:cNvPr>
            <p:cNvCxnSpPr/>
            <p:nvPr/>
          </p:nvCxnSpPr>
          <p:spPr>
            <a:xfrm flipV="1">
              <a:off x="17526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6" name="Straight Arrow Connector 185">
              <a:extLst>
                <a:ext uri="{FF2B5EF4-FFF2-40B4-BE49-F238E27FC236}">
                  <a16:creationId xmlns:a16="http://schemas.microsoft.com/office/drawing/2014/main" id="{C58F1B3F-AD25-4325-A453-A8F7F2462E02}"/>
                </a:ext>
              </a:extLst>
            </p:cNvPr>
            <p:cNvCxnSpPr>
              <a:stCxn id="195" idx="0"/>
            </p:cNvCxnSpPr>
            <p:nvPr/>
          </p:nvCxnSpPr>
          <p:spPr>
            <a:xfrm flipV="1">
              <a:off x="4648200" y="3810000"/>
              <a:ext cx="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7" name="Straight Arrow Connector 186">
              <a:extLst>
                <a:ext uri="{FF2B5EF4-FFF2-40B4-BE49-F238E27FC236}">
                  <a16:creationId xmlns:a16="http://schemas.microsoft.com/office/drawing/2014/main" id="{7967C538-8AB6-4E07-82E0-5F2D43CAF38B}"/>
                </a:ext>
              </a:extLst>
            </p:cNvPr>
            <p:cNvCxnSpPr>
              <a:stCxn id="166" idx="0"/>
            </p:cNvCxnSpPr>
            <p:nvPr/>
          </p:nvCxnSpPr>
          <p:spPr>
            <a:xfrm flipH="1" flipV="1">
              <a:off x="5029200" y="1447801"/>
              <a:ext cx="1" cy="5333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8" name="Straight Arrow Connector 187">
              <a:extLst>
                <a:ext uri="{FF2B5EF4-FFF2-40B4-BE49-F238E27FC236}">
                  <a16:creationId xmlns:a16="http://schemas.microsoft.com/office/drawing/2014/main" id="{5E96B74B-2413-49AE-9CE8-BAAA6FE30E93}"/>
                </a:ext>
              </a:extLst>
            </p:cNvPr>
            <p:cNvCxnSpPr/>
            <p:nvPr/>
          </p:nvCxnSpPr>
          <p:spPr>
            <a:xfrm rot="16200000" flipV="1">
              <a:off x="4343400" y="29718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89" name="Straight Arrow Connector 188">
              <a:extLst>
                <a:ext uri="{FF2B5EF4-FFF2-40B4-BE49-F238E27FC236}">
                  <a16:creationId xmlns:a16="http://schemas.microsoft.com/office/drawing/2014/main" id="{3FC2E6FC-41A5-4673-B495-34A0F03BA6A1}"/>
                </a:ext>
              </a:extLst>
            </p:cNvPr>
            <p:cNvCxnSpPr/>
            <p:nvPr/>
          </p:nvCxnSpPr>
          <p:spPr>
            <a:xfrm>
              <a:off x="5029200" y="2286000"/>
              <a:ext cx="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0" name="Straight Arrow Connector 189">
              <a:extLst>
                <a:ext uri="{FF2B5EF4-FFF2-40B4-BE49-F238E27FC236}">
                  <a16:creationId xmlns:a16="http://schemas.microsoft.com/office/drawing/2014/main" id="{D85D6923-13B6-4A1D-9E75-1914534E729C}"/>
                </a:ext>
              </a:extLst>
            </p:cNvPr>
            <p:cNvCxnSpPr/>
            <p:nvPr/>
          </p:nvCxnSpPr>
          <p:spPr>
            <a:xfrm rot="16200000" flipH="1">
              <a:off x="4343400" y="19812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1" name="Straight Arrow Connector 190">
              <a:extLst>
                <a:ext uri="{FF2B5EF4-FFF2-40B4-BE49-F238E27FC236}">
                  <a16:creationId xmlns:a16="http://schemas.microsoft.com/office/drawing/2014/main" id="{721DB6FD-C54D-4655-9156-2A2E6C1F9822}"/>
                </a:ext>
              </a:extLst>
            </p:cNvPr>
            <p:cNvCxnSpPr/>
            <p:nvPr/>
          </p:nvCxnSpPr>
          <p:spPr>
            <a:xfrm rot="16200000" flipH="1">
              <a:off x="5105400" y="48006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2" name="Straight Arrow Connector 191">
              <a:extLst>
                <a:ext uri="{FF2B5EF4-FFF2-40B4-BE49-F238E27FC236}">
                  <a16:creationId xmlns:a16="http://schemas.microsoft.com/office/drawing/2014/main" id="{C9DE7CFC-5005-4702-BC54-90246437E594}"/>
                </a:ext>
              </a:extLst>
            </p:cNvPr>
            <p:cNvCxnSpPr/>
            <p:nvPr/>
          </p:nvCxnSpPr>
          <p:spPr>
            <a:xfrm rot="5400000" flipH="1" flipV="1">
              <a:off x="5105400" y="55626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3" name="Straight Arrow Connector 192">
              <a:extLst>
                <a:ext uri="{FF2B5EF4-FFF2-40B4-BE49-F238E27FC236}">
                  <a16:creationId xmlns:a16="http://schemas.microsoft.com/office/drawing/2014/main" id="{CAE67F0C-A4C5-446C-9D5F-8C729DDBB517}"/>
                </a:ext>
              </a:extLst>
            </p:cNvPr>
            <p:cNvCxnSpPr/>
            <p:nvPr/>
          </p:nvCxnSpPr>
          <p:spPr>
            <a:xfrm flipH="1">
              <a:off x="6400800" y="3505200"/>
              <a:ext cx="1524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194" name="Straight Arrow Connector 193">
              <a:extLst>
                <a:ext uri="{FF2B5EF4-FFF2-40B4-BE49-F238E27FC236}">
                  <a16:creationId xmlns:a16="http://schemas.microsoft.com/office/drawing/2014/main" id="{ADDFA462-5F57-4FF7-9AC5-4D6DDE90D531}"/>
                </a:ext>
              </a:extLst>
            </p:cNvPr>
            <p:cNvCxnSpPr>
              <a:stCxn id="167" idx="2"/>
            </p:cNvCxnSpPr>
            <p:nvPr/>
          </p:nvCxnSpPr>
          <p:spPr>
            <a:xfrm>
              <a:off x="5638802" y="3557254"/>
              <a:ext cx="380999" cy="2527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195" name="TextBox 169">
              <a:extLst>
                <a:ext uri="{FF2B5EF4-FFF2-40B4-BE49-F238E27FC236}">
                  <a16:creationId xmlns:a16="http://schemas.microsoft.com/office/drawing/2014/main" id="{031DDAA4-DACB-49E2-9A62-531F5F9C17DC}"/>
                </a:ext>
              </a:extLst>
            </p:cNvPr>
            <p:cNvSpPr txBox="1">
              <a:spLocks noChangeArrowheads="1"/>
            </p:cNvSpPr>
            <p:nvPr/>
          </p:nvSpPr>
          <p:spPr bwMode="auto">
            <a:xfrm>
              <a:off x="4495800" y="4419601"/>
              <a:ext cx="304801" cy="276225"/>
            </a:xfrm>
            <a:prstGeom prst="rect">
              <a:avLst/>
            </a:prstGeom>
            <a:noFill/>
            <a:ln w="9525">
              <a:noFill/>
              <a:miter lim="800000"/>
              <a:headEnd/>
              <a:tailEnd/>
            </a:ln>
          </p:spPr>
          <p:txBody>
            <a:bodyPr>
              <a:spAutoFit/>
            </a:bodyPr>
            <a:lstStyle/>
            <a:p>
              <a:r>
                <a:rPr lang="en-US" sz="1200" dirty="0"/>
                <a:t>3</a:t>
              </a:r>
            </a:p>
          </p:txBody>
        </p:sp>
        <p:pic>
          <p:nvPicPr>
            <p:cNvPr id="196" name="Picture 172" descr="25613325_thb.jpg">
              <a:extLst>
                <a:ext uri="{FF2B5EF4-FFF2-40B4-BE49-F238E27FC236}">
                  <a16:creationId xmlns:a16="http://schemas.microsoft.com/office/drawing/2014/main" id="{695B4BE0-0D04-4B91-BC13-B37253D1D83B}"/>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7000" y="1219200"/>
              <a:ext cx="2374900" cy="1981200"/>
            </a:xfrm>
            <a:prstGeom prst="rect">
              <a:avLst/>
            </a:prstGeom>
            <a:noFill/>
            <a:ln w="9525">
              <a:noFill/>
              <a:miter lim="800000"/>
              <a:headEnd/>
              <a:tailEnd/>
            </a:ln>
          </p:spPr>
        </p:pic>
      </p:grpSp>
    </p:spTree>
    <p:extLst>
      <p:ext uri="{BB962C8B-B14F-4D97-AF65-F5344CB8AC3E}">
        <p14:creationId xmlns:p14="http://schemas.microsoft.com/office/powerpoint/2010/main" val="887988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How to Read Blueprints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6430501" y="2810081"/>
            <a:ext cx="5469855" cy="1176691"/>
          </a:xfrm>
        </p:spPr>
        <p:txBody>
          <a:bodyPr/>
          <a:lstStyle/>
          <a:p>
            <a:pPr marL="0" lvl="1" indent="0">
              <a:buNone/>
            </a:pPr>
            <a:r>
              <a:rPr lang="en-US" dirty="0"/>
              <a:t>The two ½” holes are drilled 1 ½” from the edge and 2 ⅞” from the center line of the part.</a:t>
            </a:r>
          </a:p>
          <a:p>
            <a:endParaRPr lang="en-US" dirty="0"/>
          </a:p>
        </p:txBody>
      </p:sp>
      <p:sp>
        <p:nvSpPr>
          <p:cNvPr id="4" name="Rectangle 3">
            <a:extLst>
              <a:ext uri="{FF2B5EF4-FFF2-40B4-BE49-F238E27FC236}">
                <a16:creationId xmlns:a16="http://schemas.microsoft.com/office/drawing/2014/main" id="{A0B3581D-22A9-4305-B95B-BE1B920FFA5D}"/>
              </a:ext>
            </a:extLst>
          </p:cNvPr>
          <p:cNvSpPr/>
          <p:nvPr/>
        </p:nvSpPr>
        <p:spPr>
          <a:xfrm>
            <a:off x="1323907" y="2794592"/>
            <a:ext cx="4800600" cy="3505200"/>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 name="Group 4">
            <a:extLst>
              <a:ext uri="{FF2B5EF4-FFF2-40B4-BE49-F238E27FC236}">
                <a16:creationId xmlns:a16="http://schemas.microsoft.com/office/drawing/2014/main" id="{5B64C471-A7F1-442A-A82F-44617194C777}"/>
              </a:ext>
            </a:extLst>
          </p:cNvPr>
          <p:cNvGrpSpPr/>
          <p:nvPr/>
        </p:nvGrpSpPr>
        <p:grpSpPr>
          <a:xfrm>
            <a:off x="1466726" y="2889348"/>
            <a:ext cx="4453337" cy="3243080"/>
            <a:chOff x="533400" y="1219200"/>
            <a:chExt cx="8318500" cy="4700253"/>
          </a:xfrm>
        </p:grpSpPr>
        <p:grpSp>
          <p:nvGrpSpPr>
            <p:cNvPr id="6" name="Group 6">
              <a:extLst>
                <a:ext uri="{FF2B5EF4-FFF2-40B4-BE49-F238E27FC236}">
                  <a16:creationId xmlns:a16="http://schemas.microsoft.com/office/drawing/2014/main" id="{398EB9B6-9A5D-4135-A4EA-9D1057335774}"/>
                </a:ext>
              </a:extLst>
            </p:cNvPr>
            <p:cNvGrpSpPr>
              <a:grpSpLocks/>
            </p:cNvGrpSpPr>
            <p:nvPr/>
          </p:nvGrpSpPr>
          <p:grpSpPr bwMode="auto">
            <a:xfrm>
              <a:off x="914400" y="3733800"/>
              <a:ext cx="3429000" cy="1765300"/>
              <a:chOff x="105613200" y="109728000"/>
              <a:chExt cx="6858000" cy="3200400"/>
            </a:xfrm>
          </p:grpSpPr>
          <p:sp>
            <p:nvSpPr>
              <p:cNvPr id="97" name="Line 7">
                <a:extLst>
                  <a:ext uri="{FF2B5EF4-FFF2-40B4-BE49-F238E27FC236}">
                    <a16:creationId xmlns:a16="http://schemas.microsoft.com/office/drawing/2014/main" id="{50DFFC08-F9C7-45D1-B46F-86589D6A7474}"/>
                  </a:ext>
                </a:extLst>
              </p:cNvPr>
              <p:cNvSpPr>
                <a:spLocks noChangeShapeType="1"/>
              </p:cNvSpPr>
              <p:nvPr/>
            </p:nvSpPr>
            <p:spPr bwMode="auto">
              <a:xfrm>
                <a:off x="105613200" y="112699800"/>
                <a:ext cx="2286000" cy="0"/>
              </a:xfrm>
              <a:prstGeom prst="line">
                <a:avLst/>
              </a:prstGeom>
              <a:noFill/>
              <a:ln w="28575">
                <a:solidFill>
                  <a:srgbClr val="000000"/>
                </a:solidFill>
                <a:round/>
                <a:headEnd/>
                <a:tailEnd/>
              </a:ln>
            </p:spPr>
            <p:txBody>
              <a:bodyPr lIns="36576" tIns="36576" rIns="36576" bIns="36576"/>
              <a:lstStyle/>
              <a:p>
                <a:endParaRPr lang="en-US" dirty="0"/>
              </a:p>
            </p:txBody>
          </p:sp>
          <p:sp>
            <p:nvSpPr>
              <p:cNvPr id="98" name="Line 8">
                <a:extLst>
                  <a:ext uri="{FF2B5EF4-FFF2-40B4-BE49-F238E27FC236}">
                    <a16:creationId xmlns:a16="http://schemas.microsoft.com/office/drawing/2014/main" id="{C00BF49D-FEC8-4C3E-87BA-019A6F0F1C04}"/>
                  </a:ext>
                </a:extLst>
              </p:cNvPr>
              <p:cNvSpPr>
                <a:spLocks noChangeShapeType="1"/>
              </p:cNvSpPr>
              <p:nvPr/>
            </p:nvSpPr>
            <p:spPr bwMode="auto">
              <a:xfrm>
                <a:off x="107899200" y="110871000"/>
                <a:ext cx="22860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99" name="Line 9">
                <a:extLst>
                  <a:ext uri="{FF2B5EF4-FFF2-40B4-BE49-F238E27FC236}">
                    <a16:creationId xmlns:a16="http://schemas.microsoft.com/office/drawing/2014/main" id="{8F9485ED-F151-4C8D-A827-CC06BBC05F79}"/>
                  </a:ext>
                </a:extLst>
              </p:cNvPr>
              <p:cNvSpPr>
                <a:spLocks noChangeShapeType="1"/>
              </p:cNvSpPr>
              <p:nvPr/>
            </p:nvSpPr>
            <p:spPr bwMode="auto">
              <a:xfrm>
                <a:off x="110185200" y="112699800"/>
                <a:ext cx="22860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100" name="Line 10">
                <a:extLst>
                  <a:ext uri="{FF2B5EF4-FFF2-40B4-BE49-F238E27FC236}">
                    <a16:creationId xmlns:a16="http://schemas.microsoft.com/office/drawing/2014/main" id="{25C4A436-56D3-42C0-BDD3-B16E806C8736}"/>
                  </a:ext>
                </a:extLst>
              </p:cNvPr>
              <p:cNvSpPr>
                <a:spLocks noChangeShapeType="1"/>
              </p:cNvSpPr>
              <p:nvPr/>
            </p:nvSpPr>
            <p:spPr bwMode="auto">
              <a:xfrm>
                <a:off x="107899200" y="110871000"/>
                <a:ext cx="0" cy="1828800"/>
              </a:xfrm>
              <a:prstGeom prst="line">
                <a:avLst/>
              </a:prstGeom>
              <a:noFill/>
              <a:ln w="28575">
                <a:solidFill>
                  <a:srgbClr val="000000"/>
                </a:solidFill>
                <a:round/>
                <a:headEnd/>
                <a:tailEnd/>
              </a:ln>
            </p:spPr>
            <p:txBody>
              <a:bodyPr lIns="36576" tIns="36576" rIns="36576" bIns="36576"/>
              <a:lstStyle/>
              <a:p>
                <a:endParaRPr lang="en-US" dirty="0"/>
              </a:p>
            </p:txBody>
          </p:sp>
          <p:sp>
            <p:nvSpPr>
              <p:cNvPr id="101" name="Line 11">
                <a:extLst>
                  <a:ext uri="{FF2B5EF4-FFF2-40B4-BE49-F238E27FC236}">
                    <a16:creationId xmlns:a16="http://schemas.microsoft.com/office/drawing/2014/main" id="{ABAFAD1C-7B5A-4790-AA20-74E51E904618}"/>
                  </a:ext>
                </a:extLst>
              </p:cNvPr>
              <p:cNvSpPr>
                <a:spLocks noChangeShapeType="1"/>
              </p:cNvSpPr>
              <p:nvPr/>
            </p:nvSpPr>
            <p:spPr bwMode="auto">
              <a:xfrm>
                <a:off x="110185200" y="110871000"/>
                <a:ext cx="0" cy="18288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102" name="Line 12">
                <a:extLst>
                  <a:ext uri="{FF2B5EF4-FFF2-40B4-BE49-F238E27FC236}">
                    <a16:creationId xmlns:a16="http://schemas.microsoft.com/office/drawing/2014/main" id="{7DB42FD2-212C-4868-A3EE-E94D90665E4A}"/>
                  </a:ext>
                </a:extLst>
              </p:cNvPr>
              <p:cNvSpPr>
                <a:spLocks noChangeShapeType="1"/>
              </p:cNvSpPr>
              <p:nvPr/>
            </p:nvSpPr>
            <p:spPr bwMode="auto">
              <a:xfrm>
                <a:off x="105613200" y="112014000"/>
                <a:ext cx="0" cy="685800"/>
              </a:xfrm>
              <a:prstGeom prst="line">
                <a:avLst/>
              </a:prstGeom>
              <a:noFill/>
              <a:ln w="28575">
                <a:solidFill>
                  <a:srgbClr val="000000"/>
                </a:solidFill>
                <a:round/>
                <a:headEnd/>
                <a:tailEnd/>
              </a:ln>
            </p:spPr>
            <p:txBody>
              <a:bodyPr lIns="36576" tIns="36576" rIns="36576" bIns="36576"/>
              <a:lstStyle/>
              <a:p>
                <a:endParaRPr lang="en-US" dirty="0"/>
              </a:p>
            </p:txBody>
          </p:sp>
          <p:sp>
            <p:nvSpPr>
              <p:cNvPr id="103" name="Line 13">
                <a:extLst>
                  <a:ext uri="{FF2B5EF4-FFF2-40B4-BE49-F238E27FC236}">
                    <a16:creationId xmlns:a16="http://schemas.microsoft.com/office/drawing/2014/main" id="{5F2B2382-4C0D-444C-82A0-E18E33D103E1}"/>
                  </a:ext>
                </a:extLst>
              </p:cNvPr>
              <p:cNvSpPr>
                <a:spLocks noChangeShapeType="1"/>
              </p:cNvSpPr>
              <p:nvPr/>
            </p:nvSpPr>
            <p:spPr bwMode="auto">
              <a:xfrm>
                <a:off x="112471200" y="112014000"/>
                <a:ext cx="0" cy="6858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104" name="Line 14">
                <a:extLst>
                  <a:ext uri="{FF2B5EF4-FFF2-40B4-BE49-F238E27FC236}">
                    <a16:creationId xmlns:a16="http://schemas.microsoft.com/office/drawing/2014/main" id="{559DC505-1C58-4D6A-B119-1B1EDA481319}"/>
                  </a:ext>
                </a:extLst>
              </p:cNvPr>
              <p:cNvSpPr>
                <a:spLocks noChangeShapeType="1"/>
              </p:cNvSpPr>
              <p:nvPr/>
            </p:nvSpPr>
            <p:spPr bwMode="auto">
              <a:xfrm>
                <a:off x="105613200" y="112014000"/>
                <a:ext cx="1600200" cy="0"/>
              </a:xfrm>
              <a:prstGeom prst="line">
                <a:avLst/>
              </a:prstGeom>
              <a:noFill/>
              <a:ln w="28575">
                <a:solidFill>
                  <a:srgbClr val="000000"/>
                </a:solidFill>
                <a:round/>
                <a:headEnd/>
                <a:tailEnd/>
              </a:ln>
            </p:spPr>
            <p:txBody>
              <a:bodyPr lIns="36576" tIns="36576" rIns="36576" bIns="36576"/>
              <a:lstStyle/>
              <a:p>
                <a:endParaRPr lang="en-US" dirty="0"/>
              </a:p>
            </p:txBody>
          </p:sp>
          <p:sp>
            <p:nvSpPr>
              <p:cNvPr id="105" name="Line 15">
                <a:extLst>
                  <a:ext uri="{FF2B5EF4-FFF2-40B4-BE49-F238E27FC236}">
                    <a16:creationId xmlns:a16="http://schemas.microsoft.com/office/drawing/2014/main" id="{A52CF938-4E24-4F3F-9F31-DCB128638A83}"/>
                  </a:ext>
                </a:extLst>
              </p:cNvPr>
              <p:cNvSpPr>
                <a:spLocks noChangeShapeType="1"/>
              </p:cNvSpPr>
              <p:nvPr/>
            </p:nvSpPr>
            <p:spPr bwMode="auto">
              <a:xfrm>
                <a:off x="110871000" y="112014000"/>
                <a:ext cx="16002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106" name="Line 16">
                <a:extLst>
                  <a:ext uri="{FF2B5EF4-FFF2-40B4-BE49-F238E27FC236}">
                    <a16:creationId xmlns:a16="http://schemas.microsoft.com/office/drawing/2014/main" id="{099B6350-52B9-4670-A714-20B17FAA19EC}"/>
                  </a:ext>
                </a:extLst>
              </p:cNvPr>
              <p:cNvSpPr>
                <a:spLocks noChangeShapeType="1"/>
              </p:cNvSpPr>
              <p:nvPr/>
            </p:nvSpPr>
            <p:spPr bwMode="auto">
              <a:xfrm flipV="1">
                <a:off x="107213400" y="110185200"/>
                <a:ext cx="0" cy="1828800"/>
              </a:xfrm>
              <a:prstGeom prst="line">
                <a:avLst/>
              </a:prstGeom>
              <a:noFill/>
              <a:ln w="28575">
                <a:solidFill>
                  <a:srgbClr val="000000"/>
                </a:solidFill>
                <a:round/>
                <a:headEnd/>
                <a:tailEnd/>
              </a:ln>
            </p:spPr>
            <p:txBody>
              <a:bodyPr lIns="36576" tIns="36576" rIns="36576" bIns="36576"/>
              <a:lstStyle/>
              <a:p>
                <a:endParaRPr lang="en-US" dirty="0"/>
              </a:p>
            </p:txBody>
          </p:sp>
          <p:sp>
            <p:nvSpPr>
              <p:cNvPr id="107" name="Line 17">
                <a:extLst>
                  <a:ext uri="{FF2B5EF4-FFF2-40B4-BE49-F238E27FC236}">
                    <a16:creationId xmlns:a16="http://schemas.microsoft.com/office/drawing/2014/main" id="{9DE5F5E6-C2E6-493C-9C42-DC165D2237AB}"/>
                  </a:ext>
                </a:extLst>
              </p:cNvPr>
              <p:cNvSpPr>
                <a:spLocks noChangeShapeType="1"/>
              </p:cNvSpPr>
              <p:nvPr/>
            </p:nvSpPr>
            <p:spPr bwMode="auto">
              <a:xfrm flipV="1">
                <a:off x="110871000" y="110185200"/>
                <a:ext cx="0" cy="18288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108" name="Line 18">
                <a:extLst>
                  <a:ext uri="{FF2B5EF4-FFF2-40B4-BE49-F238E27FC236}">
                    <a16:creationId xmlns:a16="http://schemas.microsoft.com/office/drawing/2014/main" id="{F80937E0-2D5D-47E0-BFA9-A000B8679036}"/>
                  </a:ext>
                </a:extLst>
              </p:cNvPr>
              <p:cNvSpPr>
                <a:spLocks noChangeShapeType="1"/>
              </p:cNvSpPr>
              <p:nvPr/>
            </p:nvSpPr>
            <p:spPr bwMode="auto">
              <a:xfrm>
                <a:off x="107213400" y="110185200"/>
                <a:ext cx="3657600" cy="0"/>
              </a:xfrm>
              <a:prstGeom prst="line">
                <a:avLst/>
              </a:prstGeom>
              <a:noFill/>
              <a:ln w="28575">
                <a:solidFill>
                  <a:srgbClr val="000000"/>
                </a:solidFill>
                <a:round/>
                <a:headEnd/>
                <a:tailEnd/>
              </a:ln>
            </p:spPr>
            <p:txBody>
              <a:bodyPr lIns="36576" tIns="36576" rIns="36576" bIns="36576"/>
              <a:lstStyle/>
              <a:p>
                <a:endParaRPr lang="en-US" dirty="0"/>
              </a:p>
            </p:txBody>
          </p:sp>
          <p:grpSp>
            <p:nvGrpSpPr>
              <p:cNvPr id="109" name="Group 19">
                <a:extLst>
                  <a:ext uri="{FF2B5EF4-FFF2-40B4-BE49-F238E27FC236}">
                    <a16:creationId xmlns:a16="http://schemas.microsoft.com/office/drawing/2014/main" id="{2C91087D-3830-4E83-B815-A08E0503D46C}"/>
                  </a:ext>
                </a:extLst>
              </p:cNvPr>
              <p:cNvGrpSpPr>
                <a:grpSpLocks/>
              </p:cNvGrpSpPr>
              <p:nvPr/>
            </p:nvGrpSpPr>
            <p:grpSpPr bwMode="auto">
              <a:xfrm>
                <a:off x="106413300" y="111671100"/>
                <a:ext cx="0" cy="1257300"/>
                <a:chOff x="106413300" y="111671100"/>
                <a:chExt cx="0" cy="1257300"/>
              </a:xfrm>
            </p:grpSpPr>
            <p:sp>
              <p:nvSpPr>
                <p:cNvPr id="127" name="Line 20">
                  <a:extLst>
                    <a:ext uri="{FF2B5EF4-FFF2-40B4-BE49-F238E27FC236}">
                      <a16:creationId xmlns:a16="http://schemas.microsoft.com/office/drawing/2014/main" id="{849FC127-1798-4338-A24A-64CCDA55DB93}"/>
                    </a:ext>
                  </a:extLst>
                </p:cNvPr>
                <p:cNvSpPr>
                  <a:spLocks noChangeShapeType="1"/>
                </p:cNvSpPr>
                <p:nvPr/>
              </p:nvSpPr>
              <p:spPr bwMode="auto">
                <a:xfrm>
                  <a:off x="106413300" y="112242600"/>
                  <a:ext cx="0" cy="171450"/>
                </a:xfrm>
                <a:prstGeom prst="line">
                  <a:avLst/>
                </a:prstGeom>
                <a:noFill/>
                <a:ln w="19050">
                  <a:solidFill>
                    <a:srgbClr val="000000"/>
                  </a:solidFill>
                  <a:round/>
                  <a:headEnd/>
                  <a:tailEnd/>
                </a:ln>
              </p:spPr>
              <p:txBody>
                <a:bodyPr lIns="36576" tIns="36576" rIns="36576" bIns="36576"/>
                <a:lstStyle/>
                <a:p>
                  <a:endParaRPr lang="en-US" dirty="0"/>
                </a:p>
              </p:txBody>
            </p:sp>
            <p:sp>
              <p:nvSpPr>
                <p:cNvPr id="128" name="Line 21">
                  <a:extLst>
                    <a:ext uri="{FF2B5EF4-FFF2-40B4-BE49-F238E27FC236}">
                      <a16:creationId xmlns:a16="http://schemas.microsoft.com/office/drawing/2014/main" id="{0DA834D2-BA8A-4CEC-A90E-D19CEC269EA8}"/>
                    </a:ext>
                  </a:extLst>
                </p:cNvPr>
                <p:cNvSpPr>
                  <a:spLocks noChangeShapeType="1"/>
                </p:cNvSpPr>
                <p:nvPr/>
              </p:nvSpPr>
              <p:spPr bwMode="auto">
                <a:xfrm>
                  <a:off x="106413300" y="112471200"/>
                  <a:ext cx="0" cy="457200"/>
                </a:xfrm>
                <a:prstGeom prst="line">
                  <a:avLst/>
                </a:prstGeom>
                <a:noFill/>
                <a:ln w="19050">
                  <a:solidFill>
                    <a:srgbClr val="000000"/>
                  </a:solidFill>
                  <a:round/>
                  <a:headEnd/>
                  <a:tailEnd/>
                </a:ln>
              </p:spPr>
              <p:txBody>
                <a:bodyPr lIns="36576" tIns="36576" rIns="36576" bIns="36576"/>
                <a:lstStyle/>
                <a:p>
                  <a:endParaRPr lang="en-US" dirty="0"/>
                </a:p>
              </p:txBody>
            </p:sp>
            <p:sp>
              <p:nvSpPr>
                <p:cNvPr id="129" name="Line 22">
                  <a:extLst>
                    <a:ext uri="{FF2B5EF4-FFF2-40B4-BE49-F238E27FC236}">
                      <a16:creationId xmlns:a16="http://schemas.microsoft.com/office/drawing/2014/main" id="{B41420FA-E39C-458C-9395-C088DEFEF858}"/>
                    </a:ext>
                  </a:extLst>
                </p:cNvPr>
                <p:cNvSpPr>
                  <a:spLocks noChangeShapeType="1"/>
                </p:cNvSpPr>
                <p:nvPr/>
              </p:nvSpPr>
              <p:spPr bwMode="auto">
                <a:xfrm>
                  <a:off x="106413300" y="111671100"/>
                  <a:ext cx="0" cy="457200"/>
                </a:xfrm>
                <a:prstGeom prst="line">
                  <a:avLst/>
                </a:prstGeom>
                <a:noFill/>
                <a:ln w="19050" algn="ctr">
                  <a:solidFill>
                    <a:srgbClr val="000000"/>
                  </a:solidFill>
                  <a:round/>
                  <a:headEnd/>
                  <a:tailEnd/>
                </a:ln>
              </p:spPr>
              <p:txBody>
                <a:bodyPr lIns="36576" tIns="36576" rIns="36576" bIns="36576"/>
                <a:lstStyle/>
                <a:p>
                  <a:endParaRPr lang="en-US" dirty="0"/>
                </a:p>
              </p:txBody>
            </p:sp>
          </p:grpSp>
          <p:sp>
            <p:nvSpPr>
              <p:cNvPr id="110" name="Line 23">
                <a:extLst>
                  <a:ext uri="{FF2B5EF4-FFF2-40B4-BE49-F238E27FC236}">
                    <a16:creationId xmlns:a16="http://schemas.microsoft.com/office/drawing/2014/main" id="{FB1B972A-788A-4793-B7E0-A184A98EC221}"/>
                  </a:ext>
                </a:extLst>
              </p:cNvPr>
              <p:cNvSpPr>
                <a:spLocks noChangeShapeType="1"/>
              </p:cNvSpPr>
              <p:nvPr/>
            </p:nvSpPr>
            <p:spPr bwMode="auto">
              <a:xfrm>
                <a:off x="106184700" y="112014000"/>
                <a:ext cx="0" cy="685800"/>
              </a:xfrm>
              <a:prstGeom prst="line">
                <a:avLst/>
              </a:prstGeom>
              <a:noFill/>
              <a:ln w="28575">
                <a:solidFill>
                  <a:srgbClr val="000000"/>
                </a:solidFill>
                <a:prstDash val="dash"/>
                <a:round/>
                <a:headEnd/>
                <a:tailEnd/>
              </a:ln>
            </p:spPr>
            <p:txBody>
              <a:bodyPr lIns="36576" tIns="36576" rIns="36576" bIns="36576"/>
              <a:lstStyle/>
              <a:p>
                <a:endParaRPr lang="en-US" dirty="0"/>
              </a:p>
            </p:txBody>
          </p:sp>
          <p:sp>
            <p:nvSpPr>
              <p:cNvPr id="111" name="Line 24">
                <a:extLst>
                  <a:ext uri="{FF2B5EF4-FFF2-40B4-BE49-F238E27FC236}">
                    <a16:creationId xmlns:a16="http://schemas.microsoft.com/office/drawing/2014/main" id="{9DE6DE5E-884B-424D-80E9-205D539D21A9}"/>
                  </a:ext>
                </a:extLst>
              </p:cNvPr>
              <p:cNvSpPr>
                <a:spLocks noChangeShapeType="1"/>
              </p:cNvSpPr>
              <p:nvPr/>
            </p:nvSpPr>
            <p:spPr bwMode="auto">
              <a:xfrm>
                <a:off x="111899700" y="1120140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112" name="Line 25">
                <a:extLst>
                  <a:ext uri="{FF2B5EF4-FFF2-40B4-BE49-F238E27FC236}">
                    <a16:creationId xmlns:a16="http://schemas.microsoft.com/office/drawing/2014/main" id="{1FD99177-5A63-4752-9A87-EDB573BEE4A1}"/>
                  </a:ext>
                </a:extLst>
              </p:cNvPr>
              <p:cNvSpPr>
                <a:spLocks noChangeShapeType="1"/>
              </p:cNvSpPr>
              <p:nvPr/>
            </p:nvSpPr>
            <p:spPr bwMode="auto">
              <a:xfrm>
                <a:off x="111442500" y="1120140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113" name="Line 27">
                <a:extLst>
                  <a:ext uri="{FF2B5EF4-FFF2-40B4-BE49-F238E27FC236}">
                    <a16:creationId xmlns:a16="http://schemas.microsoft.com/office/drawing/2014/main" id="{583E131E-7DFD-4FDD-B912-D2FBF98CE0C0}"/>
                  </a:ext>
                </a:extLst>
              </p:cNvPr>
              <p:cNvSpPr>
                <a:spLocks noChangeShapeType="1"/>
              </p:cNvSpPr>
              <p:nvPr/>
            </p:nvSpPr>
            <p:spPr bwMode="auto">
              <a:xfrm>
                <a:off x="106641900" y="1120140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nvGrpSpPr>
              <p:cNvPr id="114" name="Group 28">
                <a:extLst>
                  <a:ext uri="{FF2B5EF4-FFF2-40B4-BE49-F238E27FC236}">
                    <a16:creationId xmlns:a16="http://schemas.microsoft.com/office/drawing/2014/main" id="{DD880A42-1D35-402B-B597-CFD0EC6256FF}"/>
                  </a:ext>
                </a:extLst>
              </p:cNvPr>
              <p:cNvGrpSpPr>
                <a:grpSpLocks/>
              </p:cNvGrpSpPr>
              <p:nvPr/>
            </p:nvGrpSpPr>
            <p:grpSpPr bwMode="auto">
              <a:xfrm>
                <a:off x="111671100" y="111671100"/>
                <a:ext cx="1" cy="1257300"/>
                <a:chOff x="106527600" y="111785400"/>
                <a:chExt cx="1" cy="1257300"/>
              </a:xfrm>
            </p:grpSpPr>
            <p:sp>
              <p:nvSpPr>
                <p:cNvPr id="124" name="Line 29">
                  <a:extLst>
                    <a:ext uri="{FF2B5EF4-FFF2-40B4-BE49-F238E27FC236}">
                      <a16:creationId xmlns:a16="http://schemas.microsoft.com/office/drawing/2014/main" id="{3DE9AD35-F90E-4BDD-B16A-D6F7A0E8ACEA}"/>
                    </a:ext>
                  </a:extLst>
                </p:cNvPr>
                <p:cNvSpPr>
                  <a:spLocks noChangeShapeType="1"/>
                </p:cNvSpPr>
                <p:nvPr/>
              </p:nvSpPr>
              <p:spPr bwMode="auto">
                <a:xfrm>
                  <a:off x="106527600" y="112356900"/>
                  <a:ext cx="1" cy="17145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125" name="Line 30">
                  <a:extLst>
                    <a:ext uri="{FF2B5EF4-FFF2-40B4-BE49-F238E27FC236}">
                      <a16:creationId xmlns:a16="http://schemas.microsoft.com/office/drawing/2014/main" id="{BB4400F3-76B5-4DC0-BE1C-0B2239A3D2E7}"/>
                    </a:ext>
                  </a:extLst>
                </p:cNvPr>
                <p:cNvSpPr>
                  <a:spLocks noChangeShapeType="1"/>
                </p:cNvSpPr>
                <p:nvPr/>
              </p:nvSpPr>
              <p:spPr bwMode="auto">
                <a:xfrm>
                  <a:off x="106527600" y="112585500"/>
                  <a:ext cx="1" cy="45720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126" name="Line 31">
                  <a:extLst>
                    <a:ext uri="{FF2B5EF4-FFF2-40B4-BE49-F238E27FC236}">
                      <a16:creationId xmlns:a16="http://schemas.microsoft.com/office/drawing/2014/main" id="{437843F5-224E-4E57-859A-0D79B6205384}"/>
                    </a:ext>
                  </a:extLst>
                </p:cNvPr>
                <p:cNvSpPr>
                  <a:spLocks noChangeShapeType="1"/>
                </p:cNvSpPr>
                <p:nvPr/>
              </p:nvSpPr>
              <p:spPr bwMode="auto">
                <a:xfrm>
                  <a:off x="106527600" y="111785400"/>
                  <a:ext cx="1" cy="457200"/>
                </a:xfrm>
                <a:prstGeom prst="line">
                  <a:avLst/>
                </a:prstGeom>
                <a:noFill/>
                <a:ln w="19050" algn="ctr">
                  <a:solidFill>
                    <a:srgbClr val="000000"/>
                  </a:solidFill>
                  <a:round/>
                  <a:headEnd/>
                  <a:tailEnd/>
                </a:ln>
              </p:spPr>
              <p:txBody>
                <a:bodyPr lIns="36576" tIns="36576" rIns="36576" bIns="36576"/>
                <a:lstStyle/>
                <a:p>
                  <a:endParaRPr lang="en-US" dirty="0"/>
                </a:p>
              </p:txBody>
            </p:sp>
          </p:grpSp>
          <p:grpSp>
            <p:nvGrpSpPr>
              <p:cNvPr id="115" name="Group 32">
                <a:extLst>
                  <a:ext uri="{FF2B5EF4-FFF2-40B4-BE49-F238E27FC236}">
                    <a16:creationId xmlns:a16="http://schemas.microsoft.com/office/drawing/2014/main" id="{98EAAB07-C351-4F80-91AE-4010023FEA77}"/>
                  </a:ext>
                </a:extLst>
              </p:cNvPr>
              <p:cNvGrpSpPr>
                <a:grpSpLocks/>
              </p:cNvGrpSpPr>
              <p:nvPr/>
            </p:nvGrpSpPr>
            <p:grpSpPr bwMode="auto">
              <a:xfrm>
                <a:off x="109042200" y="109728000"/>
                <a:ext cx="1" cy="1257300"/>
                <a:chOff x="106641900" y="111899700"/>
                <a:chExt cx="1" cy="1257300"/>
              </a:xfrm>
            </p:grpSpPr>
            <p:sp>
              <p:nvSpPr>
                <p:cNvPr id="121" name="Line 33">
                  <a:extLst>
                    <a:ext uri="{FF2B5EF4-FFF2-40B4-BE49-F238E27FC236}">
                      <a16:creationId xmlns:a16="http://schemas.microsoft.com/office/drawing/2014/main" id="{8CF667A6-CC3A-411E-802E-3A7AFB75D4EA}"/>
                    </a:ext>
                  </a:extLst>
                </p:cNvPr>
                <p:cNvSpPr>
                  <a:spLocks noChangeShapeType="1"/>
                </p:cNvSpPr>
                <p:nvPr/>
              </p:nvSpPr>
              <p:spPr bwMode="auto">
                <a:xfrm>
                  <a:off x="106641900" y="112471200"/>
                  <a:ext cx="1" cy="17145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122" name="Line 34">
                  <a:extLst>
                    <a:ext uri="{FF2B5EF4-FFF2-40B4-BE49-F238E27FC236}">
                      <a16:creationId xmlns:a16="http://schemas.microsoft.com/office/drawing/2014/main" id="{4EB239AC-6B57-4E10-A2A9-AC70403C4CE6}"/>
                    </a:ext>
                  </a:extLst>
                </p:cNvPr>
                <p:cNvSpPr>
                  <a:spLocks noChangeShapeType="1"/>
                </p:cNvSpPr>
                <p:nvPr/>
              </p:nvSpPr>
              <p:spPr bwMode="auto">
                <a:xfrm>
                  <a:off x="106641900" y="112699800"/>
                  <a:ext cx="1" cy="457200"/>
                </a:xfrm>
                <a:prstGeom prst="line">
                  <a:avLst/>
                </a:prstGeom>
                <a:noFill/>
                <a:ln w="19050" algn="ctr">
                  <a:solidFill>
                    <a:srgbClr val="000000"/>
                  </a:solidFill>
                  <a:round/>
                  <a:headEnd/>
                  <a:tailEnd/>
                </a:ln>
              </p:spPr>
              <p:txBody>
                <a:bodyPr lIns="36576" tIns="36576" rIns="36576" bIns="36576"/>
                <a:lstStyle/>
                <a:p>
                  <a:endParaRPr lang="en-US" dirty="0"/>
                </a:p>
              </p:txBody>
            </p:sp>
            <p:sp>
              <p:nvSpPr>
                <p:cNvPr id="123" name="Line 35">
                  <a:extLst>
                    <a:ext uri="{FF2B5EF4-FFF2-40B4-BE49-F238E27FC236}">
                      <a16:creationId xmlns:a16="http://schemas.microsoft.com/office/drawing/2014/main" id="{71F68517-294D-4D50-8B67-B57733A22A93}"/>
                    </a:ext>
                  </a:extLst>
                </p:cNvPr>
                <p:cNvSpPr>
                  <a:spLocks noChangeShapeType="1"/>
                </p:cNvSpPr>
                <p:nvPr/>
              </p:nvSpPr>
              <p:spPr bwMode="auto">
                <a:xfrm>
                  <a:off x="106641900" y="111899700"/>
                  <a:ext cx="1" cy="457200"/>
                </a:xfrm>
                <a:prstGeom prst="line">
                  <a:avLst/>
                </a:prstGeom>
                <a:noFill/>
                <a:ln w="19050" algn="ctr">
                  <a:solidFill>
                    <a:srgbClr val="000000"/>
                  </a:solidFill>
                  <a:round/>
                  <a:headEnd/>
                  <a:tailEnd/>
                </a:ln>
              </p:spPr>
              <p:txBody>
                <a:bodyPr lIns="36576" tIns="36576" rIns="36576" bIns="36576"/>
                <a:lstStyle/>
                <a:p>
                  <a:endParaRPr lang="en-US" dirty="0"/>
                </a:p>
              </p:txBody>
            </p:sp>
          </p:grpSp>
          <p:sp>
            <p:nvSpPr>
              <p:cNvPr id="116" name="Line 36">
                <a:extLst>
                  <a:ext uri="{FF2B5EF4-FFF2-40B4-BE49-F238E27FC236}">
                    <a16:creationId xmlns:a16="http://schemas.microsoft.com/office/drawing/2014/main" id="{D26E6E14-0960-43FF-A262-F86A03F9ADCA}"/>
                  </a:ext>
                </a:extLst>
              </p:cNvPr>
              <p:cNvSpPr>
                <a:spLocks noChangeShapeType="1"/>
              </p:cNvSpPr>
              <p:nvPr/>
            </p:nvSpPr>
            <p:spPr bwMode="auto">
              <a:xfrm flipV="1">
                <a:off x="108127800" y="109956600"/>
                <a:ext cx="0" cy="228600"/>
              </a:xfrm>
              <a:prstGeom prst="line">
                <a:avLst/>
              </a:prstGeom>
              <a:noFill/>
              <a:ln w="28575">
                <a:solidFill>
                  <a:srgbClr val="000000"/>
                </a:solidFill>
                <a:round/>
                <a:headEnd/>
                <a:tailEnd/>
              </a:ln>
            </p:spPr>
            <p:txBody>
              <a:bodyPr lIns="36576" tIns="36576" rIns="36576" bIns="36576"/>
              <a:lstStyle/>
              <a:p>
                <a:endParaRPr lang="en-US" dirty="0"/>
              </a:p>
            </p:txBody>
          </p:sp>
          <p:sp>
            <p:nvSpPr>
              <p:cNvPr id="117" name="Line 37">
                <a:extLst>
                  <a:ext uri="{FF2B5EF4-FFF2-40B4-BE49-F238E27FC236}">
                    <a16:creationId xmlns:a16="http://schemas.microsoft.com/office/drawing/2014/main" id="{578FB9BD-7D5A-4396-807E-B2B18600C209}"/>
                  </a:ext>
                </a:extLst>
              </p:cNvPr>
              <p:cNvSpPr>
                <a:spLocks noChangeShapeType="1"/>
              </p:cNvSpPr>
              <p:nvPr/>
            </p:nvSpPr>
            <p:spPr bwMode="auto">
              <a:xfrm>
                <a:off x="108127800" y="109956600"/>
                <a:ext cx="1828800" cy="0"/>
              </a:xfrm>
              <a:prstGeom prst="line">
                <a:avLst/>
              </a:prstGeom>
              <a:noFill/>
              <a:ln w="28575">
                <a:solidFill>
                  <a:srgbClr val="000000"/>
                </a:solidFill>
                <a:round/>
                <a:headEnd/>
                <a:tailEnd/>
              </a:ln>
            </p:spPr>
            <p:txBody>
              <a:bodyPr lIns="36576" tIns="36576" rIns="36576" bIns="36576"/>
              <a:lstStyle/>
              <a:p>
                <a:endParaRPr lang="en-US" dirty="0"/>
              </a:p>
            </p:txBody>
          </p:sp>
          <p:sp>
            <p:nvSpPr>
              <p:cNvPr id="118" name="Line 38">
                <a:extLst>
                  <a:ext uri="{FF2B5EF4-FFF2-40B4-BE49-F238E27FC236}">
                    <a16:creationId xmlns:a16="http://schemas.microsoft.com/office/drawing/2014/main" id="{32DB9EC2-AB3C-42C9-9156-16F5643CEB43}"/>
                  </a:ext>
                </a:extLst>
              </p:cNvPr>
              <p:cNvSpPr>
                <a:spLocks noChangeShapeType="1"/>
              </p:cNvSpPr>
              <p:nvPr/>
            </p:nvSpPr>
            <p:spPr bwMode="auto">
              <a:xfrm>
                <a:off x="109956600" y="109956600"/>
                <a:ext cx="0" cy="228600"/>
              </a:xfrm>
              <a:prstGeom prst="line">
                <a:avLst/>
              </a:prstGeom>
              <a:noFill/>
              <a:ln w="28575">
                <a:solidFill>
                  <a:srgbClr val="000000"/>
                </a:solidFill>
                <a:round/>
                <a:headEnd/>
                <a:tailEnd/>
              </a:ln>
            </p:spPr>
            <p:txBody>
              <a:bodyPr lIns="36576" tIns="36576" rIns="36576" bIns="36576"/>
              <a:lstStyle/>
              <a:p>
                <a:endParaRPr lang="en-US" dirty="0"/>
              </a:p>
            </p:txBody>
          </p:sp>
          <p:sp>
            <p:nvSpPr>
              <p:cNvPr id="119" name="Line 39">
                <a:extLst>
                  <a:ext uri="{FF2B5EF4-FFF2-40B4-BE49-F238E27FC236}">
                    <a16:creationId xmlns:a16="http://schemas.microsoft.com/office/drawing/2014/main" id="{2D4BE0BC-ACAF-4A4A-A466-EAC296DA10F1}"/>
                  </a:ext>
                </a:extLst>
              </p:cNvPr>
              <p:cNvSpPr>
                <a:spLocks noChangeShapeType="1"/>
              </p:cNvSpPr>
              <p:nvPr/>
            </p:nvSpPr>
            <p:spPr bwMode="auto">
              <a:xfrm>
                <a:off x="108699300" y="109956600"/>
                <a:ext cx="0" cy="9144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120" name="Line 40">
                <a:extLst>
                  <a:ext uri="{FF2B5EF4-FFF2-40B4-BE49-F238E27FC236}">
                    <a16:creationId xmlns:a16="http://schemas.microsoft.com/office/drawing/2014/main" id="{BFC9CB6B-81AD-4ADB-BFB8-E9C3B3981F86}"/>
                  </a:ext>
                </a:extLst>
              </p:cNvPr>
              <p:cNvSpPr>
                <a:spLocks noChangeShapeType="1"/>
              </p:cNvSpPr>
              <p:nvPr/>
            </p:nvSpPr>
            <p:spPr bwMode="auto">
              <a:xfrm>
                <a:off x="109385100" y="109956600"/>
                <a:ext cx="0" cy="9144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grpSp>
          <p:nvGrpSpPr>
            <p:cNvPr id="7" name="Group 41">
              <a:extLst>
                <a:ext uri="{FF2B5EF4-FFF2-40B4-BE49-F238E27FC236}">
                  <a16:creationId xmlns:a16="http://schemas.microsoft.com/office/drawing/2014/main" id="{7839A56B-3B6F-4B6F-8857-8E98309B536D}"/>
                </a:ext>
              </a:extLst>
            </p:cNvPr>
            <p:cNvGrpSpPr>
              <a:grpSpLocks/>
            </p:cNvGrpSpPr>
            <p:nvPr/>
          </p:nvGrpSpPr>
          <p:grpSpPr bwMode="auto">
            <a:xfrm>
              <a:off x="838200" y="1447800"/>
              <a:ext cx="3429000" cy="1371600"/>
              <a:chOff x="105613200" y="106983600"/>
              <a:chExt cx="6858000" cy="2744400"/>
            </a:xfrm>
          </p:grpSpPr>
          <p:sp>
            <p:nvSpPr>
              <p:cNvPr id="85" name="Line 42">
                <a:extLst>
                  <a:ext uri="{FF2B5EF4-FFF2-40B4-BE49-F238E27FC236}">
                    <a16:creationId xmlns:a16="http://schemas.microsoft.com/office/drawing/2014/main" id="{6556E08B-6D46-4EEA-A694-A01FA4A056A5}"/>
                  </a:ext>
                </a:extLst>
              </p:cNvPr>
              <p:cNvSpPr>
                <a:spLocks noChangeShapeType="1"/>
              </p:cNvSpPr>
              <p:nvPr/>
            </p:nvSpPr>
            <p:spPr bwMode="auto">
              <a:xfrm>
                <a:off x="105613200" y="109728000"/>
                <a:ext cx="6858000" cy="0"/>
              </a:xfrm>
              <a:prstGeom prst="line">
                <a:avLst/>
              </a:prstGeom>
              <a:noFill/>
              <a:ln w="28575">
                <a:solidFill>
                  <a:srgbClr val="000000"/>
                </a:solidFill>
                <a:round/>
                <a:headEnd/>
                <a:tailEnd/>
              </a:ln>
            </p:spPr>
            <p:txBody>
              <a:bodyPr lIns="36576" tIns="36576" rIns="36576" bIns="36576"/>
              <a:lstStyle/>
              <a:p>
                <a:endParaRPr lang="en-US" dirty="0"/>
              </a:p>
            </p:txBody>
          </p:sp>
          <p:sp>
            <p:nvSpPr>
              <p:cNvPr id="86" name="Line 43">
                <a:extLst>
                  <a:ext uri="{FF2B5EF4-FFF2-40B4-BE49-F238E27FC236}">
                    <a16:creationId xmlns:a16="http://schemas.microsoft.com/office/drawing/2014/main" id="{D5A520EF-B3D3-49C9-9C9E-C814AD29845F}"/>
                  </a:ext>
                </a:extLst>
              </p:cNvPr>
              <p:cNvSpPr>
                <a:spLocks noChangeShapeType="1"/>
              </p:cNvSpPr>
              <p:nvPr/>
            </p:nvSpPr>
            <p:spPr bwMode="auto">
              <a:xfrm flipV="1">
                <a:off x="105613200" y="106984800"/>
                <a:ext cx="0" cy="2743200"/>
              </a:xfrm>
              <a:prstGeom prst="line">
                <a:avLst/>
              </a:prstGeom>
              <a:noFill/>
              <a:ln w="28575">
                <a:solidFill>
                  <a:srgbClr val="000000"/>
                </a:solidFill>
                <a:round/>
                <a:headEnd/>
                <a:tailEnd/>
              </a:ln>
            </p:spPr>
            <p:txBody>
              <a:bodyPr lIns="36576" tIns="36576" rIns="36576" bIns="36576"/>
              <a:lstStyle/>
              <a:p>
                <a:endParaRPr lang="en-US" dirty="0"/>
              </a:p>
            </p:txBody>
          </p:sp>
          <p:sp>
            <p:nvSpPr>
              <p:cNvPr id="87" name="Line 44">
                <a:extLst>
                  <a:ext uri="{FF2B5EF4-FFF2-40B4-BE49-F238E27FC236}">
                    <a16:creationId xmlns:a16="http://schemas.microsoft.com/office/drawing/2014/main" id="{B22B3FD2-AE16-4F51-BDA5-C3F702CE12CB}"/>
                  </a:ext>
                </a:extLst>
              </p:cNvPr>
              <p:cNvSpPr>
                <a:spLocks noChangeShapeType="1"/>
              </p:cNvSpPr>
              <p:nvPr/>
            </p:nvSpPr>
            <p:spPr bwMode="auto">
              <a:xfrm flipV="1">
                <a:off x="107213400" y="106984800"/>
                <a:ext cx="0" cy="27432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88" name="Line 45">
                <a:extLst>
                  <a:ext uri="{FF2B5EF4-FFF2-40B4-BE49-F238E27FC236}">
                    <a16:creationId xmlns:a16="http://schemas.microsoft.com/office/drawing/2014/main" id="{602901F6-65B2-4B83-AD62-A8073A57D73E}"/>
                  </a:ext>
                </a:extLst>
              </p:cNvPr>
              <p:cNvSpPr>
                <a:spLocks noChangeShapeType="1"/>
              </p:cNvSpPr>
              <p:nvPr/>
            </p:nvSpPr>
            <p:spPr bwMode="auto">
              <a:xfrm flipV="1">
                <a:off x="110871000" y="106984800"/>
                <a:ext cx="0" cy="27432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89" name="Line 46">
                <a:extLst>
                  <a:ext uri="{FF2B5EF4-FFF2-40B4-BE49-F238E27FC236}">
                    <a16:creationId xmlns:a16="http://schemas.microsoft.com/office/drawing/2014/main" id="{275DADD0-F9CA-4B5B-A930-ED61757B7EBA}"/>
                  </a:ext>
                </a:extLst>
              </p:cNvPr>
              <p:cNvSpPr>
                <a:spLocks noChangeShapeType="1"/>
              </p:cNvSpPr>
              <p:nvPr/>
            </p:nvSpPr>
            <p:spPr bwMode="auto">
              <a:xfrm flipV="1">
                <a:off x="112471200" y="106983600"/>
                <a:ext cx="0" cy="27432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90" name="Line 47">
                <a:extLst>
                  <a:ext uri="{FF2B5EF4-FFF2-40B4-BE49-F238E27FC236}">
                    <a16:creationId xmlns:a16="http://schemas.microsoft.com/office/drawing/2014/main" id="{2EA5A27A-7BD8-49CB-B309-8855A8BA4CC7}"/>
                  </a:ext>
                </a:extLst>
              </p:cNvPr>
              <p:cNvSpPr>
                <a:spLocks noChangeShapeType="1"/>
              </p:cNvSpPr>
              <p:nvPr/>
            </p:nvSpPr>
            <p:spPr bwMode="auto">
              <a:xfrm flipV="1">
                <a:off x="107899200" y="106984800"/>
                <a:ext cx="0" cy="27432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91" name="Line 48">
                <a:extLst>
                  <a:ext uri="{FF2B5EF4-FFF2-40B4-BE49-F238E27FC236}">
                    <a16:creationId xmlns:a16="http://schemas.microsoft.com/office/drawing/2014/main" id="{61920635-C23F-487A-A4AB-A9AEA211796A}"/>
                  </a:ext>
                </a:extLst>
              </p:cNvPr>
              <p:cNvSpPr>
                <a:spLocks noChangeShapeType="1"/>
              </p:cNvSpPr>
              <p:nvPr/>
            </p:nvSpPr>
            <p:spPr bwMode="auto">
              <a:xfrm flipV="1">
                <a:off x="110185200" y="106984800"/>
                <a:ext cx="0" cy="274320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92" name="Line 49">
                <a:extLst>
                  <a:ext uri="{FF2B5EF4-FFF2-40B4-BE49-F238E27FC236}">
                    <a16:creationId xmlns:a16="http://schemas.microsoft.com/office/drawing/2014/main" id="{E66A7BAD-9E17-494C-8742-CF0555EB54AE}"/>
                  </a:ext>
                </a:extLst>
              </p:cNvPr>
              <p:cNvSpPr>
                <a:spLocks noChangeShapeType="1"/>
              </p:cNvSpPr>
              <p:nvPr/>
            </p:nvSpPr>
            <p:spPr bwMode="auto">
              <a:xfrm>
                <a:off x="105613200" y="106984800"/>
                <a:ext cx="68580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93" name="Oval 50">
                <a:extLst>
                  <a:ext uri="{FF2B5EF4-FFF2-40B4-BE49-F238E27FC236}">
                    <a16:creationId xmlns:a16="http://schemas.microsoft.com/office/drawing/2014/main" id="{72143E8E-352A-4266-8C77-C2B4289F1AD1}"/>
                  </a:ext>
                </a:extLst>
              </p:cNvPr>
              <p:cNvSpPr>
                <a:spLocks noChangeArrowheads="1"/>
              </p:cNvSpPr>
              <p:nvPr/>
            </p:nvSpPr>
            <p:spPr bwMode="auto">
              <a:xfrm>
                <a:off x="106184700" y="108127800"/>
                <a:ext cx="457200" cy="457200"/>
              </a:xfrm>
              <a:prstGeom prst="ellipse">
                <a:avLst/>
              </a:prstGeom>
              <a:noFill/>
              <a:ln w="28575" algn="in">
                <a:solidFill>
                  <a:srgbClr val="000000"/>
                </a:solidFill>
                <a:round/>
                <a:headEnd/>
                <a:tailEnd/>
              </a:ln>
            </p:spPr>
            <p:txBody>
              <a:bodyPr lIns="36576" tIns="36576" rIns="36576" bIns="36576"/>
              <a:lstStyle/>
              <a:p>
                <a:endParaRPr lang="en-US" dirty="0"/>
              </a:p>
            </p:txBody>
          </p:sp>
          <p:sp>
            <p:nvSpPr>
              <p:cNvPr id="94" name="Oval 51">
                <a:extLst>
                  <a:ext uri="{FF2B5EF4-FFF2-40B4-BE49-F238E27FC236}">
                    <a16:creationId xmlns:a16="http://schemas.microsoft.com/office/drawing/2014/main" id="{DFB071CA-DA07-4D0A-B628-87AA6EE659E6}"/>
                  </a:ext>
                </a:extLst>
              </p:cNvPr>
              <p:cNvSpPr>
                <a:spLocks noChangeArrowheads="1"/>
              </p:cNvSpPr>
              <p:nvPr/>
            </p:nvSpPr>
            <p:spPr bwMode="auto">
              <a:xfrm>
                <a:off x="111442500" y="108127800"/>
                <a:ext cx="457200" cy="457200"/>
              </a:xfrm>
              <a:prstGeom prst="ellipse">
                <a:avLst/>
              </a:prstGeom>
              <a:noFill/>
              <a:ln w="28575" algn="in">
                <a:solidFill>
                  <a:srgbClr val="000000"/>
                </a:solidFill>
                <a:round/>
                <a:headEnd/>
                <a:tailEnd/>
              </a:ln>
            </p:spPr>
            <p:txBody>
              <a:bodyPr lIns="36576" tIns="36576" rIns="36576" bIns="36576"/>
              <a:lstStyle/>
              <a:p>
                <a:endParaRPr lang="en-US" dirty="0"/>
              </a:p>
            </p:txBody>
          </p:sp>
          <p:sp>
            <p:nvSpPr>
              <p:cNvPr id="95" name="Oval 52">
                <a:extLst>
                  <a:ext uri="{FF2B5EF4-FFF2-40B4-BE49-F238E27FC236}">
                    <a16:creationId xmlns:a16="http://schemas.microsoft.com/office/drawing/2014/main" id="{3B7A0623-2EA0-43C3-A364-0A40D8F162A0}"/>
                  </a:ext>
                </a:extLst>
              </p:cNvPr>
              <p:cNvSpPr>
                <a:spLocks noChangeArrowheads="1"/>
              </p:cNvSpPr>
              <p:nvPr/>
            </p:nvSpPr>
            <p:spPr bwMode="auto">
              <a:xfrm>
                <a:off x="108719150" y="108059225"/>
                <a:ext cx="628650" cy="571500"/>
              </a:xfrm>
              <a:prstGeom prst="ellipse">
                <a:avLst/>
              </a:prstGeom>
              <a:noFill/>
              <a:ln w="28575" algn="in">
                <a:solidFill>
                  <a:srgbClr val="000000"/>
                </a:solidFill>
                <a:round/>
                <a:headEnd/>
                <a:tailEnd/>
              </a:ln>
            </p:spPr>
            <p:txBody>
              <a:bodyPr lIns="36576" tIns="36576" rIns="36576" bIns="36576"/>
              <a:lstStyle/>
              <a:p>
                <a:endParaRPr lang="en-US" dirty="0"/>
              </a:p>
            </p:txBody>
          </p:sp>
          <p:sp>
            <p:nvSpPr>
              <p:cNvPr id="96" name="Oval 53">
                <a:extLst>
                  <a:ext uri="{FF2B5EF4-FFF2-40B4-BE49-F238E27FC236}">
                    <a16:creationId xmlns:a16="http://schemas.microsoft.com/office/drawing/2014/main" id="{166FF86B-3150-415A-BB3B-7815B81E7C60}"/>
                  </a:ext>
                </a:extLst>
              </p:cNvPr>
              <p:cNvSpPr>
                <a:spLocks noChangeArrowheads="1"/>
              </p:cNvSpPr>
              <p:nvPr/>
            </p:nvSpPr>
            <p:spPr bwMode="auto">
              <a:xfrm>
                <a:off x="108127800" y="107442000"/>
                <a:ext cx="1837825" cy="1828800"/>
              </a:xfrm>
              <a:prstGeom prst="ellipse">
                <a:avLst/>
              </a:prstGeom>
              <a:noFill/>
              <a:ln w="28575" algn="in">
                <a:solidFill>
                  <a:srgbClr val="000000"/>
                </a:solidFill>
                <a:round/>
                <a:headEnd/>
                <a:tailEnd/>
              </a:ln>
            </p:spPr>
            <p:txBody>
              <a:bodyPr lIns="36576" tIns="36576" rIns="36576" bIns="36576"/>
              <a:lstStyle/>
              <a:p>
                <a:endParaRPr lang="en-US" dirty="0"/>
              </a:p>
            </p:txBody>
          </p:sp>
        </p:grpSp>
        <p:grpSp>
          <p:nvGrpSpPr>
            <p:cNvPr id="8" name="Group 54">
              <a:extLst>
                <a:ext uri="{FF2B5EF4-FFF2-40B4-BE49-F238E27FC236}">
                  <a16:creationId xmlns:a16="http://schemas.microsoft.com/office/drawing/2014/main" id="{8EB18C1A-9228-46D9-BC36-4EC74181D991}"/>
                </a:ext>
              </a:extLst>
            </p:cNvPr>
            <p:cNvGrpSpPr>
              <a:grpSpLocks/>
            </p:cNvGrpSpPr>
            <p:nvPr/>
          </p:nvGrpSpPr>
          <p:grpSpPr bwMode="auto">
            <a:xfrm>
              <a:off x="5562600" y="3657600"/>
              <a:ext cx="1524000" cy="1905000"/>
              <a:chOff x="112014000" y="110128050"/>
              <a:chExt cx="2743200" cy="3371850"/>
            </a:xfrm>
          </p:grpSpPr>
          <p:sp>
            <p:nvSpPr>
              <p:cNvPr id="64" name="Line 55">
                <a:extLst>
                  <a:ext uri="{FF2B5EF4-FFF2-40B4-BE49-F238E27FC236}">
                    <a16:creationId xmlns:a16="http://schemas.microsoft.com/office/drawing/2014/main" id="{9895B1C6-B3C2-4A0A-9E39-FFD97BC1BE37}"/>
                  </a:ext>
                </a:extLst>
              </p:cNvPr>
              <p:cNvSpPr>
                <a:spLocks noChangeShapeType="1"/>
              </p:cNvSpPr>
              <p:nvPr/>
            </p:nvSpPr>
            <p:spPr bwMode="auto">
              <a:xfrm flipH="1">
                <a:off x="112014000" y="113157000"/>
                <a:ext cx="2743200" cy="0"/>
              </a:xfrm>
              <a:prstGeom prst="line">
                <a:avLst/>
              </a:prstGeom>
              <a:noFill/>
              <a:ln w="28575">
                <a:solidFill>
                  <a:srgbClr val="000000"/>
                </a:solidFill>
                <a:round/>
                <a:headEnd/>
                <a:tailEnd/>
              </a:ln>
            </p:spPr>
            <p:txBody>
              <a:bodyPr lIns="36576" tIns="36576" rIns="36576" bIns="36576"/>
              <a:lstStyle/>
              <a:p>
                <a:endParaRPr lang="en-US" dirty="0"/>
              </a:p>
            </p:txBody>
          </p:sp>
          <p:sp>
            <p:nvSpPr>
              <p:cNvPr id="65" name="Line 56">
                <a:extLst>
                  <a:ext uri="{FF2B5EF4-FFF2-40B4-BE49-F238E27FC236}">
                    <a16:creationId xmlns:a16="http://schemas.microsoft.com/office/drawing/2014/main" id="{E85FAC19-E525-4659-8EAA-929D5470529B}"/>
                  </a:ext>
                </a:extLst>
              </p:cNvPr>
              <p:cNvSpPr>
                <a:spLocks noChangeShapeType="1"/>
              </p:cNvSpPr>
              <p:nvPr/>
            </p:nvSpPr>
            <p:spPr bwMode="auto">
              <a:xfrm>
                <a:off x="112014000" y="110642400"/>
                <a:ext cx="0" cy="2514600"/>
              </a:xfrm>
              <a:prstGeom prst="line">
                <a:avLst/>
              </a:prstGeom>
              <a:noFill/>
              <a:ln w="28575">
                <a:solidFill>
                  <a:srgbClr val="000000"/>
                </a:solidFill>
                <a:round/>
                <a:headEnd/>
                <a:tailEnd/>
              </a:ln>
            </p:spPr>
            <p:txBody>
              <a:bodyPr lIns="36576" tIns="36576" rIns="36576" bIns="36576"/>
              <a:lstStyle/>
              <a:p>
                <a:endParaRPr lang="en-US" dirty="0"/>
              </a:p>
            </p:txBody>
          </p:sp>
          <p:sp>
            <p:nvSpPr>
              <p:cNvPr id="66" name="Line 57">
                <a:extLst>
                  <a:ext uri="{FF2B5EF4-FFF2-40B4-BE49-F238E27FC236}">
                    <a16:creationId xmlns:a16="http://schemas.microsoft.com/office/drawing/2014/main" id="{E85A3B9D-8A22-4944-94D6-D9D167034D37}"/>
                  </a:ext>
                </a:extLst>
              </p:cNvPr>
              <p:cNvSpPr>
                <a:spLocks noChangeShapeType="1"/>
              </p:cNvSpPr>
              <p:nvPr/>
            </p:nvSpPr>
            <p:spPr bwMode="auto">
              <a:xfrm>
                <a:off x="114757200" y="110642400"/>
                <a:ext cx="0" cy="25146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67" name="Line 58">
                <a:extLst>
                  <a:ext uri="{FF2B5EF4-FFF2-40B4-BE49-F238E27FC236}">
                    <a16:creationId xmlns:a16="http://schemas.microsoft.com/office/drawing/2014/main" id="{BBEFEBEC-90EC-40D4-AB82-080542EE66E3}"/>
                  </a:ext>
                </a:extLst>
              </p:cNvPr>
              <p:cNvSpPr>
                <a:spLocks noChangeShapeType="1"/>
              </p:cNvSpPr>
              <p:nvPr/>
            </p:nvSpPr>
            <p:spPr bwMode="auto">
              <a:xfrm flipH="1">
                <a:off x="112014000" y="111328200"/>
                <a:ext cx="2743200" cy="0"/>
              </a:xfrm>
              <a:prstGeom prst="line">
                <a:avLst/>
              </a:prstGeom>
              <a:noFill/>
              <a:ln w="28575" algn="ctr">
                <a:solidFill>
                  <a:srgbClr val="000000"/>
                </a:solidFill>
                <a:prstDash val="dash"/>
                <a:round/>
                <a:headEnd/>
                <a:tailEnd/>
              </a:ln>
            </p:spPr>
            <p:txBody>
              <a:bodyPr lIns="36576" tIns="36576" rIns="36576" bIns="36576"/>
              <a:lstStyle/>
              <a:p>
                <a:endParaRPr lang="en-US" dirty="0"/>
              </a:p>
            </p:txBody>
          </p:sp>
          <p:sp>
            <p:nvSpPr>
              <p:cNvPr id="68" name="Line 59">
                <a:extLst>
                  <a:ext uri="{FF2B5EF4-FFF2-40B4-BE49-F238E27FC236}">
                    <a16:creationId xmlns:a16="http://schemas.microsoft.com/office/drawing/2014/main" id="{C122E289-2405-4B03-B894-D91A42C792F4}"/>
                  </a:ext>
                </a:extLst>
              </p:cNvPr>
              <p:cNvSpPr>
                <a:spLocks noChangeShapeType="1"/>
              </p:cNvSpPr>
              <p:nvPr/>
            </p:nvSpPr>
            <p:spPr bwMode="auto">
              <a:xfrm flipH="1">
                <a:off x="112014000" y="110642400"/>
                <a:ext cx="2743200" cy="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69" name="Line 60">
                <a:extLst>
                  <a:ext uri="{FF2B5EF4-FFF2-40B4-BE49-F238E27FC236}">
                    <a16:creationId xmlns:a16="http://schemas.microsoft.com/office/drawing/2014/main" id="{B379239E-6FFA-4C00-9990-E50B0C6F5CA0}"/>
                  </a:ext>
                </a:extLst>
              </p:cNvPr>
              <p:cNvSpPr>
                <a:spLocks noChangeShapeType="1"/>
              </p:cNvSpPr>
              <p:nvPr/>
            </p:nvSpPr>
            <p:spPr bwMode="auto">
              <a:xfrm flipV="1">
                <a:off x="112471200" y="110413800"/>
                <a:ext cx="0" cy="228600"/>
              </a:xfrm>
              <a:prstGeom prst="line">
                <a:avLst/>
              </a:prstGeom>
              <a:noFill/>
              <a:ln w="28575">
                <a:solidFill>
                  <a:srgbClr val="000000"/>
                </a:solidFill>
                <a:round/>
                <a:headEnd/>
                <a:tailEnd/>
              </a:ln>
            </p:spPr>
            <p:txBody>
              <a:bodyPr lIns="36576" tIns="36576" rIns="36576" bIns="36576"/>
              <a:lstStyle/>
              <a:p>
                <a:endParaRPr lang="en-US" dirty="0"/>
              </a:p>
            </p:txBody>
          </p:sp>
          <p:sp>
            <p:nvSpPr>
              <p:cNvPr id="70" name="Line 61">
                <a:extLst>
                  <a:ext uri="{FF2B5EF4-FFF2-40B4-BE49-F238E27FC236}">
                    <a16:creationId xmlns:a16="http://schemas.microsoft.com/office/drawing/2014/main" id="{433AB1B7-220D-46F6-9E4F-E16C3CE18B16}"/>
                  </a:ext>
                </a:extLst>
              </p:cNvPr>
              <p:cNvSpPr>
                <a:spLocks noChangeShapeType="1"/>
              </p:cNvSpPr>
              <p:nvPr/>
            </p:nvSpPr>
            <p:spPr bwMode="auto">
              <a:xfrm flipV="1">
                <a:off x="114300000" y="110402975"/>
                <a:ext cx="0" cy="2286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71" name="Line 62">
                <a:extLst>
                  <a:ext uri="{FF2B5EF4-FFF2-40B4-BE49-F238E27FC236}">
                    <a16:creationId xmlns:a16="http://schemas.microsoft.com/office/drawing/2014/main" id="{676C694D-D59C-488C-9F1D-A940889A2FF6}"/>
                  </a:ext>
                </a:extLst>
              </p:cNvPr>
              <p:cNvSpPr>
                <a:spLocks noChangeShapeType="1"/>
              </p:cNvSpPr>
              <p:nvPr/>
            </p:nvSpPr>
            <p:spPr bwMode="auto">
              <a:xfrm>
                <a:off x="112471200" y="110413800"/>
                <a:ext cx="1828800" cy="0"/>
              </a:xfrm>
              <a:prstGeom prst="line">
                <a:avLst/>
              </a:prstGeom>
              <a:noFill/>
              <a:ln w="28575">
                <a:solidFill>
                  <a:srgbClr val="000000"/>
                </a:solidFill>
                <a:round/>
                <a:headEnd/>
                <a:tailEnd/>
              </a:ln>
            </p:spPr>
            <p:txBody>
              <a:bodyPr lIns="36576" tIns="36576" rIns="36576" bIns="36576"/>
              <a:lstStyle/>
              <a:p>
                <a:endParaRPr lang="en-US" dirty="0"/>
              </a:p>
            </p:txBody>
          </p:sp>
          <p:sp>
            <p:nvSpPr>
              <p:cNvPr id="72" name="Line 63">
                <a:extLst>
                  <a:ext uri="{FF2B5EF4-FFF2-40B4-BE49-F238E27FC236}">
                    <a16:creationId xmlns:a16="http://schemas.microsoft.com/office/drawing/2014/main" id="{96D38691-2C91-42DA-BC2C-8C4389B13854}"/>
                  </a:ext>
                </a:extLst>
              </p:cNvPr>
              <p:cNvSpPr>
                <a:spLocks noChangeShapeType="1"/>
              </p:cNvSpPr>
              <p:nvPr/>
            </p:nvSpPr>
            <p:spPr bwMode="auto">
              <a:xfrm>
                <a:off x="113042700" y="110413800"/>
                <a:ext cx="0" cy="914400"/>
              </a:xfrm>
              <a:prstGeom prst="line">
                <a:avLst/>
              </a:prstGeom>
              <a:noFill/>
              <a:ln w="28575">
                <a:solidFill>
                  <a:srgbClr val="000000"/>
                </a:solidFill>
                <a:prstDash val="dash"/>
                <a:round/>
                <a:headEnd/>
                <a:tailEnd/>
              </a:ln>
            </p:spPr>
            <p:txBody>
              <a:bodyPr lIns="36576" tIns="36576" rIns="36576" bIns="36576"/>
              <a:lstStyle/>
              <a:p>
                <a:endParaRPr lang="en-US" dirty="0"/>
              </a:p>
            </p:txBody>
          </p:sp>
          <p:sp>
            <p:nvSpPr>
              <p:cNvPr id="73" name="Line 64">
                <a:extLst>
                  <a:ext uri="{FF2B5EF4-FFF2-40B4-BE49-F238E27FC236}">
                    <a16:creationId xmlns:a16="http://schemas.microsoft.com/office/drawing/2014/main" id="{CF307F52-1347-4CF0-86DD-E7454D721C1E}"/>
                  </a:ext>
                </a:extLst>
              </p:cNvPr>
              <p:cNvSpPr>
                <a:spLocks noChangeShapeType="1"/>
              </p:cNvSpPr>
              <p:nvPr/>
            </p:nvSpPr>
            <p:spPr bwMode="auto">
              <a:xfrm>
                <a:off x="113728500" y="110413800"/>
                <a:ext cx="0" cy="9144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nvGrpSpPr>
              <p:cNvPr id="74" name="Group 65">
                <a:extLst>
                  <a:ext uri="{FF2B5EF4-FFF2-40B4-BE49-F238E27FC236}">
                    <a16:creationId xmlns:a16="http://schemas.microsoft.com/office/drawing/2014/main" id="{6FEE9151-689D-417F-BA6F-C031B9ABFC1F}"/>
                  </a:ext>
                </a:extLst>
              </p:cNvPr>
              <p:cNvGrpSpPr>
                <a:grpSpLocks/>
              </p:cNvGrpSpPr>
              <p:nvPr/>
            </p:nvGrpSpPr>
            <p:grpSpPr bwMode="auto">
              <a:xfrm>
                <a:off x="113385600" y="110128050"/>
                <a:ext cx="0" cy="1485900"/>
                <a:chOff x="113385600" y="110128050"/>
                <a:chExt cx="0" cy="1485900"/>
              </a:xfrm>
            </p:grpSpPr>
            <p:sp>
              <p:nvSpPr>
                <p:cNvPr id="82" name="Line 66">
                  <a:extLst>
                    <a:ext uri="{FF2B5EF4-FFF2-40B4-BE49-F238E27FC236}">
                      <a16:creationId xmlns:a16="http://schemas.microsoft.com/office/drawing/2014/main" id="{1CFA827B-BD2C-4B32-AC1C-AEDBC33C6E37}"/>
                    </a:ext>
                  </a:extLst>
                </p:cNvPr>
                <p:cNvSpPr>
                  <a:spLocks noChangeShapeType="1"/>
                </p:cNvSpPr>
                <p:nvPr/>
              </p:nvSpPr>
              <p:spPr bwMode="auto">
                <a:xfrm>
                  <a:off x="113385600" y="110128050"/>
                  <a:ext cx="0" cy="571500"/>
                </a:xfrm>
                <a:prstGeom prst="line">
                  <a:avLst/>
                </a:prstGeom>
                <a:noFill/>
                <a:ln w="28575">
                  <a:solidFill>
                    <a:srgbClr val="000000"/>
                  </a:solidFill>
                  <a:round/>
                  <a:headEnd/>
                  <a:tailEnd/>
                </a:ln>
              </p:spPr>
              <p:txBody>
                <a:bodyPr lIns="36576" tIns="36576" rIns="36576" bIns="36576"/>
                <a:lstStyle/>
                <a:p>
                  <a:endParaRPr lang="en-US" dirty="0"/>
                </a:p>
              </p:txBody>
            </p:sp>
            <p:sp>
              <p:nvSpPr>
                <p:cNvPr id="83" name="Line 67">
                  <a:extLst>
                    <a:ext uri="{FF2B5EF4-FFF2-40B4-BE49-F238E27FC236}">
                      <a16:creationId xmlns:a16="http://schemas.microsoft.com/office/drawing/2014/main" id="{643EAD52-CD68-4407-A780-E67C8714490C}"/>
                    </a:ext>
                  </a:extLst>
                </p:cNvPr>
                <p:cNvSpPr>
                  <a:spLocks noChangeShapeType="1"/>
                </p:cNvSpPr>
                <p:nvPr/>
              </p:nvSpPr>
              <p:spPr bwMode="auto">
                <a:xfrm>
                  <a:off x="113385600" y="110774750"/>
                  <a:ext cx="0" cy="171450"/>
                </a:xfrm>
                <a:prstGeom prst="line">
                  <a:avLst/>
                </a:prstGeom>
                <a:noFill/>
                <a:ln w="28575">
                  <a:solidFill>
                    <a:srgbClr val="000000"/>
                  </a:solidFill>
                  <a:round/>
                  <a:headEnd/>
                  <a:tailEnd/>
                </a:ln>
              </p:spPr>
              <p:txBody>
                <a:bodyPr lIns="36576" tIns="36576" rIns="36576" bIns="36576"/>
                <a:lstStyle/>
                <a:p>
                  <a:endParaRPr lang="en-US" dirty="0"/>
                </a:p>
              </p:txBody>
            </p:sp>
            <p:sp>
              <p:nvSpPr>
                <p:cNvPr id="84" name="Line 68">
                  <a:extLst>
                    <a:ext uri="{FF2B5EF4-FFF2-40B4-BE49-F238E27FC236}">
                      <a16:creationId xmlns:a16="http://schemas.microsoft.com/office/drawing/2014/main" id="{634E4594-75F1-41D3-AE52-5247F6F00E1E}"/>
                    </a:ext>
                  </a:extLst>
                </p:cNvPr>
                <p:cNvSpPr>
                  <a:spLocks noChangeShapeType="1"/>
                </p:cNvSpPr>
                <p:nvPr/>
              </p:nvSpPr>
              <p:spPr bwMode="auto">
                <a:xfrm>
                  <a:off x="113385600" y="111042450"/>
                  <a:ext cx="0" cy="571500"/>
                </a:xfrm>
                <a:prstGeom prst="line">
                  <a:avLst/>
                </a:prstGeom>
                <a:noFill/>
                <a:ln w="28575" algn="ctr">
                  <a:solidFill>
                    <a:srgbClr val="000000"/>
                  </a:solidFill>
                  <a:round/>
                  <a:headEnd/>
                  <a:tailEnd/>
                </a:ln>
              </p:spPr>
              <p:txBody>
                <a:bodyPr lIns="36576" tIns="36576" rIns="36576" bIns="36576"/>
                <a:lstStyle/>
                <a:p>
                  <a:endParaRPr lang="en-US" dirty="0"/>
                </a:p>
              </p:txBody>
            </p:sp>
          </p:grpSp>
          <p:sp>
            <p:nvSpPr>
              <p:cNvPr id="75" name="Line 69">
                <a:extLst>
                  <a:ext uri="{FF2B5EF4-FFF2-40B4-BE49-F238E27FC236}">
                    <a16:creationId xmlns:a16="http://schemas.microsoft.com/office/drawing/2014/main" id="{4AA3E92E-4C81-4B85-BB91-FE225737CD57}"/>
                  </a:ext>
                </a:extLst>
              </p:cNvPr>
              <p:cNvSpPr>
                <a:spLocks noChangeShapeType="1"/>
              </p:cNvSpPr>
              <p:nvPr/>
            </p:nvSpPr>
            <p:spPr bwMode="auto">
              <a:xfrm flipH="1">
                <a:off x="112014000" y="112471200"/>
                <a:ext cx="2743200" cy="0"/>
              </a:xfrm>
              <a:prstGeom prst="line">
                <a:avLst/>
              </a:prstGeom>
              <a:noFill/>
              <a:ln w="28575" algn="ctr">
                <a:solidFill>
                  <a:srgbClr val="000000"/>
                </a:solidFill>
                <a:round/>
                <a:headEnd/>
                <a:tailEnd/>
              </a:ln>
            </p:spPr>
            <p:txBody>
              <a:bodyPr lIns="36576" tIns="36576" rIns="36576" bIns="36576"/>
              <a:lstStyle/>
              <a:p>
                <a:endParaRPr lang="en-US" dirty="0"/>
              </a:p>
            </p:txBody>
          </p:sp>
          <p:grpSp>
            <p:nvGrpSpPr>
              <p:cNvPr id="76" name="Group 70">
                <a:extLst>
                  <a:ext uri="{FF2B5EF4-FFF2-40B4-BE49-F238E27FC236}">
                    <a16:creationId xmlns:a16="http://schemas.microsoft.com/office/drawing/2014/main" id="{9DDA022B-5ADB-4FB3-97C9-E7FF5C888848}"/>
                  </a:ext>
                </a:extLst>
              </p:cNvPr>
              <p:cNvGrpSpPr>
                <a:grpSpLocks/>
              </p:cNvGrpSpPr>
              <p:nvPr/>
            </p:nvGrpSpPr>
            <p:grpSpPr bwMode="auto">
              <a:xfrm>
                <a:off x="113385600" y="112014000"/>
                <a:ext cx="1" cy="1485900"/>
                <a:chOff x="113499900" y="110242350"/>
                <a:chExt cx="1" cy="1485900"/>
              </a:xfrm>
            </p:grpSpPr>
            <p:sp>
              <p:nvSpPr>
                <p:cNvPr id="79" name="Line 71">
                  <a:extLst>
                    <a:ext uri="{FF2B5EF4-FFF2-40B4-BE49-F238E27FC236}">
                      <a16:creationId xmlns:a16="http://schemas.microsoft.com/office/drawing/2014/main" id="{0CD251F5-64D3-432B-A214-F8F35A0840F7}"/>
                    </a:ext>
                  </a:extLst>
                </p:cNvPr>
                <p:cNvSpPr>
                  <a:spLocks noChangeShapeType="1"/>
                </p:cNvSpPr>
                <p:nvPr/>
              </p:nvSpPr>
              <p:spPr bwMode="auto">
                <a:xfrm>
                  <a:off x="113499900" y="110242350"/>
                  <a:ext cx="1" cy="57150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80" name="Line 72">
                  <a:extLst>
                    <a:ext uri="{FF2B5EF4-FFF2-40B4-BE49-F238E27FC236}">
                      <a16:creationId xmlns:a16="http://schemas.microsoft.com/office/drawing/2014/main" id="{1F4DA8B6-07A7-4FA1-ABD7-AB3A6D7DFD55}"/>
                    </a:ext>
                  </a:extLst>
                </p:cNvPr>
                <p:cNvSpPr>
                  <a:spLocks noChangeShapeType="1"/>
                </p:cNvSpPr>
                <p:nvPr/>
              </p:nvSpPr>
              <p:spPr bwMode="auto">
                <a:xfrm>
                  <a:off x="113499900" y="110889050"/>
                  <a:ext cx="1" cy="171450"/>
                </a:xfrm>
                <a:prstGeom prst="line">
                  <a:avLst/>
                </a:prstGeom>
                <a:noFill/>
                <a:ln w="28575" algn="ctr">
                  <a:solidFill>
                    <a:srgbClr val="000000"/>
                  </a:solidFill>
                  <a:round/>
                  <a:headEnd/>
                  <a:tailEnd/>
                </a:ln>
              </p:spPr>
              <p:txBody>
                <a:bodyPr lIns="36576" tIns="36576" rIns="36576" bIns="36576"/>
                <a:lstStyle/>
                <a:p>
                  <a:endParaRPr lang="en-US" dirty="0"/>
                </a:p>
              </p:txBody>
            </p:sp>
            <p:sp>
              <p:nvSpPr>
                <p:cNvPr id="81" name="Line 73">
                  <a:extLst>
                    <a:ext uri="{FF2B5EF4-FFF2-40B4-BE49-F238E27FC236}">
                      <a16:creationId xmlns:a16="http://schemas.microsoft.com/office/drawing/2014/main" id="{677EDAFA-2315-49F1-B577-411ABA43E677}"/>
                    </a:ext>
                  </a:extLst>
                </p:cNvPr>
                <p:cNvSpPr>
                  <a:spLocks noChangeShapeType="1"/>
                </p:cNvSpPr>
                <p:nvPr/>
              </p:nvSpPr>
              <p:spPr bwMode="auto">
                <a:xfrm>
                  <a:off x="113499900" y="111156750"/>
                  <a:ext cx="1" cy="571500"/>
                </a:xfrm>
                <a:prstGeom prst="line">
                  <a:avLst/>
                </a:prstGeom>
                <a:noFill/>
                <a:ln w="28575" algn="ctr">
                  <a:solidFill>
                    <a:srgbClr val="000000"/>
                  </a:solidFill>
                  <a:round/>
                  <a:headEnd/>
                  <a:tailEnd/>
                </a:ln>
              </p:spPr>
              <p:txBody>
                <a:bodyPr lIns="36576" tIns="36576" rIns="36576" bIns="36576"/>
                <a:lstStyle/>
                <a:p>
                  <a:endParaRPr lang="en-US" dirty="0"/>
                </a:p>
              </p:txBody>
            </p:sp>
          </p:grpSp>
          <p:sp>
            <p:nvSpPr>
              <p:cNvPr id="77" name="Line 74">
                <a:extLst>
                  <a:ext uri="{FF2B5EF4-FFF2-40B4-BE49-F238E27FC236}">
                    <a16:creationId xmlns:a16="http://schemas.microsoft.com/office/drawing/2014/main" id="{A92A95F0-9DDB-47F1-8002-5FCD22120FE7}"/>
                  </a:ext>
                </a:extLst>
              </p:cNvPr>
              <p:cNvSpPr>
                <a:spLocks noChangeShapeType="1"/>
              </p:cNvSpPr>
              <p:nvPr/>
            </p:nvSpPr>
            <p:spPr bwMode="auto">
              <a:xfrm>
                <a:off x="113157000" y="112472400"/>
                <a:ext cx="0" cy="685800"/>
              </a:xfrm>
              <a:prstGeom prst="line">
                <a:avLst/>
              </a:prstGeom>
              <a:noFill/>
              <a:ln w="28575">
                <a:solidFill>
                  <a:srgbClr val="000000"/>
                </a:solidFill>
                <a:prstDash val="dash"/>
                <a:round/>
                <a:headEnd/>
                <a:tailEnd/>
              </a:ln>
            </p:spPr>
            <p:txBody>
              <a:bodyPr lIns="36576" tIns="36576" rIns="36576" bIns="36576"/>
              <a:lstStyle/>
              <a:p>
                <a:endParaRPr lang="en-US" dirty="0"/>
              </a:p>
            </p:txBody>
          </p:sp>
          <p:sp>
            <p:nvSpPr>
              <p:cNvPr id="78" name="Line 75">
                <a:extLst>
                  <a:ext uri="{FF2B5EF4-FFF2-40B4-BE49-F238E27FC236}">
                    <a16:creationId xmlns:a16="http://schemas.microsoft.com/office/drawing/2014/main" id="{DD769EFD-0498-43C7-932D-00C64826C131}"/>
                  </a:ext>
                </a:extLst>
              </p:cNvPr>
              <p:cNvSpPr>
                <a:spLocks noChangeShapeType="1"/>
              </p:cNvSpPr>
              <p:nvPr/>
            </p:nvSpPr>
            <p:spPr bwMode="auto">
              <a:xfrm>
                <a:off x="113614200" y="112471200"/>
                <a:ext cx="0" cy="685800"/>
              </a:xfrm>
              <a:prstGeom prst="line">
                <a:avLst/>
              </a:prstGeom>
              <a:noFill/>
              <a:ln w="28575" algn="ctr">
                <a:solidFill>
                  <a:srgbClr val="000000"/>
                </a:solidFill>
                <a:prstDash val="dash"/>
                <a:round/>
                <a:headEnd/>
                <a:tailEnd/>
              </a:ln>
            </p:spPr>
            <p:txBody>
              <a:bodyPr lIns="36576" tIns="36576" rIns="36576" bIns="36576"/>
              <a:lstStyle/>
              <a:p>
                <a:endParaRPr lang="en-US" dirty="0"/>
              </a:p>
            </p:txBody>
          </p:sp>
        </p:grpSp>
        <p:cxnSp>
          <p:nvCxnSpPr>
            <p:cNvPr id="9" name="Straight Connector 8">
              <a:extLst>
                <a:ext uri="{FF2B5EF4-FFF2-40B4-BE49-F238E27FC236}">
                  <a16:creationId xmlns:a16="http://schemas.microsoft.com/office/drawing/2014/main" id="{A5FC63DD-4523-4835-B203-D404814362EC}"/>
                </a:ext>
              </a:extLst>
            </p:cNvPr>
            <p:cNvCxnSpPr/>
            <p:nvPr/>
          </p:nvCxnSpPr>
          <p:spPr>
            <a:xfrm>
              <a:off x="4419600" y="54102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0" name="Straight Connector 9">
              <a:extLst>
                <a:ext uri="{FF2B5EF4-FFF2-40B4-BE49-F238E27FC236}">
                  <a16:creationId xmlns:a16="http://schemas.microsoft.com/office/drawing/2014/main" id="{6807D884-80DF-4DCA-8835-08669CB8CF1E}"/>
                </a:ext>
              </a:extLst>
            </p:cNvPr>
            <p:cNvCxnSpPr/>
            <p:nvPr/>
          </p:nvCxnSpPr>
          <p:spPr>
            <a:xfrm>
              <a:off x="5105400" y="49530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1" name="Straight Connector 10">
              <a:extLst>
                <a:ext uri="{FF2B5EF4-FFF2-40B4-BE49-F238E27FC236}">
                  <a16:creationId xmlns:a16="http://schemas.microsoft.com/office/drawing/2014/main" id="{6D7521AE-2BB6-4F45-A6AB-C0D7F3CFC491}"/>
                </a:ext>
              </a:extLst>
            </p:cNvPr>
            <p:cNvCxnSpPr/>
            <p:nvPr/>
          </p:nvCxnSpPr>
          <p:spPr>
            <a:xfrm>
              <a:off x="5029200" y="3810000"/>
              <a:ext cx="685800" cy="0"/>
            </a:xfrm>
            <a:prstGeom prst="line">
              <a:avLst/>
            </a:prstGeom>
          </p:spPr>
          <p:style>
            <a:lnRef idx="1">
              <a:schemeClr val="dk1"/>
            </a:lnRef>
            <a:fillRef idx="0">
              <a:schemeClr val="dk1"/>
            </a:fillRef>
            <a:effectRef idx="0">
              <a:schemeClr val="dk1"/>
            </a:effectRef>
            <a:fontRef idx="minor">
              <a:schemeClr val="tx1"/>
            </a:fontRef>
          </p:style>
        </p:cxnSp>
        <p:cxnSp>
          <p:nvCxnSpPr>
            <p:cNvPr id="12" name="Straight Connector 11">
              <a:extLst>
                <a:ext uri="{FF2B5EF4-FFF2-40B4-BE49-F238E27FC236}">
                  <a16:creationId xmlns:a16="http://schemas.microsoft.com/office/drawing/2014/main" id="{14EB3A9D-794D-481A-A952-21940FEC27FD}"/>
                </a:ext>
              </a:extLst>
            </p:cNvPr>
            <p:cNvCxnSpPr/>
            <p:nvPr/>
          </p:nvCxnSpPr>
          <p:spPr>
            <a:xfrm>
              <a:off x="5105400" y="54102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3" name="Straight Connector 12">
              <a:extLst>
                <a:ext uri="{FF2B5EF4-FFF2-40B4-BE49-F238E27FC236}">
                  <a16:creationId xmlns:a16="http://schemas.microsoft.com/office/drawing/2014/main" id="{9678F57F-B611-423B-8E79-71DCD1731BE8}"/>
                </a:ext>
              </a:extLst>
            </p:cNvPr>
            <p:cNvCxnSpPr/>
            <p:nvPr/>
          </p:nvCxnSpPr>
          <p:spPr>
            <a:xfrm>
              <a:off x="5105400" y="3962400"/>
              <a:ext cx="381000" cy="0"/>
            </a:xfrm>
            <a:prstGeom prst="line">
              <a:avLst/>
            </a:prstGeom>
          </p:spPr>
          <p:style>
            <a:lnRef idx="1">
              <a:schemeClr val="dk1"/>
            </a:lnRef>
            <a:fillRef idx="0">
              <a:schemeClr val="dk1"/>
            </a:fillRef>
            <a:effectRef idx="0">
              <a:schemeClr val="dk1"/>
            </a:effectRef>
            <a:fontRef idx="minor">
              <a:schemeClr val="tx1"/>
            </a:fontRef>
          </p:style>
        </p:cxnSp>
        <p:cxnSp>
          <p:nvCxnSpPr>
            <p:cNvPr id="14" name="Straight Connector 13">
              <a:extLst>
                <a:ext uri="{FF2B5EF4-FFF2-40B4-BE49-F238E27FC236}">
                  <a16:creationId xmlns:a16="http://schemas.microsoft.com/office/drawing/2014/main" id="{ED38B3CD-055A-4114-BCF7-ED8AE7C57873}"/>
                </a:ext>
              </a:extLst>
            </p:cNvPr>
            <p:cNvCxnSpPr/>
            <p:nvPr/>
          </p:nvCxnSpPr>
          <p:spPr>
            <a:xfrm>
              <a:off x="3170238" y="3810000"/>
              <a:ext cx="1600200" cy="0"/>
            </a:xfrm>
            <a:prstGeom prst="line">
              <a:avLst/>
            </a:prstGeom>
          </p:spPr>
          <p:style>
            <a:lnRef idx="1">
              <a:schemeClr val="dk1"/>
            </a:lnRef>
            <a:fillRef idx="0">
              <a:schemeClr val="dk1"/>
            </a:fillRef>
            <a:effectRef idx="0">
              <a:schemeClr val="dk1"/>
            </a:effectRef>
            <a:fontRef idx="minor">
              <a:schemeClr val="tx1"/>
            </a:fontRef>
          </p:style>
        </p:cxnSp>
        <p:cxnSp>
          <p:nvCxnSpPr>
            <p:cNvPr id="15" name="Straight Connector 14">
              <a:extLst>
                <a:ext uri="{FF2B5EF4-FFF2-40B4-BE49-F238E27FC236}">
                  <a16:creationId xmlns:a16="http://schemas.microsoft.com/office/drawing/2014/main" id="{EFAAD30C-6B9E-4590-A157-7565E611511A}"/>
                </a:ext>
              </a:extLst>
            </p:cNvPr>
            <p:cNvCxnSpPr/>
            <p:nvPr/>
          </p:nvCxnSpPr>
          <p:spPr>
            <a:xfrm>
              <a:off x="4343400" y="2819400"/>
              <a:ext cx="914400" cy="0"/>
            </a:xfrm>
            <a:prstGeom prst="line">
              <a:avLst/>
            </a:prstGeom>
          </p:spPr>
          <p:style>
            <a:lnRef idx="1">
              <a:schemeClr val="dk1"/>
            </a:lnRef>
            <a:fillRef idx="0">
              <a:schemeClr val="dk1"/>
            </a:fillRef>
            <a:effectRef idx="0">
              <a:schemeClr val="dk1"/>
            </a:effectRef>
            <a:fontRef idx="minor">
              <a:schemeClr val="tx1"/>
            </a:fontRef>
          </p:style>
        </p:cxnSp>
        <p:cxnSp>
          <p:nvCxnSpPr>
            <p:cNvPr id="16" name="Straight Connector 15">
              <a:extLst>
                <a:ext uri="{FF2B5EF4-FFF2-40B4-BE49-F238E27FC236}">
                  <a16:creationId xmlns:a16="http://schemas.microsoft.com/office/drawing/2014/main" id="{BEEC788C-530A-48B2-B713-B056B9284217}"/>
                </a:ext>
              </a:extLst>
            </p:cNvPr>
            <p:cNvCxnSpPr/>
            <p:nvPr/>
          </p:nvCxnSpPr>
          <p:spPr>
            <a:xfrm>
              <a:off x="4343400" y="1447800"/>
              <a:ext cx="762000" cy="0"/>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a:extLst>
                <a:ext uri="{FF2B5EF4-FFF2-40B4-BE49-F238E27FC236}">
                  <a16:creationId xmlns:a16="http://schemas.microsoft.com/office/drawing/2014/main" id="{7DF60E4F-7980-4FC6-B51C-67273B125F4A}"/>
                </a:ext>
              </a:extLst>
            </p:cNvPr>
            <p:cNvCxnSpPr/>
            <p:nvPr/>
          </p:nvCxnSpPr>
          <p:spPr>
            <a:xfrm>
              <a:off x="4038600" y="2133600"/>
              <a:ext cx="533400" cy="0"/>
            </a:xfrm>
            <a:prstGeom prst="line">
              <a:avLst/>
            </a:prstGeom>
          </p:spPr>
          <p:style>
            <a:lnRef idx="1">
              <a:schemeClr val="dk1"/>
            </a:lnRef>
            <a:fillRef idx="0">
              <a:schemeClr val="dk1"/>
            </a:fillRef>
            <a:effectRef idx="0">
              <a:schemeClr val="dk1"/>
            </a:effectRef>
            <a:fontRef idx="minor">
              <a:schemeClr val="tx1"/>
            </a:fontRef>
          </p:style>
        </p:cxnSp>
        <p:cxnSp>
          <p:nvCxnSpPr>
            <p:cNvPr id="18" name="Straight Connector 17">
              <a:extLst>
                <a:ext uri="{FF2B5EF4-FFF2-40B4-BE49-F238E27FC236}">
                  <a16:creationId xmlns:a16="http://schemas.microsoft.com/office/drawing/2014/main" id="{B56A79B5-3813-4613-ACE4-B1A06F8E58DE}"/>
                </a:ext>
              </a:extLst>
            </p:cNvPr>
            <p:cNvCxnSpPr/>
            <p:nvPr/>
          </p:nvCxnSpPr>
          <p:spPr>
            <a:xfrm>
              <a:off x="838200" y="2895600"/>
              <a:ext cx="0" cy="533400"/>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Connector 18">
              <a:extLst>
                <a:ext uri="{FF2B5EF4-FFF2-40B4-BE49-F238E27FC236}">
                  <a16:creationId xmlns:a16="http://schemas.microsoft.com/office/drawing/2014/main" id="{DC01707A-AC15-42B9-B80D-F5BD35C6E6D9}"/>
                </a:ext>
              </a:extLst>
            </p:cNvPr>
            <p:cNvCxnSpPr/>
            <p:nvPr/>
          </p:nvCxnSpPr>
          <p:spPr>
            <a:xfrm>
              <a:off x="1219200" y="2286000"/>
              <a:ext cx="0" cy="914400"/>
            </a:xfrm>
            <a:prstGeom prst="line">
              <a:avLst/>
            </a:prstGeom>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EEDDB2D9-3E3C-495D-A8ED-4D7C68273370}"/>
                </a:ext>
              </a:extLst>
            </p:cNvPr>
            <p:cNvCxnSpPr/>
            <p:nvPr/>
          </p:nvCxnSpPr>
          <p:spPr>
            <a:xfrm>
              <a:off x="2590800" y="2133600"/>
              <a:ext cx="0" cy="1066800"/>
            </a:xfrm>
            <a:prstGeom prst="line">
              <a:avLst/>
            </a:prstGeom>
          </p:spPr>
          <p:style>
            <a:lnRef idx="1">
              <a:schemeClr val="dk1"/>
            </a:lnRef>
            <a:fillRef idx="0">
              <a:schemeClr val="dk1"/>
            </a:fillRef>
            <a:effectRef idx="0">
              <a:schemeClr val="dk1"/>
            </a:effectRef>
            <a:fontRef idx="minor">
              <a:schemeClr val="tx1"/>
            </a:fontRef>
          </p:style>
        </p:cxnSp>
        <p:cxnSp>
          <p:nvCxnSpPr>
            <p:cNvPr id="21" name="Straight Connector 20">
              <a:extLst>
                <a:ext uri="{FF2B5EF4-FFF2-40B4-BE49-F238E27FC236}">
                  <a16:creationId xmlns:a16="http://schemas.microsoft.com/office/drawing/2014/main" id="{A74753BC-AB40-47CF-9A45-DD6221B10E7E}"/>
                </a:ext>
              </a:extLst>
            </p:cNvPr>
            <p:cNvCxnSpPr/>
            <p:nvPr/>
          </p:nvCxnSpPr>
          <p:spPr>
            <a:xfrm>
              <a:off x="3200400" y="541020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22" name="Straight Connector 21">
              <a:extLst>
                <a:ext uri="{FF2B5EF4-FFF2-40B4-BE49-F238E27FC236}">
                  <a16:creationId xmlns:a16="http://schemas.microsoft.com/office/drawing/2014/main" id="{AE7CB683-BDCE-44FA-9CEF-B0464824E9FB}"/>
                </a:ext>
              </a:extLst>
            </p:cNvPr>
            <p:cNvCxnSpPr/>
            <p:nvPr/>
          </p:nvCxnSpPr>
          <p:spPr>
            <a:xfrm>
              <a:off x="2057400" y="548640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23" name="Straight Connector 22">
              <a:extLst>
                <a:ext uri="{FF2B5EF4-FFF2-40B4-BE49-F238E27FC236}">
                  <a16:creationId xmlns:a16="http://schemas.microsoft.com/office/drawing/2014/main" id="{5C2B9622-8BC4-4F23-86DA-7A6C19754D10}"/>
                </a:ext>
              </a:extLst>
            </p:cNvPr>
            <p:cNvCxnSpPr/>
            <p:nvPr/>
          </p:nvCxnSpPr>
          <p:spPr>
            <a:xfrm>
              <a:off x="914400" y="5486400"/>
              <a:ext cx="0" cy="304800"/>
            </a:xfrm>
            <a:prstGeom prst="line">
              <a:avLst/>
            </a:prstGeom>
          </p:spPr>
          <p:style>
            <a:lnRef idx="1">
              <a:schemeClr val="dk1"/>
            </a:lnRef>
            <a:fillRef idx="0">
              <a:schemeClr val="dk1"/>
            </a:fillRef>
            <a:effectRef idx="0">
              <a:schemeClr val="dk1"/>
            </a:effectRef>
            <a:fontRef idx="minor">
              <a:schemeClr val="tx1"/>
            </a:fontRef>
          </p:style>
        </p:cxnSp>
        <p:cxnSp>
          <p:nvCxnSpPr>
            <p:cNvPr id="24" name="Straight Connector 23">
              <a:extLst>
                <a:ext uri="{FF2B5EF4-FFF2-40B4-BE49-F238E27FC236}">
                  <a16:creationId xmlns:a16="http://schemas.microsoft.com/office/drawing/2014/main" id="{98F5154D-B6D9-4B7F-96B0-0E8449C4D733}"/>
                </a:ext>
              </a:extLst>
            </p:cNvPr>
            <p:cNvCxnSpPr/>
            <p:nvPr/>
          </p:nvCxnSpPr>
          <p:spPr>
            <a:xfrm>
              <a:off x="4267200" y="2895600"/>
              <a:ext cx="0" cy="533400"/>
            </a:xfrm>
            <a:prstGeom prst="line">
              <a:avLst/>
            </a:prstGeom>
          </p:spPr>
          <p:style>
            <a:lnRef idx="1">
              <a:schemeClr val="dk1"/>
            </a:lnRef>
            <a:fillRef idx="0">
              <a:schemeClr val="dk1"/>
            </a:fillRef>
            <a:effectRef idx="0">
              <a:schemeClr val="dk1"/>
            </a:effectRef>
            <a:fontRef idx="minor">
              <a:schemeClr val="tx1"/>
            </a:fontRef>
          </p:style>
        </p:cxnSp>
        <p:cxnSp>
          <p:nvCxnSpPr>
            <p:cNvPr id="25" name="Straight Connector 24">
              <a:extLst>
                <a:ext uri="{FF2B5EF4-FFF2-40B4-BE49-F238E27FC236}">
                  <a16:creationId xmlns:a16="http://schemas.microsoft.com/office/drawing/2014/main" id="{ED9B36B8-7418-4EDD-9F4A-2B81CF9F13E4}"/>
                </a:ext>
              </a:extLst>
            </p:cNvPr>
            <p:cNvCxnSpPr/>
            <p:nvPr/>
          </p:nvCxnSpPr>
          <p:spPr>
            <a:xfrm>
              <a:off x="3886200" y="2286000"/>
              <a:ext cx="0" cy="914400"/>
            </a:xfrm>
            <a:prstGeom prst="line">
              <a:avLst/>
            </a:prstGeom>
          </p:spPr>
          <p:style>
            <a:lnRef idx="1">
              <a:schemeClr val="dk1"/>
            </a:lnRef>
            <a:fillRef idx="0">
              <a:schemeClr val="dk1"/>
            </a:fillRef>
            <a:effectRef idx="0">
              <a:schemeClr val="dk1"/>
            </a:effectRef>
            <a:fontRef idx="minor">
              <a:schemeClr val="tx1"/>
            </a:fontRef>
          </p:style>
        </p:cxnSp>
        <p:sp>
          <p:nvSpPr>
            <p:cNvPr id="26" name="TextBox 109">
              <a:extLst>
                <a:ext uri="{FF2B5EF4-FFF2-40B4-BE49-F238E27FC236}">
                  <a16:creationId xmlns:a16="http://schemas.microsoft.com/office/drawing/2014/main" id="{3FE2707D-1A56-421E-968D-7A15E51BEE1A}"/>
                </a:ext>
              </a:extLst>
            </p:cNvPr>
            <p:cNvSpPr txBox="1">
              <a:spLocks noChangeArrowheads="1"/>
            </p:cNvSpPr>
            <p:nvPr/>
          </p:nvSpPr>
          <p:spPr bwMode="auto">
            <a:xfrm>
              <a:off x="1219199" y="5499100"/>
              <a:ext cx="685801" cy="356852"/>
            </a:xfrm>
            <a:prstGeom prst="rect">
              <a:avLst/>
            </a:prstGeom>
            <a:noFill/>
            <a:ln w="9525">
              <a:noFill/>
              <a:miter lim="800000"/>
              <a:headEnd/>
              <a:tailEnd/>
            </a:ln>
          </p:spPr>
          <p:txBody>
            <a:bodyPr wrap="square">
              <a:spAutoFit/>
            </a:bodyPr>
            <a:lstStyle/>
            <a:p>
              <a:r>
                <a:rPr lang="en-US" sz="1000" dirty="0"/>
                <a:t>2 ½</a:t>
              </a:r>
            </a:p>
          </p:txBody>
        </p:sp>
        <p:sp>
          <p:nvSpPr>
            <p:cNvPr id="27" name="TextBox 110">
              <a:extLst>
                <a:ext uri="{FF2B5EF4-FFF2-40B4-BE49-F238E27FC236}">
                  <a16:creationId xmlns:a16="http://schemas.microsoft.com/office/drawing/2014/main" id="{6DF360B3-9602-4D0D-BE4D-700BF7A62886}"/>
                </a:ext>
              </a:extLst>
            </p:cNvPr>
            <p:cNvSpPr txBox="1">
              <a:spLocks noChangeArrowheads="1"/>
            </p:cNvSpPr>
            <p:nvPr/>
          </p:nvSpPr>
          <p:spPr bwMode="auto">
            <a:xfrm>
              <a:off x="2362200" y="5562601"/>
              <a:ext cx="723901" cy="356852"/>
            </a:xfrm>
            <a:prstGeom prst="rect">
              <a:avLst/>
            </a:prstGeom>
            <a:noFill/>
            <a:ln w="9525">
              <a:noFill/>
              <a:miter lim="800000"/>
              <a:headEnd/>
              <a:tailEnd/>
            </a:ln>
          </p:spPr>
          <p:txBody>
            <a:bodyPr wrap="square">
              <a:spAutoFit/>
            </a:bodyPr>
            <a:lstStyle/>
            <a:p>
              <a:r>
                <a:rPr lang="en-US" sz="1000" dirty="0"/>
                <a:t>2 ½</a:t>
              </a:r>
            </a:p>
          </p:txBody>
        </p:sp>
        <p:sp>
          <p:nvSpPr>
            <p:cNvPr id="28" name="TextBox 111">
              <a:extLst>
                <a:ext uri="{FF2B5EF4-FFF2-40B4-BE49-F238E27FC236}">
                  <a16:creationId xmlns:a16="http://schemas.microsoft.com/office/drawing/2014/main" id="{7FCC1C0A-D29C-4E2F-B085-53DB1910947B}"/>
                </a:ext>
              </a:extLst>
            </p:cNvPr>
            <p:cNvSpPr txBox="1">
              <a:spLocks noChangeArrowheads="1"/>
            </p:cNvSpPr>
            <p:nvPr/>
          </p:nvSpPr>
          <p:spPr bwMode="auto">
            <a:xfrm>
              <a:off x="1524000" y="2895600"/>
              <a:ext cx="762001" cy="356852"/>
            </a:xfrm>
            <a:prstGeom prst="rect">
              <a:avLst/>
            </a:prstGeom>
            <a:noFill/>
            <a:ln w="9525">
              <a:noFill/>
              <a:miter lim="800000"/>
              <a:headEnd/>
              <a:tailEnd/>
            </a:ln>
          </p:spPr>
          <p:txBody>
            <a:bodyPr wrap="square">
              <a:spAutoFit/>
            </a:bodyPr>
            <a:lstStyle/>
            <a:p>
              <a:r>
                <a:rPr lang="en-US" sz="1000" dirty="0"/>
                <a:t>2 ⅞</a:t>
              </a:r>
            </a:p>
          </p:txBody>
        </p:sp>
        <p:sp>
          <p:nvSpPr>
            <p:cNvPr id="29" name="TextBox 112">
              <a:extLst>
                <a:ext uri="{FF2B5EF4-FFF2-40B4-BE49-F238E27FC236}">
                  <a16:creationId xmlns:a16="http://schemas.microsoft.com/office/drawing/2014/main" id="{4D73E7DA-961E-4D1A-8B27-92A50A3B1A88}"/>
                </a:ext>
              </a:extLst>
            </p:cNvPr>
            <p:cNvSpPr txBox="1">
              <a:spLocks noChangeArrowheads="1"/>
            </p:cNvSpPr>
            <p:nvPr/>
          </p:nvSpPr>
          <p:spPr bwMode="auto">
            <a:xfrm>
              <a:off x="2362198" y="3276601"/>
              <a:ext cx="723901" cy="356852"/>
            </a:xfrm>
            <a:prstGeom prst="rect">
              <a:avLst/>
            </a:prstGeom>
            <a:noFill/>
            <a:ln w="9525">
              <a:noFill/>
              <a:miter lim="800000"/>
              <a:headEnd/>
              <a:tailEnd/>
            </a:ln>
          </p:spPr>
          <p:txBody>
            <a:bodyPr wrap="square">
              <a:spAutoFit/>
            </a:bodyPr>
            <a:lstStyle/>
            <a:p>
              <a:r>
                <a:rPr lang="en-US" sz="1000" dirty="0"/>
                <a:t>7 ½</a:t>
              </a:r>
            </a:p>
          </p:txBody>
        </p:sp>
        <p:sp>
          <p:nvSpPr>
            <p:cNvPr id="30" name="TextBox 113">
              <a:extLst>
                <a:ext uri="{FF2B5EF4-FFF2-40B4-BE49-F238E27FC236}">
                  <a16:creationId xmlns:a16="http://schemas.microsoft.com/office/drawing/2014/main" id="{F79CA34C-74E6-4B7C-ADB0-FADA79C9A89D}"/>
                </a:ext>
              </a:extLst>
            </p:cNvPr>
            <p:cNvSpPr txBox="1">
              <a:spLocks noChangeArrowheads="1"/>
            </p:cNvSpPr>
            <p:nvPr/>
          </p:nvSpPr>
          <p:spPr bwMode="auto">
            <a:xfrm>
              <a:off x="4343399" y="2271000"/>
              <a:ext cx="685801" cy="356852"/>
            </a:xfrm>
            <a:prstGeom prst="rect">
              <a:avLst/>
            </a:prstGeom>
            <a:noFill/>
            <a:ln w="9525">
              <a:noFill/>
              <a:miter lim="800000"/>
              <a:headEnd/>
              <a:tailEnd/>
            </a:ln>
          </p:spPr>
          <p:txBody>
            <a:bodyPr wrap="square">
              <a:spAutoFit/>
            </a:bodyPr>
            <a:lstStyle/>
            <a:p>
              <a:r>
                <a:rPr lang="en-US" sz="1000" dirty="0"/>
                <a:t>1 ½</a:t>
              </a:r>
            </a:p>
          </p:txBody>
        </p:sp>
        <p:sp>
          <p:nvSpPr>
            <p:cNvPr id="31" name="TextBox 114">
              <a:extLst>
                <a:ext uri="{FF2B5EF4-FFF2-40B4-BE49-F238E27FC236}">
                  <a16:creationId xmlns:a16="http://schemas.microsoft.com/office/drawing/2014/main" id="{D4E4EAAB-1016-4A64-A497-F30DA708AA7D}"/>
                </a:ext>
              </a:extLst>
            </p:cNvPr>
            <p:cNvSpPr txBox="1">
              <a:spLocks noChangeArrowheads="1"/>
            </p:cNvSpPr>
            <p:nvPr/>
          </p:nvSpPr>
          <p:spPr bwMode="auto">
            <a:xfrm>
              <a:off x="5104399" y="5029200"/>
              <a:ext cx="304799" cy="217518"/>
            </a:xfrm>
            <a:prstGeom prst="rect">
              <a:avLst/>
            </a:prstGeom>
            <a:noFill/>
            <a:ln w="9525">
              <a:noFill/>
              <a:miter lim="800000"/>
              <a:headEnd/>
              <a:tailEnd/>
            </a:ln>
          </p:spPr>
          <p:txBody>
            <a:bodyPr wrap="square">
              <a:spAutoFit/>
            </a:bodyPr>
            <a:lstStyle/>
            <a:p>
              <a:r>
                <a:rPr lang="en-US" sz="1000" dirty="0"/>
                <a:t>¾</a:t>
              </a:r>
            </a:p>
          </p:txBody>
        </p:sp>
        <p:sp>
          <p:nvSpPr>
            <p:cNvPr id="32" name="TextBox 115">
              <a:extLst>
                <a:ext uri="{FF2B5EF4-FFF2-40B4-BE49-F238E27FC236}">
                  <a16:creationId xmlns:a16="http://schemas.microsoft.com/office/drawing/2014/main" id="{8A004B88-A616-426B-8541-04E74A964D85}"/>
                </a:ext>
              </a:extLst>
            </p:cNvPr>
            <p:cNvSpPr txBox="1">
              <a:spLocks noChangeArrowheads="1"/>
            </p:cNvSpPr>
            <p:nvPr/>
          </p:nvSpPr>
          <p:spPr bwMode="auto">
            <a:xfrm>
              <a:off x="4802095" y="3378825"/>
              <a:ext cx="533399" cy="217518"/>
            </a:xfrm>
            <a:prstGeom prst="rect">
              <a:avLst/>
            </a:prstGeom>
            <a:noFill/>
            <a:ln w="9525">
              <a:noFill/>
              <a:miter lim="800000"/>
              <a:headEnd/>
              <a:tailEnd/>
            </a:ln>
          </p:spPr>
          <p:txBody>
            <a:bodyPr>
              <a:spAutoFit/>
            </a:bodyPr>
            <a:lstStyle/>
            <a:p>
              <a:r>
                <a:rPr lang="en-US" sz="1000" dirty="0"/>
                <a:t>¼</a:t>
              </a:r>
            </a:p>
          </p:txBody>
        </p:sp>
        <p:sp>
          <p:nvSpPr>
            <p:cNvPr id="33" name="TextBox 116">
              <a:extLst>
                <a:ext uri="{FF2B5EF4-FFF2-40B4-BE49-F238E27FC236}">
                  <a16:creationId xmlns:a16="http://schemas.microsoft.com/office/drawing/2014/main" id="{520BB40C-666A-4796-994D-5D549DC713AE}"/>
                </a:ext>
              </a:extLst>
            </p:cNvPr>
            <p:cNvSpPr txBox="1">
              <a:spLocks noChangeArrowheads="1"/>
            </p:cNvSpPr>
            <p:nvPr/>
          </p:nvSpPr>
          <p:spPr bwMode="auto">
            <a:xfrm>
              <a:off x="4876800" y="1981200"/>
              <a:ext cx="304800" cy="217518"/>
            </a:xfrm>
            <a:prstGeom prst="rect">
              <a:avLst/>
            </a:prstGeom>
            <a:noFill/>
            <a:ln w="9525">
              <a:noFill/>
              <a:miter lim="800000"/>
              <a:headEnd/>
              <a:tailEnd/>
            </a:ln>
          </p:spPr>
          <p:txBody>
            <a:bodyPr>
              <a:spAutoFit/>
            </a:bodyPr>
            <a:lstStyle/>
            <a:p>
              <a:r>
                <a:rPr lang="en-US" sz="1000" dirty="0"/>
                <a:t>3</a:t>
              </a:r>
            </a:p>
          </p:txBody>
        </p:sp>
        <p:sp>
          <p:nvSpPr>
            <p:cNvPr id="34" name="TextBox 117">
              <a:extLst>
                <a:ext uri="{FF2B5EF4-FFF2-40B4-BE49-F238E27FC236}">
                  <a16:creationId xmlns:a16="http://schemas.microsoft.com/office/drawing/2014/main" id="{88DD7644-70FC-493E-AD19-E96649976FD4}"/>
                </a:ext>
              </a:extLst>
            </p:cNvPr>
            <p:cNvSpPr txBox="1">
              <a:spLocks noChangeArrowheads="1"/>
            </p:cNvSpPr>
            <p:nvPr/>
          </p:nvSpPr>
          <p:spPr bwMode="auto">
            <a:xfrm>
              <a:off x="5181603" y="3200401"/>
              <a:ext cx="914398" cy="356852"/>
            </a:xfrm>
            <a:prstGeom prst="rect">
              <a:avLst/>
            </a:prstGeom>
            <a:noFill/>
            <a:ln w="9525">
              <a:noFill/>
              <a:miter lim="800000"/>
              <a:headEnd/>
              <a:tailEnd/>
            </a:ln>
          </p:spPr>
          <p:txBody>
            <a:bodyPr wrap="square">
              <a:spAutoFit/>
            </a:bodyPr>
            <a:lstStyle/>
            <a:p>
              <a:r>
                <a:rPr lang="en-US" sz="1000" dirty="0"/>
                <a:t>2 Dia. </a:t>
              </a:r>
            </a:p>
          </p:txBody>
        </p:sp>
        <p:sp>
          <p:nvSpPr>
            <p:cNvPr id="35" name="TextBox 118">
              <a:extLst>
                <a:ext uri="{FF2B5EF4-FFF2-40B4-BE49-F238E27FC236}">
                  <a16:creationId xmlns:a16="http://schemas.microsoft.com/office/drawing/2014/main" id="{029EC5D3-B622-4CB3-BDD3-107246149E49}"/>
                </a:ext>
              </a:extLst>
            </p:cNvPr>
            <p:cNvSpPr txBox="1">
              <a:spLocks noChangeArrowheads="1"/>
            </p:cNvSpPr>
            <p:nvPr/>
          </p:nvSpPr>
          <p:spPr bwMode="auto">
            <a:xfrm>
              <a:off x="838200" y="2895600"/>
              <a:ext cx="457200" cy="217518"/>
            </a:xfrm>
            <a:prstGeom prst="rect">
              <a:avLst/>
            </a:prstGeom>
            <a:noFill/>
            <a:ln w="9525">
              <a:noFill/>
              <a:miter lim="800000"/>
              <a:headEnd/>
              <a:tailEnd/>
            </a:ln>
          </p:spPr>
          <p:txBody>
            <a:bodyPr>
              <a:spAutoFit/>
            </a:bodyPr>
            <a:lstStyle/>
            <a:p>
              <a:r>
                <a:rPr lang="en-US" sz="1000" dirty="0"/>
                <a:t>⅞</a:t>
              </a:r>
            </a:p>
          </p:txBody>
        </p:sp>
        <p:sp>
          <p:nvSpPr>
            <p:cNvPr id="36" name="TextBox 119">
              <a:extLst>
                <a:ext uri="{FF2B5EF4-FFF2-40B4-BE49-F238E27FC236}">
                  <a16:creationId xmlns:a16="http://schemas.microsoft.com/office/drawing/2014/main" id="{3D68B707-446C-4641-9949-707C235385F4}"/>
                </a:ext>
              </a:extLst>
            </p:cNvPr>
            <p:cNvSpPr txBox="1">
              <a:spLocks noChangeArrowheads="1"/>
            </p:cNvSpPr>
            <p:nvPr/>
          </p:nvSpPr>
          <p:spPr bwMode="auto">
            <a:xfrm>
              <a:off x="2935283" y="2897610"/>
              <a:ext cx="685799" cy="356852"/>
            </a:xfrm>
            <a:prstGeom prst="rect">
              <a:avLst/>
            </a:prstGeom>
            <a:noFill/>
            <a:ln w="9525">
              <a:noFill/>
              <a:miter lim="800000"/>
              <a:headEnd/>
              <a:tailEnd/>
            </a:ln>
          </p:spPr>
          <p:txBody>
            <a:bodyPr wrap="square">
              <a:spAutoFit/>
            </a:bodyPr>
            <a:lstStyle/>
            <a:p>
              <a:r>
                <a:rPr lang="en-US" sz="1000" dirty="0"/>
                <a:t>2 ⅞</a:t>
              </a:r>
            </a:p>
          </p:txBody>
        </p:sp>
        <p:sp>
          <p:nvSpPr>
            <p:cNvPr id="37" name="TextBox 120">
              <a:extLst>
                <a:ext uri="{FF2B5EF4-FFF2-40B4-BE49-F238E27FC236}">
                  <a16:creationId xmlns:a16="http://schemas.microsoft.com/office/drawing/2014/main" id="{C2798EA5-47EA-4436-ABFA-4B17F7D8658E}"/>
                </a:ext>
              </a:extLst>
            </p:cNvPr>
            <p:cNvSpPr txBox="1">
              <a:spLocks noChangeArrowheads="1"/>
            </p:cNvSpPr>
            <p:nvPr/>
          </p:nvSpPr>
          <p:spPr bwMode="auto">
            <a:xfrm>
              <a:off x="3615518" y="4119831"/>
              <a:ext cx="1189037" cy="579886"/>
            </a:xfrm>
            <a:prstGeom prst="rect">
              <a:avLst/>
            </a:prstGeom>
            <a:noFill/>
            <a:ln w="9525">
              <a:noFill/>
              <a:miter lim="800000"/>
              <a:headEnd/>
              <a:tailEnd/>
            </a:ln>
          </p:spPr>
          <p:txBody>
            <a:bodyPr wrap="square">
              <a:spAutoFit/>
            </a:bodyPr>
            <a:lstStyle/>
            <a:p>
              <a:r>
                <a:rPr lang="en-US" sz="1000" dirty="0"/>
                <a:t>½ DRILL </a:t>
              </a:r>
            </a:p>
            <a:p>
              <a:r>
                <a:rPr lang="en-US" sz="1000" dirty="0"/>
                <a:t>2 HOLES</a:t>
              </a:r>
            </a:p>
          </p:txBody>
        </p:sp>
        <p:sp>
          <p:nvSpPr>
            <p:cNvPr id="38" name="TextBox 121">
              <a:extLst>
                <a:ext uri="{FF2B5EF4-FFF2-40B4-BE49-F238E27FC236}">
                  <a16:creationId xmlns:a16="http://schemas.microsoft.com/office/drawing/2014/main" id="{C598B520-C6F1-498F-9082-79D2AD4DD49F}"/>
                </a:ext>
              </a:extLst>
            </p:cNvPr>
            <p:cNvSpPr txBox="1">
              <a:spLocks noChangeArrowheads="1"/>
            </p:cNvSpPr>
            <p:nvPr/>
          </p:nvSpPr>
          <p:spPr bwMode="auto">
            <a:xfrm>
              <a:off x="6400799" y="3200400"/>
              <a:ext cx="1263649" cy="356852"/>
            </a:xfrm>
            <a:prstGeom prst="rect">
              <a:avLst/>
            </a:prstGeom>
            <a:noFill/>
            <a:ln w="9525">
              <a:noFill/>
              <a:miter lim="800000"/>
              <a:headEnd/>
              <a:tailEnd/>
            </a:ln>
          </p:spPr>
          <p:txBody>
            <a:bodyPr wrap="square">
              <a:spAutoFit/>
            </a:bodyPr>
            <a:lstStyle/>
            <a:p>
              <a:r>
                <a:rPr lang="en-US" sz="1000" dirty="0"/>
                <a:t>⅞ DRILL</a:t>
              </a:r>
            </a:p>
          </p:txBody>
        </p:sp>
        <p:cxnSp>
          <p:nvCxnSpPr>
            <p:cNvPr id="39" name="Straight Arrow Connector 38">
              <a:extLst>
                <a:ext uri="{FF2B5EF4-FFF2-40B4-BE49-F238E27FC236}">
                  <a16:creationId xmlns:a16="http://schemas.microsoft.com/office/drawing/2014/main" id="{C98F733E-A834-4AAB-9EAA-9A30C51E015B}"/>
                </a:ext>
              </a:extLst>
            </p:cNvPr>
            <p:cNvCxnSpPr>
              <a:stCxn id="32" idx="2"/>
            </p:cNvCxnSpPr>
            <p:nvPr/>
          </p:nvCxnSpPr>
          <p:spPr>
            <a:xfrm>
              <a:off x="5068795" y="3596343"/>
              <a:ext cx="153401" cy="266934"/>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0" name="Straight Arrow Connector 39">
              <a:extLst>
                <a:ext uri="{FF2B5EF4-FFF2-40B4-BE49-F238E27FC236}">
                  <a16:creationId xmlns:a16="http://schemas.microsoft.com/office/drawing/2014/main" id="{95D6ED1F-6276-43DA-8E9D-634B8DBE1660}"/>
                </a:ext>
              </a:extLst>
            </p:cNvPr>
            <p:cNvCxnSpPr/>
            <p:nvPr/>
          </p:nvCxnSpPr>
          <p:spPr>
            <a:xfrm flipH="1">
              <a:off x="9144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1" name="Straight Arrow Connector 40">
              <a:extLst>
                <a:ext uri="{FF2B5EF4-FFF2-40B4-BE49-F238E27FC236}">
                  <a16:creationId xmlns:a16="http://schemas.microsoft.com/office/drawing/2014/main" id="{90721947-0C5A-4922-BC25-3977C4A5B0E2}"/>
                </a:ext>
              </a:extLst>
            </p:cNvPr>
            <p:cNvCxnSpPr/>
            <p:nvPr/>
          </p:nvCxnSpPr>
          <p:spPr>
            <a:xfrm flipH="1">
              <a:off x="20574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2" name="Straight Arrow Connector 41">
              <a:extLst>
                <a:ext uri="{FF2B5EF4-FFF2-40B4-BE49-F238E27FC236}">
                  <a16:creationId xmlns:a16="http://schemas.microsoft.com/office/drawing/2014/main" id="{16DA4B98-84B3-47D0-90B9-E591EEF642E8}"/>
                </a:ext>
              </a:extLst>
            </p:cNvPr>
            <p:cNvCxnSpPr/>
            <p:nvPr/>
          </p:nvCxnSpPr>
          <p:spPr>
            <a:xfrm>
              <a:off x="3810000" y="4648200"/>
              <a:ext cx="76200" cy="228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3" name="Straight Arrow Connector 42">
              <a:extLst>
                <a:ext uri="{FF2B5EF4-FFF2-40B4-BE49-F238E27FC236}">
                  <a16:creationId xmlns:a16="http://schemas.microsoft.com/office/drawing/2014/main" id="{E294CB6E-BA1E-4791-AC3C-D41565147718}"/>
                </a:ext>
              </a:extLst>
            </p:cNvPr>
            <p:cNvCxnSpPr/>
            <p:nvPr/>
          </p:nvCxnSpPr>
          <p:spPr>
            <a:xfrm flipH="1">
              <a:off x="838200" y="3429000"/>
              <a:ext cx="1447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6B66192A-3183-41F4-BDF4-8B7FC8066D4B}"/>
                </a:ext>
              </a:extLst>
            </p:cNvPr>
            <p:cNvCxnSpPr>
              <a:stCxn id="62" idx="2"/>
            </p:cNvCxnSpPr>
            <p:nvPr/>
          </p:nvCxnSpPr>
          <p:spPr>
            <a:xfrm>
              <a:off x="4648200" y="4695825"/>
              <a:ext cx="0" cy="714375"/>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5" name="Straight Arrow Connector 44">
              <a:extLst>
                <a:ext uri="{FF2B5EF4-FFF2-40B4-BE49-F238E27FC236}">
                  <a16:creationId xmlns:a16="http://schemas.microsoft.com/office/drawing/2014/main" id="{168B8682-1B68-4B3C-9FF9-7E43CB23F0D7}"/>
                </a:ext>
              </a:extLst>
            </p:cNvPr>
            <p:cNvCxnSpPr>
              <a:stCxn id="36" idx="1"/>
            </p:cNvCxnSpPr>
            <p:nvPr/>
          </p:nvCxnSpPr>
          <p:spPr>
            <a:xfrm flipH="1">
              <a:off x="2600691" y="3076037"/>
              <a:ext cx="334592"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6" name="Straight Arrow Connector 45">
              <a:extLst>
                <a:ext uri="{FF2B5EF4-FFF2-40B4-BE49-F238E27FC236}">
                  <a16:creationId xmlns:a16="http://schemas.microsoft.com/office/drawing/2014/main" id="{3E96488B-414F-4A9C-874B-332698C5F01F}"/>
                </a:ext>
              </a:extLst>
            </p:cNvPr>
            <p:cNvCxnSpPr/>
            <p:nvPr/>
          </p:nvCxnSpPr>
          <p:spPr>
            <a:xfrm flipH="1">
              <a:off x="1238250" y="3072300"/>
              <a:ext cx="3048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7" name="Straight Arrow Connector 46">
              <a:extLst>
                <a:ext uri="{FF2B5EF4-FFF2-40B4-BE49-F238E27FC236}">
                  <a16:creationId xmlns:a16="http://schemas.microsoft.com/office/drawing/2014/main" id="{D5B77453-D7FC-4059-8ECE-A1A5DA0E89A9}"/>
                </a:ext>
              </a:extLst>
            </p:cNvPr>
            <p:cNvCxnSpPr>
              <a:stCxn id="28" idx="3"/>
            </p:cNvCxnSpPr>
            <p:nvPr/>
          </p:nvCxnSpPr>
          <p:spPr>
            <a:xfrm>
              <a:off x="2286001" y="3074027"/>
              <a:ext cx="262337"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8" name="Straight Arrow Connector 47">
              <a:extLst>
                <a:ext uri="{FF2B5EF4-FFF2-40B4-BE49-F238E27FC236}">
                  <a16:creationId xmlns:a16="http://schemas.microsoft.com/office/drawing/2014/main" id="{B24F29D8-B9C2-4293-AC05-B435A615F884}"/>
                </a:ext>
              </a:extLst>
            </p:cNvPr>
            <p:cNvCxnSpPr/>
            <p:nvPr/>
          </p:nvCxnSpPr>
          <p:spPr>
            <a:xfrm>
              <a:off x="2971800" y="3429000"/>
              <a:ext cx="12954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49" name="Straight Arrow Connector 48">
              <a:extLst>
                <a:ext uri="{FF2B5EF4-FFF2-40B4-BE49-F238E27FC236}">
                  <a16:creationId xmlns:a16="http://schemas.microsoft.com/office/drawing/2014/main" id="{5147FDD4-7158-4F13-9D2F-3BAE41A1D6AD}"/>
                </a:ext>
              </a:extLst>
            </p:cNvPr>
            <p:cNvCxnSpPr/>
            <p:nvPr/>
          </p:nvCxnSpPr>
          <p:spPr>
            <a:xfrm flipV="1">
              <a:off x="3581400" y="3080795"/>
              <a:ext cx="3048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0" name="Straight Arrow Connector 49">
              <a:extLst>
                <a:ext uri="{FF2B5EF4-FFF2-40B4-BE49-F238E27FC236}">
                  <a16:creationId xmlns:a16="http://schemas.microsoft.com/office/drawing/2014/main" id="{01773925-D733-4762-8973-EC9D8AF692B0}"/>
                </a:ext>
              </a:extLst>
            </p:cNvPr>
            <p:cNvCxnSpPr/>
            <p:nvPr/>
          </p:nvCxnSpPr>
          <p:spPr>
            <a:xfrm flipV="1">
              <a:off x="533400" y="3072300"/>
              <a:ext cx="304801"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1" name="Straight Arrow Connector 50">
              <a:extLst>
                <a:ext uri="{FF2B5EF4-FFF2-40B4-BE49-F238E27FC236}">
                  <a16:creationId xmlns:a16="http://schemas.microsoft.com/office/drawing/2014/main" id="{CC697F1F-5B28-4418-B5C0-628470F879F5}"/>
                </a:ext>
              </a:extLst>
            </p:cNvPr>
            <p:cNvCxnSpPr/>
            <p:nvPr/>
          </p:nvCxnSpPr>
          <p:spPr>
            <a:xfrm flipV="1">
              <a:off x="28194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2" name="Straight Arrow Connector 51">
              <a:extLst>
                <a:ext uri="{FF2B5EF4-FFF2-40B4-BE49-F238E27FC236}">
                  <a16:creationId xmlns:a16="http://schemas.microsoft.com/office/drawing/2014/main" id="{5B60E2E9-DE2C-4F7A-B984-70C7A0E334E4}"/>
                </a:ext>
              </a:extLst>
            </p:cNvPr>
            <p:cNvCxnSpPr/>
            <p:nvPr/>
          </p:nvCxnSpPr>
          <p:spPr>
            <a:xfrm flipV="1">
              <a:off x="1752600" y="57150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3" name="Straight Arrow Connector 52">
              <a:extLst>
                <a:ext uri="{FF2B5EF4-FFF2-40B4-BE49-F238E27FC236}">
                  <a16:creationId xmlns:a16="http://schemas.microsoft.com/office/drawing/2014/main" id="{D96849D0-D15F-48F3-8042-E7827DA18FB4}"/>
                </a:ext>
              </a:extLst>
            </p:cNvPr>
            <p:cNvCxnSpPr>
              <a:stCxn id="62" idx="0"/>
            </p:cNvCxnSpPr>
            <p:nvPr/>
          </p:nvCxnSpPr>
          <p:spPr>
            <a:xfrm flipV="1">
              <a:off x="4648200" y="3810000"/>
              <a:ext cx="0" cy="6096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4" name="Straight Arrow Connector 53">
              <a:extLst>
                <a:ext uri="{FF2B5EF4-FFF2-40B4-BE49-F238E27FC236}">
                  <a16:creationId xmlns:a16="http://schemas.microsoft.com/office/drawing/2014/main" id="{A254A945-BE8C-40B6-AEC6-3C8B94210E9A}"/>
                </a:ext>
              </a:extLst>
            </p:cNvPr>
            <p:cNvCxnSpPr>
              <a:stCxn id="33" idx="0"/>
            </p:cNvCxnSpPr>
            <p:nvPr/>
          </p:nvCxnSpPr>
          <p:spPr>
            <a:xfrm flipH="1" flipV="1">
              <a:off x="5029200" y="1447801"/>
              <a:ext cx="1" cy="533399"/>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5" name="Straight Arrow Connector 54">
              <a:extLst>
                <a:ext uri="{FF2B5EF4-FFF2-40B4-BE49-F238E27FC236}">
                  <a16:creationId xmlns:a16="http://schemas.microsoft.com/office/drawing/2014/main" id="{E305DA92-FF63-4DD2-91A6-5F9C1B53FB87}"/>
                </a:ext>
              </a:extLst>
            </p:cNvPr>
            <p:cNvCxnSpPr/>
            <p:nvPr/>
          </p:nvCxnSpPr>
          <p:spPr>
            <a:xfrm rot="16200000" flipV="1">
              <a:off x="4343400" y="29718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6" name="Straight Arrow Connector 55">
              <a:extLst>
                <a:ext uri="{FF2B5EF4-FFF2-40B4-BE49-F238E27FC236}">
                  <a16:creationId xmlns:a16="http://schemas.microsoft.com/office/drawing/2014/main" id="{7B297803-3BBA-447D-A8DA-05989BA58FBA}"/>
                </a:ext>
              </a:extLst>
            </p:cNvPr>
            <p:cNvCxnSpPr/>
            <p:nvPr/>
          </p:nvCxnSpPr>
          <p:spPr>
            <a:xfrm>
              <a:off x="5029200" y="2286000"/>
              <a:ext cx="0" cy="5334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7" name="Straight Arrow Connector 56">
              <a:extLst>
                <a:ext uri="{FF2B5EF4-FFF2-40B4-BE49-F238E27FC236}">
                  <a16:creationId xmlns:a16="http://schemas.microsoft.com/office/drawing/2014/main" id="{6EAF1AE6-B4DB-47A3-94EF-675413576D7D}"/>
                </a:ext>
              </a:extLst>
            </p:cNvPr>
            <p:cNvCxnSpPr/>
            <p:nvPr/>
          </p:nvCxnSpPr>
          <p:spPr>
            <a:xfrm rot="16200000" flipH="1">
              <a:off x="4343400" y="19812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8" name="Straight Arrow Connector 57">
              <a:extLst>
                <a:ext uri="{FF2B5EF4-FFF2-40B4-BE49-F238E27FC236}">
                  <a16:creationId xmlns:a16="http://schemas.microsoft.com/office/drawing/2014/main" id="{CD7FDF7C-D657-4A98-A1A9-33EA1E5E3E0B}"/>
                </a:ext>
              </a:extLst>
            </p:cNvPr>
            <p:cNvCxnSpPr/>
            <p:nvPr/>
          </p:nvCxnSpPr>
          <p:spPr>
            <a:xfrm rot="16200000" flipH="1">
              <a:off x="5105400" y="48006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59" name="Straight Arrow Connector 58">
              <a:extLst>
                <a:ext uri="{FF2B5EF4-FFF2-40B4-BE49-F238E27FC236}">
                  <a16:creationId xmlns:a16="http://schemas.microsoft.com/office/drawing/2014/main" id="{321584E3-86DC-4B02-9CCB-2FE9D073073E}"/>
                </a:ext>
              </a:extLst>
            </p:cNvPr>
            <p:cNvCxnSpPr/>
            <p:nvPr/>
          </p:nvCxnSpPr>
          <p:spPr>
            <a:xfrm rot="5400000" flipH="1" flipV="1">
              <a:off x="5105400" y="5562600"/>
              <a:ext cx="304800"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0" name="Straight Arrow Connector 59">
              <a:extLst>
                <a:ext uri="{FF2B5EF4-FFF2-40B4-BE49-F238E27FC236}">
                  <a16:creationId xmlns:a16="http://schemas.microsoft.com/office/drawing/2014/main" id="{5E84C2C7-7A1E-4EBD-9C92-C9F869168490}"/>
                </a:ext>
              </a:extLst>
            </p:cNvPr>
            <p:cNvCxnSpPr/>
            <p:nvPr/>
          </p:nvCxnSpPr>
          <p:spPr>
            <a:xfrm flipH="1">
              <a:off x="6400800" y="3505200"/>
              <a:ext cx="152400" cy="30480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cxnSp>
          <p:nvCxnSpPr>
            <p:cNvPr id="61" name="Straight Arrow Connector 60">
              <a:extLst>
                <a:ext uri="{FF2B5EF4-FFF2-40B4-BE49-F238E27FC236}">
                  <a16:creationId xmlns:a16="http://schemas.microsoft.com/office/drawing/2014/main" id="{71296022-75EC-40AD-913D-3DBA4B7BC654}"/>
                </a:ext>
              </a:extLst>
            </p:cNvPr>
            <p:cNvCxnSpPr>
              <a:stCxn id="34" idx="2"/>
            </p:cNvCxnSpPr>
            <p:nvPr/>
          </p:nvCxnSpPr>
          <p:spPr>
            <a:xfrm>
              <a:off x="5638802" y="3557254"/>
              <a:ext cx="380999" cy="252747"/>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62" name="TextBox 169">
              <a:extLst>
                <a:ext uri="{FF2B5EF4-FFF2-40B4-BE49-F238E27FC236}">
                  <a16:creationId xmlns:a16="http://schemas.microsoft.com/office/drawing/2014/main" id="{958422A3-0252-416C-AF20-C26EF6564604}"/>
                </a:ext>
              </a:extLst>
            </p:cNvPr>
            <p:cNvSpPr txBox="1">
              <a:spLocks noChangeArrowheads="1"/>
            </p:cNvSpPr>
            <p:nvPr/>
          </p:nvSpPr>
          <p:spPr bwMode="auto">
            <a:xfrm>
              <a:off x="4495800" y="4419600"/>
              <a:ext cx="304800" cy="276225"/>
            </a:xfrm>
            <a:prstGeom prst="rect">
              <a:avLst/>
            </a:prstGeom>
            <a:noFill/>
            <a:ln w="9525">
              <a:noFill/>
              <a:miter lim="800000"/>
              <a:headEnd/>
              <a:tailEnd/>
            </a:ln>
          </p:spPr>
          <p:txBody>
            <a:bodyPr>
              <a:spAutoFit/>
            </a:bodyPr>
            <a:lstStyle/>
            <a:p>
              <a:r>
                <a:rPr lang="en-US" sz="1200" dirty="0"/>
                <a:t>3</a:t>
              </a:r>
            </a:p>
          </p:txBody>
        </p:sp>
        <p:pic>
          <p:nvPicPr>
            <p:cNvPr id="63" name="Picture 172" descr="25613325_thb.jpg">
              <a:extLst>
                <a:ext uri="{FF2B5EF4-FFF2-40B4-BE49-F238E27FC236}">
                  <a16:creationId xmlns:a16="http://schemas.microsoft.com/office/drawing/2014/main" id="{EFB2CFF4-02ED-4880-A820-4AA9890A9346}"/>
                </a:ext>
              </a:extLst>
            </p:cNvPr>
            <p:cNvPicPr>
              <a:picLocks noChangeAspect="1"/>
            </p:cNvPicPr>
            <p:nvPr/>
          </p:nvPicPr>
          <p:blipFill>
            <a:blip r:embed="rId2" cstate="email">
              <a:extLst>
                <a:ext uri="{28A0092B-C50C-407E-A947-70E740481C1C}">
                  <a14:useLocalDpi xmlns:a14="http://schemas.microsoft.com/office/drawing/2010/main"/>
                </a:ext>
              </a:extLst>
            </a:blip>
            <a:srcRect/>
            <a:stretch>
              <a:fillRect/>
            </a:stretch>
          </p:blipFill>
          <p:spPr bwMode="auto">
            <a:xfrm>
              <a:off x="6477000" y="1219200"/>
              <a:ext cx="2374900" cy="1981200"/>
            </a:xfrm>
            <a:prstGeom prst="rect">
              <a:avLst/>
            </a:prstGeom>
            <a:noFill/>
            <a:ln w="9525">
              <a:noFill/>
              <a:miter lim="800000"/>
              <a:headEnd/>
              <a:tailEnd/>
            </a:ln>
          </p:spPr>
        </p:pic>
      </p:grpSp>
      <p:sp>
        <p:nvSpPr>
          <p:cNvPr id="130" name="Oval 129">
            <a:extLst>
              <a:ext uri="{FF2B5EF4-FFF2-40B4-BE49-F238E27FC236}">
                <a16:creationId xmlns:a16="http://schemas.microsoft.com/office/drawing/2014/main" id="{CCD375E2-5FD1-4CE2-93B9-1F6B6EB4ED2A}"/>
              </a:ext>
            </a:extLst>
          </p:cNvPr>
          <p:cNvSpPr/>
          <p:nvPr/>
        </p:nvSpPr>
        <p:spPr>
          <a:xfrm>
            <a:off x="3089339" y="4857308"/>
            <a:ext cx="643128" cy="4572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1" name="Oval 130">
            <a:extLst>
              <a:ext uri="{FF2B5EF4-FFF2-40B4-BE49-F238E27FC236}">
                <a16:creationId xmlns:a16="http://schemas.microsoft.com/office/drawing/2014/main" id="{D5E42B20-C93D-41BF-8E51-3987C98AF620}"/>
              </a:ext>
            </a:extLst>
          </p:cNvPr>
          <p:cNvSpPr/>
          <p:nvPr/>
        </p:nvSpPr>
        <p:spPr>
          <a:xfrm>
            <a:off x="3547216" y="3573474"/>
            <a:ext cx="304800" cy="330708"/>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2" name="Oval 131">
            <a:extLst>
              <a:ext uri="{FF2B5EF4-FFF2-40B4-BE49-F238E27FC236}">
                <a16:creationId xmlns:a16="http://schemas.microsoft.com/office/drawing/2014/main" id="{073C0BF0-31EB-4B40-A6A8-A0DBD3936012}"/>
              </a:ext>
            </a:extLst>
          </p:cNvPr>
          <p:cNvSpPr/>
          <p:nvPr/>
        </p:nvSpPr>
        <p:spPr>
          <a:xfrm>
            <a:off x="2038996" y="4028123"/>
            <a:ext cx="304800" cy="2796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3" name="Oval 132">
            <a:extLst>
              <a:ext uri="{FF2B5EF4-FFF2-40B4-BE49-F238E27FC236}">
                <a16:creationId xmlns:a16="http://schemas.microsoft.com/office/drawing/2014/main" id="{3C0CC2E8-FF3C-4072-997D-FE86798DF0EE}"/>
              </a:ext>
            </a:extLst>
          </p:cNvPr>
          <p:cNvSpPr/>
          <p:nvPr/>
        </p:nvSpPr>
        <p:spPr>
          <a:xfrm>
            <a:off x="2772132" y="4030701"/>
            <a:ext cx="304800" cy="279654"/>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en-US" dirty="0"/>
          </a:p>
        </p:txBody>
      </p:sp>
      <p:sp>
        <p:nvSpPr>
          <p:cNvPr id="135" name="Content Placeholder 2">
            <a:extLst>
              <a:ext uri="{FF2B5EF4-FFF2-40B4-BE49-F238E27FC236}">
                <a16:creationId xmlns:a16="http://schemas.microsoft.com/office/drawing/2014/main" id="{66CD2058-C27E-4E76-A0FD-8947BA83925A}"/>
              </a:ext>
            </a:extLst>
          </p:cNvPr>
          <p:cNvSpPr txBox="1">
            <a:spLocks/>
          </p:cNvSpPr>
          <p:nvPr/>
        </p:nvSpPr>
        <p:spPr>
          <a:xfrm>
            <a:off x="893064" y="1572820"/>
            <a:ext cx="11055750" cy="1237261"/>
          </a:xfrm>
          <a:prstGeom prst="rect">
            <a:avLst/>
          </a:prstGeom>
        </p:spPr>
        <p:txBody>
          <a:bodyPr lIns="0" tIns="0" rIns="0" bIns="0">
            <a:noAutofit/>
          </a:bodyPr>
          <a:lstStyle>
            <a:lvl1pPr marL="0" indent="0" algn="l" defTabSz="914400" rtl="0" eaLnBrk="1" latinLnBrk="0" hangingPunct="1">
              <a:lnSpc>
                <a:spcPct val="100000"/>
              </a:lnSpc>
              <a:spcBef>
                <a:spcPts val="1000"/>
              </a:spcBef>
              <a:buFontTx/>
              <a:buNone/>
              <a:defRPr sz="2600" kern="1200">
                <a:solidFill>
                  <a:schemeClr val="tx1"/>
                </a:solidFill>
                <a:latin typeface="Open Sans"/>
                <a:ea typeface="+mn-ea"/>
                <a:cs typeface="+mn-cs"/>
              </a:defRPr>
            </a:lvl1pPr>
            <a:lvl2pPr marL="342900" indent="-342900" algn="l" defTabSz="914400" rtl="0" eaLnBrk="1" latinLnBrk="0" hangingPunct="1">
              <a:lnSpc>
                <a:spcPct val="100000"/>
              </a:lnSpc>
              <a:spcBef>
                <a:spcPts val="1000"/>
              </a:spcBef>
              <a:buClr>
                <a:schemeClr val="accent1"/>
              </a:buClr>
              <a:buFont typeface=".AppleSystemUIFont" charset="-120"/>
              <a:buChar char="&gt;"/>
              <a:tabLst/>
              <a:defRPr sz="2600" kern="1200">
                <a:solidFill>
                  <a:schemeClr val="tx1"/>
                </a:solidFill>
                <a:latin typeface="Open Sans"/>
                <a:ea typeface="+mn-ea"/>
                <a:cs typeface="+mn-cs"/>
              </a:defRPr>
            </a:lvl2pPr>
            <a:lvl3pPr marL="685800" indent="-228600" algn="l" defTabSz="914400" rtl="0" eaLnBrk="1" latinLnBrk="0" hangingPunct="1">
              <a:lnSpc>
                <a:spcPct val="100000"/>
              </a:lnSpc>
              <a:spcBef>
                <a:spcPts val="500"/>
              </a:spcBef>
              <a:buClr>
                <a:schemeClr val="accent2"/>
              </a:buClr>
              <a:buFont typeface="Arial" panose="020B0604020202020204" pitchFamily="34" charset="0"/>
              <a:buChar char="•"/>
              <a:defRPr sz="2600" kern="1200">
                <a:solidFill>
                  <a:schemeClr val="tx1"/>
                </a:solidFill>
                <a:latin typeface="Open Sans"/>
                <a:ea typeface="+mn-ea"/>
                <a:cs typeface="+mn-cs"/>
              </a:defRPr>
            </a:lvl3pPr>
            <a:lvl4pPr marL="914400" indent="-228600" algn="l" defTabSz="914400" rtl="0" eaLnBrk="1" latinLnBrk="0" hangingPunct="1">
              <a:lnSpc>
                <a:spcPct val="100000"/>
              </a:lnSpc>
              <a:spcBef>
                <a:spcPts val="500"/>
              </a:spcBef>
              <a:buClr>
                <a:schemeClr val="accent2"/>
              </a:buClr>
              <a:buFont typeface="Arial" panose="020B0604020202020204" pitchFamily="34" charset="0"/>
              <a:buChar char="•"/>
              <a:defRPr sz="2400" kern="1200">
                <a:solidFill>
                  <a:schemeClr val="tx1"/>
                </a:solidFill>
                <a:latin typeface="Open Sans"/>
                <a:ea typeface="+mn-ea"/>
                <a:cs typeface="+mn-cs"/>
              </a:defRPr>
            </a:lvl4pPr>
            <a:lvl5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22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dirty="0"/>
              <a:t>Locations are for machining the part to shape or for locating placement of other features.</a:t>
            </a:r>
          </a:p>
          <a:p>
            <a:pPr lvl="1"/>
            <a:endParaRPr lang="en-US" dirty="0"/>
          </a:p>
        </p:txBody>
      </p:sp>
    </p:spTree>
    <p:extLst>
      <p:ext uri="{BB962C8B-B14F-4D97-AF65-F5344CB8AC3E}">
        <p14:creationId xmlns:p14="http://schemas.microsoft.com/office/powerpoint/2010/main" val="32046868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76300"/>
          </a:xfrm>
        </p:spPr>
        <p:txBody>
          <a:bodyPr/>
          <a:lstStyle/>
          <a:p>
            <a:r>
              <a:rPr lang="en-US" dirty="0"/>
              <a:t>Hammer Handle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3927852"/>
            <a:ext cx="11055750" cy="2226886"/>
          </a:xfrm>
        </p:spPr>
        <p:txBody>
          <a:bodyPr/>
          <a:lstStyle/>
          <a:p>
            <a:pPr lvl="1"/>
            <a:r>
              <a:rPr lang="en-US" dirty="0"/>
              <a:t>What is the diameter of the round stock used to make the handle?</a:t>
            </a:r>
          </a:p>
          <a:p>
            <a:pPr lvl="1"/>
            <a:r>
              <a:rPr lang="en-US" dirty="0"/>
              <a:t>What is the length of the material?</a:t>
            </a:r>
          </a:p>
          <a:p>
            <a:pPr lvl="1"/>
            <a:r>
              <a:rPr lang="en-US" dirty="0"/>
              <a:t>What is the size of the threads in the end?</a:t>
            </a:r>
          </a:p>
          <a:p>
            <a:pPr lvl="1"/>
            <a:endParaRPr lang="en-US" dirty="0"/>
          </a:p>
        </p:txBody>
      </p:sp>
      <p:grpSp>
        <p:nvGrpSpPr>
          <p:cNvPr id="4" name="Group 7">
            <a:extLst>
              <a:ext uri="{FF2B5EF4-FFF2-40B4-BE49-F238E27FC236}">
                <a16:creationId xmlns:a16="http://schemas.microsoft.com/office/drawing/2014/main" id="{5D509419-8A85-4398-8F47-A9729750E342}"/>
              </a:ext>
            </a:extLst>
          </p:cNvPr>
          <p:cNvGrpSpPr>
            <a:grpSpLocks/>
          </p:cNvGrpSpPr>
          <p:nvPr/>
        </p:nvGrpSpPr>
        <p:grpSpPr bwMode="auto">
          <a:xfrm>
            <a:off x="4388234" y="2494454"/>
            <a:ext cx="2979290" cy="575413"/>
            <a:chOff x="107347642" y="112485488"/>
            <a:chExt cx="2743200" cy="457201"/>
          </a:xfrm>
        </p:grpSpPr>
        <p:sp>
          <p:nvSpPr>
            <p:cNvPr id="5" name="Line 8">
              <a:extLst>
                <a:ext uri="{FF2B5EF4-FFF2-40B4-BE49-F238E27FC236}">
                  <a16:creationId xmlns:a16="http://schemas.microsoft.com/office/drawing/2014/main" id="{32060C46-DC6F-4AFA-BC70-B523A8BFC403}"/>
                </a:ext>
              </a:extLst>
            </p:cNvPr>
            <p:cNvSpPr>
              <a:spLocks noChangeShapeType="1"/>
            </p:cNvSpPr>
            <p:nvPr/>
          </p:nvSpPr>
          <p:spPr bwMode="auto">
            <a:xfrm>
              <a:off x="107347642" y="112485488"/>
              <a:ext cx="2743200"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6" name="Line 9">
              <a:extLst>
                <a:ext uri="{FF2B5EF4-FFF2-40B4-BE49-F238E27FC236}">
                  <a16:creationId xmlns:a16="http://schemas.microsoft.com/office/drawing/2014/main" id="{688493BB-FA61-4AED-BD5F-B5EF27AD6134}"/>
                </a:ext>
              </a:extLst>
            </p:cNvPr>
            <p:cNvSpPr>
              <a:spLocks noChangeShapeType="1"/>
            </p:cNvSpPr>
            <p:nvPr/>
          </p:nvSpPr>
          <p:spPr bwMode="auto">
            <a:xfrm>
              <a:off x="107347642" y="112942688"/>
              <a:ext cx="2743200" cy="1"/>
            </a:xfrm>
            <a:prstGeom prst="line">
              <a:avLst/>
            </a:prstGeom>
            <a:noFill/>
            <a:ln w="1905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grpSp>
      <p:sp>
        <p:nvSpPr>
          <p:cNvPr id="7" name="Line 10">
            <a:extLst>
              <a:ext uri="{FF2B5EF4-FFF2-40B4-BE49-F238E27FC236}">
                <a16:creationId xmlns:a16="http://schemas.microsoft.com/office/drawing/2014/main" id="{B989E580-4BCF-4189-A7C5-7CF141C29B6B}"/>
              </a:ext>
            </a:extLst>
          </p:cNvPr>
          <p:cNvSpPr>
            <a:spLocks noChangeShapeType="1"/>
          </p:cNvSpPr>
          <p:nvPr/>
        </p:nvSpPr>
        <p:spPr bwMode="auto">
          <a:xfrm flipV="1">
            <a:off x="7333167" y="2908032"/>
            <a:ext cx="1" cy="143853"/>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8" name="Line 11">
            <a:extLst>
              <a:ext uri="{FF2B5EF4-FFF2-40B4-BE49-F238E27FC236}">
                <a16:creationId xmlns:a16="http://schemas.microsoft.com/office/drawing/2014/main" id="{F97D9B02-6640-42E4-8DB7-7901B70F7D09}"/>
              </a:ext>
            </a:extLst>
          </p:cNvPr>
          <p:cNvSpPr>
            <a:spLocks noChangeShapeType="1"/>
          </p:cNvSpPr>
          <p:nvPr/>
        </p:nvSpPr>
        <p:spPr bwMode="auto">
          <a:xfrm flipV="1">
            <a:off x="7333167" y="2476473"/>
            <a:ext cx="1" cy="413577"/>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9" name="Line 12">
            <a:extLst>
              <a:ext uri="{FF2B5EF4-FFF2-40B4-BE49-F238E27FC236}">
                <a16:creationId xmlns:a16="http://schemas.microsoft.com/office/drawing/2014/main" id="{FA60EDC8-B1CF-4F69-8A39-58A2C5803858}"/>
              </a:ext>
            </a:extLst>
          </p:cNvPr>
          <p:cNvSpPr>
            <a:spLocks noChangeShapeType="1"/>
          </p:cNvSpPr>
          <p:nvPr/>
        </p:nvSpPr>
        <p:spPr bwMode="auto">
          <a:xfrm>
            <a:off x="6572498" y="2620326"/>
            <a:ext cx="1" cy="287706"/>
          </a:xfrm>
          <a:prstGeom prst="line">
            <a:avLst/>
          </a:prstGeom>
          <a:noFill/>
          <a:ln w="1905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0" name="Line 13">
            <a:extLst>
              <a:ext uri="{FF2B5EF4-FFF2-40B4-BE49-F238E27FC236}">
                <a16:creationId xmlns:a16="http://schemas.microsoft.com/office/drawing/2014/main" id="{E23C6AA1-ECF7-4C90-AE16-8A8827221672}"/>
              </a:ext>
            </a:extLst>
          </p:cNvPr>
          <p:cNvSpPr>
            <a:spLocks noChangeShapeType="1"/>
          </p:cNvSpPr>
          <p:nvPr/>
        </p:nvSpPr>
        <p:spPr bwMode="auto">
          <a:xfrm flipH="1">
            <a:off x="4322182" y="2591851"/>
            <a:ext cx="0" cy="40309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1" name="Line 14">
            <a:extLst>
              <a:ext uri="{FF2B5EF4-FFF2-40B4-BE49-F238E27FC236}">
                <a16:creationId xmlns:a16="http://schemas.microsoft.com/office/drawing/2014/main" id="{D238AFE8-BD30-4A0D-916F-24C343990D6A}"/>
              </a:ext>
            </a:extLst>
          </p:cNvPr>
          <p:cNvSpPr>
            <a:spLocks noChangeShapeType="1"/>
          </p:cNvSpPr>
          <p:nvPr/>
        </p:nvSpPr>
        <p:spPr bwMode="auto">
          <a:xfrm flipH="1">
            <a:off x="4322182" y="2494454"/>
            <a:ext cx="63389" cy="89914"/>
          </a:xfrm>
          <a:prstGeom prst="line">
            <a:avLst/>
          </a:prstGeom>
          <a:noFill/>
          <a:ln w="1905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2" name="Line 15">
            <a:extLst>
              <a:ext uri="{FF2B5EF4-FFF2-40B4-BE49-F238E27FC236}">
                <a16:creationId xmlns:a16="http://schemas.microsoft.com/office/drawing/2014/main" id="{8DE221CD-2B20-4E7D-B9EC-5A4E29A70FBF}"/>
              </a:ext>
            </a:extLst>
          </p:cNvPr>
          <p:cNvSpPr>
            <a:spLocks noChangeShapeType="1"/>
          </p:cNvSpPr>
          <p:nvPr/>
        </p:nvSpPr>
        <p:spPr bwMode="auto">
          <a:xfrm>
            <a:off x="4322179" y="3003930"/>
            <a:ext cx="63392" cy="65936"/>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3" name="Line 16">
            <a:extLst>
              <a:ext uri="{FF2B5EF4-FFF2-40B4-BE49-F238E27FC236}">
                <a16:creationId xmlns:a16="http://schemas.microsoft.com/office/drawing/2014/main" id="{F58BCD7B-B1C1-4987-B552-59A8C2910C73}"/>
              </a:ext>
            </a:extLst>
          </p:cNvPr>
          <p:cNvSpPr>
            <a:spLocks noChangeShapeType="1"/>
          </p:cNvSpPr>
          <p:nvPr/>
        </p:nvSpPr>
        <p:spPr bwMode="auto">
          <a:xfrm flipH="1">
            <a:off x="6572498"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4" name="Line 17">
            <a:extLst>
              <a:ext uri="{FF2B5EF4-FFF2-40B4-BE49-F238E27FC236}">
                <a16:creationId xmlns:a16="http://schemas.microsoft.com/office/drawing/2014/main" id="{1B6D0285-6A5C-45B8-9215-3E3AFED6F106}"/>
              </a:ext>
            </a:extLst>
          </p:cNvPr>
          <p:cNvSpPr>
            <a:spLocks noChangeShapeType="1"/>
          </p:cNvSpPr>
          <p:nvPr/>
        </p:nvSpPr>
        <p:spPr bwMode="auto">
          <a:xfrm flipH="1">
            <a:off x="6667581"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5" name="Line 18">
            <a:extLst>
              <a:ext uri="{FF2B5EF4-FFF2-40B4-BE49-F238E27FC236}">
                <a16:creationId xmlns:a16="http://schemas.microsoft.com/office/drawing/2014/main" id="{E368D793-D7EA-4AE2-9D74-FAA495974C49}"/>
              </a:ext>
            </a:extLst>
          </p:cNvPr>
          <p:cNvSpPr>
            <a:spLocks noChangeShapeType="1"/>
          </p:cNvSpPr>
          <p:nvPr/>
        </p:nvSpPr>
        <p:spPr bwMode="auto">
          <a:xfrm flipH="1">
            <a:off x="6762665"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6" name="Line 19">
            <a:extLst>
              <a:ext uri="{FF2B5EF4-FFF2-40B4-BE49-F238E27FC236}">
                <a16:creationId xmlns:a16="http://schemas.microsoft.com/office/drawing/2014/main" id="{3D9549DB-5595-450A-80F7-1598691A2CBD}"/>
              </a:ext>
            </a:extLst>
          </p:cNvPr>
          <p:cNvSpPr>
            <a:spLocks noChangeShapeType="1"/>
          </p:cNvSpPr>
          <p:nvPr/>
        </p:nvSpPr>
        <p:spPr bwMode="auto">
          <a:xfrm flipH="1">
            <a:off x="6826054"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7" name="Line 20">
            <a:extLst>
              <a:ext uri="{FF2B5EF4-FFF2-40B4-BE49-F238E27FC236}">
                <a16:creationId xmlns:a16="http://schemas.microsoft.com/office/drawing/2014/main" id="{783669AD-2C0B-4472-872C-3EB1D3C407FC}"/>
              </a:ext>
            </a:extLst>
          </p:cNvPr>
          <p:cNvSpPr>
            <a:spLocks noChangeShapeType="1"/>
          </p:cNvSpPr>
          <p:nvPr/>
        </p:nvSpPr>
        <p:spPr bwMode="auto">
          <a:xfrm flipH="1">
            <a:off x="6921138"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8" name="Line 21">
            <a:extLst>
              <a:ext uri="{FF2B5EF4-FFF2-40B4-BE49-F238E27FC236}">
                <a16:creationId xmlns:a16="http://schemas.microsoft.com/office/drawing/2014/main" id="{2D3B6C64-606C-40E6-8765-ABB3E96C7912}"/>
              </a:ext>
            </a:extLst>
          </p:cNvPr>
          <p:cNvSpPr>
            <a:spLocks noChangeShapeType="1"/>
          </p:cNvSpPr>
          <p:nvPr/>
        </p:nvSpPr>
        <p:spPr bwMode="auto">
          <a:xfrm flipH="1">
            <a:off x="7016222"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9" name="Line 22">
            <a:extLst>
              <a:ext uri="{FF2B5EF4-FFF2-40B4-BE49-F238E27FC236}">
                <a16:creationId xmlns:a16="http://schemas.microsoft.com/office/drawing/2014/main" id="{CFB1C8CF-A65C-4F8D-B901-740CD6698D27}"/>
              </a:ext>
            </a:extLst>
          </p:cNvPr>
          <p:cNvSpPr>
            <a:spLocks noChangeShapeType="1"/>
          </p:cNvSpPr>
          <p:nvPr/>
        </p:nvSpPr>
        <p:spPr bwMode="auto">
          <a:xfrm flipH="1">
            <a:off x="7079611"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0" name="Line 23">
            <a:extLst>
              <a:ext uri="{FF2B5EF4-FFF2-40B4-BE49-F238E27FC236}">
                <a16:creationId xmlns:a16="http://schemas.microsoft.com/office/drawing/2014/main" id="{FE9462C6-7B08-4B81-8196-FA3881C4CD1E}"/>
              </a:ext>
            </a:extLst>
          </p:cNvPr>
          <p:cNvSpPr>
            <a:spLocks noChangeShapeType="1"/>
          </p:cNvSpPr>
          <p:nvPr/>
        </p:nvSpPr>
        <p:spPr bwMode="auto">
          <a:xfrm flipH="1">
            <a:off x="7174695"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1" name="Line 24">
            <a:extLst>
              <a:ext uri="{FF2B5EF4-FFF2-40B4-BE49-F238E27FC236}">
                <a16:creationId xmlns:a16="http://schemas.microsoft.com/office/drawing/2014/main" id="{70961072-0B34-4608-AA03-C8E252372F19}"/>
              </a:ext>
            </a:extLst>
          </p:cNvPr>
          <p:cNvSpPr>
            <a:spLocks noChangeShapeType="1"/>
          </p:cNvSpPr>
          <p:nvPr/>
        </p:nvSpPr>
        <p:spPr bwMode="auto">
          <a:xfrm flipH="1">
            <a:off x="7269778"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2" name="Text Box 25">
            <a:extLst>
              <a:ext uri="{FF2B5EF4-FFF2-40B4-BE49-F238E27FC236}">
                <a16:creationId xmlns:a16="http://schemas.microsoft.com/office/drawing/2014/main" id="{B87C11C5-F518-4E79-B819-11F637D18188}"/>
              </a:ext>
            </a:extLst>
          </p:cNvPr>
          <p:cNvSpPr txBox="1">
            <a:spLocks noChangeArrowheads="1"/>
          </p:cNvSpPr>
          <p:nvPr/>
        </p:nvSpPr>
        <p:spPr bwMode="auto">
          <a:xfrm>
            <a:off x="5185801" y="3213719"/>
            <a:ext cx="2210755" cy="287706"/>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1/2” ROUND STOCK </a:t>
            </a:r>
            <a:endParaRPr lang="en-US" sz="1600" dirty="0">
              <a:solidFill>
                <a:prstClr val="black"/>
              </a:solidFill>
              <a:latin typeface="+mj-lt"/>
              <a:cs typeface="Arial" charset="0"/>
            </a:endParaRPr>
          </a:p>
        </p:txBody>
      </p:sp>
      <p:sp>
        <p:nvSpPr>
          <p:cNvPr id="23" name="Line 26">
            <a:extLst>
              <a:ext uri="{FF2B5EF4-FFF2-40B4-BE49-F238E27FC236}">
                <a16:creationId xmlns:a16="http://schemas.microsoft.com/office/drawing/2014/main" id="{808D8958-4CF1-4FA7-9680-2B9F35D27EF9}"/>
              </a:ext>
            </a:extLst>
          </p:cNvPr>
          <p:cNvSpPr>
            <a:spLocks noChangeShapeType="1"/>
          </p:cNvSpPr>
          <p:nvPr/>
        </p:nvSpPr>
        <p:spPr bwMode="auto">
          <a:xfrm>
            <a:off x="4290488" y="1649318"/>
            <a:ext cx="1" cy="817164"/>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4" name="Line 27">
            <a:extLst>
              <a:ext uri="{FF2B5EF4-FFF2-40B4-BE49-F238E27FC236}">
                <a16:creationId xmlns:a16="http://schemas.microsoft.com/office/drawing/2014/main" id="{CAE43CCC-8A04-4725-86DE-98396301D22A}"/>
              </a:ext>
            </a:extLst>
          </p:cNvPr>
          <p:cNvSpPr>
            <a:spLocks noChangeShapeType="1"/>
          </p:cNvSpPr>
          <p:nvPr/>
        </p:nvSpPr>
        <p:spPr bwMode="auto">
          <a:xfrm>
            <a:off x="7333167" y="1685282"/>
            <a:ext cx="1" cy="751232"/>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5" name="Text Box 28">
            <a:extLst>
              <a:ext uri="{FF2B5EF4-FFF2-40B4-BE49-F238E27FC236}">
                <a16:creationId xmlns:a16="http://schemas.microsoft.com/office/drawing/2014/main" id="{6D15B44E-F55A-4F50-8CE6-DADE1F7EA142}"/>
              </a:ext>
            </a:extLst>
          </p:cNvPr>
          <p:cNvSpPr txBox="1">
            <a:spLocks noChangeArrowheads="1"/>
          </p:cNvSpPr>
          <p:nvPr/>
        </p:nvSpPr>
        <p:spPr bwMode="auto">
          <a:xfrm>
            <a:off x="5716743" y="1566379"/>
            <a:ext cx="253557" cy="251743"/>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3</a:t>
            </a:r>
            <a:endParaRPr lang="en-US" sz="1600" dirty="0">
              <a:solidFill>
                <a:prstClr val="black"/>
              </a:solidFill>
              <a:latin typeface="+mj-lt"/>
              <a:cs typeface="Arial" charset="0"/>
            </a:endParaRPr>
          </a:p>
        </p:txBody>
      </p:sp>
      <p:sp>
        <p:nvSpPr>
          <p:cNvPr id="26" name="Line 29">
            <a:extLst>
              <a:ext uri="{FF2B5EF4-FFF2-40B4-BE49-F238E27FC236}">
                <a16:creationId xmlns:a16="http://schemas.microsoft.com/office/drawing/2014/main" id="{F1021574-3AA6-48A3-BAEF-8EEB16FDC26B}"/>
              </a:ext>
            </a:extLst>
          </p:cNvPr>
          <p:cNvSpPr>
            <a:spLocks noChangeShapeType="1"/>
          </p:cNvSpPr>
          <p:nvPr/>
        </p:nvSpPr>
        <p:spPr bwMode="auto">
          <a:xfrm flipH="1">
            <a:off x="4290488" y="1757208"/>
            <a:ext cx="1394561" cy="1"/>
          </a:xfrm>
          <a:prstGeom prst="line">
            <a:avLst/>
          </a:prstGeom>
          <a:noFill/>
          <a:ln w="15875" algn="ctr">
            <a:solidFill>
              <a:srgbClr val="000000"/>
            </a:solidFill>
            <a:round/>
            <a:headEnd/>
            <a:tailEnd type="arrow"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7" name="Line 30">
            <a:extLst>
              <a:ext uri="{FF2B5EF4-FFF2-40B4-BE49-F238E27FC236}">
                <a16:creationId xmlns:a16="http://schemas.microsoft.com/office/drawing/2014/main" id="{B85DEC93-8812-453C-AE3B-42FFEE40F6E3}"/>
              </a:ext>
            </a:extLst>
          </p:cNvPr>
          <p:cNvSpPr>
            <a:spLocks noChangeShapeType="1"/>
          </p:cNvSpPr>
          <p:nvPr/>
        </p:nvSpPr>
        <p:spPr bwMode="auto">
          <a:xfrm>
            <a:off x="5938606" y="1757208"/>
            <a:ext cx="1394561" cy="1"/>
          </a:xfrm>
          <a:prstGeom prst="line">
            <a:avLst/>
          </a:prstGeom>
          <a:noFill/>
          <a:ln w="15875" algn="ctr">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8" name="Text Box 31">
            <a:extLst>
              <a:ext uri="{FF2B5EF4-FFF2-40B4-BE49-F238E27FC236}">
                <a16:creationId xmlns:a16="http://schemas.microsoft.com/office/drawing/2014/main" id="{AB7824E9-B912-4DCE-88A6-8490132AF1A6}"/>
              </a:ext>
            </a:extLst>
          </p:cNvPr>
          <p:cNvSpPr txBox="1">
            <a:spLocks noChangeArrowheads="1"/>
          </p:cNvSpPr>
          <p:nvPr/>
        </p:nvSpPr>
        <p:spPr bwMode="auto">
          <a:xfrm>
            <a:off x="7713504" y="1919042"/>
            <a:ext cx="3264540" cy="671314"/>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1/4-20 THREADS 3/4” DEEP</a:t>
            </a:r>
            <a:endParaRPr lang="en-US" sz="1600" dirty="0">
              <a:solidFill>
                <a:prstClr val="black"/>
              </a:solidFill>
              <a:latin typeface="+mj-lt"/>
              <a:cs typeface="Arial" charset="0"/>
            </a:endParaRPr>
          </a:p>
        </p:txBody>
      </p:sp>
      <p:sp>
        <p:nvSpPr>
          <p:cNvPr id="29" name="Line 32">
            <a:extLst>
              <a:ext uri="{FF2B5EF4-FFF2-40B4-BE49-F238E27FC236}">
                <a16:creationId xmlns:a16="http://schemas.microsoft.com/office/drawing/2014/main" id="{CA17D33D-3033-4E30-B637-773F87A20F9B}"/>
              </a:ext>
            </a:extLst>
          </p:cNvPr>
          <p:cNvSpPr>
            <a:spLocks noChangeShapeType="1"/>
          </p:cNvSpPr>
          <p:nvPr/>
        </p:nvSpPr>
        <p:spPr bwMode="auto">
          <a:xfrm flipH="1">
            <a:off x="7396557" y="2098858"/>
            <a:ext cx="316946" cy="467522"/>
          </a:xfrm>
          <a:prstGeom prst="line">
            <a:avLst/>
          </a:prstGeom>
          <a:noFill/>
          <a:ln w="15875" algn="ctr">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0" name="Line 33">
            <a:extLst>
              <a:ext uri="{FF2B5EF4-FFF2-40B4-BE49-F238E27FC236}">
                <a16:creationId xmlns:a16="http://schemas.microsoft.com/office/drawing/2014/main" id="{B5181549-7178-4026-A6F7-E447480F8B6B}"/>
              </a:ext>
            </a:extLst>
          </p:cNvPr>
          <p:cNvSpPr>
            <a:spLocks noChangeShapeType="1"/>
          </p:cNvSpPr>
          <p:nvPr/>
        </p:nvSpPr>
        <p:spPr bwMode="auto">
          <a:xfrm>
            <a:off x="5716744" y="2782160"/>
            <a:ext cx="126778" cy="1"/>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1" name="Line 34">
            <a:extLst>
              <a:ext uri="{FF2B5EF4-FFF2-40B4-BE49-F238E27FC236}">
                <a16:creationId xmlns:a16="http://schemas.microsoft.com/office/drawing/2014/main" id="{33A8E635-E99B-442F-9FCC-025D869FF2C5}"/>
              </a:ext>
            </a:extLst>
          </p:cNvPr>
          <p:cNvSpPr>
            <a:spLocks noChangeShapeType="1"/>
          </p:cNvSpPr>
          <p:nvPr/>
        </p:nvSpPr>
        <p:spPr bwMode="auto">
          <a:xfrm flipV="1">
            <a:off x="6570735" y="2602344"/>
            <a:ext cx="762432" cy="899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2" name="Line 35">
            <a:extLst>
              <a:ext uri="{FF2B5EF4-FFF2-40B4-BE49-F238E27FC236}">
                <a16:creationId xmlns:a16="http://schemas.microsoft.com/office/drawing/2014/main" id="{9095A444-CC49-4694-A72E-99E2598EDE3F}"/>
              </a:ext>
            </a:extLst>
          </p:cNvPr>
          <p:cNvSpPr>
            <a:spLocks noChangeShapeType="1"/>
          </p:cNvSpPr>
          <p:nvPr/>
        </p:nvSpPr>
        <p:spPr bwMode="auto">
          <a:xfrm>
            <a:off x="6572498" y="2914027"/>
            <a:ext cx="760670" cy="0"/>
          </a:xfrm>
          <a:prstGeom prst="line">
            <a:avLst/>
          </a:prstGeom>
          <a:noFill/>
          <a:ln w="1905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3" name="Line 36">
            <a:extLst>
              <a:ext uri="{FF2B5EF4-FFF2-40B4-BE49-F238E27FC236}">
                <a16:creationId xmlns:a16="http://schemas.microsoft.com/office/drawing/2014/main" id="{FAC91BAF-3E3C-46E7-A02F-68D52A5C9F35}"/>
              </a:ext>
            </a:extLst>
          </p:cNvPr>
          <p:cNvSpPr>
            <a:spLocks noChangeShapeType="1"/>
          </p:cNvSpPr>
          <p:nvPr/>
        </p:nvSpPr>
        <p:spPr bwMode="auto">
          <a:xfrm flipH="1">
            <a:off x="4132015" y="2782160"/>
            <a:ext cx="1521340"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4" name="Line 37">
            <a:extLst>
              <a:ext uri="{FF2B5EF4-FFF2-40B4-BE49-F238E27FC236}">
                <a16:creationId xmlns:a16="http://schemas.microsoft.com/office/drawing/2014/main" id="{1A4A43FE-EC01-4431-90F5-E47328704A1E}"/>
              </a:ext>
            </a:extLst>
          </p:cNvPr>
          <p:cNvSpPr>
            <a:spLocks noChangeShapeType="1"/>
          </p:cNvSpPr>
          <p:nvPr/>
        </p:nvSpPr>
        <p:spPr bwMode="auto">
          <a:xfrm>
            <a:off x="5970301" y="2782160"/>
            <a:ext cx="1553034"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5" name="Oval 34">
            <a:extLst>
              <a:ext uri="{FF2B5EF4-FFF2-40B4-BE49-F238E27FC236}">
                <a16:creationId xmlns:a16="http://schemas.microsoft.com/office/drawing/2014/main" id="{0887F941-1C4D-423B-A5B3-5F88BDC22348}"/>
              </a:ext>
            </a:extLst>
          </p:cNvPr>
          <p:cNvSpPr>
            <a:spLocks noChangeArrowheads="1"/>
          </p:cNvSpPr>
          <p:nvPr/>
        </p:nvSpPr>
        <p:spPr bwMode="auto">
          <a:xfrm>
            <a:off x="7935364" y="2494454"/>
            <a:ext cx="507113" cy="575412"/>
          </a:xfrm>
          <a:prstGeom prst="ellipse">
            <a:avLst/>
          </a:prstGeom>
          <a:noFill/>
          <a:ln w="19050" algn="in">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6" name="Oval 35">
            <a:extLst>
              <a:ext uri="{FF2B5EF4-FFF2-40B4-BE49-F238E27FC236}">
                <a16:creationId xmlns:a16="http://schemas.microsoft.com/office/drawing/2014/main" id="{063EFCB1-3FEB-4ADD-9CA4-16252E0C590B}"/>
              </a:ext>
            </a:extLst>
          </p:cNvPr>
          <p:cNvSpPr>
            <a:spLocks noChangeArrowheads="1"/>
          </p:cNvSpPr>
          <p:nvPr/>
        </p:nvSpPr>
        <p:spPr bwMode="auto">
          <a:xfrm>
            <a:off x="8062143" y="2638307"/>
            <a:ext cx="253557" cy="287706"/>
          </a:xfrm>
          <a:prstGeom prst="ellipse">
            <a:avLst/>
          </a:prstGeom>
          <a:noFill/>
          <a:ln w="19050" algn="in">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Tree>
    <p:extLst>
      <p:ext uri="{BB962C8B-B14F-4D97-AF65-F5344CB8AC3E}">
        <p14:creationId xmlns:p14="http://schemas.microsoft.com/office/powerpoint/2010/main" val="19500149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a:xfrm>
            <a:off x="740664" y="407209"/>
            <a:ext cx="10059452" cy="876300"/>
          </a:xfrm>
        </p:spPr>
        <p:txBody>
          <a:bodyPr/>
          <a:lstStyle/>
          <a:p>
            <a:r>
              <a:rPr lang="en-US" dirty="0"/>
              <a:t>Hammer Handle</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3927852"/>
            <a:ext cx="11055750" cy="2226886"/>
          </a:xfrm>
        </p:spPr>
        <p:txBody>
          <a:bodyPr/>
          <a:lstStyle/>
          <a:p>
            <a:pPr lvl="1"/>
            <a:r>
              <a:rPr lang="en-US" dirty="0"/>
              <a:t>What is the diameter of the round stock used to make the handle?  </a:t>
            </a:r>
            <a:r>
              <a:rPr lang="en-US" dirty="0">
                <a:solidFill>
                  <a:srgbClr val="FF0000"/>
                </a:solidFill>
              </a:rPr>
              <a:t>1/2” </a:t>
            </a:r>
          </a:p>
          <a:p>
            <a:pPr lvl="1"/>
            <a:r>
              <a:rPr lang="en-US" dirty="0"/>
              <a:t>What is the length of the material?  </a:t>
            </a:r>
            <a:r>
              <a:rPr lang="en-US" dirty="0">
                <a:solidFill>
                  <a:srgbClr val="FF0000"/>
                </a:solidFill>
              </a:rPr>
              <a:t>3”</a:t>
            </a:r>
          </a:p>
          <a:p>
            <a:pPr lvl="1"/>
            <a:r>
              <a:rPr lang="en-US" dirty="0"/>
              <a:t>What is the size of the threads in the end?  </a:t>
            </a:r>
          </a:p>
          <a:p>
            <a:pPr marL="0" lvl="1" indent="0">
              <a:buNone/>
            </a:pPr>
            <a:r>
              <a:rPr lang="en-US" dirty="0">
                <a:solidFill>
                  <a:srgbClr val="FF0000"/>
                </a:solidFill>
              </a:rPr>
              <a:t>    1/4”- 20 threads and 3/4” deep</a:t>
            </a:r>
          </a:p>
          <a:p>
            <a:pPr lvl="1"/>
            <a:endParaRPr lang="en-US" dirty="0"/>
          </a:p>
        </p:txBody>
      </p:sp>
      <p:grpSp>
        <p:nvGrpSpPr>
          <p:cNvPr id="4" name="Group 7">
            <a:extLst>
              <a:ext uri="{FF2B5EF4-FFF2-40B4-BE49-F238E27FC236}">
                <a16:creationId xmlns:a16="http://schemas.microsoft.com/office/drawing/2014/main" id="{5D509419-8A85-4398-8F47-A9729750E342}"/>
              </a:ext>
            </a:extLst>
          </p:cNvPr>
          <p:cNvGrpSpPr>
            <a:grpSpLocks/>
          </p:cNvGrpSpPr>
          <p:nvPr/>
        </p:nvGrpSpPr>
        <p:grpSpPr bwMode="auto">
          <a:xfrm>
            <a:off x="4388234" y="2494454"/>
            <a:ext cx="2979290" cy="575413"/>
            <a:chOff x="107347642" y="112485488"/>
            <a:chExt cx="2743200" cy="457201"/>
          </a:xfrm>
        </p:grpSpPr>
        <p:sp>
          <p:nvSpPr>
            <p:cNvPr id="5" name="Line 8">
              <a:extLst>
                <a:ext uri="{FF2B5EF4-FFF2-40B4-BE49-F238E27FC236}">
                  <a16:creationId xmlns:a16="http://schemas.microsoft.com/office/drawing/2014/main" id="{32060C46-DC6F-4AFA-BC70-B523A8BFC403}"/>
                </a:ext>
              </a:extLst>
            </p:cNvPr>
            <p:cNvSpPr>
              <a:spLocks noChangeShapeType="1"/>
            </p:cNvSpPr>
            <p:nvPr/>
          </p:nvSpPr>
          <p:spPr bwMode="auto">
            <a:xfrm>
              <a:off x="107347642" y="112485488"/>
              <a:ext cx="2743200"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6" name="Line 9">
              <a:extLst>
                <a:ext uri="{FF2B5EF4-FFF2-40B4-BE49-F238E27FC236}">
                  <a16:creationId xmlns:a16="http://schemas.microsoft.com/office/drawing/2014/main" id="{688493BB-FA61-4AED-BD5F-B5EF27AD6134}"/>
                </a:ext>
              </a:extLst>
            </p:cNvPr>
            <p:cNvSpPr>
              <a:spLocks noChangeShapeType="1"/>
            </p:cNvSpPr>
            <p:nvPr/>
          </p:nvSpPr>
          <p:spPr bwMode="auto">
            <a:xfrm>
              <a:off x="107347642" y="112942688"/>
              <a:ext cx="2743200" cy="1"/>
            </a:xfrm>
            <a:prstGeom prst="line">
              <a:avLst/>
            </a:prstGeom>
            <a:noFill/>
            <a:ln w="1905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grpSp>
      <p:sp>
        <p:nvSpPr>
          <p:cNvPr id="7" name="Line 10">
            <a:extLst>
              <a:ext uri="{FF2B5EF4-FFF2-40B4-BE49-F238E27FC236}">
                <a16:creationId xmlns:a16="http://schemas.microsoft.com/office/drawing/2014/main" id="{B989E580-4BCF-4189-A7C5-7CF141C29B6B}"/>
              </a:ext>
            </a:extLst>
          </p:cNvPr>
          <p:cNvSpPr>
            <a:spLocks noChangeShapeType="1"/>
          </p:cNvSpPr>
          <p:nvPr/>
        </p:nvSpPr>
        <p:spPr bwMode="auto">
          <a:xfrm flipV="1">
            <a:off x="7333167" y="2908032"/>
            <a:ext cx="1" cy="143853"/>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8" name="Line 11">
            <a:extLst>
              <a:ext uri="{FF2B5EF4-FFF2-40B4-BE49-F238E27FC236}">
                <a16:creationId xmlns:a16="http://schemas.microsoft.com/office/drawing/2014/main" id="{F97D9B02-6640-42E4-8DB7-7901B70F7D09}"/>
              </a:ext>
            </a:extLst>
          </p:cNvPr>
          <p:cNvSpPr>
            <a:spLocks noChangeShapeType="1"/>
          </p:cNvSpPr>
          <p:nvPr/>
        </p:nvSpPr>
        <p:spPr bwMode="auto">
          <a:xfrm flipV="1">
            <a:off x="7333167" y="2476473"/>
            <a:ext cx="1" cy="413577"/>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9" name="Line 12">
            <a:extLst>
              <a:ext uri="{FF2B5EF4-FFF2-40B4-BE49-F238E27FC236}">
                <a16:creationId xmlns:a16="http://schemas.microsoft.com/office/drawing/2014/main" id="{FA60EDC8-B1CF-4F69-8A39-58A2C5803858}"/>
              </a:ext>
            </a:extLst>
          </p:cNvPr>
          <p:cNvSpPr>
            <a:spLocks noChangeShapeType="1"/>
          </p:cNvSpPr>
          <p:nvPr/>
        </p:nvSpPr>
        <p:spPr bwMode="auto">
          <a:xfrm>
            <a:off x="6572498" y="2620326"/>
            <a:ext cx="1" cy="287706"/>
          </a:xfrm>
          <a:prstGeom prst="line">
            <a:avLst/>
          </a:prstGeom>
          <a:noFill/>
          <a:ln w="1905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0" name="Line 13">
            <a:extLst>
              <a:ext uri="{FF2B5EF4-FFF2-40B4-BE49-F238E27FC236}">
                <a16:creationId xmlns:a16="http://schemas.microsoft.com/office/drawing/2014/main" id="{E23C6AA1-ECF7-4C90-AE16-8A8827221672}"/>
              </a:ext>
            </a:extLst>
          </p:cNvPr>
          <p:cNvSpPr>
            <a:spLocks noChangeShapeType="1"/>
          </p:cNvSpPr>
          <p:nvPr/>
        </p:nvSpPr>
        <p:spPr bwMode="auto">
          <a:xfrm flipH="1">
            <a:off x="4322182" y="2591851"/>
            <a:ext cx="0" cy="40309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1" name="Line 14">
            <a:extLst>
              <a:ext uri="{FF2B5EF4-FFF2-40B4-BE49-F238E27FC236}">
                <a16:creationId xmlns:a16="http://schemas.microsoft.com/office/drawing/2014/main" id="{D238AFE8-BD30-4A0D-916F-24C343990D6A}"/>
              </a:ext>
            </a:extLst>
          </p:cNvPr>
          <p:cNvSpPr>
            <a:spLocks noChangeShapeType="1"/>
          </p:cNvSpPr>
          <p:nvPr/>
        </p:nvSpPr>
        <p:spPr bwMode="auto">
          <a:xfrm flipH="1">
            <a:off x="4322182" y="2494454"/>
            <a:ext cx="63389" cy="89914"/>
          </a:xfrm>
          <a:prstGeom prst="line">
            <a:avLst/>
          </a:prstGeom>
          <a:noFill/>
          <a:ln w="1905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2" name="Line 15">
            <a:extLst>
              <a:ext uri="{FF2B5EF4-FFF2-40B4-BE49-F238E27FC236}">
                <a16:creationId xmlns:a16="http://schemas.microsoft.com/office/drawing/2014/main" id="{8DE221CD-2B20-4E7D-B9EC-5A4E29A70FBF}"/>
              </a:ext>
            </a:extLst>
          </p:cNvPr>
          <p:cNvSpPr>
            <a:spLocks noChangeShapeType="1"/>
          </p:cNvSpPr>
          <p:nvPr/>
        </p:nvSpPr>
        <p:spPr bwMode="auto">
          <a:xfrm>
            <a:off x="4322179" y="3003930"/>
            <a:ext cx="63392" cy="65936"/>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3" name="Line 16">
            <a:extLst>
              <a:ext uri="{FF2B5EF4-FFF2-40B4-BE49-F238E27FC236}">
                <a16:creationId xmlns:a16="http://schemas.microsoft.com/office/drawing/2014/main" id="{F58BCD7B-B1C1-4987-B552-59A8C2910C73}"/>
              </a:ext>
            </a:extLst>
          </p:cNvPr>
          <p:cNvSpPr>
            <a:spLocks noChangeShapeType="1"/>
          </p:cNvSpPr>
          <p:nvPr/>
        </p:nvSpPr>
        <p:spPr bwMode="auto">
          <a:xfrm flipH="1">
            <a:off x="6572498"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4" name="Line 17">
            <a:extLst>
              <a:ext uri="{FF2B5EF4-FFF2-40B4-BE49-F238E27FC236}">
                <a16:creationId xmlns:a16="http://schemas.microsoft.com/office/drawing/2014/main" id="{1B6D0285-6A5C-45B8-9215-3E3AFED6F106}"/>
              </a:ext>
            </a:extLst>
          </p:cNvPr>
          <p:cNvSpPr>
            <a:spLocks noChangeShapeType="1"/>
          </p:cNvSpPr>
          <p:nvPr/>
        </p:nvSpPr>
        <p:spPr bwMode="auto">
          <a:xfrm flipH="1">
            <a:off x="6667581"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5" name="Line 18">
            <a:extLst>
              <a:ext uri="{FF2B5EF4-FFF2-40B4-BE49-F238E27FC236}">
                <a16:creationId xmlns:a16="http://schemas.microsoft.com/office/drawing/2014/main" id="{E368D793-D7EA-4AE2-9D74-FAA495974C49}"/>
              </a:ext>
            </a:extLst>
          </p:cNvPr>
          <p:cNvSpPr>
            <a:spLocks noChangeShapeType="1"/>
          </p:cNvSpPr>
          <p:nvPr/>
        </p:nvSpPr>
        <p:spPr bwMode="auto">
          <a:xfrm flipH="1">
            <a:off x="6762665"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6" name="Line 19">
            <a:extLst>
              <a:ext uri="{FF2B5EF4-FFF2-40B4-BE49-F238E27FC236}">
                <a16:creationId xmlns:a16="http://schemas.microsoft.com/office/drawing/2014/main" id="{3D9549DB-5595-450A-80F7-1598691A2CBD}"/>
              </a:ext>
            </a:extLst>
          </p:cNvPr>
          <p:cNvSpPr>
            <a:spLocks noChangeShapeType="1"/>
          </p:cNvSpPr>
          <p:nvPr/>
        </p:nvSpPr>
        <p:spPr bwMode="auto">
          <a:xfrm flipH="1">
            <a:off x="6826054"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7" name="Line 20">
            <a:extLst>
              <a:ext uri="{FF2B5EF4-FFF2-40B4-BE49-F238E27FC236}">
                <a16:creationId xmlns:a16="http://schemas.microsoft.com/office/drawing/2014/main" id="{783669AD-2C0B-4472-872C-3EB1D3C407FC}"/>
              </a:ext>
            </a:extLst>
          </p:cNvPr>
          <p:cNvSpPr>
            <a:spLocks noChangeShapeType="1"/>
          </p:cNvSpPr>
          <p:nvPr/>
        </p:nvSpPr>
        <p:spPr bwMode="auto">
          <a:xfrm flipH="1">
            <a:off x="6921138"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8" name="Line 21">
            <a:extLst>
              <a:ext uri="{FF2B5EF4-FFF2-40B4-BE49-F238E27FC236}">
                <a16:creationId xmlns:a16="http://schemas.microsoft.com/office/drawing/2014/main" id="{2D3B6C64-606C-40E6-8765-ABB3E96C7912}"/>
              </a:ext>
            </a:extLst>
          </p:cNvPr>
          <p:cNvSpPr>
            <a:spLocks noChangeShapeType="1"/>
          </p:cNvSpPr>
          <p:nvPr/>
        </p:nvSpPr>
        <p:spPr bwMode="auto">
          <a:xfrm flipH="1">
            <a:off x="7016222"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9" name="Line 22">
            <a:extLst>
              <a:ext uri="{FF2B5EF4-FFF2-40B4-BE49-F238E27FC236}">
                <a16:creationId xmlns:a16="http://schemas.microsoft.com/office/drawing/2014/main" id="{CFB1C8CF-A65C-4F8D-B901-740CD6698D27}"/>
              </a:ext>
            </a:extLst>
          </p:cNvPr>
          <p:cNvSpPr>
            <a:spLocks noChangeShapeType="1"/>
          </p:cNvSpPr>
          <p:nvPr/>
        </p:nvSpPr>
        <p:spPr bwMode="auto">
          <a:xfrm flipH="1">
            <a:off x="7079611"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0" name="Line 23">
            <a:extLst>
              <a:ext uri="{FF2B5EF4-FFF2-40B4-BE49-F238E27FC236}">
                <a16:creationId xmlns:a16="http://schemas.microsoft.com/office/drawing/2014/main" id="{FE9462C6-7B08-4B81-8196-FA3881C4CD1E}"/>
              </a:ext>
            </a:extLst>
          </p:cNvPr>
          <p:cNvSpPr>
            <a:spLocks noChangeShapeType="1"/>
          </p:cNvSpPr>
          <p:nvPr/>
        </p:nvSpPr>
        <p:spPr bwMode="auto">
          <a:xfrm flipH="1">
            <a:off x="7174695"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1" name="Line 24">
            <a:extLst>
              <a:ext uri="{FF2B5EF4-FFF2-40B4-BE49-F238E27FC236}">
                <a16:creationId xmlns:a16="http://schemas.microsoft.com/office/drawing/2014/main" id="{70961072-0B34-4608-AA03-C8E252372F19}"/>
              </a:ext>
            </a:extLst>
          </p:cNvPr>
          <p:cNvSpPr>
            <a:spLocks noChangeShapeType="1"/>
          </p:cNvSpPr>
          <p:nvPr/>
        </p:nvSpPr>
        <p:spPr bwMode="auto">
          <a:xfrm flipH="1">
            <a:off x="7269778" y="2620326"/>
            <a:ext cx="63389" cy="287706"/>
          </a:xfrm>
          <a:prstGeom prst="line">
            <a:avLst/>
          </a:prstGeom>
          <a:noFill/>
          <a:ln w="95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2" name="Text Box 25">
            <a:extLst>
              <a:ext uri="{FF2B5EF4-FFF2-40B4-BE49-F238E27FC236}">
                <a16:creationId xmlns:a16="http://schemas.microsoft.com/office/drawing/2014/main" id="{B87C11C5-F518-4E79-B819-11F637D18188}"/>
              </a:ext>
            </a:extLst>
          </p:cNvPr>
          <p:cNvSpPr txBox="1">
            <a:spLocks noChangeArrowheads="1"/>
          </p:cNvSpPr>
          <p:nvPr/>
        </p:nvSpPr>
        <p:spPr bwMode="auto">
          <a:xfrm>
            <a:off x="5185801" y="3213719"/>
            <a:ext cx="2210755" cy="287706"/>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1/2” ROUND STOCK </a:t>
            </a:r>
            <a:endParaRPr lang="en-US" sz="1600" dirty="0">
              <a:solidFill>
                <a:prstClr val="black"/>
              </a:solidFill>
              <a:latin typeface="+mj-lt"/>
              <a:cs typeface="Arial" charset="0"/>
            </a:endParaRPr>
          </a:p>
        </p:txBody>
      </p:sp>
      <p:sp>
        <p:nvSpPr>
          <p:cNvPr id="23" name="Line 26">
            <a:extLst>
              <a:ext uri="{FF2B5EF4-FFF2-40B4-BE49-F238E27FC236}">
                <a16:creationId xmlns:a16="http://schemas.microsoft.com/office/drawing/2014/main" id="{808D8958-4CF1-4FA7-9680-2B9F35D27EF9}"/>
              </a:ext>
            </a:extLst>
          </p:cNvPr>
          <p:cNvSpPr>
            <a:spLocks noChangeShapeType="1"/>
          </p:cNvSpPr>
          <p:nvPr/>
        </p:nvSpPr>
        <p:spPr bwMode="auto">
          <a:xfrm>
            <a:off x="4290488" y="1649318"/>
            <a:ext cx="1" cy="817164"/>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4" name="Line 27">
            <a:extLst>
              <a:ext uri="{FF2B5EF4-FFF2-40B4-BE49-F238E27FC236}">
                <a16:creationId xmlns:a16="http://schemas.microsoft.com/office/drawing/2014/main" id="{CAE43CCC-8A04-4725-86DE-98396301D22A}"/>
              </a:ext>
            </a:extLst>
          </p:cNvPr>
          <p:cNvSpPr>
            <a:spLocks noChangeShapeType="1"/>
          </p:cNvSpPr>
          <p:nvPr/>
        </p:nvSpPr>
        <p:spPr bwMode="auto">
          <a:xfrm>
            <a:off x="7333167" y="1685282"/>
            <a:ext cx="1" cy="751232"/>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5" name="Text Box 28">
            <a:extLst>
              <a:ext uri="{FF2B5EF4-FFF2-40B4-BE49-F238E27FC236}">
                <a16:creationId xmlns:a16="http://schemas.microsoft.com/office/drawing/2014/main" id="{6D15B44E-F55A-4F50-8CE6-DADE1F7EA142}"/>
              </a:ext>
            </a:extLst>
          </p:cNvPr>
          <p:cNvSpPr txBox="1">
            <a:spLocks noChangeArrowheads="1"/>
          </p:cNvSpPr>
          <p:nvPr/>
        </p:nvSpPr>
        <p:spPr bwMode="auto">
          <a:xfrm>
            <a:off x="5716743" y="1566379"/>
            <a:ext cx="253557" cy="251743"/>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3</a:t>
            </a:r>
            <a:endParaRPr lang="en-US" sz="1600" dirty="0">
              <a:solidFill>
                <a:prstClr val="black"/>
              </a:solidFill>
              <a:latin typeface="+mj-lt"/>
              <a:cs typeface="Arial" charset="0"/>
            </a:endParaRPr>
          </a:p>
        </p:txBody>
      </p:sp>
      <p:sp>
        <p:nvSpPr>
          <p:cNvPr id="26" name="Line 29">
            <a:extLst>
              <a:ext uri="{FF2B5EF4-FFF2-40B4-BE49-F238E27FC236}">
                <a16:creationId xmlns:a16="http://schemas.microsoft.com/office/drawing/2014/main" id="{F1021574-3AA6-48A3-BAEF-8EEB16FDC26B}"/>
              </a:ext>
            </a:extLst>
          </p:cNvPr>
          <p:cNvSpPr>
            <a:spLocks noChangeShapeType="1"/>
          </p:cNvSpPr>
          <p:nvPr/>
        </p:nvSpPr>
        <p:spPr bwMode="auto">
          <a:xfrm flipH="1">
            <a:off x="4290488" y="1757208"/>
            <a:ext cx="1394561" cy="1"/>
          </a:xfrm>
          <a:prstGeom prst="line">
            <a:avLst/>
          </a:prstGeom>
          <a:noFill/>
          <a:ln w="15875" algn="ctr">
            <a:solidFill>
              <a:srgbClr val="000000"/>
            </a:solidFill>
            <a:round/>
            <a:headEnd/>
            <a:tailEnd type="arrow"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7" name="Line 30">
            <a:extLst>
              <a:ext uri="{FF2B5EF4-FFF2-40B4-BE49-F238E27FC236}">
                <a16:creationId xmlns:a16="http://schemas.microsoft.com/office/drawing/2014/main" id="{B85DEC93-8812-453C-AE3B-42FFEE40F6E3}"/>
              </a:ext>
            </a:extLst>
          </p:cNvPr>
          <p:cNvSpPr>
            <a:spLocks noChangeShapeType="1"/>
          </p:cNvSpPr>
          <p:nvPr/>
        </p:nvSpPr>
        <p:spPr bwMode="auto">
          <a:xfrm>
            <a:off x="5938606" y="1757208"/>
            <a:ext cx="1394561" cy="1"/>
          </a:xfrm>
          <a:prstGeom prst="line">
            <a:avLst/>
          </a:prstGeom>
          <a:noFill/>
          <a:ln w="15875" algn="ctr">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8" name="Text Box 31">
            <a:extLst>
              <a:ext uri="{FF2B5EF4-FFF2-40B4-BE49-F238E27FC236}">
                <a16:creationId xmlns:a16="http://schemas.microsoft.com/office/drawing/2014/main" id="{AB7824E9-B912-4DCE-88A6-8490132AF1A6}"/>
              </a:ext>
            </a:extLst>
          </p:cNvPr>
          <p:cNvSpPr txBox="1">
            <a:spLocks noChangeArrowheads="1"/>
          </p:cNvSpPr>
          <p:nvPr/>
        </p:nvSpPr>
        <p:spPr bwMode="auto">
          <a:xfrm>
            <a:off x="7713504" y="1919042"/>
            <a:ext cx="3264540" cy="671314"/>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1/4-20 THREADS 3/4” DEEP</a:t>
            </a:r>
            <a:endParaRPr lang="en-US" sz="1600" dirty="0">
              <a:solidFill>
                <a:prstClr val="black"/>
              </a:solidFill>
              <a:latin typeface="+mj-lt"/>
              <a:cs typeface="Arial" charset="0"/>
            </a:endParaRPr>
          </a:p>
        </p:txBody>
      </p:sp>
      <p:sp>
        <p:nvSpPr>
          <p:cNvPr id="29" name="Line 32">
            <a:extLst>
              <a:ext uri="{FF2B5EF4-FFF2-40B4-BE49-F238E27FC236}">
                <a16:creationId xmlns:a16="http://schemas.microsoft.com/office/drawing/2014/main" id="{CA17D33D-3033-4E30-B637-773F87A20F9B}"/>
              </a:ext>
            </a:extLst>
          </p:cNvPr>
          <p:cNvSpPr>
            <a:spLocks noChangeShapeType="1"/>
          </p:cNvSpPr>
          <p:nvPr/>
        </p:nvSpPr>
        <p:spPr bwMode="auto">
          <a:xfrm flipH="1">
            <a:off x="7396557" y="2098858"/>
            <a:ext cx="316946" cy="467522"/>
          </a:xfrm>
          <a:prstGeom prst="line">
            <a:avLst/>
          </a:prstGeom>
          <a:noFill/>
          <a:ln w="15875" algn="ctr">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0" name="Line 33">
            <a:extLst>
              <a:ext uri="{FF2B5EF4-FFF2-40B4-BE49-F238E27FC236}">
                <a16:creationId xmlns:a16="http://schemas.microsoft.com/office/drawing/2014/main" id="{B5181549-7178-4026-A6F7-E447480F8B6B}"/>
              </a:ext>
            </a:extLst>
          </p:cNvPr>
          <p:cNvSpPr>
            <a:spLocks noChangeShapeType="1"/>
          </p:cNvSpPr>
          <p:nvPr/>
        </p:nvSpPr>
        <p:spPr bwMode="auto">
          <a:xfrm>
            <a:off x="5716744" y="2782160"/>
            <a:ext cx="126778" cy="1"/>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1" name="Line 34">
            <a:extLst>
              <a:ext uri="{FF2B5EF4-FFF2-40B4-BE49-F238E27FC236}">
                <a16:creationId xmlns:a16="http://schemas.microsoft.com/office/drawing/2014/main" id="{33A8E635-E99B-442F-9FCC-025D869FF2C5}"/>
              </a:ext>
            </a:extLst>
          </p:cNvPr>
          <p:cNvSpPr>
            <a:spLocks noChangeShapeType="1"/>
          </p:cNvSpPr>
          <p:nvPr/>
        </p:nvSpPr>
        <p:spPr bwMode="auto">
          <a:xfrm flipV="1">
            <a:off x="6570735" y="2602344"/>
            <a:ext cx="762432" cy="899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2" name="Line 35">
            <a:extLst>
              <a:ext uri="{FF2B5EF4-FFF2-40B4-BE49-F238E27FC236}">
                <a16:creationId xmlns:a16="http://schemas.microsoft.com/office/drawing/2014/main" id="{9095A444-CC49-4694-A72E-99E2598EDE3F}"/>
              </a:ext>
            </a:extLst>
          </p:cNvPr>
          <p:cNvSpPr>
            <a:spLocks noChangeShapeType="1"/>
          </p:cNvSpPr>
          <p:nvPr/>
        </p:nvSpPr>
        <p:spPr bwMode="auto">
          <a:xfrm>
            <a:off x="6572498" y="2914027"/>
            <a:ext cx="760670" cy="0"/>
          </a:xfrm>
          <a:prstGeom prst="line">
            <a:avLst/>
          </a:prstGeom>
          <a:noFill/>
          <a:ln w="1905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3" name="Line 36">
            <a:extLst>
              <a:ext uri="{FF2B5EF4-FFF2-40B4-BE49-F238E27FC236}">
                <a16:creationId xmlns:a16="http://schemas.microsoft.com/office/drawing/2014/main" id="{FAC91BAF-3E3C-46E7-A02F-68D52A5C9F35}"/>
              </a:ext>
            </a:extLst>
          </p:cNvPr>
          <p:cNvSpPr>
            <a:spLocks noChangeShapeType="1"/>
          </p:cNvSpPr>
          <p:nvPr/>
        </p:nvSpPr>
        <p:spPr bwMode="auto">
          <a:xfrm flipH="1">
            <a:off x="4132015" y="2782160"/>
            <a:ext cx="1521340"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4" name="Line 37">
            <a:extLst>
              <a:ext uri="{FF2B5EF4-FFF2-40B4-BE49-F238E27FC236}">
                <a16:creationId xmlns:a16="http://schemas.microsoft.com/office/drawing/2014/main" id="{1A4A43FE-EC01-4431-90F5-E47328704A1E}"/>
              </a:ext>
            </a:extLst>
          </p:cNvPr>
          <p:cNvSpPr>
            <a:spLocks noChangeShapeType="1"/>
          </p:cNvSpPr>
          <p:nvPr/>
        </p:nvSpPr>
        <p:spPr bwMode="auto">
          <a:xfrm>
            <a:off x="5970301" y="2782160"/>
            <a:ext cx="1553034"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5" name="Oval 34">
            <a:extLst>
              <a:ext uri="{FF2B5EF4-FFF2-40B4-BE49-F238E27FC236}">
                <a16:creationId xmlns:a16="http://schemas.microsoft.com/office/drawing/2014/main" id="{0887F941-1C4D-423B-A5B3-5F88BDC22348}"/>
              </a:ext>
            </a:extLst>
          </p:cNvPr>
          <p:cNvSpPr>
            <a:spLocks noChangeArrowheads="1"/>
          </p:cNvSpPr>
          <p:nvPr/>
        </p:nvSpPr>
        <p:spPr bwMode="auto">
          <a:xfrm>
            <a:off x="7935364" y="2494454"/>
            <a:ext cx="507113" cy="575412"/>
          </a:xfrm>
          <a:prstGeom prst="ellipse">
            <a:avLst/>
          </a:prstGeom>
          <a:noFill/>
          <a:ln w="19050" algn="in">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6" name="Oval 35">
            <a:extLst>
              <a:ext uri="{FF2B5EF4-FFF2-40B4-BE49-F238E27FC236}">
                <a16:creationId xmlns:a16="http://schemas.microsoft.com/office/drawing/2014/main" id="{063EFCB1-3FEB-4ADD-9CA4-16252E0C590B}"/>
              </a:ext>
            </a:extLst>
          </p:cNvPr>
          <p:cNvSpPr>
            <a:spLocks noChangeArrowheads="1"/>
          </p:cNvSpPr>
          <p:nvPr/>
        </p:nvSpPr>
        <p:spPr bwMode="auto">
          <a:xfrm>
            <a:off x="8062143" y="2638307"/>
            <a:ext cx="253557" cy="287706"/>
          </a:xfrm>
          <a:prstGeom prst="ellipse">
            <a:avLst/>
          </a:prstGeom>
          <a:noFill/>
          <a:ln w="19050" algn="in">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Tree>
    <p:extLst>
      <p:ext uri="{BB962C8B-B14F-4D97-AF65-F5344CB8AC3E}">
        <p14:creationId xmlns:p14="http://schemas.microsoft.com/office/powerpoint/2010/main" val="25981021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Hammer Head</a:t>
            </a:r>
          </a:p>
        </p:txBody>
      </p:sp>
      <p:sp>
        <p:nvSpPr>
          <p:cNvPr id="4" name="Content Placeholder 3">
            <a:extLst>
              <a:ext uri="{FF2B5EF4-FFF2-40B4-BE49-F238E27FC236}">
                <a16:creationId xmlns:a16="http://schemas.microsoft.com/office/drawing/2014/main" id="{1F0A6F4E-62B2-4342-8816-1AFDA4B9702E}"/>
              </a:ext>
            </a:extLst>
          </p:cNvPr>
          <p:cNvSpPr>
            <a:spLocks noGrp="1"/>
          </p:cNvSpPr>
          <p:nvPr>
            <p:ph sz="half" idx="1"/>
          </p:nvPr>
        </p:nvSpPr>
        <p:spPr/>
        <p:txBody>
          <a:bodyPr/>
          <a:lstStyle/>
          <a:p>
            <a:pPr lvl="1"/>
            <a:r>
              <a:rPr lang="en-US" dirty="0"/>
              <a:t>What is the stock size for the head?</a:t>
            </a:r>
          </a:p>
          <a:p>
            <a:pPr lvl="1"/>
            <a:r>
              <a:rPr lang="en-US" dirty="0"/>
              <a:t>What is the length of the head?</a:t>
            </a:r>
          </a:p>
          <a:p>
            <a:pPr lvl="1"/>
            <a:r>
              <a:rPr lang="en-US" dirty="0"/>
              <a:t>What is the measurement for the placement of the hole?</a:t>
            </a:r>
          </a:p>
          <a:p>
            <a:endParaRPr lang="en-US" dirty="0"/>
          </a:p>
        </p:txBody>
      </p:sp>
      <p:grpSp>
        <p:nvGrpSpPr>
          <p:cNvPr id="5" name="Group 4">
            <a:extLst>
              <a:ext uri="{FF2B5EF4-FFF2-40B4-BE49-F238E27FC236}">
                <a16:creationId xmlns:a16="http://schemas.microsoft.com/office/drawing/2014/main" id="{97864D4D-D957-490B-B515-50727E2F0A8F}"/>
              </a:ext>
            </a:extLst>
          </p:cNvPr>
          <p:cNvGrpSpPr/>
          <p:nvPr/>
        </p:nvGrpSpPr>
        <p:grpSpPr>
          <a:xfrm>
            <a:off x="6957164" y="1191347"/>
            <a:ext cx="4914900" cy="4917288"/>
            <a:chOff x="4953000" y="1764348"/>
            <a:chExt cx="3035034" cy="2352771"/>
          </a:xfrm>
        </p:grpSpPr>
        <p:sp>
          <p:nvSpPr>
            <p:cNvPr id="6" name="Line 78">
              <a:extLst>
                <a:ext uri="{FF2B5EF4-FFF2-40B4-BE49-F238E27FC236}">
                  <a16:creationId xmlns:a16="http://schemas.microsoft.com/office/drawing/2014/main" id="{5A2A2FC8-68B1-475C-8591-A808A41BBFB7}"/>
                </a:ext>
              </a:extLst>
            </p:cNvPr>
            <p:cNvSpPr>
              <a:spLocks noChangeShapeType="1"/>
            </p:cNvSpPr>
            <p:nvPr/>
          </p:nvSpPr>
          <p:spPr bwMode="auto">
            <a:xfrm>
              <a:off x="6196417" y="3755408"/>
              <a:ext cx="426315"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7" name="Line 79">
              <a:extLst>
                <a:ext uri="{FF2B5EF4-FFF2-40B4-BE49-F238E27FC236}">
                  <a16:creationId xmlns:a16="http://schemas.microsoft.com/office/drawing/2014/main" id="{B8C8CA35-84FA-45BD-85A0-52C9381589A2}"/>
                </a:ext>
              </a:extLst>
            </p:cNvPr>
            <p:cNvSpPr>
              <a:spLocks noChangeShapeType="1"/>
            </p:cNvSpPr>
            <p:nvPr/>
          </p:nvSpPr>
          <p:spPr bwMode="auto">
            <a:xfrm flipV="1">
              <a:off x="6622732" y="2340410"/>
              <a:ext cx="0" cy="1414999"/>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8" name="Line 80">
              <a:extLst>
                <a:ext uri="{FF2B5EF4-FFF2-40B4-BE49-F238E27FC236}">
                  <a16:creationId xmlns:a16="http://schemas.microsoft.com/office/drawing/2014/main" id="{76AF4D7D-3A70-44FD-8D85-9085BE0ED98D}"/>
                </a:ext>
              </a:extLst>
            </p:cNvPr>
            <p:cNvSpPr>
              <a:spLocks noChangeShapeType="1"/>
            </p:cNvSpPr>
            <p:nvPr/>
          </p:nvSpPr>
          <p:spPr bwMode="auto">
            <a:xfrm>
              <a:off x="6196417" y="2340409"/>
              <a:ext cx="426315"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9" name="Oval 81">
              <a:extLst>
                <a:ext uri="{FF2B5EF4-FFF2-40B4-BE49-F238E27FC236}">
                  <a16:creationId xmlns:a16="http://schemas.microsoft.com/office/drawing/2014/main" id="{B1133C97-6A86-44B0-851E-7A934A911D6C}"/>
                </a:ext>
              </a:extLst>
            </p:cNvPr>
            <p:cNvSpPr>
              <a:spLocks noChangeArrowheads="1"/>
            </p:cNvSpPr>
            <p:nvPr/>
          </p:nvSpPr>
          <p:spPr bwMode="auto">
            <a:xfrm>
              <a:off x="6338522" y="3047909"/>
              <a:ext cx="142105" cy="141500"/>
            </a:xfrm>
            <a:prstGeom prst="ellipse">
              <a:avLst/>
            </a:prstGeom>
            <a:noFill/>
            <a:ln w="19050" algn="in">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0" name="Line 82">
              <a:extLst>
                <a:ext uri="{FF2B5EF4-FFF2-40B4-BE49-F238E27FC236}">
                  <a16:creationId xmlns:a16="http://schemas.microsoft.com/office/drawing/2014/main" id="{D9A2FD55-B26E-4DD0-8591-D67912A84404}"/>
                </a:ext>
              </a:extLst>
            </p:cNvPr>
            <p:cNvSpPr>
              <a:spLocks noChangeShapeType="1"/>
            </p:cNvSpPr>
            <p:nvPr/>
          </p:nvSpPr>
          <p:spPr bwMode="auto">
            <a:xfrm>
              <a:off x="6385892" y="3118659"/>
              <a:ext cx="53289"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1" name="Line 83">
              <a:extLst>
                <a:ext uri="{FF2B5EF4-FFF2-40B4-BE49-F238E27FC236}">
                  <a16:creationId xmlns:a16="http://schemas.microsoft.com/office/drawing/2014/main" id="{DF3DA586-D5BF-4AD1-B49E-8F8EA4C224DC}"/>
                </a:ext>
              </a:extLst>
            </p:cNvPr>
            <p:cNvSpPr>
              <a:spLocks noChangeShapeType="1"/>
            </p:cNvSpPr>
            <p:nvPr/>
          </p:nvSpPr>
          <p:spPr bwMode="auto">
            <a:xfrm rot="16200000">
              <a:off x="6386004" y="3118661"/>
              <a:ext cx="53062"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2" name="Line 84">
              <a:extLst>
                <a:ext uri="{FF2B5EF4-FFF2-40B4-BE49-F238E27FC236}">
                  <a16:creationId xmlns:a16="http://schemas.microsoft.com/office/drawing/2014/main" id="{15B5CFB9-DC36-4D43-9E84-B9AC1ACB673F}"/>
                </a:ext>
              </a:extLst>
            </p:cNvPr>
            <p:cNvSpPr>
              <a:spLocks noChangeShapeType="1"/>
            </p:cNvSpPr>
            <p:nvPr/>
          </p:nvSpPr>
          <p:spPr bwMode="auto">
            <a:xfrm>
              <a:off x="5983260" y="3118659"/>
              <a:ext cx="319736" cy="1"/>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3" name="Line 85">
              <a:extLst>
                <a:ext uri="{FF2B5EF4-FFF2-40B4-BE49-F238E27FC236}">
                  <a16:creationId xmlns:a16="http://schemas.microsoft.com/office/drawing/2014/main" id="{FBA8DFE0-E2C9-4FCB-B4CD-E8D303B0989A}"/>
                </a:ext>
              </a:extLst>
            </p:cNvPr>
            <p:cNvSpPr>
              <a:spLocks noChangeShapeType="1"/>
            </p:cNvSpPr>
            <p:nvPr/>
          </p:nvSpPr>
          <p:spPr bwMode="auto">
            <a:xfrm>
              <a:off x="5024052" y="3755408"/>
              <a:ext cx="426315"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4" name="Line 86">
              <a:extLst>
                <a:ext uri="{FF2B5EF4-FFF2-40B4-BE49-F238E27FC236}">
                  <a16:creationId xmlns:a16="http://schemas.microsoft.com/office/drawing/2014/main" id="{14151A4C-D732-49FB-BD5E-BB008F4B62CB}"/>
                </a:ext>
              </a:extLst>
            </p:cNvPr>
            <p:cNvSpPr>
              <a:spLocks noChangeShapeType="1"/>
            </p:cNvSpPr>
            <p:nvPr/>
          </p:nvSpPr>
          <p:spPr bwMode="auto">
            <a:xfrm flipV="1">
              <a:off x="5450366" y="2906408"/>
              <a:ext cx="1" cy="84900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5" name="Line 87">
              <a:extLst>
                <a:ext uri="{FF2B5EF4-FFF2-40B4-BE49-F238E27FC236}">
                  <a16:creationId xmlns:a16="http://schemas.microsoft.com/office/drawing/2014/main" id="{FEF10831-3950-448A-8582-8D980BD1C2CB}"/>
                </a:ext>
              </a:extLst>
            </p:cNvPr>
            <p:cNvSpPr>
              <a:spLocks noChangeShapeType="1"/>
            </p:cNvSpPr>
            <p:nvPr/>
          </p:nvSpPr>
          <p:spPr bwMode="auto">
            <a:xfrm flipV="1">
              <a:off x="5024052" y="2340409"/>
              <a:ext cx="1" cy="1414999"/>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6" name="Line 88">
              <a:extLst>
                <a:ext uri="{FF2B5EF4-FFF2-40B4-BE49-F238E27FC236}">
                  <a16:creationId xmlns:a16="http://schemas.microsoft.com/office/drawing/2014/main" id="{6C736AA6-2CC0-47CA-AB28-8947E308AE06}"/>
                </a:ext>
              </a:extLst>
            </p:cNvPr>
            <p:cNvSpPr>
              <a:spLocks noChangeShapeType="1"/>
            </p:cNvSpPr>
            <p:nvPr/>
          </p:nvSpPr>
          <p:spPr bwMode="auto">
            <a:xfrm>
              <a:off x="5024052" y="2340409"/>
              <a:ext cx="53289" cy="1"/>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7" name="Line 89">
              <a:extLst>
                <a:ext uri="{FF2B5EF4-FFF2-40B4-BE49-F238E27FC236}">
                  <a16:creationId xmlns:a16="http://schemas.microsoft.com/office/drawing/2014/main" id="{A3B22C6C-61B0-4015-8C41-F3FD0AC95264}"/>
                </a:ext>
              </a:extLst>
            </p:cNvPr>
            <p:cNvSpPr>
              <a:spLocks noChangeShapeType="1"/>
            </p:cNvSpPr>
            <p:nvPr/>
          </p:nvSpPr>
          <p:spPr bwMode="auto">
            <a:xfrm>
              <a:off x="5077341" y="2340409"/>
              <a:ext cx="373025" cy="566000"/>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8" name="Line 90">
              <a:extLst>
                <a:ext uri="{FF2B5EF4-FFF2-40B4-BE49-F238E27FC236}">
                  <a16:creationId xmlns:a16="http://schemas.microsoft.com/office/drawing/2014/main" id="{EFA94A66-D49B-45A4-9FCE-25BFCFE50939}"/>
                </a:ext>
              </a:extLst>
            </p:cNvPr>
            <p:cNvSpPr>
              <a:spLocks noChangeShapeType="1"/>
            </p:cNvSpPr>
            <p:nvPr/>
          </p:nvSpPr>
          <p:spPr bwMode="auto">
            <a:xfrm>
              <a:off x="5024052" y="3047908"/>
              <a:ext cx="426315" cy="1"/>
            </a:xfrm>
            <a:prstGeom prst="line">
              <a:avLst/>
            </a:prstGeom>
            <a:noFill/>
            <a:ln w="22225" algn="ctr">
              <a:solidFill>
                <a:srgbClr val="000000"/>
              </a:solidFill>
              <a:prstDash val="dash"/>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19" name="Line 91">
              <a:extLst>
                <a:ext uri="{FF2B5EF4-FFF2-40B4-BE49-F238E27FC236}">
                  <a16:creationId xmlns:a16="http://schemas.microsoft.com/office/drawing/2014/main" id="{4D349555-BFD6-4606-91F9-FE8B4A55EC6C}"/>
                </a:ext>
              </a:extLst>
            </p:cNvPr>
            <p:cNvSpPr>
              <a:spLocks noChangeShapeType="1"/>
            </p:cNvSpPr>
            <p:nvPr/>
          </p:nvSpPr>
          <p:spPr bwMode="auto">
            <a:xfrm>
              <a:off x="5024052" y="3189408"/>
              <a:ext cx="426315" cy="1"/>
            </a:xfrm>
            <a:prstGeom prst="line">
              <a:avLst/>
            </a:prstGeom>
            <a:noFill/>
            <a:ln w="22225" algn="ctr">
              <a:solidFill>
                <a:srgbClr val="000000"/>
              </a:solidFill>
              <a:prstDash val="dash"/>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0" name="Line 92">
              <a:extLst>
                <a:ext uri="{FF2B5EF4-FFF2-40B4-BE49-F238E27FC236}">
                  <a16:creationId xmlns:a16="http://schemas.microsoft.com/office/drawing/2014/main" id="{B8821A79-BBD8-48C6-9964-E5CE8B79299A}"/>
                </a:ext>
              </a:extLst>
            </p:cNvPr>
            <p:cNvSpPr>
              <a:spLocks noChangeShapeType="1"/>
            </p:cNvSpPr>
            <p:nvPr/>
          </p:nvSpPr>
          <p:spPr bwMode="auto">
            <a:xfrm>
              <a:off x="5210565" y="3118659"/>
              <a:ext cx="53289"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1" name="Line 93">
              <a:extLst>
                <a:ext uri="{FF2B5EF4-FFF2-40B4-BE49-F238E27FC236}">
                  <a16:creationId xmlns:a16="http://schemas.microsoft.com/office/drawing/2014/main" id="{C8C1D688-026D-46A7-9B4E-F137242EEE66}"/>
                </a:ext>
              </a:extLst>
            </p:cNvPr>
            <p:cNvSpPr>
              <a:spLocks noChangeShapeType="1"/>
            </p:cNvSpPr>
            <p:nvPr/>
          </p:nvSpPr>
          <p:spPr bwMode="auto">
            <a:xfrm flipH="1">
              <a:off x="4953000" y="3118659"/>
              <a:ext cx="230920"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2" name="Line 94">
              <a:extLst>
                <a:ext uri="{FF2B5EF4-FFF2-40B4-BE49-F238E27FC236}">
                  <a16:creationId xmlns:a16="http://schemas.microsoft.com/office/drawing/2014/main" id="{064EA43E-C343-4ED3-AFEF-A2D2D1E15F50}"/>
                </a:ext>
              </a:extLst>
            </p:cNvPr>
            <p:cNvSpPr>
              <a:spLocks noChangeShapeType="1"/>
            </p:cNvSpPr>
            <p:nvPr/>
          </p:nvSpPr>
          <p:spPr bwMode="auto">
            <a:xfrm>
              <a:off x="6456940" y="3118659"/>
              <a:ext cx="248683"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3" name="Line 95">
              <a:extLst>
                <a:ext uri="{FF2B5EF4-FFF2-40B4-BE49-F238E27FC236}">
                  <a16:creationId xmlns:a16="http://schemas.microsoft.com/office/drawing/2014/main" id="{ECE6C35B-3109-4031-A23C-03426E87F14F}"/>
                </a:ext>
              </a:extLst>
            </p:cNvPr>
            <p:cNvSpPr>
              <a:spLocks noChangeShapeType="1"/>
            </p:cNvSpPr>
            <p:nvPr/>
          </p:nvSpPr>
          <p:spPr bwMode="auto">
            <a:xfrm rot="16200000">
              <a:off x="6291682" y="3283738"/>
              <a:ext cx="247625"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4" name="Line 96">
              <a:extLst>
                <a:ext uri="{FF2B5EF4-FFF2-40B4-BE49-F238E27FC236}">
                  <a16:creationId xmlns:a16="http://schemas.microsoft.com/office/drawing/2014/main" id="{0EA8D00C-C028-467D-BC30-7A6C3EE4E4B4}"/>
                </a:ext>
              </a:extLst>
            </p:cNvPr>
            <p:cNvSpPr>
              <a:spLocks noChangeShapeType="1"/>
            </p:cNvSpPr>
            <p:nvPr/>
          </p:nvSpPr>
          <p:spPr bwMode="auto">
            <a:xfrm rot="16200000">
              <a:off x="5905478" y="2561506"/>
              <a:ext cx="1008193" cy="0"/>
            </a:xfrm>
            <a:prstGeom prst="line">
              <a:avLst/>
            </a:prstGeom>
            <a:noFill/>
            <a:ln w="12700"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5" name="Line 97">
              <a:extLst>
                <a:ext uri="{FF2B5EF4-FFF2-40B4-BE49-F238E27FC236}">
                  <a16:creationId xmlns:a16="http://schemas.microsoft.com/office/drawing/2014/main" id="{6CC0E185-8F10-4F84-9DE3-576F233C3E2B}"/>
                </a:ext>
              </a:extLst>
            </p:cNvPr>
            <p:cNvSpPr>
              <a:spLocks noChangeShapeType="1"/>
            </p:cNvSpPr>
            <p:nvPr/>
          </p:nvSpPr>
          <p:spPr bwMode="auto">
            <a:xfrm>
              <a:off x="5343788" y="3118659"/>
              <a:ext cx="213157"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6" name="Text Box 98">
              <a:extLst>
                <a:ext uri="{FF2B5EF4-FFF2-40B4-BE49-F238E27FC236}">
                  <a16:creationId xmlns:a16="http://schemas.microsoft.com/office/drawing/2014/main" id="{3381B5A1-7B93-4ECB-8D8B-2F5825787CED}"/>
                </a:ext>
              </a:extLst>
            </p:cNvPr>
            <p:cNvSpPr txBox="1">
              <a:spLocks noChangeArrowheads="1"/>
            </p:cNvSpPr>
            <p:nvPr/>
          </p:nvSpPr>
          <p:spPr bwMode="auto">
            <a:xfrm>
              <a:off x="5257804" y="3962205"/>
              <a:ext cx="1447818" cy="154914"/>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3/4 SQUARE  STOCK</a:t>
              </a:r>
              <a:endParaRPr lang="en-US" sz="1600" dirty="0">
                <a:solidFill>
                  <a:prstClr val="black"/>
                </a:solidFill>
                <a:latin typeface="+mj-lt"/>
                <a:cs typeface="Arial" charset="0"/>
              </a:endParaRPr>
            </a:p>
          </p:txBody>
        </p:sp>
        <p:sp>
          <p:nvSpPr>
            <p:cNvPr id="27" name="Line 99">
              <a:extLst>
                <a:ext uri="{FF2B5EF4-FFF2-40B4-BE49-F238E27FC236}">
                  <a16:creationId xmlns:a16="http://schemas.microsoft.com/office/drawing/2014/main" id="{FC895758-DE2F-4187-AE5E-401533EFAADB}"/>
                </a:ext>
              </a:extLst>
            </p:cNvPr>
            <p:cNvSpPr>
              <a:spLocks noChangeShapeType="1"/>
            </p:cNvSpPr>
            <p:nvPr/>
          </p:nvSpPr>
          <p:spPr bwMode="auto">
            <a:xfrm>
              <a:off x="5770103" y="3755408"/>
              <a:ext cx="355262"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8" name="Line 100">
              <a:extLst>
                <a:ext uri="{FF2B5EF4-FFF2-40B4-BE49-F238E27FC236}">
                  <a16:creationId xmlns:a16="http://schemas.microsoft.com/office/drawing/2014/main" id="{0E5B89A0-BF4F-4B77-9D1D-8534A2C0481D}"/>
                </a:ext>
              </a:extLst>
            </p:cNvPr>
            <p:cNvSpPr>
              <a:spLocks noChangeShapeType="1"/>
            </p:cNvSpPr>
            <p:nvPr/>
          </p:nvSpPr>
          <p:spPr bwMode="auto">
            <a:xfrm>
              <a:off x="5770103" y="2340409"/>
              <a:ext cx="355262"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29" name="Text Box 101">
              <a:extLst>
                <a:ext uri="{FF2B5EF4-FFF2-40B4-BE49-F238E27FC236}">
                  <a16:creationId xmlns:a16="http://schemas.microsoft.com/office/drawing/2014/main" id="{38B35B0F-2B94-45F7-AE55-4FF3225CED52}"/>
                </a:ext>
              </a:extLst>
            </p:cNvPr>
            <p:cNvSpPr txBox="1">
              <a:spLocks noChangeArrowheads="1"/>
            </p:cNvSpPr>
            <p:nvPr/>
          </p:nvSpPr>
          <p:spPr bwMode="auto">
            <a:xfrm>
              <a:off x="5638809" y="3047900"/>
              <a:ext cx="381005" cy="380961"/>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Calibri" pitchFamily="34" charset="0"/>
                  <a:cs typeface="Calibri" pitchFamily="34" charset="0"/>
                </a:rPr>
                <a:t>2 1/2</a:t>
              </a:r>
            </a:p>
            <a:p>
              <a:pPr fontAlgn="base">
                <a:spcBef>
                  <a:spcPct val="0"/>
                </a:spcBef>
                <a:spcAft>
                  <a:spcPct val="0"/>
                </a:spcAft>
              </a:pPr>
              <a:endParaRPr lang="en-US" dirty="0">
                <a:solidFill>
                  <a:prstClr val="black"/>
                </a:solidFill>
                <a:latin typeface="Arial" charset="0"/>
                <a:cs typeface="Arial" charset="0"/>
              </a:endParaRPr>
            </a:p>
          </p:txBody>
        </p:sp>
        <p:sp>
          <p:nvSpPr>
            <p:cNvPr id="30" name="Line 102">
              <a:extLst>
                <a:ext uri="{FF2B5EF4-FFF2-40B4-BE49-F238E27FC236}">
                  <a16:creationId xmlns:a16="http://schemas.microsoft.com/office/drawing/2014/main" id="{98C9A6D1-EBA9-4C29-863E-D02D12BE1A05}"/>
                </a:ext>
              </a:extLst>
            </p:cNvPr>
            <p:cNvSpPr>
              <a:spLocks noChangeShapeType="1"/>
            </p:cNvSpPr>
            <p:nvPr/>
          </p:nvSpPr>
          <p:spPr bwMode="auto">
            <a:xfrm flipV="1">
              <a:off x="5829311" y="2330257"/>
              <a:ext cx="0" cy="7075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1" name="Text Box 103">
              <a:extLst>
                <a:ext uri="{FF2B5EF4-FFF2-40B4-BE49-F238E27FC236}">
                  <a16:creationId xmlns:a16="http://schemas.microsoft.com/office/drawing/2014/main" id="{FC7B4622-5390-4BD1-A53C-5CFFF1400BAC}"/>
                </a:ext>
              </a:extLst>
            </p:cNvPr>
            <p:cNvSpPr txBox="1">
              <a:spLocks noChangeArrowheads="1"/>
            </p:cNvSpPr>
            <p:nvPr/>
          </p:nvSpPr>
          <p:spPr bwMode="auto">
            <a:xfrm>
              <a:off x="5860687" y="3401657"/>
              <a:ext cx="390788" cy="247625"/>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mj-lt"/>
                  <a:cs typeface="Arial" charset="0"/>
                </a:rPr>
                <a:t>1 1/8</a:t>
              </a:r>
              <a:endParaRPr lang="en-US" sz="1600" dirty="0">
                <a:solidFill>
                  <a:prstClr val="black"/>
                </a:solidFill>
                <a:latin typeface="+mj-lt"/>
                <a:cs typeface="Arial" charset="0"/>
              </a:endParaRPr>
            </a:p>
          </p:txBody>
        </p:sp>
        <p:sp>
          <p:nvSpPr>
            <p:cNvPr id="32" name="Line 104">
              <a:extLst>
                <a:ext uri="{FF2B5EF4-FFF2-40B4-BE49-F238E27FC236}">
                  <a16:creationId xmlns:a16="http://schemas.microsoft.com/office/drawing/2014/main" id="{E47AE062-37D0-401D-BA7A-464945980C5B}"/>
                </a:ext>
              </a:extLst>
            </p:cNvPr>
            <p:cNvSpPr>
              <a:spLocks noChangeShapeType="1"/>
            </p:cNvSpPr>
            <p:nvPr/>
          </p:nvSpPr>
          <p:spPr bwMode="auto">
            <a:xfrm>
              <a:off x="6054312" y="3543159"/>
              <a:ext cx="0" cy="21225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3" name="Line 105">
              <a:extLst>
                <a:ext uri="{FF2B5EF4-FFF2-40B4-BE49-F238E27FC236}">
                  <a16:creationId xmlns:a16="http://schemas.microsoft.com/office/drawing/2014/main" id="{288C4680-D7C8-463D-B0FF-F3C93353B682}"/>
                </a:ext>
              </a:extLst>
            </p:cNvPr>
            <p:cNvSpPr>
              <a:spLocks noChangeShapeType="1"/>
            </p:cNvSpPr>
            <p:nvPr/>
          </p:nvSpPr>
          <p:spPr bwMode="auto">
            <a:xfrm flipV="1">
              <a:off x="6054312" y="3118659"/>
              <a:ext cx="0" cy="2830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dirty="0">
                <a:solidFill>
                  <a:prstClr val="black"/>
                </a:solidFill>
                <a:latin typeface="Arial" pitchFamily="34" charset="0"/>
                <a:cs typeface="Arial" pitchFamily="34" charset="0"/>
              </a:endParaRPr>
            </a:p>
          </p:txBody>
        </p:sp>
        <p:sp>
          <p:nvSpPr>
            <p:cNvPr id="34" name="Line 106">
              <a:extLst>
                <a:ext uri="{FF2B5EF4-FFF2-40B4-BE49-F238E27FC236}">
                  <a16:creationId xmlns:a16="http://schemas.microsoft.com/office/drawing/2014/main" id="{BE75287F-A278-4582-AEA6-22EFF7EAD28F}"/>
                </a:ext>
              </a:extLst>
            </p:cNvPr>
            <p:cNvSpPr>
              <a:spLocks noChangeShapeType="1"/>
            </p:cNvSpPr>
            <p:nvPr/>
          </p:nvSpPr>
          <p:spPr bwMode="auto">
            <a:xfrm>
              <a:off x="6196417" y="2906409"/>
              <a:ext cx="426315" cy="0"/>
            </a:xfrm>
            <a:prstGeom prst="line">
              <a:avLst/>
            </a:prstGeom>
            <a:noFill/>
            <a:ln w="22225">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5" name="Line 107">
              <a:extLst>
                <a:ext uri="{FF2B5EF4-FFF2-40B4-BE49-F238E27FC236}">
                  <a16:creationId xmlns:a16="http://schemas.microsoft.com/office/drawing/2014/main" id="{A79A5EEF-F1B4-4DB1-A84A-B577160424FC}"/>
                </a:ext>
              </a:extLst>
            </p:cNvPr>
            <p:cNvSpPr>
              <a:spLocks noChangeShapeType="1"/>
            </p:cNvSpPr>
            <p:nvPr/>
          </p:nvSpPr>
          <p:spPr bwMode="auto">
            <a:xfrm>
              <a:off x="5983260" y="2906409"/>
              <a:ext cx="142105" cy="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6" name="Text Box 108">
              <a:extLst>
                <a:ext uri="{FF2B5EF4-FFF2-40B4-BE49-F238E27FC236}">
                  <a16:creationId xmlns:a16="http://schemas.microsoft.com/office/drawing/2014/main" id="{0682EED0-6DB6-4DCF-A083-0A2E4D3C6CB7}"/>
                </a:ext>
              </a:extLst>
            </p:cNvPr>
            <p:cNvSpPr txBox="1">
              <a:spLocks noChangeArrowheads="1"/>
            </p:cNvSpPr>
            <p:nvPr/>
          </p:nvSpPr>
          <p:spPr bwMode="auto">
            <a:xfrm>
              <a:off x="5943587" y="2514554"/>
              <a:ext cx="304804" cy="228577"/>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Calibri" pitchFamily="34" charset="0"/>
                  <a:cs typeface="Calibri" pitchFamily="34" charset="0"/>
                </a:rPr>
                <a:t>1</a:t>
              </a:r>
              <a:endParaRPr lang="en-US" sz="1600" dirty="0">
                <a:solidFill>
                  <a:prstClr val="black"/>
                </a:solidFill>
                <a:latin typeface="Calibri" pitchFamily="34" charset="0"/>
                <a:cs typeface="Calibri" pitchFamily="34" charset="0"/>
              </a:endParaRPr>
            </a:p>
          </p:txBody>
        </p:sp>
        <p:sp>
          <p:nvSpPr>
            <p:cNvPr id="37" name="Line 109">
              <a:extLst>
                <a:ext uri="{FF2B5EF4-FFF2-40B4-BE49-F238E27FC236}">
                  <a16:creationId xmlns:a16="http://schemas.microsoft.com/office/drawing/2014/main" id="{CC604650-AE11-4255-9CA7-A11AADDB0DEC}"/>
                </a:ext>
              </a:extLst>
            </p:cNvPr>
            <p:cNvSpPr>
              <a:spLocks noChangeShapeType="1"/>
            </p:cNvSpPr>
            <p:nvPr/>
          </p:nvSpPr>
          <p:spPr bwMode="auto">
            <a:xfrm>
              <a:off x="6017750" y="2764909"/>
              <a:ext cx="0" cy="141500"/>
            </a:xfrm>
            <a:prstGeom prst="line">
              <a:avLst/>
            </a:prstGeom>
            <a:noFill/>
            <a:ln w="952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8" name="Line 110">
              <a:extLst>
                <a:ext uri="{FF2B5EF4-FFF2-40B4-BE49-F238E27FC236}">
                  <a16:creationId xmlns:a16="http://schemas.microsoft.com/office/drawing/2014/main" id="{BC41B60B-DDDC-4401-8248-32D203707043}"/>
                </a:ext>
              </a:extLst>
            </p:cNvPr>
            <p:cNvSpPr>
              <a:spLocks noChangeShapeType="1"/>
            </p:cNvSpPr>
            <p:nvPr/>
          </p:nvSpPr>
          <p:spPr bwMode="auto">
            <a:xfrm flipV="1">
              <a:off x="6196417" y="2057409"/>
              <a:ext cx="0" cy="283000"/>
            </a:xfrm>
            <a:prstGeom prst="line">
              <a:avLst/>
            </a:prstGeom>
            <a:noFill/>
            <a:ln w="12700">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39" name="Text Box 111">
              <a:extLst>
                <a:ext uri="{FF2B5EF4-FFF2-40B4-BE49-F238E27FC236}">
                  <a16:creationId xmlns:a16="http://schemas.microsoft.com/office/drawing/2014/main" id="{332D09AB-3D60-4B5F-B8C2-55A745275946}"/>
                </a:ext>
              </a:extLst>
            </p:cNvPr>
            <p:cNvSpPr txBox="1">
              <a:spLocks noChangeArrowheads="1"/>
            </p:cNvSpPr>
            <p:nvPr/>
          </p:nvSpPr>
          <p:spPr bwMode="auto">
            <a:xfrm>
              <a:off x="6553195" y="2057400"/>
              <a:ext cx="381005" cy="228577"/>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Calibri" pitchFamily="34" charset="0"/>
                  <a:cs typeface="Calibri" pitchFamily="34" charset="0"/>
                </a:rPr>
                <a:t>3/8</a:t>
              </a:r>
              <a:endParaRPr lang="en-US" sz="1600" dirty="0">
                <a:solidFill>
                  <a:prstClr val="black"/>
                </a:solidFill>
                <a:latin typeface="Calibri" pitchFamily="34" charset="0"/>
                <a:cs typeface="Calibri" pitchFamily="34" charset="0"/>
              </a:endParaRPr>
            </a:p>
          </p:txBody>
        </p:sp>
        <p:sp>
          <p:nvSpPr>
            <p:cNvPr id="40" name="Line 112">
              <a:extLst>
                <a:ext uri="{FF2B5EF4-FFF2-40B4-BE49-F238E27FC236}">
                  <a16:creationId xmlns:a16="http://schemas.microsoft.com/office/drawing/2014/main" id="{B51225E3-56CD-4A34-9EB6-1AFFBAED45A9}"/>
                </a:ext>
              </a:extLst>
            </p:cNvPr>
            <p:cNvSpPr>
              <a:spLocks noChangeShapeType="1"/>
            </p:cNvSpPr>
            <p:nvPr/>
          </p:nvSpPr>
          <p:spPr bwMode="auto">
            <a:xfrm>
              <a:off x="6054312" y="2198909"/>
              <a:ext cx="142105" cy="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41" name="Line 113">
              <a:extLst>
                <a:ext uri="{FF2B5EF4-FFF2-40B4-BE49-F238E27FC236}">
                  <a16:creationId xmlns:a16="http://schemas.microsoft.com/office/drawing/2014/main" id="{F04ECAA6-367B-400D-A434-DC5F47F31B9C}"/>
                </a:ext>
              </a:extLst>
            </p:cNvPr>
            <p:cNvSpPr>
              <a:spLocks noChangeShapeType="1"/>
            </p:cNvSpPr>
            <p:nvPr/>
          </p:nvSpPr>
          <p:spPr bwMode="auto">
            <a:xfrm flipH="1">
              <a:off x="6409575" y="2198909"/>
              <a:ext cx="142105" cy="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42" name="Line 114">
              <a:extLst>
                <a:ext uri="{FF2B5EF4-FFF2-40B4-BE49-F238E27FC236}">
                  <a16:creationId xmlns:a16="http://schemas.microsoft.com/office/drawing/2014/main" id="{2A1B251C-C3E2-415A-A564-E1F79F365B2A}"/>
                </a:ext>
              </a:extLst>
            </p:cNvPr>
            <p:cNvSpPr>
              <a:spLocks noChangeShapeType="1"/>
            </p:cNvSpPr>
            <p:nvPr/>
          </p:nvSpPr>
          <p:spPr bwMode="auto">
            <a:xfrm flipV="1">
              <a:off x="6196417" y="2340409"/>
              <a:ext cx="1" cy="1414999"/>
            </a:xfrm>
            <a:prstGeom prst="line">
              <a:avLst/>
            </a:prstGeom>
            <a:noFill/>
            <a:ln w="22225" algn="ctr">
              <a:solidFill>
                <a:srgbClr val="000000"/>
              </a:solidFill>
              <a:round/>
              <a:headEnd/>
              <a:tailEn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43" name="Line 115">
              <a:extLst>
                <a:ext uri="{FF2B5EF4-FFF2-40B4-BE49-F238E27FC236}">
                  <a16:creationId xmlns:a16="http://schemas.microsoft.com/office/drawing/2014/main" id="{BEF97B4A-037E-4AED-83EE-3F42B55EE8FF}"/>
                </a:ext>
              </a:extLst>
            </p:cNvPr>
            <p:cNvSpPr>
              <a:spLocks noChangeShapeType="1"/>
            </p:cNvSpPr>
            <p:nvPr/>
          </p:nvSpPr>
          <p:spPr bwMode="auto">
            <a:xfrm>
              <a:off x="5825351" y="3189409"/>
              <a:ext cx="0" cy="5660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44" name="Rectangle 117">
              <a:extLst>
                <a:ext uri="{FF2B5EF4-FFF2-40B4-BE49-F238E27FC236}">
                  <a16:creationId xmlns:a16="http://schemas.microsoft.com/office/drawing/2014/main" id="{7EC930F3-D112-462B-A649-E98384144596}"/>
                </a:ext>
              </a:extLst>
            </p:cNvPr>
            <p:cNvSpPr>
              <a:spLocks noChangeArrowheads="1"/>
            </p:cNvSpPr>
            <p:nvPr/>
          </p:nvSpPr>
          <p:spPr bwMode="auto">
            <a:xfrm>
              <a:off x="6781800" y="2743200"/>
              <a:ext cx="1206234" cy="328749"/>
            </a:xfrm>
            <a:prstGeom prst="rect">
              <a:avLst/>
            </a:prstGeom>
            <a:noFill/>
            <a:ln w="9525">
              <a:noFill/>
              <a:miter lim="800000"/>
              <a:headEnd/>
              <a:tailEnd/>
            </a:ln>
          </p:spPr>
          <p:txBody>
            <a:bodyPr wrap="square">
              <a:spAutoFit/>
            </a:bodyPr>
            <a:lstStyle/>
            <a:p>
              <a:pPr fontAlgn="base">
                <a:spcBef>
                  <a:spcPct val="0"/>
                </a:spcBef>
                <a:spcAft>
                  <a:spcPct val="0"/>
                </a:spcAft>
              </a:pPr>
              <a:r>
                <a:rPr lang="en-US" sz="1600" dirty="0">
                  <a:solidFill>
                    <a:srgbClr val="000000"/>
                  </a:solidFill>
                  <a:latin typeface="+mj-lt"/>
                  <a:cs typeface="Arial" charset="0"/>
                </a:rPr>
                <a:t>1/4-20 THREADS</a:t>
              </a:r>
            </a:p>
            <a:p>
              <a:pPr fontAlgn="base">
                <a:spcBef>
                  <a:spcPct val="0"/>
                </a:spcBef>
                <a:spcAft>
                  <a:spcPct val="0"/>
                </a:spcAft>
              </a:pPr>
              <a:r>
                <a:rPr lang="en-US" sz="1600" dirty="0">
                  <a:solidFill>
                    <a:srgbClr val="000000"/>
                  </a:solidFill>
                  <a:latin typeface="+mj-lt"/>
                  <a:cs typeface="Arial" charset="0"/>
                </a:rPr>
                <a:t> 3/4” DEEP</a:t>
              </a:r>
              <a:endParaRPr lang="en-US" sz="1600" dirty="0">
                <a:solidFill>
                  <a:prstClr val="black"/>
                </a:solidFill>
                <a:latin typeface="+mj-lt"/>
                <a:cs typeface="Arial" charset="0"/>
              </a:endParaRPr>
            </a:p>
          </p:txBody>
        </p:sp>
        <p:cxnSp>
          <p:nvCxnSpPr>
            <p:cNvPr id="45" name="Straight Arrow Connector 44">
              <a:extLst>
                <a:ext uri="{FF2B5EF4-FFF2-40B4-BE49-F238E27FC236}">
                  <a16:creationId xmlns:a16="http://schemas.microsoft.com/office/drawing/2014/main" id="{8F89E15A-18D7-4A36-9115-8EC1E68F3923}"/>
                </a:ext>
              </a:extLst>
            </p:cNvPr>
            <p:cNvCxnSpPr>
              <a:stCxn id="44" idx="1"/>
              <a:endCxn id="9" idx="7"/>
            </p:cNvCxnSpPr>
            <p:nvPr/>
          </p:nvCxnSpPr>
          <p:spPr>
            <a:xfrm flipH="1">
              <a:off x="6459816" y="2907575"/>
              <a:ext cx="321984" cy="161056"/>
            </a:xfrm>
            <a:prstGeom prst="straightConnector1">
              <a:avLst/>
            </a:prstGeom>
            <a:noFill/>
            <a:ln w="15875" cap="flat" cmpd="sng" algn="ctr">
              <a:solidFill>
                <a:sysClr val="windowText" lastClr="000000">
                  <a:shade val="95000"/>
                  <a:satMod val="105000"/>
                </a:sysClr>
              </a:solidFill>
              <a:prstDash val="solid"/>
              <a:tailEnd type="arrow"/>
            </a:ln>
            <a:effectLst/>
          </p:spPr>
        </p:cxnSp>
        <p:sp>
          <p:nvSpPr>
            <p:cNvPr id="46" name="Line 109">
              <a:extLst>
                <a:ext uri="{FF2B5EF4-FFF2-40B4-BE49-F238E27FC236}">
                  <a16:creationId xmlns:a16="http://schemas.microsoft.com/office/drawing/2014/main" id="{23FCEF89-9A65-4CA7-AC0F-0A2C65F0029B}"/>
                </a:ext>
              </a:extLst>
            </p:cNvPr>
            <p:cNvSpPr>
              <a:spLocks noChangeShapeType="1"/>
            </p:cNvSpPr>
            <p:nvPr/>
          </p:nvSpPr>
          <p:spPr bwMode="auto">
            <a:xfrm flipV="1">
              <a:off x="6017750" y="2340410"/>
              <a:ext cx="0" cy="141500"/>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cxnSp>
          <p:nvCxnSpPr>
            <p:cNvPr id="47" name="Straight Connector 46">
              <a:extLst>
                <a:ext uri="{FF2B5EF4-FFF2-40B4-BE49-F238E27FC236}">
                  <a16:creationId xmlns:a16="http://schemas.microsoft.com/office/drawing/2014/main" id="{748E7A84-9935-4771-98C9-E0FEC13408C2}"/>
                </a:ext>
              </a:extLst>
            </p:cNvPr>
            <p:cNvCxnSpPr/>
            <p:nvPr/>
          </p:nvCxnSpPr>
          <p:spPr>
            <a:xfrm flipH="1" flipV="1">
              <a:off x="5024053" y="2103659"/>
              <a:ext cx="5148" cy="190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a:extLst>
                <a:ext uri="{FF2B5EF4-FFF2-40B4-BE49-F238E27FC236}">
                  <a16:creationId xmlns:a16="http://schemas.microsoft.com/office/drawing/2014/main" id="{496C571C-296D-4663-8C77-D21A103B7233}"/>
                </a:ext>
              </a:extLst>
            </p:cNvPr>
            <p:cNvCxnSpPr/>
            <p:nvPr/>
          </p:nvCxnSpPr>
          <p:spPr>
            <a:xfrm flipH="1" flipV="1">
              <a:off x="5083390" y="2112508"/>
              <a:ext cx="5148" cy="19050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
          <p:nvSpPr>
            <p:cNvPr id="49" name="Line 109">
              <a:extLst>
                <a:ext uri="{FF2B5EF4-FFF2-40B4-BE49-F238E27FC236}">
                  <a16:creationId xmlns:a16="http://schemas.microsoft.com/office/drawing/2014/main" id="{16EABB6D-1439-4659-BC41-64BC96D2AD1C}"/>
                </a:ext>
              </a:extLst>
            </p:cNvPr>
            <p:cNvSpPr>
              <a:spLocks noChangeShapeType="1"/>
            </p:cNvSpPr>
            <p:nvPr/>
          </p:nvSpPr>
          <p:spPr bwMode="auto">
            <a:xfrm flipH="1">
              <a:off x="5050696" y="1891717"/>
              <a:ext cx="133224" cy="211942"/>
            </a:xfrm>
            <a:prstGeom prst="line">
              <a:avLst/>
            </a:prstGeom>
            <a:noFill/>
            <a:ln w="15875">
              <a:solidFill>
                <a:srgbClr val="000000"/>
              </a:solidFill>
              <a:round/>
              <a:headEnd/>
              <a:tailEnd type="triangle" w="med" len="med"/>
            </a:ln>
          </p:spPr>
          <p:txBody>
            <a:bodyPr lIns="36576" tIns="36576" rIns="36576" bIns="36576"/>
            <a:lstStyle/>
            <a:p>
              <a:pPr fontAlgn="base">
                <a:spcBef>
                  <a:spcPct val="0"/>
                </a:spcBef>
                <a:spcAft>
                  <a:spcPct val="0"/>
                </a:spcAft>
              </a:pPr>
              <a:endParaRPr lang="en-US">
                <a:solidFill>
                  <a:prstClr val="black"/>
                </a:solidFill>
                <a:latin typeface="Arial" charset="0"/>
                <a:cs typeface="Arial" charset="0"/>
              </a:endParaRPr>
            </a:p>
          </p:txBody>
        </p:sp>
        <p:sp>
          <p:nvSpPr>
            <p:cNvPr id="50" name="Text Box 111">
              <a:extLst>
                <a:ext uri="{FF2B5EF4-FFF2-40B4-BE49-F238E27FC236}">
                  <a16:creationId xmlns:a16="http://schemas.microsoft.com/office/drawing/2014/main" id="{8C0A6F47-CDE8-4C27-A925-B879BD5EB5C3}"/>
                </a:ext>
              </a:extLst>
            </p:cNvPr>
            <p:cNvSpPr txBox="1">
              <a:spLocks noChangeArrowheads="1"/>
            </p:cNvSpPr>
            <p:nvPr/>
          </p:nvSpPr>
          <p:spPr bwMode="auto">
            <a:xfrm>
              <a:off x="5175940" y="1764348"/>
              <a:ext cx="381005" cy="228577"/>
            </a:xfrm>
            <a:prstGeom prst="rect">
              <a:avLst/>
            </a:prstGeom>
            <a:noFill/>
            <a:ln w="9525" algn="in">
              <a:noFill/>
              <a:miter lim="800000"/>
              <a:headEnd/>
              <a:tailEnd/>
            </a:ln>
          </p:spPr>
          <p:txBody>
            <a:bodyPr lIns="36576" tIns="36576" rIns="36576" bIns="36576"/>
            <a:lstStyle/>
            <a:p>
              <a:pPr fontAlgn="base">
                <a:spcBef>
                  <a:spcPct val="0"/>
                </a:spcBef>
                <a:spcAft>
                  <a:spcPct val="0"/>
                </a:spcAft>
              </a:pPr>
              <a:r>
                <a:rPr lang="en-US" sz="1600" dirty="0">
                  <a:solidFill>
                    <a:srgbClr val="000000"/>
                  </a:solidFill>
                  <a:latin typeface="Calibri" pitchFamily="34" charset="0"/>
                  <a:cs typeface="Calibri" pitchFamily="34" charset="0"/>
                </a:rPr>
                <a:t>1/8</a:t>
              </a:r>
              <a:endParaRPr lang="en-US" sz="1600" dirty="0">
                <a:solidFill>
                  <a:prstClr val="black"/>
                </a:solidFill>
                <a:latin typeface="Calibri" pitchFamily="34" charset="0"/>
                <a:cs typeface="Calibri" pitchFamily="34" charset="0"/>
              </a:endParaRPr>
            </a:p>
          </p:txBody>
        </p:sp>
      </p:grpSp>
    </p:spTree>
    <p:extLst>
      <p:ext uri="{BB962C8B-B14F-4D97-AF65-F5344CB8AC3E}">
        <p14:creationId xmlns:p14="http://schemas.microsoft.com/office/powerpoint/2010/main" val="476241265"/>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371B5C7F-2497-4FAB-9E2E-E6A7EB669C3E}">
  <ds:schemaRefs>
    <ds:schemaRef ds:uri="http://schemas.microsoft.com/sharepoint/v3"/>
    <ds:schemaRef ds:uri="http://schemas.microsoft.com/office/2006/documentManagement/types"/>
    <ds:schemaRef ds:uri="http://schemas.openxmlformats.org/package/2006/metadata/core-properties"/>
    <ds:schemaRef ds:uri="http://purl.org/dc/dcmitype/"/>
    <ds:schemaRef ds:uri="56ea17bb-c96d-4826-b465-01eec0dd23dd"/>
    <ds:schemaRef ds:uri="http://schemas.microsoft.com/office/2006/metadata/properties"/>
    <ds:schemaRef ds:uri="http://purl.org/dc/elements/1.1/"/>
    <ds:schemaRef ds:uri="http://www.w3.org/XML/1998/namespace"/>
    <ds:schemaRef ds:uri="http://schemas.microsoft.com/office/infopath/2007/PartnerControls"/>
    <ds:schemaRef ds:uri="05d88611-e516-4d1a-b12e-39107e78b3d0"/>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135</TotalTime>
  <Words>1346</Words>
  <Application>Microsoft Office PowerPoint</Application>
  <PresentationFormat>Widescreen</PresentationFormat>
  <Paragraphs>436</Paragraphs>
  <Slides>29</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29</vt:i4>
      </vt:variant>
    </vt:vector>
  </HeadingPairs>
  <TitlesOfParts>
    <vt:vector size="38" baseType="lpstr">
      <vt:lpstr>.AppleSystemUIFont</vt:lpstr>
      <vt:lpstr>Arial</vt:lpstr>
      <vt:lpstr>Calibri</vt:lpstr>
      <vt:lpstr>Calibri Light</vt:lpstr>
      <vt:lpstr>Open Sans</vt:lpstr>
      <vt:lpstr>Open Sans SemiBold</vt:lpstr>
      <vt:lpstr>Times New Roman</vt:lpstr>
      <vt:lpstr>2_Office Theme</vt:lpstr>
      <vt:lpstr>3_Office Theme</vt:lpstr>
      <vt:lpstr>PowerPoint Presentation</vt:lpstr>
      <vt:lpstr>PowerPoint Presentation</vt:lpstr>
      <vt:lpstr>How to Read Blueprints</vt:lpstr>
      <vt:lpstr>How to Read Blueprints</vt:lpstr>
      <vt:lpstr>How to Read Blueprints</vt:lpstr>
      <vt:lpstr>How to Read Blueprints</vt:lpstr>
      <vt:lpstr>Hammer Handle</vt:lpstr>
      <vt:lpstr>Hammer Handle</vt:lpstr>
      <vt:lpstr>Hammer Head</vt:lpstr>
      <vt:lpstr>Hammer Head</vt:lpstr>
      <vt:lpstr>Lines Used in a Blueprint</vt:lpstr>
      <vt:lpstr>Screw Jack Base Plans</vt:lpstr>
      <vt:lpstr>Identify the Type of Lines</vt:lpstr>
      <vt:lpstr>Identify the Type of Lines</vt:lpstr>
      <vt:lpstr>Metal sizes needed to make the cooker base</vt:lpstr>
      <vt:lpstr>Handout for Blueprint Reading</vt:lpstr>
      <vt:lpstr>Handout for Blueprint Reading</vt:lpstr>
      <vt:lpstr>Handout for Blueprint Reading</vt:lpstr>
      <vt:lpstr>Using Charts</vt:lpstr>
      <vt:lpstr>Charts</vt:lpstr>
      <vt:lpstr>Exploded View of Vise Parts</vt:lpstr>
      <vt:lpstr>Vise Bill of Materials</vt:lpstr>
      <vt:lpstr>Fill in the Bill of Material for the Base</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14</cp:revision>
  <cp:lastPrinted>2017-07-07T16:17:37Z</cp:lastPrinted>
  <dcterms:created xsi:type="dcterms:W3CDTF">2017-07-11T23:58:30Z</dcterms:created>
  <dcterms:modified xsi:type="dcterms:W3CDTF">2017-07-14T18:22:50Z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