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21" r:id="rId6"/>
    <p:sldId id="319" r:id="rId7"/>
    <p:sldId id="323" r:id="rId8"/>
    <p:sldId id="324" r:id="rId9"/>
    <p:sldId id="325" r:id="rId10"/>
    <p:sldId id="326" r:id="rId11"/>
    <p:sldId id="327" r:id="rId12"/>
    <p:sldId id="328" r:id="rId13"/>
    <p:sldId id="329" r:id="rId14"/>
    <p:sldId id="331" r:id="rId15"/>
    <p:sldId id="332" r:id="rId16"/>
    <p:sldId id="330" r:id="rId17"/>
    <p:sldId id="333" r:id="rId18"/>
    <p:sldId id="334" r:id="rId19"/>
    <p:sldId id="33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5853" autoAdjust="0"/>
  </p:normalViewPr>
  <p:slideViewPr>
    <p:cSldViewPr snapToGrid="0">
      <p:cViewPr varScale="1">
        <p:scale>
          <a:sx n="47" d="100"/>
          <a:sy n="47" d="100"/>
        </p:scale>
        <p:origin x="96" y="5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Everyone wants to advance in their career. Reasons for desiring advancement may include more money, prestige, authority, flexibility, etc.</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458494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If you like people, you will enjoy working for a customer-responsive culture.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96895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Individuals who can think outside of the box are good candidates for the innovative culture.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086851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Individuals who like rules and formal guideline will be comfortable in the rigid-structure culture.</a:t>
            </a:r>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872308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a:latin typeface="Arial" panose="020B0604020202020204" pitchFamily="34" charset="0"/>
              </a:rPr>
              <a:t>Effective teams require dedicated individuals who work cooperatively to reach company goals.</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146516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Individuals who set goals and strategies for advancement are more likely to be successful.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015072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Usually advancement involves education, training, leadership, a little luck, and high performance.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14625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Professional networking is one of the best strategies for career advancement. Who you know really does make a big difference.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1818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Understanding your company is the first step to developing a plan for professional advancement.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705169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Your personal goals must be compatible with the company profile.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523198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organization’s culture is the running attitude among employees and management. Informal groups within the company set the tone for the company’s culture.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622363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Many companies count on teams to complete tasks. Individuals are challenged to work effectively in groups.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846410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Your personality needs to be consistent with the organization’s personality.</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9732385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Architecture and Construction</a:t>
            </a:r>
          </a:p>
          <a:p>
            <a:pPr lvl="1"/>
            <a:r>
              <a:rPr lang="en-US" dirty="0"/>
              <a:t>Career Advancement in the World of Architecture</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Organization’s Culture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Systematic pattern of beliefs, values, and human interaction within an organization</a:t>
            </a:r>
          </a:p>
          <a:p>
            <a:pPr lvl="2"/>
            <a:r>
              <a:rPr lang="en-US" dirty="0"/>
              <a:t>Organization’s competitive spirit</a:t>
            </a:r>
          </a:p>
          <a:p>
            <a:pPr lvl="2"/>
            <a:r>
              <a:rPr lang="en-US" dirty="0"/>
              <a:t>Reward system</a:t>
            </a:r>
          </a:p>
          <a:p>
            <a:pPr lvl="2"/>
            <a:r>
              <a:rPr lang="en-US" dirty="0"/>
              <a:t>Organization’s learning environment</a:t>
            </a:r>
          </a:p>
          <a:p>
            <a:pPr lvl="1"/>
            <a:endParaRPr lang="en-US" dirty="0"/>
          </a:p>
        </p:txBody>
      </p:sp>
    </p:spTree>
    <p:extLst>
      <p:ext uri="{BB962C8B-B14F-4D97-AF65-F5344CB8AC3E}">
        <p14:creationId xmlns:p14="http://schemas.microsoft.com/office/powerpoint/2010/main" val="4062772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Cultures within an Organization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Customer-responsive culture</a:t>
            </a:r>
          </a:p>
          <a:p>
            <a:pPr lvl="1"/>
            <a:r>
              <a:rPr lang="en-US" dirty="0"/>
              <a:t>Innovative culture</a:t>
            </a:r>
          </a:p>
          <a:p>
            <a:pPr lvl="1"/>
            <a:r>
              <a:rPr lang="en-US" dirty="0"/>
              <a:t>Rigid-structure culture</a:t>
            </a:r>
          </a:p>
          <a:p>
            <a:pPr lvl="1"/>
            <a:r>
              <a:rPr lang="en-US" dirty="0"/>
              <a:t>Team culture</a:t>
            </a:r>
          </a:p>
          <a:p>
            <a:pPr lvl="1"/>
            <a:endParaRPr lang="en-US" dirty="0"/>
          </a:p>
        </p:txBody>
      </p:sp>
    </p:spTree>
    <p:extLst>
      <p:ext uri="{BB962C8B-B14F-4D97-AF65-F5344CB8AC3E}">
        <p14:creationId xmlns:p14="http://schemas.microsoft.com/office/powerpoint/2010/main" val="1344341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Customer-Responsive Culture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Friendly employees</a:t>
            </a:r>
          </a:p>
          <a:p>
            <a:pPr lvl="1"/>
            <a:r>
              <a:rPr lang="en-US" dirty="0"/>
              <a:t>Service oriented</a:t>
            </a:r>
          </a:p>
          <a:p>
            <a:pPr lvl="1"/>
            <a:r>
              <a:rPr lang="en-US" dirty="0"/>
              <a:t>Good listening skills</a:t>
            </a:r>
          </a:p>
          <a:p>
            <a:pPr lvl="1"/>
            <a:r>
              <a:rPr lang="en-US" dirty="0"/>
              <a:t>Less formality</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Innovative Culture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Risk takers</a:t>
            </a:r>
          </a:p>
          <a:p>
            <a:pPr lvl="1"/>
            <a:r>
              <a:rPr lang="en-US" dirty="0"/>
              <a:t>Highly creative</a:t>
            </a:r>
          </a:p>
          <a:p>
            <a:pPr lvl="1"/>
            <a:endParaRPr lang="en-US" dirty="0"/>
          </a:p>
        </p:txBody>
      </p:sp>
    </p:spTree>
    <p:extLst>
      <p:ext uri="{BB962C8B-B14F-4D97-AF65-F5344CB8AC3E}">
        <p14:creationId xmlns:p14="http://schemas.microsoft.com/office/powerpoint/2010/main" val="2015028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Rigid-Structure Culture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Traditional culture</a:t>
            </a:r>
          </a:p>
          <a:p>
            <a:pPr lvl="1"/>
            <a:r>
              <a:rPr lang="en-US" dirty="0"/>
              <a:t>Very formal</a:t>
            </a:r>
          </a:p>
          <a:p>
            <a:pPr lvl="1"/>
            <a:r>
              <a:rPr lang="en-US" dirty="0"/>
              <a:t>Rule oriented</a:t>
            </a:r>
          </a:p>
        </p:txBody>
      </p:sp>
    </p:spTree>
    <p:extLst>
      <p:ext uri="{BB962C8B-B14F-4D97-AF65-F5344CB8AC3E}">
        <p14:creationId xmlns:p14="http://schemas.microsoft.com/office/powerpoint/2010/main" val="2891498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Culture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Team concept embraced</a:t>
            </a:r>
          </a:p>
          <a:p>
            <a:pPr lvl="1"/>
            <a:r>
              <a:rPr lang="en-US" dirty="0"/>
              <a:t>High degree of employee loyalty to the company</a:t>
            </a:r>
          </a:p>
          <a:p>
            <a:pPr lvl="1"/>
            <a:endParaRPr lang="en-US" dirty="0"/>
          </a:p>
        </p:txBody>
      </p:sp>
    </p:spTree>
    <p:extLst>
      <p:ext uri="{BB962C8B-B14F-4D97-AF65-F5344CB8AC3E}">
        <p14:creationId xmlns:p14="http://schemas.microsoft.com/office/powerpoint/2010/main" val="77784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Career Ladder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Map to progress in a career</a:t>
            </a:r>
          </a:p>
          <a:p>
            <a:pPr lvl="2"/>
            <a:r>
              <a:rPr lang="en-US" dirty="0"/>
              <a:t>Goals </a:t>
            </a:r>
          </a:p>
          <a:p>
            <a:pPr lvl="2"/>
            <a:r>
              <a:rPr lang="en-US" dirty="0"/>
              <a:t>Timelines</a:t>
            </a:r>
          </a:p>
          <a:p>
            <a:pPr lvl="2"/>
            <a:r>
              <a:rPr lang="en-US" dirty="0"/>
              <a:t>Accomplishments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Career Advancement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Continuing education</a:t>
            </a:r>
          </a:p>
          <a:p>
            <a:pPr lvl="1"/>
            <a:r>
              <a:rPr lang="en-US" dirty="0"/>
              <a:t>Training and development</a:t>
            </a:r>
          </a:p>
          <a:p>
            <a:pPr lvl="1"/>
            <a:r>
              <a:rPr lang="en-US" dirty="0"/>
              <a:t>Professional organizations</a:t>
            </a:r>
          </a:p>
          <a:p>
            <a:pPr lvl="1"/>
            <a:r>
              <a:rPr lang="en-US" dirty="0"/>
              <a:t>Plan of action</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Professional Social Networking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Keep up-to-date in the profession</a:t>
            </a:r>
          </a:p>
          <a:p>
            <a:pPr lvl="1"/>
            <a:r>
              <a:rPr lang="en-US" dirty="0"/>
              <a:t>Make contacts for future advancement</a:t>
            </a:r>
          </a:p>
          <a:p>
            <a:pPr lvl="1"/>
            <a:r>
              <a:rPr lang="en-US" dirty="0"/>
              <a:t>Keep informed</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Do You Fit the Company Profile?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Employee benefits</a:t>
            </a:r>
          </a:p>
          <a:p>
            <a:pPr lvl="1"/>
            <a:r>
              <a:rPr lang="en-US" dirty="0"/>
              <a:t>Company history</a:t>
            </a:r>
          </a:p>
          <a:p>
            <a:pPr lvl="1"/>
            <a:r>
              <a:rPr lang="en-US" dirty="0"/>
              <a:t>Culture and values</a:t>
            </a:r>
          </a:p>
          <a:p>
            <a:pPr lvl="1"/>
            <a:r>
              <a:rPr lang="en-US" dirty="0"/>
              <a:t>Advancement opportunities</a:t>
            </a:r>
          </a:p>
          <a:p>
            <a:pPr lvl="1"/>
            <a:r>
              <a:rPr lang="en-US" dirty="0"/>
              <a:t>Financial status</a:t>
            </a:r>
          </a:p>
          <a:p>
            <a:pPr lvl="1"/>
            <a:r>
              <a:rPr lang="en-US" dirty="0"/>
              <a:t>Future plans</a:t>
            </a:r>
          </a:p>
          <a:p>
            <a:pPr lvl="1"/>
            <a:r>
              <a:rPr lang="en-US" dirty="0"/>
              <a:t>Summary</a:t>
            </a:r>
          </a:p>
          <a:p>
            <a:pPr lvl="1"/>
            <a:r>
              <a:rPr lang="en-US" dirty="0"/>
              <a:t>Annual report</a:t>
            </a:r>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Do Your Career Advancement Plans Match the Company Profile?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Information fitness report-assess the value and relevancy of the company information you have collected</a:t>
            </a:r>
          </a:p>
          <a:p>
            <a:pPr lvl="2"/>
            <a:r>
              <a:rPr lang="en-US" dirty="0"/>
              <a:t>Is the information current?</a:t>
            </a:r>
          </a:p>
          <a:p>
            <a:pPr lvl="2"/>
            <a:r>
              <a:rPr lang="en-US" dirty="0"/>
              <a:t>Do you have enough information?</a:t>
            </a:r>
          </a:p>
          <a:p>
            <a:pPr lvl="2"/>
            <a:r>
              <a:rPr lang="en-US" dirty="0"/>
              <a:t>What is the quality of the information collected?</a:t>
            </a:r>
          </a:p>
          <a:p>
            <a:pPr lvl="2"/>
            <a:r>
              <a:rPr lang="en-US" dirty="0"/>
              <a:t>What additional information is needed?</a:t>
            </a:r>
          </a:p>
          <a:p>
            <a:pPr lvl="2"/>
            <a:r>
              <a:rPr lang="en-US" dirty="0"/>
              <a:t>Review your self-assessment, skill-set evaluation, and objective statement.</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Organization’s Culture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Systematic pattern of beliefs, values, and human interaction within an organization</a:t>
            </a:r>
          </a:p>
          <a:p>
            <a:pPr lvl="2"/>
            <a:r>
              <a:rPr lang="en-US" dirty="0"/>
              <a:t>Employees’ views toward handling details</a:t>
            </a:r>
          </a:p>
          <a:p>
            <a:pPr lvl="2"/>
            <a:r>
              <a:rPr lang="en-US" dirty="0"/>
              <a:t>Employees’ focus on results and goals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Organization’s Culture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Systematic pattern of beliefs, values, and human interaction within an organization</a:t>
            </a:r>
          </a:p>
          <a:p>
            <a:pPr lvl="2"/>
            <a:r>
              <a:rPr lang="en-US" dirty="0"/>
              <a:t>Management’s actions toward employees</a:t>
            </a:r>
          </a:p>
          <a:p>
            <a:pPr lvl="2"/>
            <a:r>
              <a:rPr lang="en-US" dirty="0"/>
              <a:t>The role of teams</a:t>
            </a:r>
          </a:p>
          <a:p>
            <a:pPr lvl="2"/>
            <a:r>
              <a:rPr lang="en-US" dirty="0"/>
              <a:t>Organization’s approach to handling crises and problems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498</Words>
  <Application>Microsoft Office PowerPoint</Application>
  <PresentationFormat>Widescreen</PresentationFormat>
  <Paragraphs>92</Paragraphs>
  <Slides>15</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Career Ladder</vt:lpstr>
      <vt:lpstr>Career Advancement</vt:lpstr>
      <vt:lpstr>Professional Social Networking</vt:lpstr>
      <vt:lpstr>How Do You Fit the Company Profile?</vt:lpstr>
      <vt:lpstr>Do Your Career Advancement Plans Match the Company Profile?</vt:lpstr>
      <vt:lpstr>Organization’s Culture</vt:lpstr>
      <vt:lpstr>Organization’s Culture</vt:lpstr>
      <vt:lpstr>Organization’s Culture</vt:lpstr>
      <vt:lpstr>Types of Cultures within an Organization</vt:lpstr>
      <vt:lpstr>Customer-Responsive Culture</vt:lpstr>
      <vt:lpstr>Innovative Culture</vt:lpstr>
      <vt:lpstr>Rigid-Structure Culture</vt:lpstr>
      <vt:lpstr>Team Culture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11</cp:revision>
  <cp:lastPrinted>2017-07-07T16:17:37Z</cp:lastPrinted>
  <dcterms:created xsi:type="dcterms:W3CDTF">2017-07-11T23:58:30Z</dcterms:created>
  <dcterms:modified xsi:type="dcterms:W3CDTF">2017-07-14T21:40:57Z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