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sldIdLst>
    <p:sldId id="321" r:id="rId6"/>
    <p:sldId id="319" r:id="rId7"/>
    <p:sldId id="323" r:id="rId8"/>
    <p:sldId id="326" r:id="rId9"/>
    <p:sldId id="324" r:id="rId10"/>
    <p:sldId id="327" r:id="rId11"/>
    <p:sldId id="325" r:id="rId12"/>
    <p:sldId id="330" r:id="rId13"/>
    <p:sldId id="328" r:id="rId14"/>
    <p:sldId id="332" r:id="rId15"/>
    <p:sldId id="333" r:id="rId16"/>
    <p:sldId id="331" r:id="rId17"/>
    <p:sldId id="335" r:id="rId18"/>
    <p:sldId id="334" r:id="rId19"/>
    <p:sldId id="338" r:id="rId20"/>
    <p:sldId id="337" r:id="rId21"/>
    <p:sldId id="336" r:id="rId22"/>
    <p:sldId id="339" r:id="rId23"/>
    <p:sldId id="340" r:id="rId24"/>
    <p:sldId id="341" r:id="rId25"/>
    <p:sldId id="342" r:id="rId26"/>
    <p:sldId id="343" r:id="rId27"/>
    <p:sldId id="329" r:id="rId28"/>
    <p:sldId id="344"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GDxIoQRiuDQ"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Civil and </a:t>
            </a:r>
            <a:br>
              <a:rPr lang="en-US" dirty="0"/>
            </a:br>
            <a:r>
              <a:rPr lang="en-US" dirty="0"/>
              <a:t>Criminal Justice Systems </a:t>
            </a:r>
          </a:p>
          <a:p>
            <a:pPr lvl="1"/>
            <a:r>
              <a:rPr lang="en-US" dirty="0"/>
              <a:t>Correctional Services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Executive Intervention</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r>
              <a:rPr lang="en-US" b="1" dirty="0"/>
              <a:t>Governor</a:t>
            </a:r>
            <a:r>
              <a:rPr lang="en-US" dirty="0"/>
              <a:t> </a:t>
            </a:r>
          </a:p>
          <a:p>
            <a:pPr lvl="1"/>
            <a:r>
              <a:rPr lang="en-US" dirty="0"/>
              <a:t>Pardon</a:t>
            </a:r>
          </a:p>
          <a:p>
            <a:pPr lvl="2"/>
            <a:r>
              <a:rPr lang="en-US" dirty="0"/>
              <a:t>Release from punishment</a:t>
            </a:r>
          </a:p>
          <a:p>
            <a:pPr lvl="2"/>
            <a:r>
              <a:rPr lang="en-US" dirty="0"/>
              <a:t>Exempt from penalty</a:t>
            </a:r>
          </a:p>
          <a:p>
            <a:pPr lvl="2"/>
            <a:r>
              <a:rPr lang="en-US" dirty="0"/>
              <a:t>An act of clemency</a:t>
            </a:r>
          </a:p>
          <a:p>
            <a:pPr lvl="2"/>
            <a:r>
              <a:rPr lang="en-US" dirty="0"/>
              <a:t>Restores civil rights</a:t>
            </a:r>
          </a:p>
          <a:p>
            <a:endParaRPr lang="en-US" dirty="0"/>
          </a:p>
        </p:txBody>
      </p:sp>
      <p:sp>
        <p:nvSpPr>
          <p:cNvPr id="4" name="Content Placeholder 3">
            <a:extLst>
              <a:ext uri="{FF2B5EF4-FFF2-40B4-BE49-F238E27FC236}">
                <a16:creationId xmlns:a16="http://schemas.microsoft.com/office/drawing/2014/main" id="{2DE384B9-83CB-483B-B102-7E9D6AC49FF0}"/>
              </a:ext>
            </a:extLst>
          </p:cNvPr>
          <p:cNvSpPr>
            <a:spLocks noGrp="1"/>
          </p:cNvSpPr>
          <p:nvPr>
            <p:ph sz="half" idx="10"/>
          </p:nvPr>
        </p:nvSpPr>
        <p:spPr/>
        <p:txBody>
          <a:bodyPr/>
          <a:lstStyle/>
          <a:p>
            <a:pPr lvl="1"/>
            <a:endParaRPr lang="en-US" dirty="0"/>
          </a:p>
          <a:p>
            <a:pPr lvl="1"/>
            <a:r>
              <a:rPr lang="en-US" dirty="0"/>
              <a:t>Conditional Pardon</a:t>
            </a:r>
          </a:p>
          <a:p>
            <a:pPr lvl="2"/>
            <a:r>
              <a:rPr lang="en-US" dirty="0"/>
              <a:t>Impose a lesser punishment or other obligation</a:t>
            </a:r>
          </a:p>
          <a:p>
            <a:endParaRPr lang="en-US" dirty="0"/>
          </a:p>
        </p:txBody>
      </p:sp>
    </p:spTree>
    <p:extLst>
      <p:ext uri="{BB962C8B-B14F-4D97-AF65-F5344CB8AC3E}">
        <p14:creationId xmlns:p14="http://schemas.microsoft.com/office/powerpoint/2010/main" val="28650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Executive Intervention</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r>
              <a:rPr lang="en-US" b="1" dirty="0"/>
              <a:t>President</a:t>
            </a:r>
            <a:r>
              <a:rPr lang="en-US" dirty="0"/>
              <a:t> </a:t>
            </a:r>
          </a:p>
          <a:p>
            <a:pPr lvl="1"/>
            <a:r>
              <a:rPr lang="en-US" dirty="0"/>
              <a:t>Reprieve</a:t>
            </a:r>
          </a:p>
          <a:p>
            <a:pPr lvl="2"/>
            <a:r>
              <a:rPr lang="en-US" dirty="0"/>
              <a:t>Temporarily postpones a sentence</a:t>
            </a:r>
          </a:p>
          <a:p>
            <a:pPr lvl="2"/>
            <a:r>
              <a:rPr lang="en-US" dirty="0"/>
              <a:t>Does not change the sentence</a:t>
            </a:r>
          </a:p>
          <a:p>
            <a:pPr lvl="2"/>
            <a:r>
              <a:rPr lang="en-US" dirty="0"/>
              <a:t>Does not forgive a crime</a:t>
            </a:r>
          </a:p>
          <a:p>
            <a:endParaRPr lang="en-US" dirty="0"/>
          </a:p>
        </p:txBody>
      </p:sp>
      <p:sp>
        <p:nvSpPr>
          <p:cNvPr id="4" name="Content Placeholder 3">
            <a:extLst>
              <a:ext uri="{FF2B5EF4-FFF2-40B4-BE49-F238E27FC236}">
                <a16:creationId xmlns:a16="http://schemas.microsoft.com/office/drawing/2014/main" id="{2DE384B9-83CB-483B-B102-7E9D6AC49FF0}"/>
              </a:ext>
            </a:extLst>
          </p:cNvPr>
          <p:cNvSpPr>
            <a:spLocks noGrp="1"/>
          </p:cNvSpPr>
          <p:nvPr>
            <p:ph sz="half" idx="10"/>
          </p:nvPr>
        </p:nvSpPr>
        <p:spPr/>
        <p:txBody>
          <a:bodyPr/>
          <a:lstStyle/>
          <a:p>
            <a:pPr marL="0" lvl="1" indent="0">
              <a:buNone/>
            </a:pPr>
            <a:r>
              <a:rPr lang="en-US" b="1" dirty="0"/>
              <a:t>Courts</a:t>
            </a:r>
          </a:p>
          <a:p>
            <a:pPr lvl="1"/>
            <a:r>
              <a:rPr lang="en-US" dirty="0"/>
              <a:t>Stay of Execution</a:t>
            </a:r>
          </a:p>
          <a:p>
            <a:pPr lvl="2"/>
            <a:r>
              <a:rPr lang="en-US" dirty="0"/>
              <a:t>A court order</a:t>
            </a:r>
          </a:p>
          <a:p>
            <a:pPr lvl="2"/>
            <a:r>
              <a:rPr lang="en-US" dirty="0"/>
              <a:t>Temporarily suspends execution of a court judgment or other court order</a:t>
            </a:r>
          </a:p>
          <a:p>
            <a:endParaRPr lang="en-US" dirty="0"/>
          </a:p>
        </p:txBody>
      </p:sp>
      <p:pic>
        <p:nvPicPr>
          <p:cNvPr id="5" name="Picture 4">
            <a:extLst>
              <a:ext uri="{FF2B5EF4-FFF2-40B4-BE49-F238E27FC236}">
                <a16:creationId xmlns:a16="http://schemas.microsoft.com/office/drawing/2014/main" id="{B1AD2BE5-6A4C-47D6-98A0-0AA0A2DF69DD}"/>
              </a:ext>
            </a:extLst>
          </p:cNvPr>
          <p:cNvPicPr>
            <a:picLocks noChangeAspect="1"/>
          </p:cNvPicPr>
          <p:nvPr/>
        </p:nvPicPr>
        <p:blipFill>
          <a:blip r:embed="rId2"/>
          <a:stretch>
            <a:fillRect/>
          </a:stretch>
        </p:blipFill>
        <p:spPr>
          <a:xfrm>
            <a:off x="4433534" y="4035347"/>
            <a:ext cx="2673711" cy="2643212"/>
          </a:xfrm>
          <a:prstGeom prst="rect">
            <a:avLst/>
          </a:prstGeom>
        </p:spPr>
      </p:pic>
    </p:spTree>
    <p:extLst>
      <p:ext uri="{BB962C8B-B14F-4D97-AF65-F5344CB8AC3E}">
        <p14:creationId xmlns:p14="http://schemas.microsoft.com/office/powerpoint/2010/main" val="246833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Criminal Law</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Prevents harm to society</a:t>
            </a:r>
          </a:p>
          <a:p>
            <a:pPr lvl="2"/>
            <a:r>
              <a:rPr lang="en-US" dirty="0"/>
              <a:t>Establish prohibited conduct</a:t>
            </a:r>
          </a:p>
          <a:p>
            <a:pPr lvl="2"/>
            <a:r>
              <a:rPr lang="en-US" dirty="0"/>
              <a:t>Includes the definitions of offenses, general principles, or criminal responsibility</a:t>
            </a:r>
          </a:p>
          <a:p>
            <a:pPr lvl="2"/>
            <a:r>
              <a:rPr lang="en-US" dirty="0"/>
              <a:t>Ex: murder, assault, and criminal trespass</a:t>
            </a:r>
          </a:p>
          <a:p>
            <a:endParaRPr lang="en-US" dirty="0"/>
          </a:p>
        </p:txBody>
      </p:sp>
      <p:pic>
        <p:nvPicPr>
          <p:cNvPr id="4" name="Picture 7" descr="criminalcode2.jpg">
            <a:extLst>
              <a:ext uri="{FF2B5EF4-FFF2-40B4-BE49-F238E27FC236}">
                <a16:creationId xmlns:a16="http://schemas.microsoft.com/office/drawing/2014/main" id="{D80A7D8E-AE83-45C3-9B5F-B9BA03DF1C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6298" y="1420420"/>
            <a:ext cx="3170968" cy="253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39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Criminal Law</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Regulates conduct</a:t>
            </a:r>
          </a:p>
          <a:p>
            <a:pPr lvl="2"/>
            <a:r>
              <a:rPr lang="en-US" dirty="0"/>
              <a:t>Fines</a:t>
            </a:r>
          </a:p>
          <a:p>
            <a:pPr lvl="2"/>
            <a:r>
              <a:rPr lang="en-US" dirty="0"/>
              <a:t>Imprisonment</a:t>
            </a:r>
          </a:p>
          <a:p>
            <a:pPr lvl="1"/>
            <a:r>
              <a:rPr lang="en-US" dirty="0"/>
              <a:t>State brings charges</a:t>
            </a:r>
          </a:p>
          <a:p>
            <a:pPr lvl="1"/>
            <a:r>
              <a:rPr lang="en-US" dirty="0"/>
              <a:t>Level of Proof</a:t>
            </a:r>
          </a:p>
          <a:p>
            <a:pPr lvl="2"/>
            <a:r>
              <a:rPr lang="en-US" dirty="0"/>
              <a:t>Beyond a Reasonable Doubt</a:t>
            </a:r>
          </a:p>
          <a:p>
            <a:pPr lvl="1"/>
            <a:r>
              <a:rPr lang="en-US" dirty="0"/>
              <a:t>Judgment</a:t>
            </a:r>
          </a:p>
          <a:p>
            <a:pPr lvl="2"/>
            <a:r>
              <a:rPr lang="en-US" dirty="0"/>
              <a:t>Guilty </a:t>
            </a:r>
          </a:p>
          <a:p>
            <a:pPr lvl="2"/>
            <a:r>
              <a:rPr lang="en-US" dirty="0"/>
              <a:t>Not Guilty</a:t>
            </a:r>
          </a:p>
          <a:p>
            <a:pPr lvl="1" fontAlgn="base">
              <a:spcBef>
                <a:spcPct val="50000"/>
              </a:spcBef>
              <a:spcAft>
                <a:spcPct val="0"/>
              </a:spcAft>
              <a:defRPr/>
            </a:pPr>
            <a:r>
              <a:rPr lang="en-US" sz="2400" dirty="0">
                <a:solidFill>
                  <a:srgbClr val="CC9900">
                    <a:lumMod val="20000"/>
                    <a:lumOff val="80000"/>
                  </a:srgbClr>
                </a:solidFill>
                <a:cs typeface="Arial" charset="0"/>
                <a:hlinkClick r:id="rId2"/>
              </a:rPr>
              <a:t>Criminal Law Video</a:t>
            </a:r>
            <a:endParaRPr lang="en-US" sz="2400" dirty="0">
              <a:solidFill>
                <a:srgbClr val="CC9900">
                  <a:lumMod val="20000"/>
                  <a:lumOff val="80000"/>
                </a:srgbClr>
              </a:solidFill>
              <a:cs typeface="Arial" charset="0"/>
            </a:endParaRPr>
          </a:p>
          <a:p>
            <a:endParaRPr lang="en-US" dirty="0"/>
          </a:p>
        </p:txBody>
      </p:sp>
      <p:pic>
        <p:nvPicPr>
          <p:cNvPr id="5" name="Picture 4">
            <a:extLst>
              <a:ext uri="{FF2B5EF4-FFF2-40B4-BE49-F238E27FC236}">
                <a16:creationId xmlns:a16="http://schemas.microsoft.com/office/drawing/2014/main" id="{7F2102C3-ED8B-4834-9068-837986119874}"/>
              </a:ext>
            </a:extLst>
          </p:cNvPr>
          <p:cNvPicPr>
            <a:picLocks noChangeAspect="1"/>
          </p:cNvPicPr>
          <p:nvPr/>
        </p:nvPicPr>
        <p:blipFill>
          <a:blip r:embed="rId3"/>
          <a:stretch>
            <a:fillRect/>
          </a:stretch>
        </p:blipFill>
        <p:spPr>
          <a:xfrm>
            <a:off x="7298803" y="1420420"/>
            <a:ext cx="3200677" cy="3353091"/>
          </a:xfrm>
          <a:prstGeom prst="rect">
            <a:avLst/>
          </a:prstGeom>
        </p:spPr>
      </p:pic>
    </p:spTree>
    <p:extLst>
      <p:ext uri="{BB962C8B-B14F-4D97-AF65-F5344CB8AC3E}">
        <p14:creationId xmlns:p14="http://schemas.microsoft.com/office/powerpoint/2010/main" val="281918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Civil Law</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Defines the personal and property rights of individuals</a:t>
            </a:r>
          </a:p>
          <a:p>
            <a:pPr lvl="1"/>
            <a:r>
              <a:rPr lang="en-US" dirty="0"/>
              <a:t>The right of individual to seek redress or right to prevent a wrong</a:t>
            </a:r>
          </a:p>
          <a:p>
            <a:pPr lvl="1"/>
            <a:r>
              <a:rPr lang="en-US" dirty="0"/>
              <a:t>Any action other than criminal proceedings</a:t>
            </a:r>
          </a:p>
          <a:p>
            <a:pPr lvl="1"/>
            <a:r>
              <a:rPr lang="en-US" dirty="0"/>
              <a:t>Examples: divorce, child custody, injunctions, and personal damage</a:t>
            </a:r>
          </a:p>
          <a:p>
            <a:endParaRPr lang="en-US" dirty="0"/>
          </a:p>
          <a:p>
            <a:endParaRPr lang="en-US" dirty="0"/>
          </a:p>
        </p:txBody>
      </p:sp>
      <p:pic>
        <p:nvPicPr>
          <p:cNvPr id="4" name="Picture 3">
            <a:extLst>
              <a:ext uri="{FF2B5EF4-FFF2-40B4-BE49-F238E27FC236}">
                <a16:creationId xmlns:a16="http://schemas.microsoft.com/office/drawing/2014/main" id="{6D7CA79E-51BC-435B-91DF-CA6D01683CC9}"/>
              </a:ext>
            </a:extLst>
          </p:cNvPr>
          <p:cNvPicPr>
            <a:picLocks noChangeAspect="1"/>
          </p:cNvPicPr>
          <p:nvPr/>
        </p:nvPicPr>
        <p:blipFill>
          <a:blip r:embed="rId2"/>
          <a:stretch>
            <a:fillRect/>
          </a:stretch>
        </p:blipFill>
        <p:spPr>
          <a:xfrm>
            <a:off x="7303668" y="2039513"/>
            <a:ext cx="3657917" cy="2274005"/>
          </a:xfrm>
          <a:prstGeom prst="rect">
            <a:avLst/>
          </a:prstGeom>
        </p:spPr>
      </p:pic>
    </p:spTree>
    <p:extLst>
      <p:ext uri="{BB962C8B-B14F-4D97-AF65-F5344CB8AC3E}">
        <p14:creationId xmlns:p14="http://schemas.microsoft.com/office/powerpoint/2010/main" val="116869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Civil Law</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Actions by correctional staff can become civil liability actions commonly resulting in civil action:</a:t>
            </a:r>
          </a:p>
          <a:p>
            <a:pPr lvl="2"/>
            <a:r>
              <a:rPr lang="en-US" dirty="0"/>
              <a:t>Improper use of force</a:t>
            </a:r>
          </a:p>
          <a:p>
            <a:pPr lvl="2"/>
            <a:r>
              <a:rPr lang="en-US" dirty="0"/>
              <a:t>Wrongful death</a:t>
            </a:r>
          </a:p>
          <a:p>
            <a:pPr lvl="2"/>
            <a:r>
              <a:rPr lang="en-US" dirty="0"/>
              <a:t>Civil rights violations</a:t>
            </a:r>
          </a:p>
          <a:p>
            <a:pPr lvl="2"/>
            <a:r>
              <a:rPr lang="en-US" dirty="0"/>
              <a:t>Official misconduct</a:t>
            </a:r>
          </a:p>
          <a:p>
            <a:pPr lvl="2"/>
            <a:r>
              <a:rPr lang="en-US" dirty="0"/>
              <a:t>Sexual harassment</a:t>
            </a:r>
          </a:p>
          <a:p>
            <a:pPr lvl="2"/>
            <a:r>
              <a:rPr lang="en-US" dirty="0"/>
              <a:t>Discrimination</a:t>
            </a:r>
          </a:p>
          <a:p>
            <a:pPr lvl="1"/>
            <a:r>
              <a:rPr lang="en-US" dirty="0"/>
              <a:t>Defines the legal significance of public and private acts</a:t>
            </a:r>
          </a:p>
          <a:p>
            <a:endParaRPr lang="en-US" dirty="0"/>
          </a:p>
          <a:p>
            <a:endParaRPr lang="en-US" dirty="0"/>
          </a:p>
        </p:txBody>
      </p:sp>
      <p:sp>
        <p:nvSpPr>
          <p:cNvPr id="5" name="Content Placeholder 4">
            <a:extLst>
              <a:ext uri="{FF2B5EF4-FFF2-40B4-BE49-F238E27FC236}">
                <a16:creationId xmlns:a16="http://schemas.microsoft.com/office/drawing/2014/main" id="{FC505693-FA70-414D-9F55-5AA4D372AE0F}"/>
              </a:ext>
            </a:extLst>
          </p:cNvPr>
          <p:cNvSpPr>
            <a:spLocks noGrp="1"/>
          </p:cNvSpPr>
          <p:nvPr>
            <p:ph sz="half" idx="10"/>
          </p:nvPr>
        </p:nvSpPr>
        <p:spPr/>
        <p:txBody>
          <a:bodyPr/>
          <a:lstStyle/>
          <a:p>
            <a:pPr lvl="1"/>
            <a:r>
              <a:rPr lang="en-US" dirty="0"/>
              <a:t>Regulates conduct through injunctions and monetary damage awards</a:t>
            </a:r>
          </a:p>
          <a:p>
            <a:pPr lvl="1"/>
            <a:r>
              <a:rPr lang="en-US" dirty="0"/>
              <a:t>Level of proof required is usually Preponderance of Evidence but depends on what the injured party is asking for</a:t>
            </a:r>
          </a:p>
          <a:p>
            <a:pPr lvl="1"/>
            <a:r>
              <a:rPr lang="en-US" dirty="0"/>
              <a:t>The party found liable must compensate the wronged party</a:t>
            </a:r>
          </a:p>
          <a:p>
            <a:pPr lvl="1"/>
            <a:r>
              <a:rPr lang="en-US" dirty="0"/>
              <a:t>Verdict rendered by</a:t>
            </a:r>
          </a:p>
          <a:p>
            <a:pPr lvl="2"/>
            <a:r>
              <a:rPr lang="en-US" dirty="0"/>
              <a:t>Judge or </a:t>
            </a:r>
          </a:p>
          <a:p>
            <a:pPr lvl="2"/>
            <a:r>
              <a:rPr lang="en-US" dirty="0"/>
              <a:t>Jurors (5 out of 6, or 10 out of 12)</a:t>
            </a:r>
          </a:p>
          <a:p>
            <a:endParaRPr lang="en-US" dirty="0"/>
          </a:p>
          <a:p>
            <a:endParaRPr lang="en-US" dirty="0"/>
          </a:p>
          <a:p>
            <a:endParaRPr lang="en-US" dirty="0"/>
          </a:p>
        </p:txBody>
      </p:sp>
    </p:spTree>
    <p:extLst>
      <p:ext uri="{BB962C8B-B14F-4D97-AF65-F5344CB8AC3E}">
        <p14:creationId xmlns:p14="http://schemas.microsoft.com/office/powerpoint/2010/main" val="130766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Changes Affecting Corrections</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Civil lawsuits</a:t>
            </a:r>
          </a:p>
          <a:p>
            <a:pPr lvl="1"/>
            <a:r>
              <a:rPr lang="en-US" dirty="0"/>
              <a:t>Case law</a:t>
            </a:r>
          </a:p>
          <a:p>
            <a:pPr lvl="1"/>
            <a:r>
              <a:rPr lang="en-US" dirty="0"/>
              <a:t>Legislation</a:t>
            </a:r>
          </a:p>
          <a:p>
            <a:pPr lvl="1"/>
            <a:r>
              <a:rPr lang="en-US" dirty="0"/>
              <a:t>Societal views</a:t>
            </a:r>
          </a:p>
          <a:p>
            <a:pPr lvl="1"/>
            <a:r>
              <a:rPr lang="en-US" dirty="0"/>
              <a:t>Prison Policies</a:t>
            </a:r>
          </a:p>
          <a:p>
            <a:pPr lvl="1"/>
            <a:r>
              <a:rPr lang="en-US" dirty="0"/>
              <a:t>Financial Impact</a:t>
            </a:r>
          </a:p>
          <a:p>
            <a:pPr lvl="1"/>
            <a:r>
              <a:rPr lang="en-US" dirty="0"/>
              <a:t>Special Prison Populations</a:t>
            </a:r>
          </a:p>
          <a:p>
            <a:endParaRPr lang="en-US" dirty="0"/>
          </a:p>
        </p:txBody>
      </p:sp>
      <p:pic>
        <p:nvPicPr>
          <p:cNvPr id="4" name="Picture 4" descr="39197037_thb">
            <a:extLst>
              <a:ext uri="{FF2B5EF4-FFF2-40B4-BE49-F238E27FC236}">
                <a16:creationId xmlns:a16="http://schemas.microsoft.com/office/drawing/2014/main" id="{8BA24AAC-3B8A-40CA-B648-FD4E79D3C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51980" y="1420420"/>
            <a:ext cx="3048000" cy="3705225"/>
          </a:xfrm>
          <a:prstGeom prst="rect">
            <a:avLst/>
          </a:prstGeom>
          <a:noFill/>
        </p:spPr>
      </p:pic>
    </p:spTree>
    <p:extLst>
      <p:ext uri="{BB962C8B-B14F-4D97-AF65-F5344CB8AC3E}">
        <p14:creationId xmlns:p14="http://schemas.microsoft.com/office/powerpoint/2010/main" val="307224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Civil Lawsuits</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Alleged violations of civil rights or constitutional rights</a:t>
            </a:r>
          </a:p>
          <a:p>
            <a:pPr lvl="1"/>
            <a:r>
              <a:rPr lang="en-US" dirty="0"/>
              <a:t>Reviewed by a court</a:t>
            </a:r>
          </a:p>
          <a:p>
            <a:pPr lvl="1"/>
            <a:r>
              <a:rPr lang="en-US" dirty="0"/>
              <a:t>Judgment rendered</a:t>
            </a:r>
          </a:p>
          <a:p>
            <a:pPr lvl="1"/>
            <a:r>
              <a:rPr lang="en-US" dirty="0"/>
              <a:t>Action is taken to a remedy situation</a:t>
            </a:r>
          </a:p>
          <a:p>
            <a:pPr lvl="1"/>
            <a:r>
              <a:rPr lang="en-US" dirty="0"/>
              <a:t>Civil Rights Act 1983</a:t>
            </a:r>
          </a:p>
          <a:p>
            <a:pPr lvl="1"/>
            <a:r>
              <a:rPr lang="en-US" i="1" dirty="0"/>
              <a:t>Ruiz v. Estelle</a:t>
            </a:r>
          </a:p>
          <a:p>
            <a:endParaRPr lang="en-US" dirty="0"/>
          </a:p>
        </p:txBody>
      </p:sp>
      <p:pic>
        <p:nvPicPr>
          <p:cNvPr id="4" name="Picture 3">
            <a:extLst>
              <a:ext uri="{FF2B5EF4-FFF2-40B4-BE49-F238E27FC236}">
                <a16:creationId xmlns:a16="http://schemas.microsoft.com/office/drawing/2014/main" id="{A295A4F0-178E-4219-AF7C-35F619C8549F}"/>
              </a:ext>
            </a:extLst>
          </p:cNvPr>
          <p:cNvPicPr>
            <a:picLocks noChangeAspect="1"/>
          </p:cNvPicPr>
          <p:nvPr/>
        </p:nvPicPr>
        <p:blipFill>
          <a:blip r:embed="rId2"/>
          <a:stretch>
            <a:fillRect/>
          </a:stretch>
        </p:blipFill>
        <p:spPr>
          <a:xfrm>
            <a:off x="7270231" y="1618998"/>
            <a:ext cx="3727642" cy="3314667"/>
          </a:xfrm>
          <a:prstGeom prst="rect">
            <a:avLst/>
          </a:prstGeom>
        </p:spPr>
      </p:pic>
    </p:spTree>
    <p:extLst>
      <p:ext uri="{BB962C8B-B14F-4D97-AF65-F5344CB8AC3E}">
        <p14:creationId xmlns:p14="http://schemas.microsoft.com/office/powerpoint/2010/main" val="57120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Case Law</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Ruffin v. Commonwealth, VA</a:t>
            </a:r>
          </a:p>
          <a:p>
            <a:pPr lvl="2"/>
            <a:r>
              <a:rPr lang="en-US" dirty="0"/>
              <a:t>Convicted felons forfeit liberty and personal rights</a:t>
            </a:r>
          </a:p>
          <a:p>
            <a:pPr lvl="2"/>
            <a:r>
              <a:rPr lang="en-US" dirty="0"/>
              <a:t>Only allowed laws afforded to humanity</a:t>
            </a:r>
          </a:p>
          <a:p>
            <a:pPr lvl="1"/>
            <a:r>
              <a:rPr lang="en-US" dirty="0"/>
              <a:t>1900s – offenders denied access to court for matters of treatment of imprisonment</a:t>
            </a:r>
          </a:p>
          <a:p>
            <a:pPr lvl="1"/>
            <a:r>
              <a:rPr lang="en-US" dirty="0"/>
              <a:t>1960s – constitutional protections apply to inmates</a:t>
            </a:r>
          </a:p>
          <a:p>
            <a:pPr lvl="1"/>
            <a:r>
              <a:rPr lang="en-US" dirty="0"/>
              <a:t>The Supreme Court rejected the “hands-off” approach</a:t>
            </a:r>
          </a:p>
          <a:p>
            <a:endParaRPr lang="en-US" dirty="0"/>
          </a:p>
        </p:txBody>
      </p:sp>
    </p:spTree>
    <p:extLst>
      <p:ext uri="{BB962C8B-B14F-4D97-AF65-F5344CB8AC3E}">
        <p14:creationId xmlns:p14="http://schemas.microsoft.com/office/powerpoint/2010/main" val="401586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Legislation</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Laws are added, changed, or deleted</a:t>
            </a:r>
          </a:p>
          <a:p>
            <a:pPr lvl="1"/>
            <a:r>
              <a:rPr lang="en-US" dirty="0"/>
              <a:t>Insanity Defense Reform Act of 1984</a:t>
            </a:r>
          </a:p>
          <a:p>
            <a:pPr lvl="2"/>
            <a:r>
              <a:rPr lang="en-US" dirty="0"/>
              <a:t>U.S. Federal Courts</a:t>
            </a:r>
          </a:p>
          <a:p>
            <a:pPr lvl="2"/>
            <a:r>
              <a:rPr lang="en-US" dirty="0"/>
              <a:t>Affirmative defense</a:t>
            </a:r>
          </a:p>
          <a:p>
            <a:pPr lvl="2"/>
            <a:r>
              <a:rPr lang="en-US" dirty="0"/>
              <a:t>A defendant with severe mental disease or deficits</a:t>
            </a:r>
          </a:p>
          <a:p>
            <a:pPr lvl="2"/>
            <a:r>
              <a:rPr lang="en-US" dirty="0"/>
              <a:t>Unable to understand the nature and quality of the wrongfulness of his acts</a:t>
            </a:r>
          </a:p>
          <a:p>
            <a:pPr lvl="1"/>
            <a:r>
              <a:rPr lang="en-US" dirty="0"/>
              <a:t>Mandatory sentencing guidelines</a:t>
            </a:r>
          </a:p>
          <a:p>
            <a:pPr lvl="1"/>
            <a:r>
              <a:rPr lang="en-US" dirty="0"/>
              <a:t>New laws enacted</a:t>
            </a:r>
          </a:p>
          <a:p>
            <a:endParaRPr lang="en-US" dirty="0"/>
          </a:p>
          <a:p>
            <a:endParaRPr lang="en-US" dirty="0"/>
          </a:p>
        </p:txBody>
      </p:sp>
    </p:spTree>
    <p:extLst>
      <p:ext uri="{BB962C8B-B14F-4D97-AF65-F5344CB8AC3E}">
        <p14:creationId xmlns:p14="http://schemas.microsoft.com/office/powerpoint/2010/main" val="380511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Societal Views</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1950s – scholars and the public understood that social influences play an important role in crime causation</a:t>
            </a:r>
          </a:p>
          <a:p>
            <a:pPr lvl="1"/>
            <a:endParaRPr lang="en-US" dirty="0"/>
          </a:p>
          <a:p>
            <a:pPr lvl="1"/>
            <a:r>
              <a:rPr lang="en-US" dirty="0"/>
              <a:t>Public scrutiny, along with state and national watchdog groups, affect sentencing, findings, and legislation</a:t>
            </a:r>
          </a:p>
          <a:p>
            <a:endParaRPr lang="en-US" dirty="0"/>
          </a:p>
        </p:txBody>
      </p:sp>
    </p:spTree>
    <p:extLst>
      <p:ext uri="{BB962C8B-B14F-4D97-AF65-F5344CB8AC3E}">
        <p14:creationId xmlns:p14="http://schemas.microsoft.com/office/powerpoint/2010/main" val="325995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Prison Policies</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marL="0" lvl="1" indent="0">
              <a:buNone/>
            </a:pPr>
            <a:r>
              <a:rPr lang="en-US" dirty="0"/>
              <a:t>Incidents that dictate a need for change</a:t>
            </a:r>
          </a:p>
          <a:p>
            <a:pPr lvl="1"/>
            <a:r>
              <a:rPr lang="en-US" dirty="0"/>
              <a:t>Riots</a:t>
            </a:r>
          </a:p>
          <a:p>
            <a:pPr lvl="1"/>
            <a:r>
              <a:rPr lang="en-US" dirty="0"/>
              <a:t>Contraband</a:t>
            </a:r>
          </a:p>
          <a:p>
            <a:pPr lvl="2"/>
            <a:r>
              <a:rPr lang="en-US" dirty="0"/>
              <a:t>Ex: cell phones</a:t>
            </a:r>
          </a:p>
          <a:p>
            <a:pPr lvl="1"/>
            <a:r>
              <a:rPr lang="en-US" dirty="0"/>
              <a:t>Hostage situations</a:t>
            </a:r>
          </a:p>
          <a:p>
            <a:pPr lvl="1"/>
            <a:r>
              <a:rPr lang="en-US" dirty="0"/>
              <a:t>Staff injury or death</a:t>
            </a:r>
          </a:p>
          <a:p>
            <a:pPr lvl="1"/>
            <a:r>
              <a:rPr lang="en-US" dirty="0"/>
              <a:t>Unethical behavior by staff</a:t>
            </a:r>
          </a:p>
          <a:p>
            <a:endParaRPr lang="en-US" dirty="0"/>
          </a:p>
        </p:txBody>
      </p:sp>
      <p:pic>
        <p:nvPicPr>
          <p:cNvPr id="4" name="Picture 3">
            <a:extLst>
              <a:ext uri="{FF2B5EF4-FFF2-40B4-BE49-F238E27FC236}">
                <a16:creationId xmlns:a16="http://schemas.microsoft.com/office/drawing/2014/main" id="{8E5D6AAB-F011-44F6-8F1D-13484D849F22}"/>
              </a:ext>
            </a:extLst>
          </p:cNvPr>
          <p:cNvPicPr>
            <a:picLocks noChangeAspect="1"/>
          </p:cNvPicPr>
          <p:nvPr/>
        </p:nvPicPr>
        <p:blipFill>
          <a:blip r:embed="rId2"/>
          <a:stretch>
            <a:fillRect/>
          </a:stretch>
        </p:blipFill>
        <p:spPr>
          <a:xfrm>
            <a:off x="6328236" y="1802377"/>
            <a:ext cx="4737875" cy="3158584"/>
          </a:xfrm>
          <a:prstGeom prst="rect">
            <a:avLst/>
          </a:prstGeom>
        </p:spPr>
      </p:pic>
    </p:spTree>
    <p:extLst>
      <p:ext uri="{BB962C8B-B14F-4D97-AF65-F5344CB8AC3E}">
        <p14:creationId xmlns:p14="http://schemas.microsoft.com/office/powerpoint/2010/main" val="283602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Financial Impact</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Current trends indicate that an economic recession tends to increase the number of property crimes committed, which ultimately creates a greater need in the prison</a:t>
            </a:r>
          </a:p>
          <a:p>
            <a:pPr lvl="1"/>
            <a:r>
              <a:rPr lang="en-US" dirty="0"/>
              <a:t>Federal, state, and local budget cuts and increases</a:t>
            </a:r>
          </a:p>
          <a:p>
            <a:pPr lvl="1"/>
            <a:r>
              <a:rPr lang="en-US" dirty="0"/>
              <a:t>Lawsuits cost the government millions of dollars, which takes away from other services, programs, etc. </a:t>
            </a:r>
          </a:p>
          <a:p>
            <a:pPr lvl="2"/>
            <a:r>
              <a:rPr lang="en-US" dirty="0"/>
              <a:t>Example: </a:t>
            </a:r>
            <a:r>
              <a:rPr lang="en-US" i="1" dirty="0"/>
              <a:t>Ruiz v. Estelle </a:t>
            </a:r>
            <a:r>
              <a:rPr lang="en-US" dirty="0"/>
              <a:t>lasted over a decade and major changes had to be implemented in the Texas prison system. This lawsuit overhauled the entire Texas prison system</a:t>
            </a:r>
          </a:p>
          <a:p>
            <a:endParaRPr lang="en-US" dirty="0"/>
          </a:p>
          <a:p>
            <a:endParaRPr lang="en-US" dirty="0"/>
          </a:p>
        </p:txBody>
      </p:sp>
    </p:spTree>
    <p:extLst>
      <p:ext uri="{BB962C8B-B14F-4D97-AF65-F5344CB8AC3E}">
        <p14:creationId xmlns:p14="http://schemas.microsoft.com/office/powerpoint/2010/main" val="3462158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Special Prison Populations</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Young offenders</a:t>
            </a:r>
          </a:p>
          <a:p>
            <a:pPr lvl="1"/>
            <a:r>
              <a:rPr lang="en-US" dirty="0"/>
              <a:t>Violent offenders</a:t>
            </a:r>
          </a:p>
          <a:p>
            <a:pPr lvl="1"/>
            <a:r>
              <a:rPr lang="en-US" dirty="0"/>
              <a:t>Gang members</a:t>
            </a:r>
          </a:p>
          <a:p>
            <a:pPr lvl="1"/>
            <a:r>
              <a:rPr lang="en-US" dirty="0"/>
              <a:t>The Elderly</a:t>
            </a:r>
          </a:p>
          <a:p>
            <a:pPr lvl="1"/>
            <a:r>
              <a:rPr lang="en-US" dirty="0"/>
              <a:t>Mentally ill/handicapped</a:t>
            </a:r>
          </a:p>
          <a:p>
            <a:pPr lvl="1"/>
            <a:r>
              <a:rPr lang="en-US" dirty="0"/>
              <a:t>Serious medical conditions</a:t>
            </a:r>
          </a:p>
          <a:p>
            <a:pPr lvl="1"/>
            <a:r>
              <a:rPr lang="en-US" dirty="0"/>
              <a:t>Substance abusers</a:t>
            </a:r>
          </a:p>
          <a:p>
            <a:pPr lvl="1"/>
            <a:r>
              <a:rPr lang="en-US" dirty="0"/>
              <a:t>Homosexuals</a:t>
            </a:r>
          </a:p>
          <a:p>
            <a:endParaRPr lang="en-US" dirty="0"/>
          </a:p>
          <a:p>
            <a:endParaRPr lang="en-US" dirty="0"/>
          </a:p>
        </p:txBody>
      </p:sp>
      <p:sp>
        <p:nvSpPr>
          <p:cNvPr id="4" name="Content Placeholder 3">
            <a:extLst>
              <a:ext uri="{FF2B5EF4-FFF2-40B4-BE49-F238E27FC236}">
                <a16:creationId xmlns:a16="http://schemas.microsoft.com/office/drawing/2014/main" id="{2909FE1C-9649-4353-BFE6-11AF32B0F61A}"/>
              </a:ext>
            </a:extLst>
          </p:cNvPr>
          <p:cNvSpPr>
            <a:spLocks noGrp="1"/>
          </p:cNvSpPr>
          <p:nvPr>
            <p:ph sz="half" idx="10"/>
          </p:nvPr>
        </p:nvSpPr>
        <p:spPr/>
        <p:txBody>
          <a:bodyPr/>
          <a:lstStyle/>
          <a:p>
            <a:pPr lvl="1"/>
            <a:r>
              <a:rPr lang="en-US" dirty="0"/>
              <a:t>Offenders with special needs, need to bring about a change to the way offenders are treated, and the programs and services that are made available to them</a:t>
            </a:r>
          </a:p>
          <a:p>
            <a:endParaRPr lang="en-US" dirty="0"/>
          </a:p>
        </p:txBody>
      </p:sp>
    </p:spTree>
    <p:extLst>
      <p:ext uri="{BB962C8B-B14F-4D97-AF65-F5344CB8AC3E}">
        <p14:creationId xmlns:p14="http://schemas.microsoft.com/office/powerpoint/2010/main" val="233247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marL="511175" lvl="2" indent="-223838"/>
            <a:r>
              <a:rPr lang="en-US" sz="2200" dirty="0"/>
              <a:t>020547893X, Criminal Justice, James A. Fagin, Pearson Education, 2006.</a:t>
            </a:r>
          </a:p>
          <a:p>
            <a:pPr marL="511175" lvl="2" indent="-223838"/>
            <a:r>
              <a:rPr lang="en-US" sz="2200" dirty="0"/>
              <a:t>Freeman v. TDCJ http://www.gpo.gov/fdsys/pkg/USCOURTS-txnd-7_12-cv-00085/pdf/USCOURTS-txnd-7_12-cv-00085-0.pdf </a:t>
            </a:r>
          </a:p>
          <a:p>
            <a:pPr marL="511175" lvl="2" indent="-223838"/>
            <a:r>
              <a:rPr lang="en-US" sz="2200" dirty="0"/>
              <a:t>Texas Department of Criminal Justice http://www.tdcj.state.tx.us/death_row/dr_facts.html</a:t>
            </a:r>
          </a:p>
          <a:p>
            <a:pPr marL="511175" lvl="2" indent="-223838"/>
            <a:r>
              <a:rPr lang="en-US" sz="2200" dirty="0"/>
              <a:t>www.deathpenaltyinfo.org/article.php?did=126&amp;scid=13</a:t>
            </a:r>
          </a:p>
          <a:p>
            <a:pPr marL="511175" lvl="2" indent="-223838"/>
            <a:r>
              <a:rPr lang="en-US" sz="2200" dirty="0"/>
              <a:t>http://www.laits.utexas.edu/txp_media/html/just/features/0505_01/ruiz.html</a:t>
            </a:r>
          </a:p>
          <a:p>
            <a:pPr marL="511175" lvl="2" indent="-223838"/>
            <a:r>
              <a:rPr lang="en-US" sz="2200" dirty="0"/>
              <a:t>Do an Internet search for the following:</a:t>
            </a:r>
          </a:p>
          <a:p>
            <a:pPr marL="511175" lvl="2" indent="-223838"/>
            <a:r>
              <a:rPr lang="en-US" sz="2200" dirty="0" err="1"/>
              <a:t>Ehow</a:t>
            </a:r>
            <a:r>
              <a:rPr lang="en-US" sz="2200" dirty="0"/>
              <a:t> 6593493 policies impact criminal justice system</a:t>
            </a:r>
          </a:p>
          <a:p>
            <a:pPr marL="511175" lvl="2" indent="-223838"/>
            <a:r>
              <a:rPr lang="en-US" sz="2200" dirty="0"/>
              <a:t>Comprehensive crime control act of 1984</a:t>
            </a:r>
          </a:p>
          <a:p>
            <a:pPr marL="511175" lvl="2" indent="-223838"/>
            <a:r>
              <a:rPr lang="en-US" sz="2200" dirty="0"/>
              <a:t>US courts and prison reform Ruiz Estelle Helen Clark </a:t>
            </a:r>
            <a:r>
              <a:rPr lang="en-US" sz="2200" dirty="0" err="1"/>
              <a:t>Molanphy</a:t>
            </a:r>
            <a:endParaRPr lang="en-US" sz="2200" dirty="0"/>
          </a:p>
          <a:p>
            <a:pPr marL="511175" lvl="2" indent="-223838"/>
            <a:r>
              <a:rPr lang="en-US" sz="2200" dirty="0"/>
              <a:t>Answers topic stay of execution 2</a:t>
            </a:r>
          </a:p>
          <a:p>
            <a:pPr marL="511175" lvl="2" indent="-223838"/>
            <a:r>
              <a:rPr lang="en-US" sz="2200" dirty="0"/>
              <a:t>Criminal law </a:t>
            </a:r>
            <a:r>
              <a:rPr lang="en-US" sz="2200" dirty="0" err="1"/>
              <a:t>uslegal</a:t>
            </a:r>
            <a:r>
              <a:rPr lang="en-US" sz="2200" dirty="0"/>
              <a:t> federal insanity defense reform act</a:t>
            </a:r>
          </a:p>
          <a:p>
            <a:pPr marL="511175" lvl="2" indent="-223838"/>
            <a:endParaRPr lang="en-US" sz="2200" dirty="0"/>
          </a:p>
        </p:txBody>
      </p:sp>
    </p:spTree>
    <p:extLst>
      <p:ext uri="{BB962C8B-B14F-4D97-AF65-F5344CB8AC3E}">
        <p14:creationId xmlns:p14="http://schemas.microsoft.com/office/powerpoint/2010/main" val="323754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National and International Policies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Drug Policies</a:t>
            </a:r>
          </a:p>
          <a:p>
            <a:pPr lvl="1"/>
            <a:r>
              <a:rPr lang="en-US" dirty="0"/>
              <a:t>The war on drugs</a:t>
            </a:r>
          </a:p>
          <a:p>
            <a:pPr lvl="2"/>
            <a:r>
              <a:rPr lang="en-US" dirty="0"/>
              <a:t>Increased drug arrests</a:t>
            </a:r>
          </a:p>
          <a:p>
            <a:pPr lvl="2"/>
            <a:r>
              <a:rPr lang="en-US" dirty="0"/>
              <a:t>Mandatory sentencing</a:t>
            </a:r>
          </a:p>
          <a:p>
            <a:pPr lvl="2"/>
            <a:r>
              <a:rPr lang="en-US" dirty="0"/>
              <a:t>Less prison space for violent offenders</a:t>
            </a:r>
          </a:p>
          <a:p>
            <a:pPr lvl="2"/>
            <a:r>
              <a:rPr lang="en-US" dirty="0"/>
              <a:t>The result is prison overcrowding</a:t>
            </a:r>
          </a:p>
          <a:p>
            <a:pPr lvl="1"/>
            <a:endParaRPr lang="en-US" dirty="0"/>
          </a:p>
        </p:txBody>
      </p:sp>
      <p:sp>
        <p:nvSpPr>
          <p:cNvPr id="4" name="Content Placeholder 3">
            <a:extLst>
              <a:ext uri="{FF2B5EF4-FFF2-40B4-BE49-F238E27FC236}">
                <a16:creationId xmlns:a16="http://schemas.microsoft.com/office/drawing/2014/main" id="{F127BB31-83EB-4A16-8664-C617CAAC804A}"/>
              </a:ext>
            </a:extLst>
          </p:cNvPr>
          <p:cNvSpPr>
            <a:spLocks noGrp="1"/>
          </p:cNvSpPr>
          <p:nvPr>
            <p:ph sz="half" idx="10"/>
          </p:nvPr>
        </p:nvSpPr>
        <p:spPr/>
        <p:txBody>
          <a:bodyPr/>
          <a:lstStyle/>
          <a:p>
            <a:pPr marL="0" lvl="1" indent="0">
              <a:buClr>
                <a:srgbClr val="C02033"/>
              </a:buClr>
              <a:buNone/>
            </a:pPr>
            <a:r>
              <a:rPr lang="en-US" b="1" dirty="0">
                <a:solidFill>
                  <a:srgbClr val="000000"/>
                </a:solidFill>
              </a:rPr>
              <a:t>Sentencing Policies</a:t>
            </a:r>
          </a:p>
          <a:p>
            <a:pPr lvl="1">
              <a:buClr>
                <a:srgbClr val="C02033"/>
              </a:buClr>
            </a:pPr>
            <a:r>
              <a:rPr lang="en-US" dirty="0">
                <a:solidFill>
                  <a:srgbClr val="000000"/>
                </a:solidFill>
              </a:rPr>
              <a:t>Mandatory sentencing fills beds</a:t>
            </a:r>
          </a:p>
          <a:p>
            <a:pPr lvl="1">
              <a:buClr>
                <a:srgbClr val="C02033"/>
              </a:buClr>
            </a:pPr>
            <a:r>
              <a:rPr lang="en-US" dirty="0">
                <a:solidFill>
                  <a:srgbClr val="000000"/>
                </a:solidFill>
              </a:rPr>
              <a:t>More money to build new prisons</a:t>
            </a:r>
          </a:p>
          <a:p>
            <a:pPr lvl="1">
              <a:buClr>
                <a:srgbClr val="C02033"/>
              </a:buClr>
            </a:pPr>
            <a:r>
              <a:rPr lang="en-US" dirty="0">
                <a:solidFill>
                  <a:srgbClr val="000000"/>
                </a:solidFill>
              </a:rPr>
              <a:t>Advocates for alternatives to incarceration</a:t>
            </a:r>
          </a:p>
          <a:p>
            <a:pPr lvl="2">
              <a:buClr>
                <a:srgbClr val="4E7CBE"/>
              </a:buClr>
            </a:pPr>
            <a:r>
              <a:rPr lang="en-US" dirty="0">
                <a:solidFill>
                  <a:srgbClr val="000000"/>
                </a:solidFill>
              </a:rPr>
              <a:t>Probation</a:t>
            </a:r>
          </a:p>
          <a:p>
            <a:pPr lvl="2">
              <a:buClr>
                <a:srgbClr val="4E7CBE"/>
              </a:buClr>
            </a:pPr>
            <a:r>
              <a:rPr lang="en-US" dirty="0">
                <a:solidFill>
                  <a:srgbClr val="000000"/>
                </a:solidFill>
              </a:rPr>
              <a:t>Drug treatment programs</a:t>
            </a:r>
          </a:p>
          <a:p>
            <a:pPr lvl="2">
              <a:buClr>
                <a:srgbClr val="4E7CBE"/>
              </a:buClr>
            </a:pPr>
            <a:r>
              <a:rPr lang="en-US" dirty="0">
                <a:solidFill>
                  <a:srgbClr val="000000"/>
                </a:solidFill>
              </a:rPr>
              <a:t>Community supervision</a:t>
            </a:r>
          </a:p>
        </p:txBody>
      </p:sp>
      <p:pic>
        <p:nvPicPr>
          <p:cNvPr id="5" name="Picture 6" descr="arrest2.jpg">
            <a:extLst>
              <a:ext uri="{FF2B5EF4-FFF2-40B4-BE49-F238E27FC236}">
                <a16:creationId xmlns:a16="http://schemas.microsoft.com/office/drawing/2014/main" id="{B4977E2B-033D-4CCA-987C-389EA07FCA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2140" y="4576549"/>
            <a:ext cx="2011250" cy="219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National and International Policies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Globalization Policies</a:t>
            </a:r>
          </a:p>
          <a:p>
            <a:pPr lvl="1"/>
            <a:r>
              <a:rPr lang="en-US" dirty="0"/>
              <a:t>Labor, capital goods, and service across borders</a:t>
            </a:r>
          </a:p>
          <a:p>
            <a:pPr lvl="1"/>
            <a:r>
              <a:rPr lang="en-US" dirty="0"/>
              <a:t>Create multinational criminal organizations</a:t>
            </a:r>
          </a:p>
          <a:p>
            <a:pPr lvl="2"/>
            <a:r>
              <a:rPr lang="en-US" dirty="0"/>
              <a:t>More federal crime impacts the Federal Bureau of Prisons</a:t>
            </a:r>
          </a:p>
          <a:p>
            <a:pPr lvl="1"/>
            <a:endParaRPr lang="en-US" dirty="0"/>
          </a:p>
        </p:txBody>
      </p:sp>
      <p:pic>
        <p:nvPicPr>
          <p:cNvPr id="8" name="Picture 4" descr="19151517_thb">
            <a:extLst>
              <a:ext uri="{FF2B5EF4-FFF2-40B4-BE49-F238E27FC236}">
                <a16:creationId xmlns:a16="http://schemas.microsoft.com/office/drawing/2014/main" id="{EE30F945-FA31-485D-AB2D-582C1B3AF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66366" y="1568355"/>
            <a:ext cx="3333750" cy="3338513"/>
          </a:xfrm>
          <a:prstGeom prst="rect">
            <a:avLst/>
          </a:prstGeom>
          <a:noFill/>
        </p:spPr>
      </p:pic>
    </p:spTree>
    <p:extLst>
      <p:ext uri="{BB962C8B-B14F-4D97-AF65-F5344CB8AC3E}">
        <p14:creationId xmlns:p14="http://schemas.microsoft.com/office/powerpoint/2010/main" val="229613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3479-015A-4A52-8825-31564F889863}"/>
              </a:ext>
            </a:extLst>
          </p:cNvPr>
          <p:cNvSpPr>
            <a:spLocks noGrp="1"/>
          </p:cNvSpPr>
          <p:nvPr>
            <p:ph type="title"/>
          </p:nvPr>
        </p:nvSpPr>
        <p:spPr/>
        <p:txBody>
          <a:bodyPr/>
          <a:lstStyle/>
          <a:p>
            <a:r>
              <a:rPr lang="en-US" dirty="0"/>
              <a:t>Lawsuits</a:t>
            </a:r>
          </a:p>
        </p:txBody>
      </p:sp>
      <p:sp>
        <p:nvSpPr>
          <p:cNvPr id="3" name="Content Placeholder 2">
            <a:extLst>
              <a:ext uri="{FF2B5EF4-FFF2-40B4-BE49-F238E27FC236}">
                <a16:creationId xmlns:a16="http://schemas.microsoft.com/office/drawing/2014/main" id="{DCBD9B47-B26F-441A-82A2-D2AD09F0CD50}"/>
              </a:ext>
            </a:extLst>
          </p:cNvPr>
          <p:cNvSpPr>
            <a:spLocks noGrp="1"/>
          </p:cNvSpPr>
          <p:nvPr>
            <p:ph sz="half" idx="1"/>
          </p:nvPr>
        </p:nvSpPr>
        <p:spPr/>
        <p:txBody>
          <a:bodyPr/>
          <a:lstStyle/>
          <a:p>
            <a:r>
              <a:rPr lang="en-US" b="1" dirty="0"/>
              <a:t>Ruiz v. Estelle (1980)</a:t>
            </a:r>
          </a:p>
          <a:p>
            <a:pPr lvl="1"/>
            <a:r>
              <a:rPr lang="en-US" dirty="0"/>
              <a:t>Longest running in U.S. history</a:t>
            </a:r>
          </a:p>
          <a:p>
            <a:pPr lvl="1"/>
            <a:r>
              <a:rPr lang="en-US" dirty="0"/>
              <a:t>Issue - Cruel and Unusual punishment (8th amendment)</a:t>
            </a:r>
          </a:p>
          <a:p>
            <a:pPr lvl="2"/>
            <a:r>
              <a:rPr lang="en-US" dirty="0"/>
              <a:t>Overcrowding – 2–3 inmates in a single cell</a:t>
            </a:r>
          </a:p>
          <a:p>
            <a:pPr lvl="2"/>
            <a:r>
              <a:rPr lang="en-US" dirty="0"/>
              <a:t>Security – too few guards; run by inmates known as “building tenders”</a:t>
            </a:r>
          </a:p>
          <a:p>
            <a:pPr lvl="2"/>
            <a:r>
              <a:rPr lang="en-US" dirty="0"/>
              <a:t>Inadequate healthcare – insufficient number of professional staff, lack of psychiatric care</a:t>
            </a:r>
          </a:p>
          <a:p>
            <a:pPr lvl="2"/>
            <a:r>
              <a:rPr lang="en-US" dirty="0"/>
              <a:t>Unsafe working conditions</a:t>
            </a:r>
          </a:p>
          <a:p>
            <a:pPr lvl="2"/>
            <a:r>
              <a:rPr lang="en-US" dirty="0"/>
              <a:t>Severe and arbitrary discipline procedures</a:t>
            </a:r>
          </a:p>
        </p:txBody>
      </p:sp>
    </p:spTree>
    <p:extLst>
      <p:ext uri="{BB962C8B-B14F-4D97-AF65-F5344CB8AC3E}">
        <p14:creationId xmlns:p14="http://schemas.microsoft.com/office/powerpoint/2010/main" val="363276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3479-015A-4A52-8825-31564F889863}"/>
              </a:ext>
            </a:extLst>
          </p:cNvPr>
          <p:cNvSpPr>
            <a:spLocks noGrp="1"/>
          </p:cNvSpPr>
          <p:nvPr>
            <p:ph type="title"/>
          </p:nvPr>
        </p:nvSpPr>
        <p:spPr/>
        <p:txBody>
          <a:bodyPr/>
          <a:lstStyle/>
          <a:p>
            <a:r>
              <a:rPr lang="en-US" dirty="0"/>
              <a:t>Lawsuits</a:t>
            </a:r>
          </a:p>
        </p:txBody>
      </p:sp>
      <p:sp>
        <p:nvSpPr>
          <p:cNvPr id="3" name="Content Placeholder 2">
            <a:extLst>
              <a:ext uri="{FF2B5EF4-FFF2-40B4-BE49-F238E27FC236}">
                <a16:creationId xmlns:a16="http://schemas.microsoft.com/office/drawing/2014/main" id="{DCBD9B47-B26F-441A-82A2-D2AD09F0CD50}"/>
              </a:ext>
            </a:extLst>
          </p:cNvPr>
          <p:cNvSpPr>
            <a:spLocks noGrp="1"/>
          </p:cNvSpPr>
          <p:nvPr>
            <p:ph sz="half" idx="1"/>
          </p:nvPr>
        </p:nvSpPr>
        <p:spPr/>
        <p:txBody>
          <a:bodyPr/>
          <a:lstStyle/>
          <a:p>
            <a:r>
              <a:rPr lang="en-US" b="1" dirty="0"/>
              <a:t>Ruiz v. Estelle (1980)</a:t>
            </a:r>
          </a:p>
          <a:p>
            <a:pPr lvl="1"/>
            <a:r>
              <a:rPr lang="en-US" dirty="0"/>
              <a:t>Longest running in U.S. history</a:t>
            </a:r>
          </a:p>
          <a:p>
            <a:pPr lvl="1"/>
            <a:r>
              <a:rPr lang="en-US" dirty="0"/>
              <a:t>Court Ruling</a:t>
            </a:r>
          </a:p>
          <a:p>
            <a:pPr lvl="2"/>
            <a:r>
              <a:rPr lang="en-US" dirty="0"/>
              <a:t>Limited inmate population to 95% capacity</a:t>
            </a:r>
          </a:p>
          <a:p>
            <a:pPr lvl="2"/>
            <a:r>
              <a:rPr lang="en-US" dirty="0"/>
              <a:t>Created a need for construction of new prisons</a:t>
            </a:r>
          </a:p>
          <a:p>
            <a:pPr lvl="2"/>
            <a:r>
              <a:rPr lang="en-US" dirty="0"/>
              <a:t>Separated hardcore offenders that require a higher level of supervision</a:t>
            </a:r>
          </a:p>
          <a:p>
            <a:pPr lvl="2"/>
            <a:r>
              <a:rPr lang="en-US" dirty="0"/>
              <a:t>Hired more guards</a:t>
            </a:r>
          </a:p>
          <a:p>
            <a:pPr lvl="2"/>
            <a:r>
              <a:rPr lang="en-US" dirty="0"/>
              <a:t>Improved medical conditions</a:t>
            </a:r>
          </a:p>
          <a:p>
            <a:pPr lvl="2"/>
            <a:endParaRPr lang="en-US" dirty="0"/>
          </a:p>
        </p:txBody>
      </p:sp>
      <p:pic>
        <p:nvPicPr>
          <p:cNvPr id="4" name="Picture 6" descr="gavel loud.jpg">
            <a:extLst>
              <a:ext uri="{FF2B5EF4-FFF2-40B4-BE49-F238E27FC236}">
                <a16:creationId xmlns:a16="http://schemas.microsoft.com/office/drawing/2014/main" id="{3CA7ECF0-0D9E-4315-9ABB-66F1B48291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0367" y="1694597"/>
            <a:ext cx="16779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36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Statutory Laws: Executions</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Hanging</a:t>
            </a:r>
          </a:p>
          <a:p>
            <a:pPr lvl="2"/>
            <a:r>
              <a:rPr lang="en-US" dirty="0"/>
              <a:t>The method of execution in Texas from 1819–1923</a:t>
            </a:r>
          </a:p>
          <a:p>
            <a:pPr lvl="2"/>
            <a:r>
              <a:rPr lang="en-US" dirty="0"/>
              <a:t>Were carried out in or by the county in which the crime was committed</a:t>
            </a:r>
          </a:p>
          <a:p>
            <a:pPr lvl="1"/>
            <a:r>
              <a:rPr lang="en-US" dirty="0"/>
              <a:t>Lethal Injection</a:t>
            </a:r>
          </a:p>
          <a:p>
            <a:pPr lvl="2"/>
            <a:r>
              <a:rPr lang="en-US" dirty="0"/>
              <a:t>Texas amended the Penal Code in 1973, reinstating the death penalty</a:t>
            </a:r>
          </a:p>
          <a:p>
            <a:pPr lvl="2"/>
            <a:r>
              <a:rPr lang="en-US" dirty="0"/>
              <a:t>The state adopted lethal injection as the method of execution in 1977</a:t>
            </a:r>
          </a:p>
          <a:p>
            <a:pPr lvl="2"/>
            <a:r>
              <a:rPr lang="en-US" dirty="0"/>
              <a:t>January 12, 1996 – close friends and relatives of victims are now allowed to witness executions</a:t>
            </a:r>
          </a:p>
          <a:p>
            <a:pPr lvl="1"/>
            <a:endParaRPr lang="en-US" dirty="0"/>
          </a:p>
          <a:p>
            <a:endParaRPr lang="en-US" dirty="0"/>
          </a:p>
        </p:txBody>
      </p:sp>
    </p:spTree>
    <p:extLst>
      <p:ext uri="{BB962C8B-B14F-4D97-AF65-F5344CB8AC3E}">
        <p14:creationId xmlns:p14="http://schemas.microsoft.com/office/powerpoint/2010/main" val="258776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Statutory Laws: Executions</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pPr lvl="1"/>
            <a:r>
              <a:rPr lang="en-US" dirty="0"/>
              <a:t>Electric Chair</a:t>
            </a:r>
          </a:p>
          <a:p>
            <a:pPr lvl="2"/>
            <a:r>
              <a:rPr lang="en-US" dirty="0"/>
              <a:t>Texas authorized its use in 1923</a:t>
            </a:r>
          </a:p>
          <a:p>
            <a:pPr lvl="2"/>
            <a:r>
              <a:rPr lang="en-US" dirty="0"/>
              <a:t>All executions were moved to Huntsville</a:t>
            </a:r>
          </a:p>
          <a:p>
            <a:pPr lvl="2"/>
            <a:r>
              <a:rPr lang="en-US" dirty="0"/>
              <a:t>The state became responsible for execution</a:t>
            </a:r>
          </a:p>
          <a:p>
            <a:pPr lvl="2"/>
            <a:r>
              <a:rPr lang="en-US" dirty="0"/>
              <a:t>The first 5 offenders were put to death on 2/8/1924</a:t>
            </a:r>
          </a:p>
          <a:p>
            <a:pPr lvl="2"/>
            <a:r>
              <a:rPr lang="en-US" dirty="0"/>
              <a:t>The last electrocution completed 7/30/1964</a:t>
            </a:r>
          </a:p>
          <a:p>
            <a:pPr lvl="2"/>
            <a:r>
              <a:rPr lang="en-US" dirty="0"/>
              <a:t>It was declared unconstitutional under the 8th amendment in 1972</a:t>
            </a:r>
          </a:p>
          <a:p>
            <a:pPr lvl="2"/>
            <a:r>
              <a:rPr lang="en-US" dirty="0"/>
              <a:t>Offenders on death row received commuted sentences; now housing offenders for life</a:t>
            </a:r>
          </a:p>
          <a:p>
            <a:pPr lvl="1"/>
            <a:endParaRPr lang="en-US" dirty="0"/>
          </a:p>
          <a:p>
            <a:endParaRPr lang="en-US" dirty="0"/>
          </a:p>
        </p:txBody>
      </p:sp>
    </p:spTree>
    <p:extLst>
      <p:ext uri="{BB962C8B-B14F-4D97-AF65-F5344CB8AC3E}">
        <p14:creationId xmlns:p14="http://schemas.microsoft.com/office/powerpoint/2010/main" val="35668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3BD5-2486-4517-829F-CBBC8CCD8118}"/>
              </a:ext>
            </a:extLst>
          </p:cNvPr>
          <p:cNvSpPr>
            <a:spLocks noGrp="1"/>
          </p:cNvSpPr>
          <p:nvPr>
            <p:ph type="title"/>
          </p:nvPr>
        </p:nvSpPr>
        <p:spPr/>
        <p:txBody>
          <a:bodyPr/>
          <a:lstStyle/>
          <a:p>
            <a:r>
              <a:rPr lang="en-US" dirty="0"/>
              <a:t>Executive Intervention</a:t>
            </a:r>
          </a:p>
        </p:txBody>
      </p:sp>
      <p:sp>
        <p:nvSpPr>
          <p:cNvPr id="3" name="Content Placeholder 2">
            <a:extLst>
              <a:ext uri="{FF2B5EF4-FFF2-40B4-BE49-F238E27FC236}">
                <a16:creationId xmlns:a16="http://schemas.microsoft.com/office/drawing/2014/main" id="{62B86289-9E96-42E1-B931-39841D13F0B9}"/>
              </a:ext>
            </a:extLst>
          </p:cNvPr>
          <p:cNvSpPr>
            <a:spLocks noGrp="1"/>
          </p:cNvSpPr>
          <p:nvPr>
            <p:ph sz="half" idx="1"/>
          </p:nvPr>
        </p:nvSpPr>
        <p:spPr/>
        <p:txBody>
          <a:bodyPr/>
          <a:lstStyle/>
          <a:p>
            <a:r>
              <a:rPr lang="en-US" b="1" dirty="0"/>
              <a:t>Governor</a:t>
            </a:r>
            <a:r>
              <a:rPr lang="en-US" dirty="0"/>
              <a:t> </a:t>
            </a:r>
          </a:p>
          <a:p>
            <a:pPr lvl="1"/>
            <a:r>
              <a:rPr lang="en-US" dirty="0"/>
              <a:t>Clemency </a:t>
            </a:r>
          </a:p>
          <a:p>
            <a:pPr lvl="2"/>
            <a:r>
              <a:rPr lang="en-US" dirty="0"/>
              <a:t>An act of mercy lessening the punishment given to a defendant</a:t>
            </a:r>
          </a:p>
          <a:p>
            <a:pPr lvl="2"/>
            <a:r>
              <a:rPr lang="en-US" dirty="0"/>
              <a:t>Since 1976, 276 death row offenders received clemency for “humanitarian” reasons</a:t>
            </a:r>
          </a:p>
          <a:p>
            <a:pPr lvl="3"/>
            <a:r>
              <a:rPr lang="en-US" dirty="0"/>
              <a:t>Doubts about an offender’s guilt</a:t>
            </a:r>
          </a:p>
          <a:p>
            <a:pPr lvl="3"/>
            <a:r>
              <a:rPr lang="en-US" dirty="0"/>
              <a:t>Doubt about the death penalty process</a:t>
            </a:r>
          </a:p>
          <a:p>
            <a:endParaRPr lang="en-US" dirty="0"/>
          </a:p>
        </p:txBody>
      </p:sp>
      <p:sp>
        <p:nvSpPr>
          <p:cNvPr id="4" name="Content Placeholder 3">
            <a:extLst>
              <a:ext uri="{FF2B5EF4-FFF2-40B4-BE49-F238E27FC236}">
                <a16:creationId xmlns:a16="http://schemas.microsoft.com/office/drawing/2014/main" id="{2DE384B9-83CB-483B-B102-7E9D6AC49FF0}"/>
              </a:ext>
            </a:extLst>
          </p:cNvPr>
          <p:cNvSpPr>
            <a:spLocks noGrp="1"/>
          </p:cNvSpPr>
          <p:nvPr>
            <p:ph sz="half" idx="10"/>
          </p:nvPr>
        </p:nvSpPr>
        <p:spPr/>
        <p:txBody>
          <a:bodyPr/>
          <a:lstStyle/>
          <a:p>
            <a:pPr lvl="1"/>
            <a:endParaRPr lang="en-US" dirty="0"/>
          </a:p>
          <a:p>
            <a:pPr lvl="1"/>
            <a:r>
              <a:rPr lang="en-US" dirty="0"/>
              <a:t>Commutation of a sentence</a:t>
            </a:r>
          </a:p>
          <a:p>
            <a:pPr lvl="2"/>
            <a:r>
              <a:rPr lang="en-US" dirty="0"/>
              <a:t>Reduction of legal penalties</a:t>
            </a:r>
          </a:p>
          <a:p>
            <a:pPr lvl="2"/>
            <a:r>
              <a:rPr lang="en-US" dirty="0"/>
              <a:t>Often conditional</a:t>
            </a:r>
          </a:p>
          <a:p>
            <a:pPr lvl="2"/>
            <a:r>
              <a:rPr lang="en-US" dirty="0"/>
              <a:t>Ex: death sentence  changed to life sentence</a:t>
            </a:r>
          </a:p>
          <a:p>
            <a:endParaRPr lang="en-US" dirty="0"/>
          </a:p>
        </p:txBody>
      </p:sp>
    </p:spTree>
    <p:extLst>
      <p:ext uri="{BB962C8B-B14F-4D97-AF65-F5344CB8AC3E}">
        <p14:creationId xmlns:p14="http://schemas.microsoft.com/office/powerpoint/2010/main" val="309962727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terms/"/>
    <ds:schemaRef ds:uri="05d88611-e516-4d1a-b12e-39107e78b3d0"/>
    <ds:schemaRef ds:uri="http://purl.org/dc/dcmitype/"/>
    <ds:schemaRef ds:uri="http://schemas.microsoft.com/office/2006/metadata/properties"/>
    <ds:schemaRef ds:uri="http://purl.org/dc/elements/1.1/"/>
    <ds:schemaRef ds:uri="56ea17bb-c96d-4826-b465-01eec0dd23dd"/>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67</TotalTime>
  <Words>1138</Words>
  <Application>Microsoft Office PowerPoint</Application>
  <PresentationFormat>Widescreen</PresentationFormat>
  <Paragraphs>195</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National and International Policies</vt:lpstr>
      <vt:lpstr>National and International Policies</vt:lpstr>
      <vt:lpstr>Lawsuits</vt:lpstr>
      <vt:lpstr>Lawsuits</vt:lpstr>
      <vt:lpstr>Statutory Laws: Executions</vt:lpstr>
      <vt:lpstr>Statutory Laws: Executions</vt:lpstr>
      <vt:lpstr>Executive Intervention</vt:lpstr>
      <vt:lpstr>Executive Intervention</vt:lpstr>
      <vt:lpstr>Executive Intervention</vt:lpstr>
      <vt:lpstr>Criminal Law</vt:lpstr>
      <vt:lpstr>Criminal Law</vt:lpstr>
      <vt:lpstr>Civil Law</vt:lpstr>
      <vt:lpstr>Civil Law</vt:lpstr>
      <vt:lpstr>Changes Affecting Corrections</vt:lpstr>
      <vt:lpstr>Civil Lawsuits</vt:lpstr>
      <vt:lpstr>Case Law</vt:lpstr>
      <vt:lpstr>Legislation</vt:lpstr>
      <vt:lpstr>Societal Views</vt:lpstr>
      <vt:lpstr>Prison Policies</vt:lpstr>
      <vt:lpstr>Financial Impact</vt:lpstr>
      <vt:lpstr>Special Prison Populations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29</cp:revision>
  <cp:lastPrinted>2017-07-07T16:17:37Z</cp:lastPrinted>
  <dcterms:created xsi:type="dcterms:W3CDTF">2017-07-11T23:58:30Z</dcterms:created>
  <dcterms:modified xsi:type="dcterms:W3CDTF">2017-07-19T20:27:22Z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