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sldIdLst>
    <p:sldId id="321" r:id="rId6"/>
    <p:sldId id="338"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444D6CC-BFBC-4813-9FC1-2A765D22CBCE}"/>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8C2ED87-992C-4FE1-9271-54AC90F1BC49}"/>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C03FA8C4-8A0E-45D8-8CB4-16AFD683BEC2}" type="datetimeFigureOut">
              <a:rPr lang="en-US"/>
              <a:pPr>
                <a:defRPr/>
              </a:pPr>
              <a:t>7/27/2017</a:t>
            </a:fld>
            <a:endParaRPr lang="en-US"/>
          </a:p>
        </p:txBody>
      </p:sp>
      <p:sp>
        <p:nvSpPr>
          <p:cNvPr id="4" name="Slide Image Placeholder 3">
            <a:extLst>
              <a:ext uri="{FF2B5EF4-FFF2-40B4-BE49-F238E27FC236}">
                <a16:creationId xmlns:a16="http://schemas.microsoft.com/office/drawing/2014/main" id="{5E659FCE-D36D-47AD-B63D-4B036BDFA039}"/>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ED4DC746-8B44-4503-BA00-A94E1732B5A8}"/>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5BA48B5-F860-4B3D-8C36-6DB41664B1C4}"/>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809B9A3-F1E5-424D-A51E-E053DC600190}"/>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2825F81E-62EA-4BA9-9692-14307BA18DA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40410E5-DE77-4356-934D-CCE8FC4311FF}"/>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E6676413-F3B9-4F57-B3D5-A4D6228F6DA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0D30C5E5-2EB1-41D2-A84E-D580EA4D0CF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C14DA39C-80A2-4756-9A66-046CE8AABDC8}"/>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4232619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4214AA0-3221-4519-A76D-D5E56E115857}"/>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0C311029-B3BA-4DE9-8BFE-E01BFCB2A7A8}"/>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6DCE56C9-AFFB-47DA-95FC-AB94A1E36607}"/>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5129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59EE9C7B-A9AE-4957-9214-A5B0583BF4B7}"/>
              </a:ext>
            </a:extLst>
          </p:cNvPr>
          <p:cNvSpPr>
            <a:spLocks noGrp="1" noChangeArrowheads="1"/>
          </p:cNvSpPr>
          <p:nvPr>
            <p:ph type="ftr" sz="quarter" idx="10"/>
          </p:nvPr>
        </p:nvSpPr>
        <p:spPr>
          <a:xfrm>
            <a:off x="3352800" y="6248400"/>
            <a:ext cx="5588000" cy="457200"/>
          </a:xfrm>
        </p:spPr>
        <p:txBody>
          <a:bodyPr/>
          <a:lstStyle>
            <a:lvl1pPr eaLnBrk="1" fontAlgn="auto" hangingPunct="1">
              <a:spcBef>
                <a:spcPts val="0"/>
              </a:spcBef>
              <a:spcAft>
                <a:spcPts val="0"/>
              </a:spcAft>
              <a:defRPr>
                <a:latin typeface="+mn-lt"/>
              </a:defRPr>
            </a:lvl1pPr>
          </a:lstStyle>
          <a:p>
            <a:pPr>
              <a:defRPr/>
            </a:pPr>
            <a:r>
              <a:rPr lang="en-US"/>
              <a:t>Copyright © Texas Education Agency, 2012. All rights reserved. Images and other multimedia content used with permission. </a:t>
            </a:r>
          </a:p>
        </p:txBody>
      </p:sp>
      <p:sp>
        <p:nvSpPr>
          <p:cNvPr id="5" name="Rectangle 4">
            <a:extLst>
              <a:ext uri="{FF2B5EF4-FFF2-40B4-BE49-F238E27FC236}">
                <a16:creationId xmlns:a16="http://schemas.microsoft.com/office/drawing/2014/main" id="{52AD85EE-BEFA-4730-B7F4-E310819410EF}"/>
              </a:ext>
            </a:extLst>
          </p:cNvPr>
          <p:cNvSpPr>
            <a:spLocks noGrp="1" noChangeArrowheads="1"/>
          </p:cNvSpPr>
          <p:nvPr>
            <p:ph type="sldNum" sz="quarter" idx="11"/>
          </p:nvPr>
        </p:nvSpPr>
        <p:spPr>
          <a:xfrm>
            <a:off x="9347200" y="6248400"/>
            <a:ext cx="2235200" cy="457200"/>
          </a:xfrm>
        </p:spPr>
        <p:txBody>
          <a:bodyPr/>
          <a:lstStyle>
            <a:lvl1pPr eaLnBrk="1" fontAlgn="auto" hangingPunct="1">
              <a:spcBef>
                <a:spcPts val="0"/>
              </a:spcBef>
              <a:spcAft>
                <a:spcPts val="0"/>
              </a:spcAft>
              <a:defRPr>
                <a:latin typeface="+mn-lt"/>
              </a:defRPr>
            </a:lvl1pPr>
          </a:lstStyle>
          <a:p>
            <a:pPr>
              <a:defRPr/>
            </a:pPr>
            <a:fld id="{400CE617-4D4C-4ADD-B35E-A00E4B44CDE0}" type="slidenum">
              <a:rPr lang="en-US"/>
              <a:pPr>
                <a:defRPr/>
              </a:pPr>
              <a:t>‹#›</a:t>
            </a:fld>
            <a:endParaRPr lang="en-US"/>
          </a:p>
        </p:txBody>
      </p:sp>
    </p:spTree>
    <p:extLst>
      <p:ext uri="{BB962C8B-B14F-4D97-AF65-F5344CB8AC3E}">
        <p14:creationId xmlns:p14="http://schemas.microsoft.com/office/powerpoint/2010/main" val="156490474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C91C37-3D9B-43AA-9E70-B0CA2D36D8D7}"/>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89D9CFAD-E38B-4269-9CBA-5DFB9C549318}"/>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419EFCE3-1ABD-43F9-BC9C-B26152850E4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076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81142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7571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28161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121685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2428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72CEFC0-D417-445B-95F7-4574698A35DB}"/>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50223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C96406E-2F1C-445A-99CA-18CE7F5D3B83}"/>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4BACE18B-D6E6-4EC4-945A-C3AEE8501DF5}"/>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82EAEC4-B341-4AE1-8363-3867E2C900A5}"/>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61568003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92D9DD9-EEB3-4942-8551-577305C7C756}"/>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1765004-FDDE-47A8-B99A-33EDE5257A20}"/>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6"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D9E0CC-A059-48F8-9AC5-06D4D24162A2}"/>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4CF9B6AC-DC07-407D-AC38-1D3AF84936E9}"/>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C83DE3C1-D1FB-4EEC-AA3E-AF574E2F1EF8}"/>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0F2D5901-B8EC-442C-8D89-220B26C9B583}"/>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BEDA7F4E-90DF-46CB-9C57-DB98AD61A6D1}"/>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48F7060D-97C4-4892-85C2-1094C76744E1}"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02" r:id="rId3"/>
    <p:sldLayoutId id="2147483803" r:id="rId4"/>
    <p:sldLayoutId id="2147483804" r:id="rId5"/>
    <p:sldLayoutId id="2147483805" r:id="rId6"/>
    <p:sldLayoutId id="2147483809" r:id="rId7"/>
    <p:sldLayoutId id="2147483810" r:id="rId8"/>
    <p:sldLayoutId id="2147483811" r:id="rId9"/>
    <p:sldLayoutId id="2147483812"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2B3F030-652F-4895-82A2-31F9DA76282D}"/>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CREATING A BUSINESS CARD</a:t>
            </a:r>
          </a:p>
          <a:p>
            <a:pPr lvl="1" fontAlgn="auto">
              <a:spcAft>
                <a:spcPts val="0"/>
              </a:spcAft>
              <a:defRPr/>
            </a:pPr>
            <a:r>
              <a:rPr lang="en-US" dirty="0"/>
              <a:t>Commercial Photography</a:t>
            </a:r>
          </a:p>
          <a:p>
            <a:pPr lvl="1"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51BF8-4605-4A07-AE22-9AB6257968AC}"/>
              </a:ext>
            </a:extLst>
          </p:cNvPr>
          <p:cNvSpPr>
            <a:spLocks noGrp="1"/>
          </p:cNvSpPr>
          <p:nvPr>
            <p:ph type="title"/>
          </p:nvPr>
        </p:nvSpPr>
        <p:spPr/>
        <p:txBody>
          <a:bodyPr/>
          <a:lstStyle/>
          <a:p>
            <a:r>
              <a:rPr lang="en-US" dirty="0"/>
              <a:t>EXAMPLES</a:t>
            </a:r>
          </a:p>
        </p:txBody>
      </p:sp>
      <p:pic>
        <p:nvPicPr>
          <p:cNvPr id="21509" name="Picture 2" descr="example business card 1-01.png">
            <a:extLst>
              <a:ext uri="{FF2B5EF4-FFF2-40B4-BE49-F238E27FC236}">
                <a16:creationId xmlns:a16="http://schemas.microsoft.com/office/drawing/2014/main" id="{7CCE84B4-DC05-4373-9FA3-9577319E75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514600"/>
            <a:ext cx="3200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5" descr="example business card 1back-01.png">
            <a:extLst>
              <a:ext uri="{FF2B5EF4-FFF2-40B4-BE49-F238E27FC236}">
                <a16:creationId xmlns:a16="http://schemas.microsoft.com/office/drawing/2014/main" id="{C996F8F6-ABD7-4353-BB09-63A8D68CC0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2514600"/>
            <a:ext cx="3200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TextBox 6">
            <a:extLst>
              <a:ext uri="{FF2B5EF4-FFF2-40B4-BE49-F238E27FC236}">
                <a16:creationId xmlns:a16="http://schemas.microsoft.com/office/drawing/2014/main" id="{E8B58591-403B-4061-A1F2-9C06BB778CEB}"/>
              </a:ext>
            </a:extLst>
          </p:cNvPr>
          <p:cNvSpPr txBox="1">
            <a:spLocks noChangeArrowheads="1"/>
          </p:cNvSpPr>
          <p:nvPr/>
        </p:nvSpPr>
        <p:spPr bwMode="auto">
          <a:xfrm>
            <a:off x="4000500" y="4511230"/>
            <a:ext cx="46482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000"/>
              <a:t>Images created and used with permission by Devin Dozier, Fort Bend ISD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4A52-0795-4085-95EE-854760F5F3A6}"/>
              </a:ext>
            </a:extLst>
          </p:cNvPr>
          <p:cNvSpPr>
            <a:spLocks noGrp="1"/>
          </p:cNvSpPr>
          <p:nvPr>
            <p:ph type="title"/>
          </p:nvPr>
        </p:nvSpPr>
        <p:spPr/>
        <p:txBody>
          <a:bodyPr/>
          <a:lstStyle/>
          <a:p>
            <a:r>
              <a:rPr lang="en-US" dirty="0"/>
              <a:t>EXAMPLES</a:t>
            </a:r>
          </a:p>
        </p:txBody>
      </p:sp>
      <p:pic>
        <p:nvPicPr>
          <p:cNvPr id="22533" name="Picture 8" descr="example business card 2back-01.png">
            <a:extLst>
              <a:ext uri="{FF2B5EF4-FFF2-40B4-BE49-F238E27FC236}">
                <a16:creationId xmlns:a16="http://schemas.microsoft.com/office/drawing/2014/main" id="{4F0EA6F1-781D-44D1-9F7E-38F3637A22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514600"/>
            <a:ext cx="3200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9" descr="example business card 2front-01.png">
            <a:extLst>
              <a:ext uri="{FF2B5EF4-FFF2-40B4-BE49-F238E27FC236}">
                <a16:creationId xmlns:a16="http://schemas.microsoft.com/office/drawing/2014/main" id="{E9B0ACEB-6D42-424B-9B2D-6B19F77EBA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514600"/>
            <a:ext cx="3200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2">
            <a:extLst>
              <a:ext uri="{FF2B5EF4-FFF2-40B4-BE49-F238E27FC236}">
                <a16:creationId xmlns:a16="http://schemas.microsoft.com/office/drawing/2014/main" id="{EC3A6DD1-D45B-49E3-A565-799659D30A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75" y="4572000"/>
            <a:ext cx="4286250"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C7EC-4C77-436A-B02F-14943927A5E0}"/>
              </a:ext>
            </a:extLst>
          </p:cNvPr>
          <p:cNvSpPr>
            <a:spLocks noGrp="1"/>
          </p:cNvSpPr>
          <p:nvPr>
            <p:ph type="title"/>
          </p:nvPr>
        </p:nvSpPr>
        <p:spPr/>
        <p:txBody>
          <a:bodyPr/>
          <a:lstStyle/>
          <a:p>
            <a:r>
              <a:rPr lang="en-US"/>
              <a:t>EXAMPLES</a:t>
            </a:r>
            <a:endParaRPr lang="en-US" dirty="0"/>
          </a:p>
        </p:txBody>
      </p:sp>
      <p:pic>
        <p:nvPicPr>
          <p:cNvPr id="23557" name="Picture 6" descr="example business card 3front-01.png">
            <a:extLst>
              <a:ext uri="{FF2B5EF4-FFF2-40B4-BE49-F238E27FC236}">
                <a16:creationId xmlns:a16="http://schemas.microsoft.com/office/drawing/2014/main" id="{A040A2FD-5F95-4CC7-A5BD-4DD289BC7B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514600"/>
            <a:ext cx="3200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7" descr="example business card 3back-01.png">
            <a:extLst>
              <a:ext uri="{FF2B5EF4-FFF2-40B4-BE49-F238E27FC236}">
                <a16:creationId xmlns:a16="http://schemas.microsoft.com/office/drawing/2014/main" id="{EA531851-B7B1-4B0E-8AD8-C2DE1E9E4E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2514600"/>
            <a:ext cx="3200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2">
            <a:extLst>
              <a:ext uri="{FF2B5EF4-FFF2-40B4-BE49-F238E27FC236}">
                <a16:creationId xmlns:a16="http://schemas.microsoft.com/office/drawing/2014/main" id="{38224B2E-F8C1-43A8-8888-117D59C035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7000" y="4572000"/>
            <a:ext cx="4286250"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C25E-EE27-451E-B5C5-49AF9DC97E8C}"/>
              </a:ext>
            </a:extLst>
          </p:cNvPr>
          <p:cNvSpPr>
            <a:spLocks noGrp="1"/>
          </p:cNvSpPr>
          <p:nvPr>
            <p:ph type="title"/>
          </p:nvPr>
        </p:nvSpPr>
        <p:spPr/>
        <p:txBody>
          <a:bodyPr/>
          <a:lstStyle/>
          <a:p>
            <a:r>
              <a:rPr lang="en-US"/>
              <a:t>WHAT TO INCLUDE IN YOUR BUSINESS CARD</a:t>
            </a:r>
            <a:endParaRPr lang="en-US" dirty="0"/>
          </a:p>
        </p:txBody>
      </p:sp>
      <p:sp>
        <p:nvSpPr>
          <p:cNvPr id="24579" name="Content Placeholder 2">
            <a:extLst>
              <a:ext uri="{FF2B5EF4-FFF2-40B4-BE49-F238E27FC236}">
                <a16:creationId xmlns:a16="http://schemas.microsoft.com/office/drawing/2014/main" id="{16B60F24-445F-4555-AD1B-E498C75C1DB4}"/>
              </a:ext>
            </a:extLst>
          </p:cNvPr>
          <p:cNvSpPr>
            <a:spLocks noGrp="1" noChangeArrowheads="1"/>
          </p:cNvSpPr>
          <p:nvPr>
            <p:ph sz="half" idx="1"/>
          </p:nvPr>
        </p:nvSpPr>
        <p:spPr/>
        <p:txBody>
          <a:bodyPr/>
          <a:lstStyle/>
          <a:p>
            <a:pPr lvl="1"/>
            <a:r>
              <a:rPr lang="en-US" altLang="en-US" dirty="0"/>
              <a:t>Business Name</a:t>
            </a:r>
          </a:p>
          <a:p>
            <a:pPr lvl="1"/>
            <a:r>
              <a:rPr lang="en-US" altLang="en-US" dirty="0"/>
              <a:t>Business Logo</a:t>
            </a:r>
          </a:p>
          <a:p>
            <a:pPr lvl="1"/>
            <a:r>
              <a:rPr lang="en-US" altLang="en-US" dirty="0"/>
              <a:t>Your Name</a:t>
            </a:r>
          </a:p>
          <a:p>
            <a:pPr lvl="1"/>
            <a:r>
              <a:rPr lang="en-US" altLang="en-US" dirty="0"/>
              <a:t>Business Website URL</a:t>
            </a:r>
          </a:p>
          <a:p>
            <a:pPr lvl="1"/>
            <a:r>
              <a:rPr lang="en-US" altLang="en-US" dirty="0"/>
              <a:t>Business Contact Email</a:t>
            </a:r>
          </a:p>
          <a:p>
            <a:pPr lvl="1"/>
            <a:r>
              <a:rPr lang="en-US" altLang="en-US" dirty="0"/>
              <a:t>Business Phone Number (if available)</a:t>
            </a:r>
          </a:p>
          <a:p>
            <a:pPr lvl="1"/>
            <a:r>
              <a:rPr lang="en-US" altLang="en-US" dirty="0"/>
              <a:t>Slogan and/or Photography Type</a:t>
            </a:r>
          </a:p>
          <a:p>
            <a:pPr lvl="1"/>
            <a:r>
              <a:rPr lang="en-US" altLang="en-US" dirty="0"/>
              <a:t>Custom Graphics and Images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39694-C00F-4D47-B273-ABE97D0F5D3F}"/>
              </a:ext>
            </a:extLst>
          </p:cNvPr>
          <p:cNvSpPr>
            <a:spLocks noGrp="1"/>
          </p:cNvSpPr>
          <p:nvPr>
            <p:ph type="title"/>
          </p:nvPr>
        </p:nvSpPr>
        <p:spPr/>
        <p:txBody>
          <a:bodyPr/>
          <a:lstStyle/>
          <a:p>
            <a:r>
              <a:rPr lang="en-US"/>
              <a:t>DESIGNING YOUR BUSINESS CARD</a:t>
            </a:r>
            <a:endParaRPr lang="en-US" dirty="0"/>
          </a:p>
        </p:txBody>
      </p:sp>
      <p:sp>
        <p:nvSpPr>
          <p:cNvPr id="3" name="Content Placeholder 2">
            <a:extLst>
              <a:ext uri="{FF2B5EF4-FFF2-40B4-BE49-F238E27FC236}">
                <a16:creationId xmlns:a16="http://schemas.microsoft.com/office/drawing/2014/main" id="{4D44BFCE-6241-4C96-8EA7-7F9D0B56FA75}"/>
              </a:ext>
            </a:extLst>
          </p:cNvPr>
          <p:cNvSpPr>
            <a:spLocks noGrp="1"/>
          </p:cNvSpPr>
          <p:nvPr>
            <p:ph sz="half" idx="1"/>
          </p:nvPr>
        </p:nvSpPr>
        <p:spPr/>
        <p:txBody>
          <a:bodyPr/>
          <a:lstStyle/>
          <a:p>
            <a:pPr lvl="1"/>
            <a:r>
              <a:rPr lang="en-US" sz="2000" dirty="0"/>
              <a:t>Step 1</a:t>
            </a:r>
          </a:p>
          <a:p>
            <a:pPr lvl="2"/>
            <a:r>
              <a:rPr lang="en-US" sz="2000" dirty="0"/>
              <a:t>Using the blank business card template provided, sketch out the front and back of your photography business card. Upon completion, get approval from teacher before moving on.</a:t>
            </a:r>
          </a:p>
          <a:p>
            <a:pPr lvl="1"/>
            <a:r>
              <a:rPr lang="en-US" sz="2000" dirty="0"/>
              <a:t>Step 2</a:t>
            </a:r>
          </a:p>
          <a:p>
            <a:pPr lvl="2"/>
            <a:r>
              <a:rPr lang="en-US" sz="2000" dirty="0"/>
              <a:t>Open up graphic creating software and create a document that is 3.5” by 2” and name that file as: Business Card Front.</a:t>
            </a:r>
          </a:p>
          <a:p>
            <a:pPr lvl="1"/>
            <a:r>
              <a:rPr lang="en-US" sz="2000" dirty="0"/>
              <a:t>Step 3</a:t>
            </a:r>
          </a:p>
          <a:p>
            <a:pPr lvl="2"/>
            <a:r>
              <a:rPr lang="en-US" sz="2000" dirty="0"/>
              <a:t>Using the software, design the overall look of the business card, adding in the shapes, color and formatting along with the required information for the front of your business card.</a:t>
            </a:r>
          </a:p>
          <a:p>
            <a:pPr lvl="1"/>
            <a:r>
              <a:rPr lang="en-US" sz="2000" dirty="0"/>
              <a:t>Step 4</a:t>
            </a:r>
          </a:p>
          <a:p>
            <a:pPr lvl="2"/>
            <a:r>
              <a:rPr lang="en-US" sz="2000" dirty="0"/>
              <a:t>Save your file upon completion.</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E52F8-DBBC-41D5-ABC5-FEE577304EFC}"/>
              </a:ext>
            </a:extLst>
          </p:cNvPr>
          <p:cNvSpPr>
            <a:spLocks noGrp="1"/>
          </p:cNvSpPr>
          <p:nvPr>
            <p:ph type="title"/>
          </p:nvPr>
        </p:nvSpPr>
        <p:spPr/>
        <p:txBody>
          <a:bodyPr/>
          <a:lstStyle/>
          <a:p>
            <a:r>
              <a:rPr lang="en-US"/>
              <a:t>DESIGNING YOUR BUSINESS CARD cont...</a:t>
            </a:r>
            <a:endParaRPr lang="en-US" dirty="0"/>
          </a:p>
        </p:txBody>
      </p:sp>
      <p:sp>
        <p:nvSpPr>
          <p:cNvPr id="3" name="Content Placeholder 2">
            <a:extLst>
              <a:ext uri="{FF2B5EF4-FFF2-40B4-BE49-F238E27FC236}">
                <a16:creationId xmlns:a16="http://schemas.microsoft.com/office/drawing/2014/main" id="{C6D82718-B54F-4668-A599-36A0BF3A3C18}"/>
              </a:ext>
            </a:extLst>
          </p:cNvPr>
          <p:cNvSpPr>
            <a:spLocks noGrp="1"/>
          </p:cNvSpPr>
          <p:nvPr>
            <p:ph sz="half" idx="1"/>
          </p:nvPr>
        </p:nvSpPr>
        <p:spPr/>
        <p:txBody>
          <a:bodyPr/>
          <a:lstStyle/>
          <a:p>
            <a:pPr lvl="1"/>
            <a:r>
              <a:rPr lang="en-US" sz="2000" dirty="0"/>
              <a:t>Step 5</a:t>
            </a:r>
          </a:p>
          <a:p>
            <a:pPr lvl="2"/>
            <a:r>
              <a:rPr lang="en-US" sz="2000" dirty="0"/>
              <a:t>Open up graphic creating software and create a document that is 3.5” by 2” and name that file as: Business Card Back.</a:t>
            </a:r>
          </a:p>
          <a:p>
            <a:pPr lvl="1"/>
            <a:r>
              <a:rPr lang="en-US" sz="2000" dirty="0"/>
              <a:t>Step 6</a:t>
            </a:r>
          </a:p>
          <a:p>
            <a:pPr lvl="2"/>
            <a:r>
              <a:rPr lang="en-US" sz="2000" dirty="0"/>
              <a:t>Using the software, design the overall look of the business card, allowing it to flow with the front, adding any additional information/images needed for your business card.</a:t>
            </a:r>
          </a:p>
          <a:p>
            <a:pPr lvl="1"/>
            <a:r>
              <a:rPr lang="en-US" sz="2000" dirty="0"/>
              <a:t>Step 7</a:t>
            </a:r>
          </a:p>
          <a:p>
            <a:pPr lvl="2"/>
            <a:r>
              <a:rPr lang="en-US" sz="2000" dirty="0"/>
              <a:t>Save your file upon completion.</a:t>
            </a:r>
          </a:p>
          <a:p>
            <a:pPr lvl="1"/>
            <a:r>
              <a:rPr lang="en-US" sz="2000" dirty="0"/>
              <a:t>Step 8</a:t>
            </a:r>
          </a:p>
          <a:p>
            <a:pPr lvl="2"/>
            <a:r>
              <a:rPr lang="en-US" sz="2000" dirty="0"/>
              <a:t>Once both sides are complete, print each image to scale and tape/glue them together to create your final business card. </a:t>
            </a:r>
          </a:p>
          <a:p>
            <a:pPr lvl="2"/>
            <a:endParaRPr lang="en-US" sz="2000" dirty="0"/>
          </a:p>
          <a:p>
            <a:pPr lvl="2"/>
            <a:endParaRPr lang="en-US" sz="2000"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79808-1357-4584-8B45-CEA6B0C53502}"/>
              </a:ext>
            </a:extLst>
          </p:cNvPr>
          <p:cNvSpPr>
            <a:spLocks noGrp="1"/>
          </p:cNvSpPr>
          <p:nvPr>
            <p:ph type="title"/>
          </p:nvPr>
        </p:nvSpPr>
        <p:spPr/>
        <p:txBody>
          <a:bodyPr/>
          <a:lstStyle/>
          <a:p>
            <a:r>
              <a:rPr lang="en-US"/>
              <a:t>WHAT IS A BUSINESS CARD?</a:t>
            </a:r>
            <a:endParaRPr lang="en-US" dirty="0"/>
          </a:p>
        </p:txBody>
      </p:sp>
      <p:sp>
        <p:nvSpPr>
          <p:cNvPr id="14339" name="Content Placeholder 2">
            <a:extLst>
              <a:ext uri="{FF2B5EF4-FFF2-40B4-BE49-F238E27FC236}">
                <a16:creationId xmlns:a16="http://schemas.microsoft.com/office/drawing/2014/main" id="{47ADB0FA-25B7-4C1E-B1C4-9AACBFD7E9AF}"/>
              </a:ext>
            </a:extLst>
          </p:cNvPr>
          <p:cNvSpPr>
            <a:spLocks noGrp="1" noChangeArrowheads="1"/>
          </p:cNvSpPr>
          <p:nvPr>
            <p:ph sz="half" idx="1"/>
          </p:nvPr>
        </p:nvSpPr>
        <p:spPr/>
        <p:txBody>
          <a:bodyPr/>
          <a:lstStyle/>
          <a:p>
            <a:pPr lvl="1"/>
            <a:r>
              <a:rPr lang="en-US" altLang="en-US"/>
              <a:t>A business card is a small card (generally 3.5” x 2”) that reflects your brand image, along with important information that a potential client would need to know about you and your business. </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04E3A-7683-4419-BCC8-185377CF0C61}"/>
              </a:ext>
            </a:extLst>
          </p:cNvPr>
          <p:cNvSpPr>
            <a:spLocks noGrp="1"/>
          </p:cNvSpPr>
          <p:nvPr>
            <p:ph type="title"/>
          </p:nvPr>
        </p:nvSpPr>
        <p:spPr/>
        <p:txBody>
          <a:bodyPr/>
          <a:lstStyle/>
          <a:p>
            <a:r>
              <a:rPr lang="en-US" dirty="0"/>
              <a:t>THE PURPOSE OF A BUSINESS CARD</a:t>
            </a:r>
          </a:p>
        </p:txBody>
      </p:sp>
      <p:sp>
        <p:nvSpPr>
          <p:cNvPr id="15363" name="Content Placeholder 2">
            <a:extLst>
              <a:ext uri="{FF2B5EF4-FFF2-40B4-BE49-F238E27FC236}">
                <a16:creationId xmlns:a16="http://schemas.microsoft.com/office/drawing/2014/main" id="{8282C5A9-0C0E-4E27-8448-942839FAD634}"/>
              </a:ext>
            </a:extLst>
          </p:cNvPr>
          <p:cNvSpPr>
            <a:spLocks noGrp="1" noChangeArrowheads="1"/>
          </p:cNvSpPr>
          <p:nvPr>
            <p:ph sz="half" idx="1"/>
          </p:nvPr>
        </p:nvSpPr>
        <p:spPr/>
        <p:txBody>
          <a:bodyPr/>
          <a:lstStyle/>
          <a:p>
            <a:pPr lvl="1"/>
            <a:r>
              <a:rPr lang="en-US" altLang="en-US"/>
              <a:t>The purpose of a business card is to accurately and purposefully provide necessary information about your business. </a:t>
            </a:r>
          </a:p>
          <a:p>
            <a:pPr lvl="1"/>
            <a:r>
              <a:rPr lang="en-US" altLang="en-US"/>
              <a:t>This can include but is not limited to:</a:t>
            </a:r>
          </a:p>
          <a:p>
            <a:pPr lvl="2"/>
            <a:r>
              <a:rPr lang="en-US" altLang="en-US"/>
              <a:t>Name, Email, Phone Number</a:t>
            </a:r>
          </a:p>
          <a:p>
            <a:pPr lvl="2"/>
            <a:r>
              <a:rPr lang="en-US" altLang="en-US"/>
              <a:t>Business Address </a:t>
            </a:r>
          </a:p>
          <a:p>
            <a:pPr lvl="2"/>
            <a:r>
              <a:rPr lang="en-US" altLang="en-US"/>
              <a:t>Website URL, Business Slogan</a:t>
            </a:r>
          </a:p>
          <a:p>
            <a:pPr lvl="2"/>
            <a:r>
              <a:rPr lang="en-US" altLang="en-US"/>
              <a:t>Details on what your company does / provides</a:t>
            </a:r>
          </a:p>
          <a:p>
            <a:pPr lvl="2"/>
            <a:r>
              <a:rPr lang="en-US" altLang="en-US"/>
              <a:t>Logo, Graphics, etc…</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647E5-F416-411F-9619-931A08E88810}"/>
              </a:ext>
            </a:extLst>
          </p:cNvPr>
          <p:cNvSpPr>
            <a:spLocks noGrp="1"/>
          </p:cNvSpPr>
          <p:nvPr>
            <p:ph type="title"/>
          </p:nvPr>
        </p:nvSpPr>
        <p:spPr/>
        <p:txBody>
          <a:bodyPr/>
          <a:lstStyle/>
          <a:p>
            <a:br>
              <a:rPr lang="en-US" dirty="0"/>
            </a:br>
            <a:br>
              <a:rPr lang="en-US" dirty="0"/>
            </a:br>
            <a:r>
              <a:rPr lang="en-US" dirty="0"/>
              <a:t>THE DIFFERENCES OF A PHOTOGRAPHY BUSINESS CARD</a:t>
            </a:r>
          </a:p>
        </p:txBody>
      </p:sp>
      <p:sp>
        <p:nvSpPr>
          <p:cNvPr id="16387" name="Content Placeholder 2">
            <a:extLst>
              <a:ext uri="{FF2B5EF4-FFF2-40B4-BE49-F238E27FC236}">
                <a16:creationId xmlns:a16="http://schemas.microsoft.com/office/drawing/2014/main" id="{328393C9-3BA5-48E7-B53D-B73D9D9CEA0F}"/>
              </a:ext>
            </a:extLst>
          </p:cNvPr>
          <p:cNvSpPr>
            <a:spLocks noGrp="1" noChangeArrowheads="1"/>
          </p:cNvSpPr>
          <p:nvPr>
            <p:ph sz="half" idx="1"/>
          </p:nvPr>
        </p:nvSpPr>
        <p:spPr/>
        <p:txBody>
          <a:bodyPr/>
          <a:lstStyle/>
          <a:p>
            <a:pPr lvl="1"/>
            <a:r>
              <a:rPr lang="en-US" altLang="en-US" dirty="0"/>
              <a:t>The traditional business card is simple, and informative. It serves the simple purpose of displaying a logo and/or name, and provides the basic contact information for the owner.</a:t>
            </a:r>
          </a:p>
          <a:p>
            <a:pPr lvl="1"/>
            <a:r>
              <a:rPr lang="en-US" altLang="en-US" dirty="0"/>
              <a:t>A photographer’s business card tends to push the creative limits, using graphic and artistic elements to create a memorable work of art.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39E24-5F11-482C-96C1-4F3A723DEF7D}"/>
              </a:ext>
            </a:extLst>
          </p:cNvPr>
          <p:cNvSpPr>
            <a:spLocks noGrp="1"/>
          </p:cNvSpPr>
          <p:nvPr>
            <p:ph type="title"/>
          </p:nvPr>
        </p:nvSpPr>
        <p:spPr/>
        <p:txBody>
          <a:bodyPr/>
          <a:lstStyle/>
          <a:p>
            <a:r>
              <a:rPr lang="en-US"/>
              <a:t>COLORS</a:t>
            </a:r>
            <a:endParaRPr lang="en-US" dirty="0"/>
          </a:p>
        </p:txBody>
      </p:sp>
      <p:sp>
        <p:nvSpPr>
          <p:cNvPr id="17411" name="Content Placeholder 2">
            <a:extLst>
              <a:ext uri="{FF2B5EF4-FFF2-40B4-BE49-F238E27FC236}">
                <a16:creationId xmlns:a16="http://schemas.microsoft.com/office/drawing/2014/main" id="{7B081DF9-E58F-49BB-9AE8-6A4E673D672D}"/>
              </a:ext>
            </a:extLst>
          </p:cNvPr>
          <p:cNvSpPr>
            <a:spLocks noGrp="1" noChangeArrowheads="1"/>
          </p:cNvSpPr>
          <p:nvPr>
            <p:ph sz="half" idx="1"/>
          </p:nvPr>
        </p:nvSpPr>
        <p:spPr/>
        <p:txBody>
          <a:bodyPr/>
          <a:lstStyle/>
          <a:p>
            <a:pPr lvl="1"/>
            <a:r>
              <a:rPr lang="en-US" altLang="en-US" dirty="0"/>
              <a:t>In any business card, colors are a great addition to make your design ‘pop’.</a:t>
            </a:r>
          </a:p>
          <a:p>
            <a:pPr lvl="1"/>
            <a:r>
              <a:rPr lang="en-US" altLang="en-US" dirty="0"/>
              <a:t>Simplicity is key and in most situations, less-is-more.</a:t>
            </a:r>
          </a:p>
          <a:p>
            <a:pPr lvl="1"/>
            <a:r>
              <a:rPr lang="en-US" altLang="en-US" dirty="0"/>
              <a:t>Don</a:t>
            </a:r>
            <a:r>
              <a:rPr lang="fr-FR" altLang="en-US" dirty="0"/>
              <a:t>’</a:t>
            </a:r>
            <a:r>
              <a:rPr lang="en-US" altLang="en-US" dirty="0"/>
              <a:t>t just use color to use it, make sure every color has a purpose and that it compliments the design and flow of your business card.</a:t>
            </a:r>
          </a:p>
          <a:p>
            <a:pPr lvl="1"/>
            <a:r>
              <a:rPr lang="en-US" altLang="en-US" dirty="0"/>
              <a:t>Create a color palate that fits your design and style.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26E9-4143-40CB-BEEC-4DC63C51DAE4}"/>
              </a:ext>
            </a:extLst>
          </p:cNvPr>
          <p:cNvSpPr>
            <a:spLocks noGrp="1"/>
          </p:cNvSpPr>
          <p:nvPr>
            <p:ph type="title"/>
          </p:nvPr>
        </p:nvSpPr>
        <p:spPr/>
        <p:txBody>
          <a:bodyPr/>
          <a:lstStyle/>
          <a:p>
            <a:r>
              <a:rPr lang="en-US"/>
              <a:t>GRAPHICS AND IMAGES</a:t>
            </a:r>
            <a:endParaRPr lang="en-US" dirty="0"/>
          </a:p>
        </p:txBody>
      </p:sp>
      <p:sp>
        <p:nvSpPr>
          <p:cNvPr id="18435" name="Content Placeholder 2">
            <a:extLst>
              <a:ext uri="{FF2B5EF4-FFF2-40B4-BE49-F238E27FC236}">
                <a16:creationId xmlns:a16="http://schemas.microsoft.com/office/drawing/2014/main" id="{2EF125A1-C7DF-489E-876B-CB94F3EF96F4}"/>
              </a:ext>
            </a:extLst>
          </p:cNvPr>
          <p:cNvSpPr>
            <a:spLocks noGrp="1" noChangeArrowheads="1"/>
          </p:cNvSpPr>
          <p:nvPr>
            <p:ph sz="half" idx="1"/>
          </p:nvPr>
        </p:nvSpPr>
        <p:spPr/>
        <p:txBody>
          <a:bodyPr/>
          <a:lstStyle/>
          <a:p>
            <a:pPr lvl="1"/>
            <a:r>
              <a:rPr lang="en-US" altLang="en-US" dirty="0"/>
              <a:t>Adding custom graphics into your business card helps to separate it from your competitors by creating a unique and memorable design.</a:t>
            </a:r>
          </a:p>
          <a:p>
            <a:pPr lvl="1"/>
            <a:r>
              <a:rPr lang="en-US" altLang="en-US" dirty="0"/>
              <a:t>Some photographers will add high quality examples of their work, to show off their photography, which provides an immediate proof-of-product for your prospective client.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CC175-F961-41E8-AAE5-FB1B9AEDF23B}"/>
              </a:ext>
            </a:extLst>
          </p:cNvPr>
          <p:cNvSpPr>
            <a:spLocks noGrp="1"/>
          </p:cNvSpPr>
          <p:nvPr>
            <p:ph type="title"/>
          </p:nvPr>
        </p:nvSpPr>
        <p:spPr/>
        <p:txBody>
          <a:bodyPr/>
          <a:lstStyle/>
          <a:p>
            <a:r>
              <a:rPr lang="en-US" dirty="0"/>
              <a:t>IMPORTANCE OF IMAGES</a:t>
            </a:r>
          </a:p>
        </p:txBody>
      </p:sp>
      <p:sp>
        <p:nvSpPr>
          <p:cNvPr id="19459" name="Content Placeholder 2">
            <a:extLst>
              <a:ext uri="{FF2B5EF4-FFF2-40B4-BE49-F238E27FC236}">
                <a16:creationId xmlns:a16="http://schemas.microsoft.com/office/drawing/2014/main" id="{F297D6C2-52CC-478B-B1B5-D964A3B06A78}"/>
              </a:ext>
            </a:extLst>
          </p:cNvPr>
          <p:cNvSpPr>
            <a:spLocks noGrp="1" noChangeArrowheads="1"/>
          </p:cNvSpPr>
          <p:nvPr>
            <p:ph sz="half" idx="1"/>
          </p:nvPr>
        </p:nvSpPr>
        <p:spPr/>
        <p:txBody>
          <a:bodyPr/>
          <a:lstStyle/>
          <a:p>
            <a:pPr lvl="1"/>
            <a:r>
              <a:rPr lang="en-US" altLang="en-US"/>
              <a:t>The use of images is a beneficial design element in a photographer’s business card because it exemplifies the quality of their work. </a:t>
            </a:r>
          </a:p>
          <a:p>
            <a:pPr lvl="1"/>
            <a:r>
              <a:rPr lang="en-US" altLang="en-US"/>
              <a:t>If used correctly, your business card will not only provide the basic information, it will draw in potential clients and allow them to see the quality of work they can expect if they hire you as their photographer.</a:t>
            </a:r>
          </a:p>
          <a:p>
            <a:pPr lvl="1"/>
            <a:r>
              <a:rPr lang="en-US" altLang="en-US"/>
              <a:t>Make sure to provide a Website URL so people can view the rest of your portfolio at any given time. </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8F62F-C914-46C8-9C21-66DF8B3ADD99}"/>
              </a:ext>
            </a:extLst>
          </p:cNvPr>
          <p:cNvSpPr>
            <a:spLocks noGrp="1"/>
          </p:cNvSpPr>
          <p:nvPr>
            <p:ph type="title"/>
          </p:nvPr>
        </p:nvSpPr>
        <p:spPr/>
        <p:txBody>
          <a:bodyPr/>
          <a:lstStyle/>
          <a:p>
            <a:r>
              <a:rPr lang="en-US"/>
              <a:t>BUSINESS CARD TIPS</a:t>
            </a:r>
            <a:endParaRPr lang="en-US" dirty="0"/>
          </a:p>
        </p:txBody>
      </p:sp>
      <p:sp>
        <p:nvSpPr>
          <p:cNvPr id="20483" name="Content Placeholder 2">
            <a:extLst>
              <a:ext uri="{FF2B5EF4-FFF2-40B4-BE49-F238E27FC236}">
                <a16:creationId xmlns:a16="http://schemas.microsoft.com/office/drawing/2014/main" id="{2D534201-9BD0-4530-BBFF-CACED0395ACF}"/>
              </a:ext>
            </a:extLst>
          </p:cNvPr>
          <p:cNvSpPr>
            <a:spLocks noGrp="1" noChangeArrowheads="1"/>
          </p:cNvSpPr>
          <p:nvPr>
            <p:ph sz="half" idx="1"/>
          </p:nvPr>
        </p:nvSpPr>
        <p:spPr/>
        <p:txBody>
          <a:bodyPr/>
          <a:lstStyle/>
          <a:p>
            <a:pPr lvl="1"/>
            <a:r>
              <a:rPr lang="en-US" altLang="en-US" dirty="0"/>
              <a:t>Tip #1: The most important part of your business card is the information it provides. Make sure this is readable and easy to find.</a:t>
            </a:r>
          </a:p>
          <a:p>
            <a:pPr lvl="1"/>
            <a:r>
              <a:rPr lang="en-US" altLang="en-US" dirty="0"/>
              <a:t>Tip #2: Don</a:t>
            </a:r>
            <a:r>
              <a:rPr lang="fr-FR" altLang="en-US" dirty="0"/>
              <a:t>’</a:t>
            </a:r>
            <a:r>
              <a:rPr lang="en-US" altLang="en-US" dirty="0"/>
              <a:t>t overload your card with too much information or design elements. Your design should be easy to read. Don</a:t>
            </a:r>
            <a:r>
              <a:rPr lang="fr-FR" altLang="en-US" dirty="0"/>
              <a:t>’</a:t>
            </a:r>
            <a:r>
              <a:rPr lang="en-US" altLang="en-US" dirty="0"/>
              <a:t>t be afraid to use white space.</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www.w3.org/XML/1998/namespace"/>
    <ds:schemaRef ds:uri="http://purl.org/dc/terms/"/>
    <ds:schemaRef ds:uri="05d88611-e516-4d1a-b12e-39107e78b3d0"/>
    <ds:schemaRef ds:uri="http://schemas.openxmlformats.org/package/2006/metadata/core-properties"/>
    <ds:schemaRef ds:uri="56ea17bb-c96d-4826-b465-01eec0dd23dd"/>
    <ds:schemaRef ds:uri="http://schemas.microsoft.com/office/infopath/2007/PartnerControls"/>
    <ds:schemaRef ds:uri="http://schemas.microsoft.com/office/2006/documentManagement/types"/>
    <ds:schemaRef ds:uri="http://schemas.microsoft.com/sharepoint/v3"/>
    <ds:schemaRef ds:uri="http://schemas.microsoft.com/office/2006/metadata/properties"/>
    <ds:schemaRef ds:uri="http://purl.org/dc/dcmitype/"/>
    <ds:schemaRef ds:uri="http://purl.org/dc/elements/1.1/"/>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67</TotalTime>
  <Words>708</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Calibri</vt:lpstr>
      <vt:lpstr>Arial</vt:lpstr>
      <vt:lpstr>Open Sans</vt:lpstr>
      <vt:lpstr>Open Sans SemiBold</vt:lpstr>
      <vt:lpstr>.AppleSystemUIFont</vt:lpstr>
      <vt:lpstr>Century Gothic</vt:lpstr>
      <vt:lpstr>MS PGothic</vt:lpstr>
      <vt:lpstr>2_Office Theme</vt:lpstr>
      <vt:lpstr>3_Office Theme</vt:lpstr>
      <vt:lpstr>PowerPoint Presentation</vt:lpstr>
      <vt:lpstr>PowerPoint Presentation</vt:lpstr>
      <vt:lpstr>WHAT IS A BUSINESS CARD?</vt:lpstr>
      <vt:lpstr>THE PURPOSE OF A BUSINESS CARD</vt:lpstr>
      <vt:lpstr>  THE DIFFERENCES OF A PHOTOGRAPHY BUSINESS CARD</vt:lpstr>
      <vt:lpstr>COLORS</vt:lpstr>
      <vt:lpstr>GRAPHICS AND IMAGES</vt:lpstr>
      <vt:lpstr>IMPORTANCE OF IMAGES</vt:lpstr>
      <vt:lpstr>BUSINESS CARD TIPS</vt:lpstr>
      <vt:lpstr>EXAMPLES</vt:lpstr>
      <vt:lpstr>EXAMPLES</vt:lpstr>
      <vt:lpstr>EXAMPLES</vt:lpstr>
      <vt:lpstr>WHAT TO INCLUDE IN YOUR BUSINESS CARD</vt:lpstr>
      <vt:lpstr>DESIGNING YOUR BUSINESS CARD</vt:lpstr>
      <vt:lpstr>DESIGNING YOUR BUSINESS CARD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8</cp:revision>
  <cp:lastPrinted>2017-07-07T16:17:37Z</cp:lastPrinted>
  <dcterms:created xsi:type="dcterms:W3CDTF">2017-07-11T23:58:30Z</dcterms:created>
  <dcterms:modified xsi:type="dcterms:W3CDTF">2017-07-27T20:33:10Z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