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37"/>
  </p:notesMasterIdLst>
  <p:sldIdLst>
    <p:sldId id="321" r:id="rId7"/>
    <p:sldId id="361" r:id="rId8"/>
    <p:sldId id="325" r:id="rId9"/>
    <p:sldId id="326" r:id="rId10"/>
    <p:sldId id="328" r:id="rId11"/>
    <p:sldId id="331" r:id="rId12"/>
    <p:sldId id="332" r:id="rId13"/>
    <p:sldId id="333" r:id="rId14"/>
    <p:sldId id="362" r:id="rId15"/>
    <p:sldId id="336" r:id="rId16"/>
    <p:sldId id="338" r:id="rId17"/>
    <p:sldId id="339" r:id="rId18"/>
    <p:sldId id="340" r:id="rId19"/>
    <p:sldId id="341" r:id="rId20"/>
    <p:sldId id="342" r:id="rId21"/>
    <p:sldId id="343" r:id="rId22"/>
    <p:sldId id="344" r:id="rId23"/>
    <p:sldId id="363" r:id="rId24"/>
    <p:sldId id="346" r:id="rId25"/>
    <p:sldId id="347" r:id="rId26"/>
    <p:sldId id="348" r:id="rId27"/>
    <p:sldId id="349" r:id="rId28"/>
    <p:sldId id="350" r:id="rId29"/>
    <p:sldId id="364" r:id="rId30"/>
    <p:sldId id="352" r:id="rId31"/>
    <p:sldId id="353" r:id="rId32"/>
    <p:sldId id="354" r:id="rId33"/>
    <p:sldId id="355" r:id="rId34"/>
    <p:sldId id="356" r:id="rId35"/>
    <p:sldId id="357" r:id="rId36"/>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5190" autoAdjust="0"/>
  </p:normalViewPr>
  <p:slideViewPr>
    <p:cSldViewPr snapToGrid="0">
      <p:cViewPr>
        <p:scale>
          <a:sx n="100" d="100"/>
          <a:sy n="100" d="100"/>
        </p:scale>
        <p:origin x="806" y="34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431910-8A50-4022-907D-3B319CCD0171}"/>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CD911B9F-CA38-4391-A9A7-57310AD801B5}"/>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B03D6669-3C32-4098-ADF6-6CCD3E3E0F35}" type="datetimeFigureOut">
              <a:rPr lang="en-US"/>
              <a:pPr>
                <a:defRPr/>
              </a:pPr>
              <a:t>7/24/2017</a:t>
            </a:fld>
            <a:endParaRPr lang="en-US"/>
          </a:p>
        </p:txBody>
      </p:sp>
      <p:sp>
        <p:nvSpPr>
          <p:cNvPr id="4" name="Slide Image Placeholder 3">
            <a:extLst>
              <a:ext uri="{FF2B5EF4-FFF2-40B4-BE49-F238E27FC236}">
                <a16:creationId xmlns:a16="http://schemas.microsoft.com/office/drawing/2014/main" id="{19E44A6E-AFD8-458B-8CDF-A849146E95A3}"/>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77D0A058-94CA-4D09-A35D-BDCCFE0C068F}"/>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8888531-0C71-4524-812E-862F24AD00A4}"/>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005CD4AF-BC3D-4E03-B6FB-A1834E0E3D4A}"/>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79300DD9-EFC8-4144-8D36-F8E0123F399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408E917-1E6C-444C-A9B8-A1C7AC5A2B6B}"/>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98695B55-773C-4816-90C9-FA4EB20E9C3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C5F3736D-F67B-4FB4-AB22-2D8B6D3A9EC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D1FBD6DA-95F0-4887-AC18-8B9A18EB55C8}"/>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187049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2FADCAF0-FAA1-4E2A-B0F2-DDC2080083FB}"/>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4D7F8C71-035C-4273-90AF-8C4A1B7C4328}"/>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8530D814-AC82-4F96-AA22-0AAA8DF03EC8}"/>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090490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01A05-E10A-47EE-A7BA-FC102F6D56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94C1C3-AEC7-4F91-AA06-572ECB07A46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FE39A1-56B6-43A3-9556-D5DD78E316DF}"/>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A74B5796-632B-40A5-9728-6AD30C08A8C5}"/>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1AB3AC0A-9953-4C7F-8F23-626F38E46217}"/>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FED77719-1458-44A3-BC95-DB7E6B56ECB9}" type="slidenum">
              <a:rPr lang="en-US" altLang="en-US"/>
              <a:pPr>
                <a:defRPr/>
              </a:pPr>
              <a:t>‹#›</a:t>
            </a:fld>
            <a:endParaRPr lang="en-US" altLang="en-US"/>
          </a:p>
        </p:txBody>
      </p:sp>
    </p:spTree>
    <p:extLst>
      <p:ext uri="{BB962C8B-B14F-4D97-AF65-F5344CB8AC3E}">
        <p14:creationId xmlns:p14="http://schemas.microsoft.com/office/powerpoint/2010/main" val="2266208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810287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883917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52525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58350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6844689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865531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6590066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45663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270EDE-6D91-4A57-8392-EEC7D8E013B0}"/>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76B417CB-998D-4D12-A6A5-25F1D937207A}"/>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DEC2E253-AA71-48A6-B06E-5B027011DF2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78163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898493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8132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76575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7849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458180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1616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B59E95BA-F87B-435A-AA08-327ACA0DB9B6}"/>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325915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E1B8CA9A-04E6-43DE-8A3F-77BD83E725A7}"/>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88ED1AA0-86E3-4857-8ED0-CA48376036B4}"/>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8D03BA71-6D35-42F2-A86B-938EE9C155A2}"/>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92786123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688E135-8C3A-48CD-B1E6-4A56D84296C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DC09C47-7C8F-48F3-907F-943C2C5D6297}"/>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panose="020B0606030504020204"/>
        </a:defRPr>
      </a:lvl2pPr>
      <a:lvl3pPr algn="l" rtl="0" fontAlgn="base">
        <a:lnSpc>
          <a:spcPct val="90000"/>
        </a:lnSpc>
        <a:spcBef>
          <a:spcPct val="0"/>
        </a:spcBef>
        <a:spcAft>
          <a:spcPct val="0"/>
        </a:spcAft>
        <a:defRPr sz="4400">
          <a:solidFill>
            <a:schemeClr val="tx1"/>
          </a:solidFill>
          <a:latin typeface="Open Sans" panose="020B0606030504020204"/>
        </a:defRPr>
      </a:lvl3pPr>
      <a:lvl4pPr algn="l" rtl="0" fontAlgn="base">
        <a:lnSpc>
          <a:spcPct val="90000"/>
        </a:lnSpc>
        <a:spcBef>
          <a:spcPct val="0"/>
        </a:spcBef>
        <a:spcAft>
          <a:spcPct val="0"/>
        </a:spcAft>
        <a:defRPr sz="4400">
          <a:solidFill>
            <a:schemeClr val="tx1"/>
          </a:solidFill>
          <a:latin typeface="Open Sans" panose="020B0606030504020204"/>
        </a:defRPr>
      </a:lvl4pPr>
      <a:lvl5pPr algn="l" rtl="0" fontAlgn="base">
        <a:lnSpc>
          <a:spcPct val="90000"/>
        </a:lnSpc>
        <a:spcBef>
          <a:spcPct val="0"/>
        </a:spcBef>
        <a:spcAft>
          <a:spcPct val="0"/>
        </a:spcAft>
        <a:defRPr sz="4400">
          <a:solidFill>
            <a:schemeClr val="tx1"/>
          </a:solidFill>
          <a:latin typeface="Open Sans" panose="020B0606030504020204"/>
        </a:defRPr>
      </a:lvl5pPr>
      <a:lvl6pPr marL="457200" algn="l" rtl="0" fontAlgn="base">
        <a:lnSpc>
          <a:spcPct val="90000"/>
        </a:lnSpc>
        <a:spcBef>
          <a:spcPct val="0"/>
        </a:spcBef>
        <a:spcAft>
          <a:spcPct val="0"/>
        </a:spcAft>
        <a:defRPr sz="4400">
          <a:solidFill>
            <a:schemeClr val="tx1"/>
          </a:solidFill>
          <a:latin typeface="Open Sans" panose="020B0606030504020204"/>
        </a:defRPr>
      </a:lvl6pPr>
      <a:lvl7pPr marL="914400" algn="l" rtl="0" fontAlgn="base">
        <a:lnSpc>
          <a:spcPct val="90000"/>
        </a:lnSpc>
        <a:spcBef>
          <a:spcPct val="0"/>
        </a:spcBef>
        <a:spcAft>
          <a:spcPct val="0"/>
        </a:spcAft>
        <a:defRPr sz="4400">
          <a:solidFill>
            <a:schemeClr val="tx1"/>
          </a:solidFill>
          <a:latin typeface="Open Sans" panose="020B0606030504020204"/>
        </a:defRPr>
      </a:lvl7pPr>
      <a:lvl8pPr marL="1371600" algn="l" rtl="0" fontAlgn="base">
        <a:lnSpc>
          <a:spcPct val="90000"/>
        </a:lnSpc>
        <a:spcBef>
          <a:spcPct val="0"/>
        </a:spcBef>
        <a:spcAft>
          <a:spcPct val="0"/>
        </a:spcAft>
        <a:defRPr sz="4400">
          <a:solidFill>
            <a:schemeClr val="tx1"/>
          </a:solidFill>
          <a:latin typeface="Open Sans" panose="020B0606030504020204"/>
        </a:defRPr>
      </a:lvl8pPr>
      <a:lvl9pPr marL="1828800" algn="l" rtl="0" fontAlgn="base">
        <a:lnSpc>
          <a:spcPct val="90000"/>
        </a:lnSpc>
        <a:spcBef>
          <a:spcPct val="0"/>
        </a:spcBef>
        <a:spcAft>
          <a:spcPct val="0"/>
        </a:spcAft>
        <a:defRPr sz="4400">
          <a:solidFill>
            <a:schemeClr val="tx1"/>
          </a:solidFill>
          <a:latin typeface="Open Sans" panose="020B0606030504020204"/>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AAEFCF-840C-48F5-A245-BF06051295C1}"/>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8F1C4994-7A22-4954-AB33-90E50038E3EF}"/>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F29B77C3-1ABF-4CD0-947E-E3BC66836572}"/>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F6797B07-FA22-4991-9D74-C6D2EA24FA34}"/>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6D1A63FD-7A8F-476B-8E2A-BEF45F29EA88}"/>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4D2B5F98-8BDA-4DB0-A116-AF4F916EE10B}"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353390074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B5ED640-8D64-484C-A5AD-4BA12617258F}"/>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Epidemiology</a:t>
            </a:r>
          </a:p>
          <a:p>
            <a:pPr fontAlgn="auto">
              <a:defRPr/>
            </a:pPr>
            <a:endParaRPr lang="en-US" dirty="0"/>
          </a:p>
          <a:p>
            <a:pPr lvl="1" fontAlgn="auto">
              <a:spcAft>
                <a:spcPts val="0"/>
              </a:spcAft>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id="{24A0AD71-9F4A-465C-875C-7C26ED8E0D22}"/>
              </a:ext>
            </a:extLst>
          </p:cNvPr>
          <p:cNvSpPr>
            <a:spLocks noGrp="1" noChangeArrowheads="1"/>
          </p:cNvSpPr>
          <p:nvPr>
            <p:ph type="title"/>
          </p:nvPr>
        </p:nvSpPr>
        <p:spPr/>
        <p:txBody>
          <a:bodyPr/>
          <a:lstStyle/>
          <a:p>
            <a:pPr fontAlgn="auto">
              <a:spcAft>
                <a:spcPts val="0"/>
              </a:spcAft>
              <a:defRPr/>
            </a:pPr>
            <a:r>
              <a:rPr lang="en-US" altLang="en-US" dirty="0"/>
              <a:t>Descriptive Epidemiology</a:t>
            </a:r>
          </a:p>
        </p:txBody>
      </p:sp>
      <p:sp>
        <p:nvSpPr>
          <p:cNvPr id="26627" name="Rectangle 3">
            <a:extLst>
              <a:ext uri="{FF2B5EF4-FFF2-40B4-BE49-F238E27FC236}">
                <a16:creationId xmlns:a16="http://schemas.microsoft.com/office/drawing/2014/main" id="{E4A004EE-17AF-4256-8420-D9B1D3A5496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Organize and summarize data according to time, place, and person</a:t>
            </a:r>
          </a:p>
          <a:p>
            <a:pPr lvl="1"/>
            <a:r>
              <a:rPr lang="en-US" altLang="en-US" dirty="0"/>
              <a:t>Time – disease rates change over time – the seasonal increase in influenza with the onset of cold weather</a:t>
            </a:r>
          </a:p>
          <a:p>
            <a:pPr lvl="1"/>
            <a:r>
              <a:rPr lang="en-US" altLang="en-US" dirty="0"/>
              <a:t>Time data is usually shown on a graph</a:t>
            </a:r>
          </a:p>
          <a:p>
            <a:endParaRPr lang="en-US" altLang="en-US" dirty="0"/>
          </a:p>
        </p:txBody>
      </p:sp>
      <p:sp>
        <p:nvSpPr>
          <p:cNvPr id="2" name="Content Placeholder 1">
            <a:extLst>
              <a:ext uri="{FF2B5EF4-FFF2-40B4-BE49-F238E27FC236}">
                <a16:creationId xmlns:a16="http://schemas.microsoft.com/office/drawing/2014/main" id="{CA450DBD-384E-4E95-9010-79A5AA4B4AC2}"/>
              </a:ext>
            </a:extLst>
          </p:cNvPr>
          <p:cNvSpPr>
            <a:spLocks noGrp="1"/>
          </p:cNvSpPr>
          <p:nvPr>
            <p:ph sz="half" idx="10"/>
          </p:nvPr>
        </p:nvSpPr>
        <p:spPr/>
        <p:txBody>
          <a:bodyPr/>
          <a:lstStyle/>
          <a:p>
            <a:r>
              <a:rPr lang="en-US" altLang="en-US" dirty="0"/>
              <a:t>Place - describe a health event by place to gain insight into the geographical extent of the problem. </a:t>
            </a:r>
          </a:p>
          <a:p>
            <a:pPr lvl="1"/>
            <a:r>
              <a:rPr lang="en-US" altLang="en-US" dirty="0"/>
              <a:t>Residence</a:t>
            </a:r>
          </a:p>
          <a:p>
            <a:pPr lvl="1"/>
            <a:r>
              <a:rPr lang="en-US" altLang="en-US" dirty="0"/>
              <a:t>Birthplace</a:t>
            </a:r>
          </a:p>
          <a:p>
            <a:pPr lvl="1"/>
            <a:r>
              <a:rPr lang="en-US" altLang="en-US" dirty="0"/>
              <a:t>Place of employment</a:t>
            </a:r>
          </a:p>
          <a:p>
            <a:pPr lvl="1"/>
            <a:r>
              <a:rPr lang="en-US" altLang="en-US" dirty="0"/>
              <a:t>School district</a:t>
            </a:r>
          </a:p>
          <a:p>
            <a:pPr lvl="1"/>
            <a:r>
              <a:rPr lang="en-US" altLang="en-US" dirty="0"/>
              <a:t>Hospital unit, </a:t>
            </a:r>
            <a:r>
              <a:rPr lang="en-US" altLang="en-US" dirty="0" err="1"/>
              <a:t>etc</a:t>
            </a:r>
            <a:endParaRPr lang="en-US" altLang="en-US" dirty="0"/>
          </a:p>
          <a:p>
            <a:pPr lvl="1"/>
            <a:endParaRPr lang="en-US" altLang="en-US" dirty="0"/>
          </a:p>
          <a:p>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7FC4403-D7A9-4258-B957-8742862DBFDC}"/>
              </a:ext>
            </a:extLst>
          </p:cNvPr>
          <p:cNvSpPr>
            <a:spLocks noGrp="1" noChangeArrowheads="1"/>
          </p:cNvSpPr>
          <p:nvPr>
            <p:ph type="title"/>
          </p:nvPr>
        </p:nvSpPr>
        <p:spPr/>
        <p:txBody>
          <a:bodyPr/>
          <a:lstStyle/>
          <a:p>
            <a:pPr fontAlgn="auto">
              <a:spcAft>
                <a:spcPts val="0"/>
              </a:spcAft>
              <a:defRPr/>
            </a:pPr>
            <a:r>
              <a:rPr lang="en-US" altLang="en-US" dirty="0"/>
              <a:t>Person</a:t>
            </a:r>
          </a:p>
        </p:txBody>
      </p:sp>
      <p:sp>
        <p:nvSpPr>
          <p:cNvPr id="28675" name="Rectangle 3">
            <a:extLst>
              <a:ext uri="{FF2B5EF4-FFF2-40B4-BE49-F238E27FC236}">
                <a16:creationId xmlns:a16="http://schemas.microsoft.com/office/drawing/2014/main" id="{3BD3F00F-6EB8-4D31-96DD-87ABC8B74FA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Inherent characteristics of people </a:t>
            </a:r>
          </a:p>
          <a:p>
            <a:pPr lvl="1"/>
            <a:r>
              <a:rPr lang="en-US" altLang="en-US" dirty="0"/>
              <a:t>Age</a:t>
            </a:r>
          </a:p>
          <a:p>
            <a:pPr lvl="1"/>
            <a:r>
              <a:rPr lang="en-US" altLang="en-US" dirty="0"/>
              <a:t>Race</a:t>
            </a:r>
          </a:p>
          <a:p>
            <a:pPr lvl="1"/>
            <a:r>
              <a:rPr lang="en-US" altLang="en-US" dirty="0"/>
              <a:t>Sex</a:t>
            </a:r>
          </a:p>
          <a:p>
            <a:pPr lvl="1"/>
            <a:endParaRPr lang="en-US" alt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7605D633-3080-4E18-AE46-DE28DBF7D5B8}"/>
              </a:ext>
            </a:extLst>
          </p:cNvPr>
          <p:cNvSpPr>
            <a:spLocks noGrp="1" noChangeArrowheads="1"/>
          </p:cNvSpPr>
          <p:nvPr>
            <p:ph type="title"/>
          </p:nvPr>
        </p:nvSpPr>
        <p:spPr/>
        <p:txBody>
          <a:bodyPr/>
          <a:lstStyle/>
          <a:p>
            <a:pPr fontAlgn="auto">
              <a:spcAft>
                <a:spcPts val="0"/>
              </a:spcAft>
              <a:defRPr/>
            </a:pPr>
            <a:r>
              <a:rPr lang="en-US" altLang="en-US" dirty="0"/>
              <a:t>Acquired Characteristics</a:t>
            </a:r>
          </a:p>
        </p:txBody>
      </p:sp>
      <p:sp>
        <p:nvSpPr>
          <p:cNvPr id="29699" name="Rectangle 3">
            <a:extLst>
              <a:ext uri="{FF2B5EF4-FFF2-40B4-BE49-F238E27FC236}">
                <a16:creationId xmlns:a16="http://schemas.microsoft.com/office/drawing/2014/main" id="{E9DF0740-55A3-494D-BA62-D999A3CF05F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Immunity</a:t>
            </a:r>
          </a:p>
          <a:p>
            <a:pPr lvl="1"/>
            <a:r>
              <a:rPr lang="en-US" altLang="en-US" dirty="0"/>
              <a:t>Marital status</a:t>
            </a:r>
          </a:p>
          <a:p>
            <a:pPr lvl="1"/>
            <a:endParaRPr lang="en-US" altLang="en-US" dirty="0"/>
          </a:p>
          <a:p>
            <a:pPr lvl="1"/>
            <a:endParaRPr lang="en-US" alt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a:extLst>
              <a:ext uri="{FF2B5EF4-FFF2-40B4-BE49-F238E27FC236}">
                <a16:creationId xmlns:a16="http://schemas.microsoft.com/office/drawing/2014/main" id="{56613234-5781-47C7-A3CA-1C47625A3BBB}"/>
              </a:ext>
            </a:extLst>
          </p:cNvPr>
          <p:cNvSpPr>
            <a:spLocks noGrp="1" noChangeArrowheads="1"/>
          </p:cNvSpPr>
          <p:nvPr>
            <p:ph type="title"/>
          </p:nvPr>
        </p:nvSpPr>
        <p:spPr/>
        <p:txBody>
          <a:bodyPr/>
          <a:lstStyle/>
          <a:p>
            <a:pPr fontAlgn="auto">
              <a:spcAft>
                <a:spcPts val="0"/>
              </a:spcAft>
              <a:defRPr/>
            </a:pPr>
            <a:r>
              <a:rPr lang="en-US" altLang="en-US" dirty="0"/>
              <a:t>Activities</a:t>
            </a:r>
          </a:p>
        </p:txBody>
      </p:sp>
      <p:sp>
        <p:nvSpPr>
          <p:cNvPr id="30723" name="Rectangle 3">
            <a:extLst>
              <a:ext uri="{FF2B5EF4-FFF2-40B4-BE49-F238E27FC236}">
                <a16:creationId xmlns:a16="http://schemas.microsoft.com/office/drawing/2014/main" id="{4319E6A8-1837-40F3-BABD-E34014A5D39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Occupation</a:t>
            </a:r>
          </a:p>
          <a:p>
            <a:pPr lvl="1"/>
            <a:r>
              <a:rPr lang="en-US" altLang="en-US" dirty="0"/>
              <a:t>Leisure activities</a:t>
            </a:r>
          </a:p>
          <a:p>
            <a:pPr lvl="1"/>
            <a:r>
              <a:rPr lang="en-US" altLang="en-US" dirty="0"/>
              <a:t>Use of medications/tobacco/drugs</a:t>
            </a:r>
          </a:p>
          <a:p>
            <a:pPr lvl="1"/>
            <a:endParaRPr lang="en-US" altLang="en-US" dirty="0"/>
          </a:p>
          <a:p>
            <a:pPr lvl="1"/>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a:extLst>
              <a:ext uri="{FF2B5EF4-FFF2-40B4-BE49-F238E27FC236}">
                <a16:creationId xmlns:a16="http://schemas.microsoft.com/office/drawing/2014/main" id="{E1C8F566-447F-47AA-B4B2-E46F5459CC37}"/>
              </a:ext>
            </a:extLst>
          </p:cNvPr>
          <p:cNvSpPr>
            <a:spLocks noGrp="1" noChangeArrowheads="1"/>
          </p:cNvSpPr>
          <p:nvPr>
            <p:ph type="title"/>
          </p:nvPr>
        </p:nvSpPr>
        <p:spPr/>
        <p:txBody>
          <a:bodyPr/>
          <a:lstStyle/>
          <a:p>
            <a:pPr fontAlgn="auto">
              <a:spcAft>
                <a:spcPts val="0"/>
              </a:spcAft>
              <a:defRPr/>
            </a:pPr>
            <a:r>
              <a:rPr lang="en-US" altLang="en-US" dirty="0"/>
              <a:t>Conditions under which people live</a:t>
            </a:r>
            <a:endParaRPr lang="en-US" altLang="en-US" sz="3500" dirty="0"/>
          </a:p>
        </p:txBody>
      </p:sp>
      <p:sp>
        <p:nvSpPr>
          <p:cNvPr id="31747" name="Rectangle 3">
            <a:extLst>
              <a:ext uri="{FF2B5EF4-FFF2-40B4-BE49-F238E27FC236}">
                <a16:creationId xmlns:a16="http://schemas.microsoft.com/office/drawing/2014/main" id="{474BFF09-2F30-4312-8EC0-40B1E3561A0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Socioeconomic status</a:t>
            </a:r>
          </a:p>
          <a:p>
            <a:pPr lvl="1"/>
            <a:r>
              <a:rPr lang="en-US" altLang="en-US" dirty="0"/>
              <a:t>Access to medical care</a:t>
            </a:r>
          </a:p>
          <a:p>
            <a:pPr lvl="1"/>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E316EA7C-0307-4F0D-851E-35FD7DCF1B16}"/>
              </a:ext>
            </a:extLst>
          </p:cNvPr>
          <p:cNvSpPr>
            <a:spLocks noGrp="1" noChangeArrowheads="1"/>
          </p:cNvSpPr>
          <p:nvPr>
            <p:ph type="title"/>
          </p:nvPr>
        </p:nvSpPr>
        <p:spPr/>
        <p:txBody>
          <a:bodyPr/>
          <a:lstStyle/>
          <a:p>
            <a:pPr fontAlgn="auto">
              <a:spcAft>
                <a:spcPts val="0"/>
              </a:spcAft>
              <a:defRPr/>
            </a:pPr>
            <a:r>
              <a:rPr lang="en-US" altLang="en-US" dirty="0"/>
              <a:t>Analytic Epidemiology</a:t>
            </a:r>
          </a:p>
        </p:txBody>
      </p:sp>
      <p:sp>
        <p:nvSpPr>
          <p:cNvPr id="32771" name="Rectangle 3">
            <a:extLst>
              <a:ext uri="{FF2B5EF4-FFF2-40B4-BE49-F238E27FC236}">
                <a16:creationId xmlns:a16="http://schemas.microsoft.com/office/drawing/2014/main" id="{E8834F48-9F75-406E-B9FC-262B6801819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Used to search for causes and effects, or the </a:t>
            </a:r>
            <a:r>
              <a:rPr lang="en-US" altLang="en-US" i="1" dirty="0"/>
              <a:t>why</a:t>
            </a:r>
            <a:r>
              <a:rPr lang="en-US" altLang="en-US" dirty="0"/>
              <a:t> and the </a:t>
            </a:r>
            <a:r>
              <a:rPr lang="en-US" altLang="en-US" i="1" dirty="0"/>
              <a:t>how</a:t>
            </a:r>
            <a:r>
              <a:rPr lang="en-US" altLang="en-US" dirty="0"/>
              <a:t>.</a:t>
            </a:r>
          </a:p>
          <a:p>
            <a:pPr lvl="2"/>
            <a:endParaRPr lang="en-US" alt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03E7E314-6E8F-4A5E-BC5C-F04AC08FAE01}"/>
              </a:ext>
            </a:extLst>
          </p:cNvPr>
          <p:cNvSpPr>
            <a:spLocks noGrp="1" noChangeArrowheads="1"/>
          </p:cNvSpPr>
          <p:nvPr>
            <p:ph type="title"/>
          </p:nvPr>
        </p:nvSpPr>
        <p:spPr/>
        <p:txBody>
          <a:bodyPr/>
          <a:lstStyle/>
          <a:p>
            <a:pPr fontAlgn="auto">
              <a:spcAft>
                <a:spcPts val="0"/>
              </a:spcAft>
              <a:defRPr/>
            </a:pPr>
            <a:r>
              <a:rPr lang="en-US" altLang="en-US" dirty="0"/>
              <a:t>Experimental</a:t>
            </a:r>
          </a:p>
        </p:txBody>
      </p:sp>
      <p:sp>
        <p:nvSpPr>
          <p:cNvPr id="33795" name="Rectangle 3">
            <a:extLst>
              <a:ext uri="{FF2B5EF4-FFF2-40B4-BE49-F238E27FC236}">
                <a16:creationId xmlns:a16="http://schemas.microsoft.com/office/drawing/2014/main" id="{0EB32AB6-1107-4F9B-9E77-6CCA3071FBB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Determine the exposure status for each individual (clinical trial) or community (community trial)</a:t>
            </a:r>
          </a:p>
          <a:p>
            <a:pPr lvl="1"/>
            <a:r>
              <a:rPr lang="en-US" altLang="en-US" dirty="0"/>
              <a:t>Follow the individuals or communities to detect the effects of the exposure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D8E1DF7B-0B45-40EB-B8C1-EA9776EF9AAD}"/>
              </a:ext>
            </a:extLst>
          </p:cNvPr>
          <p:cNvSpPr>
            <a:spLocks noGrp="1" noChangeArrowheads="1"/>
          </p:cNvSpPr>
          <p:nvPr>
            <p:ph type="title"/>
          </p:nvPr>
        </p:nvSpPr>
        <p:spPr/>
        <p:txBody>
          <a:bodyPr/>
          <a:lstStyle/>
          <a:p>
            <a:pPr fontAlgn="auto">
              <a:spcAft>
                <a:spcPts val="0"/>
              </a:spcAft>
              <a:defRPr/>
            </a:pPr>
            <a:r>
              <a:rPr lang="en-US" altLang="en-US" dirty="0"/>
              <a:t>Observational</a:t>
            </a:r>
          </a:p>
        </p:txBody>
      </p:sp>
      <p:sp>
        <p:nvSpPr>
          <p:cNvPr id="34819" name="Rectangle 3">
            <a:extLst>
              <a:ext uri="{FF2B5EF4-FFF2-40B4-BE49-F238E27FC236}">
                <a16:creationId xmlns:a16="http://schemas.microsoft.com/office/drawing/2014/main" id="{C839669C-6350-4B9E-B0B3-8722A47C948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Observe the exposure and outcome status of each study participant</a:t>
            </a:r>
            <a:endParaRPr lang="en-US" altLang="en-US" b="1" dirty="0"/>
          </a:p>
          <a:p>
            <a:pPr lvl="1"/>
            <a:r>
              <a:rPr lang="en-US" altLang="en-US" b="1" dirty="0"/>
              <a:t>Cohort study - </a:t>
            </a:r>
            <a:r>
              <a:rPr lang="en-US" altLang="en-US" dirty="0"/>
              <a:t>categorize subjects on the basis of their exposure and then observe them to see if they develop the health conditions being studied</a:t>
            </a:r>
          </a:p>
          <a:p>
            <a:pPr lvl="1"/>
            <a:r>
              <a:rPr lang="en-US" altLang="en-US" b="1" dirty="0"/>
              <a:t>Case-control </a:t>
            </a:r>
            <a:r>
              <a:rPr lang="en-US" altLang="en-US" dirty="0"/>
              <a:t>study - enroll a group of people with disease (“cases”) and a group without disease (“controls”) and compare their patterns of previous exposures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5673F399-208C-4E3D-9EEC-3D528D114EA7}"/>
              </a:ext>
            </a:extLst>
          </p:cNvPr>
          <p:cNvSpPr>
            <a:spLocks noGrp="1" noChangeArrowheads="1"/>
          </p:cNvSpPr>
          <p:nvPr>
            <p:ph sz="half" idx="1"/>
          </p:nvPr>
        </p:nvSpPr>
        <p:spPr bwMode="auto">
          <a:xfrm>
            <a:off x="740664" y="277092"/>
            <a:ext cx="11055750" cy="62345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lvl="1" indent="0" algn="ctr">
              <a:buNone/>
            </a:pPr>
            <a:r>
              <a:rPr lang="en-US" altLang="en-US" sz="4800" b="1" spc="-60" dirty="0">
                <a:solidFill>
                  <a:srgbClr val="4E7CBE"/>
                </a:solidFill>
                <a:latin typeface="Open Sans SemiBold" charset="0"/>
              </a:rPr>
              <a:t>Causation</a:t>
            </a:r>
            <a:endParaRPr lang="en-US" altLang="en-US" dirty="0"/>
          </a:p>
        </p:txBody>
      </p:sp>
    </p:spTree>
    <p:extLst>
      <p:ext uri="{BB962C8B-B14F-4D97-AF65-F5344CB8AC3E}">
        <p14:creationId xmlns:p14="http://schemas.microsoft.com/office/powerpoint/2010/main" val="378954524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E5703-3A2E-4786-B200-81F206C76961}"/>
              </a:ext>
            </a:extLst>
          </p:cNvPr>
          <p:cNvSpPr>
            <a:spLocks noGrp="1"/>
          </p:cNvSpPr>
          <p:nvPr>
            <p:ph type="title"/>
          </p:nvPr>
        </p:nvSpPr>
        <p:spPr/>
        <p:txBody>
          <a:bodyPr/>
          <a:lstStyle/>
          <a:p>
            <a:r>
              <a:rPr lang="en-US" dirty="0"/>
              <a:t>Causes</a:t>
            </a:r>
          </a:p>
        </p:txBody>
      </p:sp>
      <p:sp>
        <p:nvSpPr>
          <p:cNvPr id="36867" name="Rectangle 3">
            <a:extLst>
              <a:ext uri="{FF2B5EF4-FFF2-40B4-BE49-F238E27FC236}">
                <a16:creationId xmlns:a16="http://schemas.microsoft.com/office/drawing/2014/main" id="{179E1EDA-0126-4575-B0A7-B8C86993124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a:t>Cause </a:t>
            </a:r>
            <a:r>
              <a:rPr lang="en-US" altLang="en-US" dirty="0"/>
              <a:t>of disease is a factor (characteristic, behavior, event, etc.) that influences the occurrence of disease</a:t>
            </a:r>
          </a:p>
          <a:p>
            <a:pPr lvl="1"/>
            <a:r>
              <a:rPr lang="en-US" altLang="en-US" dirty="0"/>
              <a:t>An increase in the factors leads to an increase in disease </a:t>
            </a:r>
          </a:p>
          <a:p>
            <a:pPr lvl="1"/>
            <a:r>
              <a:rPr lang="en-US" altLang="en-US" dirty="0"/>
              <a:t>Reduction of the factors leads to a reduction in disease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6F0763DD-397A-464D-A6E8-3942B88BD6EA}"/>
              </a:ext>
            </a:extLst>
          </p:cNvPr>
          <p:cNvSpPr>
            <a:spLocks noGrp="1" noChangeArrowheads="1"/>
          </p:cNvSpPr>
          <p:nvPr>
            <p:ph type="title"/>
          </p:nvPr>
        </p:nvSpPr>
        <p:spPr/>
        <p:txBody>
          <a:bodyPr/>
          <a:lstStyle/>
          <a:p>
            <a:pPr fontAlgn="auto">
              <a:spcAft>
                <a:spcPts val="0"/>
              </a:spcAft>
              <a:defRPr/>
            </a:pPr>
            <a:r>
              <a:rPr lang="en-US" altLang="en-US" dirty="0"/>
              <a:t>Epidemiologic</a:t>
            </a:r>
            <a:r>
              <a:rPr lang="en-US" altLang="en-US" b="0" dirty="0">
                <a:latin typeface="TimesNewRomanPS-BoldMT" charset="0"/>
              </a:rPr>
              <a:t> </a:t>
            </a:r>
            <a:r>
              <a:rPr lang="en-US" altLang="en-US" dirty="0"/>
              <a:t>Triangle</a:t>
            </a:r>
          </a:p>
        </p:txBody>
      </p:sp>
      <p:sp>
        <p:nvSpPr>
          <p:cNvPr id="37891" name="Rectangle 3">
            <a:extLst>
              <a:ext uri="{FF2B5EF4-FFF2-40B4-BE49-F238E27FC236}">
                <a16:creationId xmlns:a16="http://schemas.microsoft.com/office/drawing/2014/main" id="{B3A3C00F-C039-40ED-94CB-33045CE496C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Traditional model of infectious disease causation</a:t>
            </a:r>
          </a:p>
        </p:txBody>
      </p:sp>
      <p:grpSp>
        <p:nvGrpSpPr>
          <p:cNvPr id="37892" name="Group 4">
            <a:extLst>
              <a:ext uri="{FF2B5EF4-FFF2-40B4-BE49-F238E27FC236}">
                <a16:creationId xmlns:a16="http://schemas.microsoft.com/office/drawing/2014/main" id="{98271A1C-A658-49AD-A6AA-2276DC7FFEFC}"/>
              </a:ext>
            </a:extLst>
          </p:cNvPr>
          <p:cNvGrpSpPr>
            <a:grpSpLocks/>
          </p:cNvGrpSpPr>
          <p:nvPr/>
        </p:nvGrpSpPr>
        <p:grpSpPr bwMode="auto">
          <a:xfrm>
            <a:off x="3623107" y="2895600"/>
            <a:ext cx="6279461" cy="3213013"/>
            <a:chOff x="979" y="1129"/>
            <a:chExt cx="4524" cy="2749"/>
          </a:xfrm>
        </p:grpSpPr>
        <p:sp>
          <p:nvSpPr>
            <p:cNvPr id="37893" name="Line 5">
              <a:extLst>
                <a:ext uri="{FF2B5EF4-FFF2-40B4-BE49-F238E27FC236}">
                  <a16:creationId xmlns:a16="http://schemas.microsoft.com/office/drawing/2014/main" id="{E8DB37C0-7B1A-4B18-8AF6-1B480D7A722B}"/>
                </a:ext>
              </a:extLst>
            </p:cNvPr>
            <p:cNvSpPr>
              <a:spLocks noChangeShapeType="1"/>
            </p:cNvSpPr>
            <p:nvPr/>
          </p:nvSpPr>
          <p:spPr bwMode="auto">
            <a:xfrm flipV="1">
              <a:off x="1633" y="1536"/>
              <a:ext cx="1092" cy="1831"/>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7894" name="Line 6">
              <a:extLst>
                <a:ext uri="{FF2B5EF4-FFF2-40B4-BE49-F238E27FC236}">
                  <a16:creationId xmlns:a16="http://schemas.microsoft.com/office/drawing/2014/main" id="{26F13A9E-7920-4DB3-8C0A-9FA708DE6E70}"/>
                </a:ext>
              </a:extLst>
            </p:cNvPr>
            <p:cNvSpPr>
              <a:spLocks noChangeShapeType="1"/>
            </p:cNvSpPr>
            <p:nvPr/>
          </p:nvSpPr>
          <p:spPr bwMode="auto">
            <a:xfrm>
              <a:off x="1633" y="3367"/>
              <a:ext cx="2352"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7895" name="Line 7">
              <a:extLst>
                <a:ext uri="{FF2B5EF4-FFF2-40B4-BE49-F238E27FC236}">
                  <a16:creationId xmlns:a16="http://schemas.microsoft.com/office/drawing/2014/main" id="{C3111434-8AE8-4259-9C27-0DDCBAEC23E3}"/>
                </a:ext>
              </a:extLst>
            </p:cNvPr>
            <p:cNvSpPr>
              <a:spLocks noChangeShapeType="1"/>
            </p:cNvSpPr>
            <p:nvPr/>
          </p:nvSpPr>
          <p:spPr bwMode="auto">
            <a:xfrm>
              <a:off x="2688" y="1536"/>
              <a:ext cx="1275" cy="1831"/>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72712" name="Text Box 8">
              <a:extLst>
                <a:ext uri="{FF2B5EF4-FFF2-40B4-BE49-F238E27FC236}">
                  <a16:creationId xmlns:a16="http://schemas.microsoft.com/office/drawing/2014/main" id="{A7A10B9E-7C97-417B-801B-390A89BA892E}"/>
                </a:ext>
              </a:extLst>
            </p:cNvPr>
            <p:cNvSpPr txBox="1">
              <a:spLocks noChangeArrowheads="1"/>
            </p:cNvSpPr>
            <p:nvPr/>
          </p:nvSpPr>
          <p:spPr bwMode="auto">
            <a:xfrm>
              <a:off x="2222" y="1129"/>
              <a:ext cx="980" cy="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fontAlgn="auto" hangingPunct="1">
                <a:spcBef>
                  <a:spcPts val="0"/>
                </a:spcBef>
                <a:spcAft>
                  <a:spcPts val="0"/>
                </a:spcAft>
                <a:defRPr/>
              </a:pPr>
              <a:r>
                <a:rPr lang="en-US" altLang="en-US" sz="3200" b="1" dirty="0">
                  <a:solidFill>
                    <a:schemeClr val="tx2"/>
                  </a:solidFill>
                  <a:effectLst>
                    <a:outerShdw blurRad="38100" dist="38100" dir="2700000" algn="tl">
                      <a:srgbClr val="C0C0C0"/>
                    </a:outerShdw>
                  </a:effectLst>
                  <a:latin typeface="Open Sans"/>
                </a:rPr>
                <a:t>Agent</a:t>
              </a:r>
            </a:p>
          </p:txBody>
        </p:sp>
        <p:sp>
          <p:nvSpPr>
            <p:cNvPr id="72713" name="Text Box 9">
              <a:extLst>
                <a:ext uri="{FF2B5EF4-FFF2-40B4-BE49-F238E27FC236}">
                  <a16:creationId xmlns:a16="http://schemas.microsoft.com/office/drawing/2014/main" id="{0E65BAAC-1FEC-4588-8C44-4EA9FBC0A415}"/>
                </a:ext>
              </a:extLst>
            </p:cNvPr>
            <p:cNvSpPr txBox="1">
              <a:spLocks noChangeArrowheads="1"/>
            </p:cNvSpPr>
            <p:nvPr/>
          </p:nvSpPr>
          <p:spPr bwMode="auto">
            <a:xfrm>
              <a:off x="979" y="3378"/>
              <a:ext cx="787" cy="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fontAlgn="auto" hangingPunct="1">
                <a:spcBef>
                  <a:spcPts val="0"/>
                </a:spcBef>
                <a:spcAft>
                  <a:spcPts val="0"/>
                </a:spcAft>
                <a:defRPr/>
              </a:pPr>
              <a:r>
                <a:rPr lang="en-US" altLang="en-US" sz="3200" b="1" dirty="0">
                  <a:solidFill>
                    <a:schemeClr val="tx2"/>
                  </a:solidFill>
                  <a:effectLst>
                    <a:outerShdw blurRad="38100" dist="38100" dir="2700000" algn="tl">
                      <a:srgbClr val="C0C0C0"/>
                    </a:outerShdw>
                  </a:effectLst>
                  <a:latin typeface="Open Sans"/>
                </a:rPr>
                <a:t>Host</a:t>
              </a:r>
            </a:p>
          </p:txBody>
        </p:sp>
        <p:sp>
          <p:nvSpPr>
            <p:cNvPr id="72714" name="Text Box 10">
              <a:extLst>
                <a:ext uri="{FF2B5EF4-FFF2-40B4-BE49-F238E27FC236}">
                  <a16:creationId xmlns:a16="http://schemas.microsoft.com/office/drawing/2014/main" id="{AF29F112-4DF7-4DD8-BCE7-B89F33FEA421}"/>
                </a:ext>
              </a:extLst>
            </p:cNvPr>
            <p:cNvSpPr txBox="1">
              <a:spLocks noChangeArrowheads="1"/>
            </p:cNvSpPr>
            <p:nvPr/>
          </p:nvSpPr>
          <p:spPr bwMode="auto">
            <a:xfrm>
              <a:off x="3586" y="3367"/>
              <a:ext cx="1917" cy="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fontAlgn="auto" hangingPunct="1">
                <a:spcBef>
                  <a:spcPts val="0"/>
                </a:spcBef>
                <a:spcAft>
                  <a:spcPts val="0"/>
                </a:spcAft>
                <a:defRPr/>
              </a:pPr>
              <a:r>
                <a:rPr lang="en-US" altLang="en-US" sz="3200" b="1" dirty="0">
                  <a:solidFill>
                    <a:schemeClr val="tx2"/>
                  </a:solidFill>
                  <a:effectLst>
                    <a:outerShdw blurRad="38100" dist="38100" dir="2700000" algn="tl">
                      <a:srgbClr val="C0C0C0"/>
                    </a:outerShdw>
                  </a:effectLst>
                  <a:latin typeface="Open Sans"/>
                </a:rPr>
                <a:t>Environment</a:t>
              </a:r>
            </a:p>
          </p:txBody>
        </p:sp>
      </p:gr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474E03AE-AC39-4D94-94F6-06AB56DCF13C}"/>
              </a:ext>
            </a:extLst>
          </p:cNvPr>
          <p:cNvSpPr>
            <a:spLocks noGrp="1" noChangeArrowheads="1"/>
          </p:cNvSpPr>
          <p:nvPr>
            <p:ph type="title"/>
          </p:nvPr>
        </p:nvSpPr>
        <p:spPr/>
        <p:txBody>
          <a:bodyPr/>
          <a:lstStyle/>
          <a:p>
            <a:pPr fontAlgn="auto">
              <a:spcAft>
                <a:spcPts val="0"/>
              </a:spcAft>
              <a:defRPr/>
            </a:pPr>
            <a:r>
              <a:rPr lang="en-US" altLang="en-US" dirty="0"/>
              <a:t>Agent</a:t>
            </a:r>
            <a:r>
              <a:rPr lang="en-US" altLang="en-US" b="0" dirty="0">
                <a:latin typeface="TimesNewRomanPS-BoldMT" charset="0"/>
              </a:rPr>
              <a:t>  </a:t>
            </a:r>
            <a:endParaRPr lang="en-US" altLang="en-US" dirty="0"/>
          </a:p>
        </p:txBody>
      </p:sp>
      <p:sp>
        <p:nvSpPr>
          <p:cNvPr id="38915" name="Rectangle 3">
            <a:extLst>
              <a:ext uri="{FF2B5EF4-FFF2-40B4-BE49-F238E27FC236}">
                <a16:creationId xmlns:a16="http://schemas.microsoft.com/office/drawing/2014/main" id="{8588BCC4-82E8-4E6A-B8EA-DB606C65934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Infectious microorganism - must be present for disease to occur</a:t>
            </a:r>
          </a:p>
          <a:p>
            <a:pPr lvl="1"/>
            <a:r>
              <a:rPr lang="en-US" altLang="en-US" dirty="0"/>
              <a:t>Virus</a:t>
            </a:r>
          </a:p>
          <a:p>
            <a:pPr lvl="1"/>
            <a:r>
              <a:rPr lang="en-US" altLang="en-US" dirty="0"/>
              <a:t>Bacterium</a:t>
            </a:r>
          </a:p>
          <a:p>
            <a:pPr lvl="1"/>
            <a:r>
              <a:rPr lang="en-US" altLang="en-US" dirty="0"/>
              <a:t>Parasite</a:t>
            </a:r>
          </a:p>
          <a:p>
            <a:pPr lvl="1"/>
            <a:r>
              <a:rPr lang="en-US" altLang="en-US" dirty="0"/>
              <a:t>other microbe</a:t>
            </a:r>
          </a:p>
        </p:txBody>
      </p:sp>
      <p:grpSp>
        <p:nvGrpSpPr>
          <p:cNvPr id="38916" name="Group 4">
            <a:extLst>
              <a:ext uri="{FF2B5EF4-FFF2-40B4-BE49-F238E27FC236}">
                <a16:creationId xmlns:a16="http://schemas.microsoft.com/office/drawing/2014/main" id="{EA5E9614-ED0C-4D23-BBA8-06F76C05C252}"/>
              </a:ext>
            </a:extLst>
          </p:cNvPr>
          <p:cNvGrpSpPr>
            <a:grpSpLocks/>
          </p:cNvGrpSpPr>
          <p:nvPr/>
        </p:nvGrpSpPr>
        <p:grpSpPr bwMode="auto">
          <a:xfrm>
            <a:off x="5998729" y="1420488"/>
            <a:ext cx="5613946" cy="3027166"/>
            <a:chOff x="908" y="1052"/>
            <a:chExt cx="4767" cy="2886"/>
          </a:xfrm>
        </p:grpSpPr>
        <p:sp>
          <p:nvSpPr>
            <p:cNvPr id="38917" name="Line 5">
              <a:extLst>
                <a:ext uri="{FF2B5EF4-FFF2-40B4-BE49-F238E27FC236}">
                  <a16:creationId xmlns:a16="http://schemas.microsoft.com/office/drawing/2014/main" id="{499B0BE9-CAE8-4F3A-959F-B58869346561}"/>
                </a:ext>
              </a:extLst>
            </p:cNvPr>
            <p:cNvSpPr>
              <a:spLocks noChangeShapeType="1"/>
            </p:cNvSpPr>
            <p:nvPr/>
          </p:nvSpPr>
          <p:spPr bwMode="auto">
            <a:xfrm flipV="1">
              <a:off x="1633" y="1543"/>
              <a:ext cx="1104" cy="1824"/>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8918" name="Line 6">
              <a:extLst>
                <a:ext uri="{FF2B5EF4-FFF2-40B4-BE49-F238E27FC236}">
                  <a16:creationId xmlns:a16="http://schemas.microsoft.com/office/drawing/2014/main" id="{E54430E4-B790-4F5E-9501-7C17DE98F058}"/>
                </a:ext>
              </a:extLst>
            </p:cNvPr>
            <p:cNvSpPr>
              <a:spLocks noChangeShapeType="1"/>
            </p:cNvSpPr>
            <p:nvPr/>
          </p:nvSpPr>
          <p:spPr bwMode="auto">
            <a:xfrm>
              <a:off x="1633" y="3367"/>
              <a:ext cx="2352"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8919" name="Line 7">
              <a:extLst>
                <a:ext uri="{FF2B5EF4-FFF2-40B4-BE49-F238E27FC236}">
                  <a16:creationId xmlns:a16="http://schemas.microsoft.com/office/drawing/2014/main" id="{A266A71A-8500-44EB-B063-8CE946FE50E3}"/>
                </a:ext>
              </a:extLst>
            </p:cNvPr>
            <p:cNvSpPr>
              <a:spLocks noChangeShapeType="1"/>
            </p:cNvSpPr>
            <p:nvPr/>
          </p:nvSpPr>
          <p:spPr bwMode="auto">
            <a:xfrm>
              <a:off x="2688" y="1536"/>
              <a:ext cx="1275" cy="1831"/>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76808" name="Text Box 8">
              <a:extLst>
                <a:ext uri="{FF2B5EF4-FFF2-40B4-BE49-F238E27FC236}">
                  <a16:creationId xmlns:a16="http://schemas.microsoft.com/office/drawing/2014/main" id="{0FE7E913-6FD4-4E18-88D4-7A864F3F965B}"/>
                </a:ext>
              </a:extLst>
            </p:cNvPr>
            <p:cNvSpPr txBox="1">
              <a:spLocks noChangeArrowheads="1"/>
            </p:cNvSpPr>
            <p:nvPr/>
          </p:nvSpPr>
          <p:spPr bwMode="auto">
            <a:xfrm>
              <a:off x="2110" y="1052"/>
              <a:ext cx="1155"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fontAlgn="auto" hangingPunct="1">
                <a:spcBef>
                  <a:spcPts val="0"/>
                </a:spcBef>
                <a:spcAft>
                  <a:spcPts val="0"/>
                </a:spcAft>
                <a:defRPr/>
              </a:pPr>
              <a:r>
                <a:rPr lang="en-US" altLang="en-US" sz="3200" b="1" dirty="0">
                  <a:solidFill>
                    <a:schemeClr val="tx2"/>
                  </a:solidFill>
                  <a:effectLst>
                    <a:outerShdw blurRad="38100" dist="38100" dir="2700000" algn="tl">
                      <a:srgbClr val="C0C0C0"/>
                    </a:outerShdw>
                  </a:effectLst>
                  <a:latin typeface="Open Sans"/>
                </a:rPr>
                <a:t>Agent</a:t>
              </a:r>
            </a:p>
          </p:txBody>
        </p:sp>
        <p:sp>
          <p:nvSpPr>
            <p:cNvPr id="76809" name="Text Box 9">
              <a:extLst>
                <a:ext uri="{FF2B5EF4-FFF2-40B4-BE49-F238E27FC236}">
                  <a16:creationId xmlns:a16="http://schemas.microsoft.com/office/drawing/2014/main" id="{D9E31444-DFAF-4B31-8C4F-139AF86BB664}"/>
                </a:ext>
              </a:extLst>
            </p:cNvPr>
            <p:cNvSpPr txBox="1">
              <a:spLocks noChangeArrowheads="1"/>
            </p:cNvSpPr>
            <p:nvPr/>
          </p:nvSpPr>
          <p:spPr bwMode="auto">
            <a:xfrm>
              <a:off x="908" y="3380"/>
              <a:ext cx="927"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fontAlgn="auto" hangingPunct="1">
                <a:spcBef>
                  <a:spcPts val="0"/>
                </a:spcBef>
                <a:spcAft>
                  <a:spcPts val="0"/>
                </a:spcAft>
                <a:defRPr/>
              </a:pPr>
              <a:r>
                <a:rPr lang="en-US" altLang="en-US" sz="3200" b="1" dirty="0">
                  <a:solidFill>
                    <a:schemeClr val="tx2"/>
                  </a:solidFill>
                  <a:effectLst>
                    <a:outerShdw blurRad="38100" dist="38100" dir="2700000" algn="tl">
                      <a:srgbClr val="C0C0C0"/>
                    </a:outerShdw>
                  </a:effectLst>
                  <a:latin typeface="Open Sans"/>
                </a:rPr>
                <a:t>Host</a:t>
              </a:r>
            </a:p>
          </p:txBody>
        </p:sp>
        <p:sp>
          <p:nvSpPr>
            <p:cNvPr id="76810" name="Text Box 10">
              <a:extLst>
                <a:ext uri="{FF2B5EF4-FFF2-40B4-BE49-F238E27FC236}">
                  <a16:creationId xmlns:a16="http://schemas.microsoft.com/office/drawing/2014/main" id="{8E9A2FEA-B1A3-4E2B-9E0E-0ED283226A79}"/>
                </a:ext>
              </a:extLst>
            </p:cNvPr>
            <p:cNvSpPr txBox="1">
              <a:spLocks noChangeArrowheads="1"/>
            </p:cNvSpPr>
            <p:nvPr/>
          </p:nvSpPr>
          <p:spPr bwMode="auto">
            <a:xfrm>
              <a:off x="3415" y="3367"/>
              <a:ext cx="2260"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fontAlgn="auto" hangingPunct="1">
                <a:spcBef>
                  <a:spcPts val="0"/>
                </a:spcBef>
                <a:spcAft>
                  <a:spcPts val="0"/>
                </a:spcAft>
                <a:defRPr/>
              </a:pPr>
              <a:r>
                <a:rPr lang="en-US" altLang="en-US" sz="3200" b="1" dirty="0">
                  <a:solidFill>
                    <a:schemeClr val="tx2"/>
                  </a:solidFill>
                  <a:effectLst>
                    <a:outerShdw blurRad="38100" dist="38100" dir="2700000" algn="tl">
                      <a:srgbClr val="C0C0C0"/>
                    </a:outerShdw>
                  </a:effectLst>
                  <a:latin typeface="Open Sans"/>
                </a:rPr>
                <a:t>Environment</a:t>
              </a:r>
            </a:p>
          </p:txBody>
        </p:sp>
      </p:gr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4E0D556B-BDF6-4A1E-9214-A8011BD7686A}"/>
              </a:ext>
            </a:extLst>
          </p:cNvPr>
          <p:cNvSpPr>
            <a:spLocks noGrp="1" noChangeArrowheads="1"/>
          </p:cNvSpPr>
          <p:nvPr>
            <p:ph type="title"/>
          </p:nvPr>
        </p:nvSpPr>
        <p:spPr/>
        <p:txBody>
          <a:bodyPr/>
          <a:lstStyle/>
          <a:p>
            <a:pPr fontAlgn="auto">
              <a:spcAft>
                <a:spcPts val="0"/>
              </a:spcAft>
              <a:defRPr/>
            </a:pPr>
            <a:r>
              <a:rPr lang="en-US" altLang="en-US" dirty="0"/>
              <a:t>Host Factors</a:t>
            </a:r>
          </a:p>
        </p:txBody>
      </p:sp>
      <p:sp>
        <p:nvSpPr>
          <p:cNvPr id="39939" name="Rectangle 3">
            <a:extLst>
              <a:ext uri="{FF2B5EF4-FFF2-40B4-BE49-F238E27FC236}">
                <a16:creationId xmlns:a16="http://schemas.microsoft.com/office/drawing/2014/main" id="{A5388EFF-D0D7-4841-97E7-6167B93E888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Intrinsic factors that influence an individual’s exposure, susceptibility, or response to a causative agent. </a:t>
            </a:r>
          </a:p>
          <a:p>
            <a:pPr lvl="1"/>
            <a:r>
              <a:rPr lang="en-US" altLang="en-US" dirty="0"/>
              <a:t>Age</a:t>
            </a:r>
          </a:p>
          <a:p>
            <a:pPr lvl="1"/>
            <a:r>
              <a:rPr lang="en-US" altLang="en-US" dirty="0"/>
              <a:t>Race</a:t>
            </a:r>
          </a:p>
          <a:p>
            <a:pPr lvl="1"/>
            <a:r>
              <a:rPr lang="en-US" altLang="en-US" dirty="0"/>
              <a:t>Sex</a:t>
            </a:r>
          </a:p>
          <a:p>
            <a:pPr lvl="1"/>
            <a:r>
              <a:rPr lang="en-US" altLang="en-US" dirty="0"/>
              <a:t>socioeconomic status</a:t>
            </a:r>
          </a:p>
          <a:p>
            <a:pPr lvl="1"/>
            <a:r>
              <a:rPr lang="en-US" altLang="en-US" dirty="0"/>
              <a:t>behaviors</a:t>
            </a:r>
          </a:p>
        </p:txBody>
      </p:sp>
      <p:grpSp>
        <p:nvGrpSpPr>
          <p:cNvPr id="39940" name="Group 4">
            <a:extLst>
              <a:ext uri="{FF2B5EF4-FFF2-40B4-BE49-F238E27FC236}">
                <a16:creationId xmlns:a16="http://schemas.microsoft.com/office/drawing/2014/main" id="{9F27256E-B2D5-4413-B15C-12661C8C42D9}"/>
              </a:ext>
            </a:extLst>
          </p:cNvPr>
          <p:cNvGrpSpPr>
            <a:grpSpLocks/>
          </p:cNvGrpSpPr>
          <p:nvPr/>
        </p:nvGrpSpPr>
        <p:grpSpPr bwMode="auto">
          <a:xfrm>
            <a:off x="6231773" y="1731096"/>
            <a:ext cx="4991785" cy="3097444"/>
            <a:chOff x="814" y="985"/>
            <a:chExt cx="5088" cy="2953"/>
          </a:xfrm>
        </p:grpSpPr>
        <p:sp>
          <p:nvSpPr>
            <p:cNvPr id="39941" name="Line 5">
              <a:extLst>
                <a:ext uri="{FF2B5EF4-FFF2-40B4-BE49-F238E27FC236}">
                  <a16:creationId xmlns:a16="http://schemas.microsoft.com/office/drawing/2014/main" id="{949C399D-66B1-4EEF-A7B6-D8E9E6BFBA42}"/>
                </a:ext>
              </a:extLst>
            </p:cNvPr>
            <p:cNvSpPr>
              <a:spLocks noChangeShapeType="1"/>
            </p:cNvSpPr>
            <p:nvPr/>
          </p:nvSpPr>
          <p:spPr bwMode="auto">
            <a:xfrm flipV="1">
              <a:off x="1633" y="1543"/>
              <a:ext cx="1104" cy="1824"/>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9942" name="Line 6">
              <a:extLst>
                <a:ext uri="{FF2B5EF4-FFF2-40B4-BE49-F238E27FC236}">
                  <a16:creationId xmlns:a16="http://schemas.microsoft.com/office/drawing/2014/main" id="{7246D56D-D289-44B3-92F0-A36BF6C372E1}"/>
                </a:ext>
              </a:extLst>
            </p:cNvPr>
            <p:cNvSpPr>
              <a:spLocks noChangeShapeType="1"/>
            </p:cNvSpPr>
            <p:nvPr/>
          </p:nvSpPr>
          <p:spPr bwMode="auto">
            <a:xfrm>
              <a:off x="1633" y="3367"/>
              <a:ext cx="2352"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39943" name="Line 7">
              <a:extLst>
                <a:ext uri="{FF2B5EF4-FFF2-40B4-BE49-F238E27FC236}">
                  <a16:creationId xmlns:a16="http://schemas.microsoft.com/office/drawing/2014/main" id="{AE5FD45B-77B5-4BE5-98F3-536032342878}"/>
                </a:ext>
              </a:extLst>
            </p:cNvPr>
            <p:cNvSpPr>
              <a:spLocks noChangeShapeType="1"/>
            </p:cNvSpPr>
            <p:nvPr/>
          </p:nvSpPr>
          <p:spPr bwMode="auto">
            <a:xfrm>
              <a:off x="2688" y="1536"/>
              <a:ext cx="1275" cy="1831"/>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78856" name="Text Box 8">
              <a:extLst>
                <a:ext uri="{FF2B5EF4-FFF2-40B4-BE49-F238E27FC236}">
                  <a16:creationId xmlns:a16="http://schemas.microsoft.com/office/drawing/2014/main" id="{7191DC0C-32E4-4BED-BD0F-6A876FA5A000}"/>
                </a:ext>
              </a:extLst>
            </p:cNvPr>
            <p:cNvSpPr txBox="1">
              <a:spLocks noChangeArrowheads="1"/>
            </p:cNvSpPr>
            <p:nvPr/>
          </p:nvSpPr>
          <p:spPr bwMode="auto">
            <a:xfrm>
              <a:off x="1995" y="985"/>
              <a:ext cx="1386"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fontAlgn="auto" hangingPunct="1">
                <a:spcBef>
                  <a:spcPts val="0"/>
                </a:spcBef>
                <a:spcAft>
                  <a:spcPts val="0"/>
                </a:spcAft>
                <a:defRPr/>
              </a:pPr>
              <a:r>
                <a:rPr lang="en-US" altLang="en-US" sz="3200" b="1" dirty="0">
                  <a:solidFill>
                    <a:schemeClr val="tx2"/>
                  </a:solidFill>
                  <a:effectLst>
                    <a:outerShdw blurRad="38100" dist="38100" dir="2700000" algn="tl">
                      <a:srgbClr val="C0C0C0"/>
                    </a:outerShdw>
                  </a:effectLst>
                  <a:latin typeface="Open Sans"/>
                </a:rPr>
                <a:t>Agent</a:t>
              </a:r>
            </a:p>
          </p:txBody>
        </p:sp>
        <p:sp>
          <p:nvSpPr>
            <p:cNvPr id="78857" name="Text Box 9">
              <a:extLst>
                <a:ext uri="{FF2B5EF4-FFF2-40B4-BE49-F238E27FC236}">
                  <a16:creationId xmlns:a16="http://schemas.microsoft.com/office/drawing/2014/main" id="{1A849856-68E4-47FD-9277-FE7BC5338A9D}"/>
                </a:ext>
              </a:extLst>
            </p:cNvPr>
            <p:cNvSpPr txBox="1">
              <a:spLocks noChangeArrowheads="1"/>
            </p:cNvSpPr>
            <p:nvPr/>
          </p:nvSpPr>
          <p:spPr bwMode="auto">
            <a:xfrm>
              <a:off x="814" y="3380"/>
              <a:ext cx="1113"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fontAlgn="auto" hangingPunct="1">
                <a:spcBef>
                  <a:spcPts val="0"/>
                </a:spcBef>
                <a:spcAft>
                  <a:spcPts val="0"/>
                </a:spcAft>
                <a:defRPr/>
              </a:pPr>
              <a:r>
                <a:rPr lang="en-US" altLang="en-US" sz="3200" b="1" dirty="0">
                  <a:solidFill>
                    <a:schemeClr val="tx2"/>
                  </a:solidFill>
                  <a:effectLst>
                    <a:outerShdw blurRad="38100" dist="38100" dir="2700000" algn="tl">
                      <a:srgbClr val="C0C0C0"/>
                    </a:outerShdw>
                  </a:effectLst>
                  <a:latin typeface="Open Sans"/>
                </a:rPr>
                <a:t>Host</a:t>
              </a:r>
            </a:p>
          </p:txBody>
        </p:sp>
        <p:sp>
          <p:nvSpPr>
            <p:cNvPr id="78858" name="Text Box 10">
              <a:extLst>
                <a:ext uri="{FF2B5EF4-FFF2-40B4-BE49-F238E27FC236}">
                  <a16:creationId xmlns:a16="http://schemas.microsoft.com/office/drawing/2014/main" id="{8C550EA2-C3D0-4F6E-8081-FCD2973C016B}"/>
                </a:ext>
              </a:extLst>
            </p:cNvPr>
            <p:cNvSpPr txBox="1">
              <a:spLocks noChangeArrowheads="1"/>
            </p:cNvSpPr>
            <p:nvPr/>
          </p:nvSpPr>
          <p:spPr bwMode="auto">
            <a:xfrm>
              <a:off x="3189" y="3367"/>
              <a:ext cx="2713"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fontAlgn="auto" hangingPunct="1">
                <a:spcBef>
                  <a:spcPts val="0"/>
                </a:spcBef>
                <a:spcAft>
                  <a:spcPts val="0"/>
                </a:spcAft>
                <a:defRPr/>
              </a:pPr>
              <a:r>
                <a:rPr lang="en-US" altLang="en-US" sz="3200" b="1" dirty="0">
                  <a:solidFill>
                    <a:schemeClr val="tx2"/>
                  </a:solidFill>
                  <a:effectLst>
                    <a:outerShdw blurRad="38100" dist="38100" dir="2700000" algn="tl">
                      <a:srgbClr val="C0C0C0"/>
                    </a:outerShdw>
                  </a:effectLst>
                  <a:latin typeface="Open Sans"/>
                </a:rPr>
                <a:t>Environment</a:t>
              </a:r>
            </a:p>
          </p:txBody>
        </p:sp>
      </p:gr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3A8D48C0-413C-46F2-92A1-6317B1DB9D2E}"/>
              </a:ext>
            </a:extLst>
          </p:cNvPr>
          <p:cNvSpPr>
            <a:spLocks noGrp="1" noChangeArrowheads="1"/>
          </p:cNvSpPr>
          <p:nvPr>
            <p:ph type="title"/>
          </p:nvPr>
        </p:nvSpPr>
        <p:spPr/>
        <p:txBody>
          <a:bodyPr/>
          <a:lstStyle/>
          <a:p>
            <a:pPr fontAlgn="auto">
              <a:spcAft>
                <a:spcPts val="0"/>
              </a:spcAft>
              <a:defRPr/>
            </a:pPr>
            <a:r>
              <a:rPr lang="en-US" altLang="en-US" dirty="0"/>
              <a:t>Environmental Factors</a:t>
            </a:r>
          </a:p>
        </p:txBody>
      </p:sp>
      <p:sp>
        <p:nvSpPr>
          <p:cNvPr id="40963" name="Rectangle 3">
            <a:extLst>
              <a:ext uri="{FF2B5EF4-FFF2-40B4-BE49-F238E27FC236}">
                <a16:creationId xmlns:a16="http://schemas.microsoft.com/office/drawing/2014/main" id="{40D0BF02-7B63-4C8B-A951-BBB2CC8E159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09600" indent="-609600"/>
            <a:r>
              <a:rPr lang="en-US" altLang="en-US" dirty="0"/>
              <a:t>Extrinsic factors which affect the agent and the opportunity for exposure</a:t>
            </a:r>
          </a:p>
          <a:p>
            <a:pPr marL="990600" lvl="1" indent="-646113"/>
            <a:r>
              <a:rPr lang="en-US" altLang="en-US" dirty="0"/>
              <a:t>physical factors </a:t>
            </a:r>
          </a:p>
          <a:p>
            <a:pPr marL="990600" lvl="1" indent="-646113"/>
            <a:r>
              <a:rPr lang="en-US" altLang="en-US" dirty="0"/>
              <a:t>biologic factors</a:t>
            </a:r>
          </a:p>
          <a:p>
            <a:pPr marL="990600" lvl="1" indent="-646113"/>
            <a:r>
              <a:rPr lang="en-US" altLang="en-US" dirty="0"/>
              <a:t>socioeconomic factors </a:t>
            </a:r>
          </a:p>
          <a:p>
            <a:pPr marL="990600" lvl="1" indent="-646113"/>
            <a:endParaRPr lang="en-US" altLang="en-US" dirty="0"/>
          </a:p>
        </p:txBody>
      </p:sp>
      <p:grpSp>
        <p:nvGrpSpPr>
          <p:cNvPr id="40964" name="Group 4">
            <a:extLst>
              <a:ext uri="{FF2B5EF4-FFF2-40B4-BE49-F238E27FC236}">
                <a16:creationId xmlns:a16="http://schemas.microsoft.com/office/drawing/2014/main" id="{0AAB01C0-D2FB-451A-A2DF-7AB025C446C5}"/>
              </a:ext>
            </a:extLst>
          </p:cNvPr>
          <p:cNvGrpSpPr>
            <a:grpSpLocks/>
          </p:cNvGrpSpPr>
          <p:nvPr/>
        </p:nvGrpSpPr>
        <p:grpSpPr bwMode="auto">
          <a:xfrm>
            <a:off x="6695747" y="1283711"/>
            <a:ext cx="4820831" cy="3016773"/>
            <a:chOff x="784" y="995"/>
            <a:chExt cx="5196" cy="2957"/>
          </a:xfrm>
        </p:grpSpPr>
        <p:sp>
          <p:nvSpPr>
            <p:cNvPr id="40965" name="Line 5">
              <a:extLst>
                <a:ext uri="{FF2B5EF4-FFF2-40B4-BE49-F238E27FC236}">
                  <a16:creationId xmlns:a16="http://schemas.microsoft.com/office/drawing/2014/main" id="{78FFE3C2-4B12-4134-A7F0-3017FF31E480}"/>
                </a:ext>
              </a:extLst>
            </p:cNvPr>
            <p:cNvSpPr>
              <a:spLocks noChangeShapeType="1"/>
            </p:cNvSpPr>
            <p:nvPr/>
          </p:nvSpPr>
          <p:spPr bwMode="auto">
            <a:xfrm flipV="1">
              <a:off x="1633" y="1543"/>
              <a:ext cx="1104" cy="1824"/>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40966" name="Line 6">
              <a:extLst>
                <a:ext uri="{FF2B5EF4-FFF2-40B4-BE49-F238E27FC236}">
                  <a16:creationId xmlns:a16="http://schemas.microsoft.com/office/drawing/2014/main" id="{BB15395F-3FA4-412E-9231-3DCAE4709E24}"/>
                </a:ext>
              </a:extLst>
            </p:cNvPr>
            <p:cNvSpPr>
              <a:spLocks noChangeShapeType="1"/>
            </p:cNvSpPr>
            <p:nvPr/>
          </p:nvSpPr>
          <p:spPr bwMode="auto">
            <a:xfrm>
              <a:off x="1633" y="3367"/>
              <a:ext cx="2352"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40967" name="Line 7">
              <a:extLst>
                <a:ext uri="{FF2B5EF4-FFF2-40B4-BE49-F238E27FC236}">
                  <a16:creationId xmlns:a16="http://schemas.microsoft.com/office/drawing/2014/main" id="{4BF3A78F-89C5-4A82-9B20-94AEEF275D3E}"/>
                </a:ext>
              </a:extLst>
            </p:cNvPr>
            <p:cNvSpPr>
              <a:spLocks noChangeShapeType="1"/>
            </p:cNvSpPr>
            <p:nvPr/>
          </p:nvSpPr>
          <p:spPr bwMode="auto">
            <a:xfrm>
              <a:off x="2688" y="1536"/>
              <a:ext cx="1275" cy="1831"/>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89096" name="Text Box 8">
              <a:extLst>
                <a:ext uri="{FF2B5EF4-FFF2-40B4-BE49-F238E27FC236}">
                  <a16:creationId xmlns:a16="http://schemas.microsoft.com/office/drawing/2014/main" id="{A12CD51E-255B-4054-944F-73A0568E1B9E}"/>
                </a:ext>
              </a:extLst>
            </p:cNvPr>
            <p:cNvSpPr txBox="1">
              <a:spLocks noChangeArrowheads="1"/>
            </p:cNvSpPr>
            <p:nvPr/>
          </p:nvSpPr>
          <p:spPr bwMode="auto">
            <a:xfrm>
              <a:off x="2015" y="995"/>
              <a:ext cx="1465" cy="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fontAlgn="auto" hangingPunct="1">
                <a:spcBef>
                  <a:spcPts val="0"/>
                </a:spcBef>
                <a:spcAft>
                  <a:spcPts val="0"/>
                </a:spcAft>
                <a:defRPr/>
              </a:pPr>
              <a:r>
                <a:rPr lang="en-US" altLang="en-US" sz="3200" b="1" dirty="0">
                  <a:solidFill>
                    <a:schemeClr val="tx2"/>
                  </a:solidFill>
                  <a:effectLst>
                    <a:outerShdw blurRad="38100" dist="38100" dir="2700000" algn="tl">
                      <a:srgbClr val="C0C0C0"/>
                    </a:outerShdw>
                  </a:effectLst>
                  <a:latin typeface="Open Sans"/>
                </a:rPr>
                <a:t>Agent</a:t>
              </a:r>
            </a:p>
          </p:txBody>
        </p:sp>
        <p:sp>
          <p:nvSpPr>
            <p:cNvPr id="89097" name="Text Box 9">
              <a:extLst>
                <a:ext uri="{FF2B5EF4-FFF2-40B4-BE49-F238E27FC236}">
                  <a16:creationId xmlns:a16="http://schemas.microsoft.com/office/drawing/2014/main" id="{CF0D17B9-06E0-4CD6-9874-05E51A2AD318}"/>
                </a:ext>
              </a:extLst>
            </p:cNvPr>
            <p:cNvSpPr txBox="1">
              <a:spLocks noChangeArrowheads="1"/>
            </p:cNvSpPr>
            <p:nvPr/>
          </p:nvSpPr>
          <p:spPr bwMode="auto">
            <a:xfrm>
              <a:off x="784" y="3379"/>
              <a:ext cx="1177" cy="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fontAlgn="auto" hangingPunct="1">
                <a:spcBef>
                  <a:spcPts val="0"/>
                </a:spcBef>
                <a:spcAft>
                  <a:spcPts val="0"/>
                </a:spcAft>
                <a:defRPr/>
              </a:pPr>
              <a:r>
                <a:rPr lang="en-US" altLang="en-US" sz="3200" b="1" dirty="0">
                  <a:solidFill>
                    <a:schemeClr val="tx2"/>
                  </a:solidFill>
                  <a:effectLst>
                    <a:outerShdw blurRad="38100" dist="38100" dir="2700000" algn="tl">
                      <a:srgbClr val="C0C0C0"/>
                    </a:outerShdw>
                  </a:effectLst>
                  <a:latin typeface="Open Sans"/>
                </a:rPr>
                <a:t>Host</a:t>
              </a:r>
            </a:p>
          </p:txBody>
        </p:sp>
        <p:sp>
          <p:nvSpPr>
            <p:cNvPr id="89098" name="Text Box 10">
              <a:extLst>
                <a:ext uri="{FF2B5EF4-FFF2-40B4-BE49-F238E27FC236}">
                  <a16:creationId xmlns:a16="http://schemas.microsoft.com/office/drawing/2014/main" id="{C923A34D-FA3F-4AA5-BA35-3519ECA6F475}"/>
                </a:ext>
              </a:extLst>
            </p:cNvPr>
            <p:cNvSpPr txBox="1">
              <a:spLocks noChangeArrowheads="1"/>
            </p:cNvSpPr>
            <p:nvPr/>
          </p:nvSpPr>
          <p:spPr bwMode="auto">
            <a:xfrm>
              <a:off x="3112" y="3367"/>
              <a:ext cx="2868" cy="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fontAlgn="auto" hangingPunct="1">
                <a:spcBef>
                  <a:spcPts val="0"/>
                </a:spcBef>
                <a:spcAft>
                  <a:spcPts val="0"/>
                </a:spcAft>
                <a:defRPr/>
              </a:pPr>
              <a:r>
                <a:rPr lang="en-US" altLang="en-US" sz="3200" b="1" dirty="0">
                  <a:solidFill>
                    <a:schemeClr val="tx2"/>
                  </a:solidFill>
                  <a:effectLst>
                    <a:outerShdw blurRad="38100" dist="38100" dir="2700000" algn="tl">
                      <a:srgbClr val="C0C0C0"/>
                    </a:outerShdw>
                  </a:effectLst>
                  <a:latin typeface="Open Sans"/>
                </a:rPr>
                <a:t>Environment</a:t>
              </a:r>
            </a:p>
          </p:txBody>
        </p:sp>
      </p:gr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5673F399-208C-4E3D-9EEC-3D528D114EA7}"/>
              </a:ext>
            </a:extLst>
          </p:cNvPr>
          <p:cNvSpPr>
            <a:spLocks noGrp="1" noChangeArrowheads="1"/>
          </p:cNvSpPr>
          <p:nvPr>
            <p:ph sz="half" idx="1"/>
          </p:nvPr>
        </p:nvSpPr>
        <p:spPr bwMode="auto">
          <a:xfrm>
            <a:off x="740664" y="277092"/>
            <a:ext cx="11055750" cy="62345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lvl="1" indent="0" algn="ctr">
              <a:buNone/>
            </a:pPr>
            <a:r>
              <a:rPr lang="en-US" altLang="en-US" sz="4800" b="1" spc="-60" dirty="0">
                <a:solidFill>
                  <a:srgbClr val="4E7CBE"/>
                </a:solidFill>
                <a:latin typeface="Open Sans SemiBold" charset="0"/>
              </a:rPr>
              <a:t>Epidemiology and Disease</a:t>
            </a:r>
            <a:endParaRPr lang="en-US" altLang="en-US" dirty="0"/>
          </a:p>
        </p:txBody>
      </p:sp>
    </p:spTree>
    <p:extLst>
      <p:ext uri="{BB962C8B-B14F-4D97-AF65-F5344CB8AC3E}">
        <p14:creationId xmlns:p14="http://schemas.microsoft.com/office/powerpoint/2010/main" val="291660804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a:extLst>
              <a:ext uri="{FF2B5EF4-FFF2-40B4-BE49-F238E27FC236}">
                <a16:creationId xmlns:a16="http://schemas.microsoft.com/office/drawing/2014/main" id="{09DC306B-ADFD-4FFE-9C71-29E3FC5D195A}"/>
              </a:ext>
            </a:extLst>
          </p:cNvPr>
          <p:cNvSpPr>
            <a:spLocks noGrp="1" noChangeArrowheads="1"/>
          </p:cNvSpPr>
          <p:nvPr>
            <p:ph type="title"/>
          </p:nvPr>
        </p:nvSpPr>
        <p:spPr/>
        <p:txBody>
          <a:bodyPr/>
          <a:lstStyle/>
          <a:p>
            <a:pPr lvl="1">
              <a:lnSpc>
                <a:spcPct val="100000"/>
              </a:lnSpc>
              <a:spcBef>
                <a:spcPts val="1000"/>
              </a:spcBef>
              <a:buClr>
                <a:schemeClr val="accent1"/>
              </a:buClr>
              <a:defRPr/>
            </a:pPr>
            <a:r>
              <a:rPr lang="en-US" altLang="en-US" kern="1200" spc="-60" dirty="0">
                <a:solidFill>
                  <a:srgbClr val="4E7CBE"/>
                </a:solidFill>
                <a:latin typeface="Open Sans SemiBold" charset="0"/>
                <a:ea typeface="+mn-ea"/>
                <a:cs typeface="+mn-cs"/>
              </a:rPr>
              <a:t>Chain of Infection</a:t>
            </a:r>
          </a:p>
        </p:txBody>
      </p:sp>
      <p:grpSp>
        <p:nvGrpSpPr>
          <p:cNvPr id="43012" name="Group 4">
            <a:extLst>
              <a:ext uri="{FF2B5EF4-FFF2-40B4-BE49-F238E27FC236}">
                <a16:creationId xmlns:a16="http://schemas.microsoft.com/office/drawing/2014/main" id="{D4DA30E5-57CB-4902-BBCB-14E29619B0E2}"/>
              </a:ext>
            </a:extLst>
          </p:cNvPr>
          <p:cNvGrpSpPr>
            <a:grpSpLocks/>
          </p:cNvGrpSpPr>
          <p:nvPr/>
        </p:nvGrpSpPr>
        <p:grpSpPr bwMode="auto">
          <a:xfrm>
            <a:off x="1981200" y="1744663"/>
            <a:ext cx="8077200" cy="4291013"/>
            <a:chOff x="288" y="1099"/>
            <a:chExt cx="5088" cy="2703"/>
          </a:xfrm>
        </p:grpSpPr>
        <p:sp>
          <p:nvSpPr>
            <p:cNvPr id="161797" name="Oval 5">
              <a:extLst>
                <a:ext uri="{FF2B5EF4-FFF2-40B4-BE49-F238E27FC236}">
                  <a16:creationId xmlns:a16="http://schemas.microsoft.com/office/drawing/2014/main" id="{50D1F283-6342-40FF-AE89-55E9FF5E93D0}"/>
                </a:ext>
              </a:extLst>
            </p:cNvPr>
            <p:cNvSpPr>
              <a:spLocks noChangeArrowheads="1"/>
            </p:cNvSpPr>
            <p:nvPr/>
          </p:nvSpPr>
          <p:spPr bwMode="auto">
            <a:xfrm>
              <a:off x="288" y="1872"/>
              <a:ext cx="1680" cy="110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fontAlgn="auto" hangingPunct="1">
                <a:spcBef>
                  <a:spcPts val="0"/>
                </a:spcBef>
                <a:spcAft>
                  <a:spcPts val="0"/>
                </a:spcAft>
                <a:defRPr/>
              </a:pPr>
              <a:r>
                <a:rPr lang="en-US" altLang="en-US" sz="3200" b="1" dirty="0">
                  <a:solidFill>
                    <a:schemeClr val="bg1"/>
                  </a:solidFill>
                  <a:effectLst>
                    <a:outerShdw blurRad="38100" dist="38100" dir="2700000" algn="tl">
                      <a:srgbClr val="000000">
                        <a:alpha val="43137"/>
                      </a:srgbClr>
                    </a:outerShdw>
                  </a:effectLst>
                  <a:latin typeface="Open Sans"/>
                </a:rPr>
                <a:t>Reservoir</a:t>
              </a:r>
            </a:p>
          </p:txBody>
        </p:sp>
        <p:sp>
          <p:nvSpPr>
            <p:cNvPr id="161798" name="Oval 6">
              <a:extLst>
                <a:ext uri="{FF2B5EF4-FFF2-40B4-BE49-F238E27FC236}">
                  <a16:creationId xmlns:a16="http://schemas.microsoft.com/office/drawing/2014/main" id="{57A293FB-258E-4AF1-BCFE-BA2DAE8D2045}"/>
                </a:ext>
              </a:extLst>
            </p:cNvPr>
            <p:cNvSpPr>
              <a:spLocks noChangeArrowheads="1"/>
            </p:cNvSpPr>
            <p:nvPr/>
          </p:nvSpPr>
          <p:spPr bwMode="auto">
            <a:xfrm>
              <a:off x="1968" y="1099"/>
              <a:ext cx="1728" cy="11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fontAlgn="auto" hangingPunct="1">
                <a:spcBef>
                  <a:spcPts val="0"/>
                </a:spcBef>
                <a:spcAft>
                  <a:spcPts val="0"/>
                </a:spcAft>
                <a:defRPr/>
              </a:pPr>
              <a:r>
                <a:rPr lang="en-US" altLang="en-US" sz="3200" b="1" dirty="0">
                  <a:solidFill>
                    <a:schemeClr val="bg1"/>
                  </a:solidFill>
                  <a:effectLst>
                    <a:outerShdw blurRad="38100" dist="38100" dir="2700000" algn="tl">
                      <a:srgbClr val="000000">
                        <a:alpha val="43137"/>
                      </a:srgbClr>
                    </a:outerShdw>
                  </a:effectLst>
                  <a:latin typeface="Open Sans"/>
                </a:rPr>
                <a:t>Mode of </a:t>
              </a:r>
            </a:p>
            <a:p>
              <a:pPr algn="ctr" eaLnBrk="1" fontAlgn="auto" hangingPunct="1">
                <a:spcBef>
                  <a:spcPts val="0"/>
                </a:spcBef>
                <a:spcAft>
                  <a:spcPts val="0"/>
                </a:spcAft>
                <a:defRPr/>
              </a:pPr>
              <a:r>
                <a:rPr lang="en-US" altLang="en-US" sz="3200" b="1" dirty="0">
                  <a:solidFill>
                    <a:schemeClr val="bg1"/>
                  </a:solidFill>
                  <a:effectLst>
                    <a:outerShdw blurRad="38100" dist="38100" dir="2700000" algn="tl">
                      <a:srgbClr val="000000">
                        <a:alpha val="43137"/>
                      </a:srgbClr>
                    </a:outerShdw>
                  </a:effectLst>
                  <a:latin typeface="Open Sans"/>
                </a:rPr>
                <a:t>Transmission</a:t>
              </a:r>
            </a:p>
          </p:txBody>
        </p:sp>
        <p:sp>
          <p:nvSpPr>
            <p:cNvPr id="161799" name="Oval 7">
              <a:extLst>
                <a:ext uri="{FF2B5EF4-FFF2-40B4-BE49-F238E27FC236}">
                  <a16:creationId xmlns:a16="http://schemas.microsoft.com/office/drawing/2014/main" id="{3A2775E9-4EB4-4227-91D1-770E01BABD2C}"/>
                </a:ext>
              </a:extLst>
            </p:cNvPr>
            <p:cNvSpPr>
              <a:spLocks noChangeArrowheads="1"/>
            </p:cNvSpPr>
            <p:nvPr/>
          </p:nvSpPr>
          <p:spPr bwMode="auto">
            <a:xfrm>
              <a:off x="3696" y="1824"/>
              <a:ext cx="1680" cy="110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fontAlgn="auto" hangingPunct="1">
                <a:spcBef>
                  <a:spcPts val="0"/>
                </a:spcBef>
                <a:spcAft>
                  <a:spcPts val="0"/>
                </a:spcAft>
                <a:defRPr/>
              </a:pPr>
              <a:r>
                <a:rPr lang="en-US" altLang="en-US" sz="3200" b="1" dirty="0">
                  <a:solidFill>
                    <a:schemeClr val="bg1"/>
                  </a:solidFill>
                  <a:effectLst>
                    <a:outerShdw blurRad="38100" dist="38100" dir="2700000" algn="tl">
                      <a:srgbClr val="000000">
                        <a:alpha val="43137"/>
                      </a:srgbClr>
                    </a:outerShdw>
                  </a:effectLst>
                  <a:latin typeface="Open Sans"/>
                </a:rPr>
                <a:t>Susceptible </a:t>
              </a:r>
            </a:p>
            <a:p>
              <a:pPr algn="ctr" eaLnBrk="1" fontAlgn="auto" hangingPunct="1">
                <a:spcBef>
                  <a:spcPts val="0"/>
                </a:spcBef>
                <a:spcAft>
                  <a:spcPts val="0"/>
                </a:spcAft>
                <a:defRPr/>
              </a:pPr>
              <a:r>
                <a:rPr lang="en-US" altLang="en-US" sz="3200" b="1" dirty="0">
                  <a:solidFill>
                    <a:schemeClr val="bg1"/>
                  </a:solidFill>
                  <a:effectLst>
                    <a:outerShdw blurRad="38100" dist="38100" dir="2700000" algn="tl">
                      <a:srgbClr val="000000">
                        <a:alpha val="43137"/>
                      </a:srgbClr>
                    </a:outerShdw>
                  </a:effectLst>
                  <a:latin typeface="Open Sans"/>
                </a:rPr>
                <a:t>Host</a:t>
              </a:r>
            </a:p>
          </p:txBody>
        </p:sp>
        <p:sp>
          <p:nvSpPr>
            <p:cNvPr id="161800" name="Oval 8">
              <a:extLst>
                <a:ext uri="{FF2B5EF4-FFF2-40B4-BE49-F238E27FC236}">
                  <a16:creationId xmlns:a16="http://schemas.microsoft.com/office/drawing/2014/main" id="{19A4A0F3-4924-4A57-857C-BE91A923EB76}"/>
                </a:ext>
              </a:extLst>
            </p:cNvPr>
            <p:cNvSpPr>
              <a:spLocks noChangeArrowheads="1"/>
            </p:cNvSpPr>
            <p:nvPr/>
          </p:nvSpPr>
          <p:spPr bwMode="auto">
            <a:xfrm>
              <a:off x="2016" y="2688"/>
              <a:ext cx="1728" cy="111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fontAlgn="auto" hangingPunct="1">
                <a:spcBef>
                  <a:spcPts val="0"/>
                </a:spcBef>
                <a:spcAft>
                  <a:spcPts val="0"/>
                </a:spcAft>
                <a:defRPr/>
              </a:pPr>
              <a:r>
                <a:rPr lang="en-US" altLang="en-US" sz="3200" b="1" dirty="0">
                  <a:solidFill>
                    <a:schemeClr val="bg1"/>
                  </a:solidFill>
                  <a:effectLst>
                    <a:outerShdw blurRad="38100" dist="38100" dir="2700000" algn="tl">
                      <a:srgbClr val="000000">
                        <a:alpha val="43137"/>
                      </a:srgbClr>
                    </a:outerShdw>
                  </a:effectLst>
                  <a:latin typeface="Open Sans"/>
                </a:rPr>
                <a:t>Mode of </a:t>
              </a:r>
            </a:p>
            <a:p>
              <a:pPr algn="ctr" eaLnBrk="1" fontAlgn="auto" hangingPunct="1">
                <a:spcBef>
                  <a:spcPts val="0"/>
                </a:spcBef>
                <a:spcAft>
                  <a:spcPts val="0"/>
                </a:spcAft>
                <a:defRPr/>
              </a:pPr>
              <a:r>
                <a:rPr lang="en-US" altLang="en-US" sz="3200" b="1" dirty="0">
                  <a:solidFill>
                    <a:schemeClr val="bg1"/>
                  </a:solidFill>
                  <a:effectLst>
                    <a:outerShdw blurRad="38100" dist="38100" dir="2700000" algn="tl">
                      <a:srgbClr val="000000">
                        <a:alpha val="43137"/>
                      </a:srgbClr>
                    </a:outerShdw>
                  </a:effectLst>
                  <a:latin typeface="Open Sans"/>
                </a:rPr>
                <a:t>Transmission</a:t>
              </a:r>
            </a:p>
          </p:txBody>
        </p:sp>
        <p:sp>
          <p:nvSpPr>
            <p:cNvPr id="43017" name="Line 9">
              <a:extLst>
                <a:ext uri="{FF2B5EF4-FFF2-40B4-BE49-F238E27FC236}">
                  <a16:creationId xmlns:a16="http://schemas.microsoft.com/office/drawing/2014/main" id="{CFCCEFC5-F6D8-4F9A-9BB9-8CF28290F142}"/>
                </a:ext>
              </a:extLst>
            </p:cNvPr>
            <p:cNvSpPr>
              <a:spLocks noChangeShapeType="1"/>
            </p:cNvSpPr>
            <p:nvPr/>
          </p:nvSpPr>
          <p:spPr bwMode="auto">
            <a:xfrm flipV="1">
              <a:off x="1920" y="2064"/>
              <a:ext cx="240" cy="144"/>
            </a:xfrm>
            <a:prstGeom prst="line">
              <a:avLst/>
            </a:prstGeom>
            <a:noFill/>
            <a:ln w="1016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8" name="Line 10">
              <a:extLst>
                <a:ext uri="{FF2B5EF4-FFF2-40B4-BE49-F238E27FC236}">
                  <a16:creationId xmlns:a16="http://schemas.microsoft.com/office/drawing/2014/main" id="{178D16DB-91CF-4A34-950E-63F8C3F0F002}"/>
                </a:ext>
              </a:extLst>
            </p:cNvPr>
            <p:cNvSpPr>
              <a:spLocks noChangeShapeType="1"/>
            </p:cNvSpPr>
            <p:nvPr/>
          </p:nvSpPr>
          <p:spPr bwMode="auto">
            <a:xfrm>
              <a:off x="3744" y="1824"/>
              <a:ext cx="192" cy="192"/>
            </a:xfrm>
            <a:prstGeom prst="line">
              <a:avLst/>
            </a:prstGeom>
            <a:noFill/>
            <a:ln w="1016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9" name="Line 11">
              <a:extLst>
                <a:ext uri="{FF2B5EF4-FFF2-40B4-BE49-F238E27FC236}">
                  <a16:creationId xmlns:a16="http://schemas.microsoft.com/office/drawing/2014/main" id="{CF884F4F-2DCF-41F3-91D0-C14BA156AC59}"/>
                </a:ext>
              </a:extLst>
            </p:cNvPr>
            <p:cNvSpPr>
              <a:spLocks noChangeShapeType="1"/>
            </p:cNvSpPr>
            <p:nvPr/>
          </p:nvSpPr>
          <p:spPr bwMode="auto">
            <a:xfrm flipH="1">
              <a:off x="3648" y="2688"/>
              <a:ext cx="240" cy="240"/>
            </a:xfrm>
            <a:prstGeom prst="line">
              <a:avLst/>
            </a:prstGeom>
            <a:noFill/>
            <a:ln w="1016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C051D9DF-4112-4971-96D9-7B788D2BCD86}"/>
              </a:ext>
            </a:extLst>
          </p:cNvPr>
          <p:cNvSpPr>
            <a:spLocks noGrp="1" noChangeArrowheads="1"/>
          </p:cNvSpPr>
          <p:nvPr>
            <p:ph type="title"/>
          </p:nvPr>
        </p:nvSpPr>
        <p:spPr/>
        <p:txBody>
          <a:bodyPr/>
          <a:lstStyle/>
          <a:p>
            <a:pPr lvl="1">
              <a:lnSpc>
                <a:spcPct val="100000"/>
              </a:lnSpc>
              <a:spcBef>
                <a:spcPts val="1000"/>
              </a:spcBef>
              <a:buClr>
                <a:schemeClr val="accent1"/>
              </a:buClr>
              <a:defRPr/>
            </a:pPr>
            <a:r>
              <a:rPr lang="en-US" altLang="en-US" kern="1200" spc="-60" dirty="0">
                <a:solidFill>
                  <a:srgbClr val="4E7CBE"/>
                </a:solidFill>
                <a:latin typeface="Open Sans SemiBold" charset="0"/>
                <a:ea typeface="+mn-ea"/>
                <a:cs typeface="+mn-cs"/>
              </a:rPr>
              <a:t>Chain of Infection</a:t>
            </a:r>
          </a:p>
        </p:txBody>
      </p:sp>
      <p:sp>
        <p:nvSpPr>
          <p:cNvPr id="44035" name="Rectangle 3">
            <a:extLst>
              <a:ext uri="{FF2B5EF4-FFF2-40B4-BE49-F238E27FC236}">
                <a16:creationId xmlns:a16="http://schemas.microsoft.com/office/drawing/2014/main" id="{EF5DCED2-8A2C-4D0D-8BB0-EDE9633FC3E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b="1" dirty="0"/>
              <a:t>Reservoir </a:t>
            </a:r>
            <a:r>
              <a:rPr lang="en-US" altLang="en-US" dirty="0"/>
              <a:t>of an agent is the habitat in which an infectious agent normally lives, grows, and multiplies</a:t>
            </a:r>
          </a:p>
          <a:p>
            <a:pPr lvl="1"/>
            <a:r>
              <a:rPr lang="en-US" altLang="en-US" b="1" dirty="0"/>
              <a:t>Portal of exit </a:t>
            </a:r>
            <a:r>
              <a:rPr lang="en-US" altLang="en-US" dirty="0"/>
              <a:t>is the path by which an agent leaves the source host</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CDEA03D6-3B0F-45BB-A952-FF297DEAF20F}"/>
              </a:ext>
            </a:extLst>
          </p:cNvPr>
          <p:cNvSpPr>
            <a:spLocks noGrp="1" noChangeArrowheads="1"/>
          </p:cNvSpPr>
          <p:nvPr>
            <p:ph type="title"/>
          </p:nvPr>
        </p:nvSpPr>
        <p:spPr/>
        <p:txBody>
          <a:bodyPr/>
          <a:lstStyle/>
          <a:p>
            <a:pPr lvl="1">
              <a:lnSpc>
                <a:spcPct val="100000"/>
              </a:lnSpc>
              <a:spcBef>
                <a:spcPts val="1000"/>
              </a:spcBef>
              <a:buClr>
                <a:schemeClr val="accent1"/>
              </a:buClr>
              <a:defRPr/>
            </a:pPr>
            <a:r>
              <a:rPr lang="en-US" altLang="en-US" kern="1200" spc="-60" dirty="0">
                <a:solidFill>
                  <a:srgbClr val="4E7CBE"/>
                </a:solidFill>
                <a:latin typeface="Open Sans SemiBold" charset="0"/>
                <a:ea typeface="+mn-ea"/>
                <a:cs typeface="+mn-cs"/>
              </a:rPr>
              <a:t>Chain of Infection</a:t>
            </a:r>
          </a:p>
        </p:txBody>
      </p:sp>
      <p:sp>
        <p:nvSpPr>
          <p:cNvPr id="45059" name="Rectangle 3">
            <a:extLst>
              <a:ext uri="{FF2B5EF4-FFF2-40B4-BE49-F238E27FC236}">
                <a16:creationId xmlns:a16="http://schemas.microsoft.com/office/drawing/2014/main" id="{833C92D4-7193-4660-9A1A-F882132DA60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pPr>
            <a:r>
              <a:rPr lang="en-US" altLang="en-US" dirty="0"/>
              <a:t>Modes of transmission</a:t>
            </a:r>
          </a:p>
          <a:p>
            <a:pPr lvl="1">
              <a:lnSpc>
                <a:spcPct val="80000"/>
              </a:lnSpc>
            </a:pPr>
            <a:r>
              <a:rPr lang="en-US" altLang="en-US" dirty="0"/>
              <a:t>Direct – immediate transfer of the agent from a reservoir to a susceptible host by direct contact or droplet spread</a:t>
            </a:r>
          </a:p>
          <a:p>
            <a:pPr lvl="2">
              <a:lnSpc>
                <a:spcPct val="80000"/>
              </a:lnSpc>
            </a:pPr>
            <a:r>
              <a:rPr lang="en-US" altLang="en-US" sz="2400" dirty="0"/>
              <a:t>Direct contact</a:t>
            </a:r>
          </a:p>
          <a:p>
            <a:pPr lvl="2">
              <a:lnSpc>
                <a:spcPct val="80000"/>
              </a:lnSpc>
            </a:pPr>
            <a:r>
              <a:rPr lang="en-US" altLang="en-US" sz="2400" dirty="0"/>
              <a:t>Droplet </a:t>
            </a:r>
            <a:r>
              <a:rPr lang="en-US" altLang="en-US" dirty="0"/>
              <a:t>spread</a:t>
            </a:r>
          </a:p>
          <a:p>
            <a:pPr lvl="1">
              <a:lnSpc>
                <a:spcPct val="80000"/>
              </a:lnSpc>
            </a:pPr>
            <a:r>
              <a:rPr lang="en-US" altLang="en-US" dirty="0"/>
              <a:t>Indirect – an agent is carried from a reservoir to a susceptible host by suspended air particles or by animate (vector) or inanimate (vehicle) intermediaries</a:t>
            </a:r>
          </a:p>
          <a:p>
            <a:pPr lvl="2">
              <a:lnSpc>
                <a:spcPct val="80000"/>
              </a:lnSpc>
            </a:pPr>
            <a:r>
              <a:rPr lang="en-US" altLang="en-US" sz="2400" dirty="0"/>
              <a:t>Airborne</a:t>
            </a:r>
          </a:p>
          <a:p>
            <a:pPr lvl="2">
              <a:lnSpc>
                <a:spcPct val="80000"/>
              </a:lnSpc>
            </a:pPr>
            <a:r>
              <a:rPr lang="en-US" altLang="en-US" sz="2400" dirty="0" err="1"/>
              <a:t>Vehicleborne</a:t>
            </a:r>
            <a:endParaRPr lang="en-US" altLang="en-US" sz="2400" dirty="0"/>
          </a:p>
          <a:p>
            <a:pPr lvl="2">
              <a:lnSpc>
                <a:spcPct val="80000"/>
              </a:lnSpc>
            </a:pPr>
            <a:r>
              <a:rPr lang="en-US" altLang="en-US" sz="2400" dirty="0" err="1"/>
              <a:t>Vectorborne</a:t>
            </a:r>
            <a:endParaRPr lang="en-US" altLang="en-US" sz="2400" dirty="0"/>
          </a:p>
          <a:p>
            <a:pPr lvl="2">
              <a:lnSpc>
                <a:spcPct val="80000"/>
              </a:lnSpc>
            </a:pPr>
            <a:r>
              <a:rPr lang="en-US" altLang="en-US" sz="2400" dirty="0"/>
              <a:t>Mechanical</a:t>
            </a:r>
          </a:p>
          <a:p>
            <a:pPr lvl="1">
              <a:lnSpc>
                <a:spcPct val="80000"/>
              </a:lnSpc>
            </a:pPr>
            <a:r>
              <a:rPr lang="en-US" altLang="en-US" dirty="0"/>
              <a:t>Biologic</a:t>
            </a:r>
          </a:p>
          <a:p>
            <a:pPr marL="0" lvl="1" indent="0">
              <a:lnSpc>
                <a:spcPct val="80000"/>
              </a:lnSpc>
              <a:buNone/>
            </a:pPr>
            <a:endParaRPr lang="en-US" altLang="en-US"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5589AA0F-ECB0-472D-A191-F6B39CD52701}"/>
              </a:ext>
            </a:extLst>
          </p:cNvPr>
          <p:cNvSpPr>
            <a:spLocks noGrp="1" noChangeArrowheads="1"/>
          </p:cNvSpPr>
          <p:nvPr>
            <p:ph type="title"/>
          </p:nvPr>
        </p:nvSpPr>
        <p:spPr/>
        <p:txBody>
          <a:bodyPr/>
          <a:lstStyle/>
          <a:p>
            <a:pPr lvl="1">
              <a:lnSpc>
                <a:spcPct val="100000"/>
              </a:lnSpc>
              <a:spcBef>
                <a:spcPts val="1000"/>
              </a:spcBef>
              <a:buClr>
                <a:schemeClr val="accent1"/>
              </a:buClr>
              <a:defRPr/>
            </a:pPr>
            <a:r>
              <a:rPr lang="en-US" altLang="en-US" kern="1200" spc="-60" dirty="0">
                <a:solidFill>
                  <a:srgbClr val="4E7CBE"/>
                </a:solidFill>
                <a:latin typeface="Open Sans SemiBold" charset="0"/>
                <a:ea typeface="+mn-ea"/>
                <a:cs typeface="+mn-cs"/>
              </a:rPr>
              <a:t>Chain of Infection</a:t>
            </a:r>
          </a:p>
        </p:txBody>
      </p:sp>
      <p:sp>
        <p:nvSpPr>
          <p:cNvPr id="46083" name="Rectangle 3">
            <a:extLst>
              <a:ext uri="{FF2B5EF4-FFF2-40B4-BE49-F238E27FC236}">
                <a16:creationId xmlns:a16="http://schemas.microsoft.com/office/drawing/2014/main" id="{D9FB51C6-35BA-43ED-8D0C-478D630ABB5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Portal of entry – means by which an agent enters a susceptible host</a:t>
            </a:r>
          </a:p>
          <a:p>
            <a:pPr lvl="1"/>
            <a:r>
              <a:rPr lang="en-US" altLang="en-US" dirty="0"/>
              <a:t>Host – individual infected with the agent</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C380FF67-8916-4844-8CC3-D3FEF1542A96}"/>
              </a:ext>
            </a:extLst>
          </p:cNvPr>
          <p:cNvSpPr>
            <a:spLocks noGrp="1" noChangeArrowheads="1"/>
          </p:cNvSpPr>
          <p:nvPr>
            <p:ph type="title"/>
          </p:nvPr>
        </p:nvSpPr>
        <p:spPr/>
        <p:txBody>
          <a:bodyPr/>
          <a:lstStyle/>
          <a:p>
            <a:pPr lvl="1">
              <a:lnSpc>
                <a:spcPct val="100000"/>
              </a:lnSpc>
              <a:spcBef>
                <a:spcPts val="1000"/>
              </a:spcBef>
              <a:buClr>
                <a:schemeClr val="accent1"/>
              </a:buClr>
              <a:defRPr/>
            </a:pPr>
            <a:r>
              <a:rPr lang="en-US" altLang="en-US" kern="1200" spc="-60" dirty="0">
                <a:solidFill>
                  <a:srgbClr val="4E7CBE"/>
                </a:solidFill>
                <a:latin typeface="Open Sans SemiBold" charset="0"/>
                <a:ea typeface="+mn-ea"/>
                <a:cs typeface="+mn-cs"/>
              </a:rPr>
              <a:t>Epidemic Disease Occurrence</a:t>
            </a:r>
          </a:p>
        </p:txBody>
      </p:sp>
      <p:sp>
        <p:nvSpPr>
          <p:cNvPr id="47107" name="Rectangle 3">
            <a:extLst>
              <a:ext uri="{FF2B5EF4-FFF2-40B4-BE49-F238E27FC236}">
                <a16:creationId xmlns:a16="http://schemas.microsoft.com/office/drawing/2014/main" id="{382565DE-2BE1-4ED2-B7E0-2D39A771B74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Level of Disease - amount of a particular disease that is usually present in a community</a:t>
            </a:r>
          </a:p>
          <a:p>
            <a:pPr lvl="3"/>
            <a:endParaRPr lang="en-US" altLang="en-US" dirty="0"/>
          </a:p>
        </p:txBody>
      </p:sp>
      <p:grpSp>
        <p:nvGrpSpPr>
          <p:cNvPr id="47108" name="Group 4">
            <a:extLst>
              <a:ext uri="{FF2B5EF4-FFF2-40B4-BE49-F238E27FC236}">
                <a16:creationId xmlns:a16="http://schemas.microsoft.com/office/drawing/2014/main" id="{49FBEB74-FEA3-40C8-A5AB-40FF73400E07}"/>
              </a:ext>
            </a:extLst>
          </p:cNvPr>
          <p:cNvGrpSpPr>
            <a:grpSpLocks/>
          </p:cNvGrpSpPr>
          <p:nvPr/>
        </p:nvGrpSpPr>
        <p:grpSpPr bwMode="auto">
          <a:xfrm>
            <a:off x="1905000" y="2514600"/>
            <a:ext cx="8567054" cy="3624868"/>
            <a:chOff x="-94" y="1344"/>
            <a:chExt cx="5004" cy="2363"/>
          </a:xfrm>
        </p:grpSpPr>
        <p:sp>
          <p:nvSpPr>
            <p:cNvPr id="116741" name="Text Box 5">
              <a:extLst>
                <a:ext uri="{FF2B5EF4-FFF2-40B4-BE49-F238E27FC236}">
                  <a16:creationId xmlns:a16="http://schemas.microsoft.com/office/drawing/2014/main" id="{4D2D04A3-1D5F-4674-A821-5F25CC376E70}"/>
                </a:ext>
              </a:extLst>
            </p:cNvPr>
            <p:cNvSpPr txBox="1">
              <a:spLocks noChangeArrowheads="1"/>
            </p:cNvSpPr>
            <p:nvPr/>
          </p:nvSpPr>
          <p:spPr bwMode="auto">
            <a:xfrm>
              <a:off x="384" y="3326"/>
              <a:ext cx="1234" cy="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spcBef>
                  <a:spcPct val="50000"/>
                </a:spcBef>
                <a:spcAft>
                  <a:spcPts val="0"/>
                </a:spcAft>
                <a:defRPr/>
              </a:pPr>
              <a:r>
                <a:rPr lang="en-US" altLang="en-US" sz="3200" b="1" dirty="0" err="1">
                  <a:solidFill>
                    <a:schemeClr val="tx2"/>
                  </a:solidFill>
                  <a:effectLst>
                    <a:outerShdw blurRad="38100" dist="38100" dir="2700000" algn="tl">
                      <a:srgbClr val="C0C0C0"/>
                    </a:outerShdw>
                  </a:effectLst>
                  <a:latin typeface="Open Sans"/>
                </a:rPr>
                <a:t>Sporatic</a:t>
              </a:r>
              <a:endParaRPr lang="en-US" altLang="en-US" sz="3200" b="1" dirty="0">
                <a:solidFill>
                  <a:schemeClr val="tx2"/>
                </a:solidFill>
                <a:effectLst>
                  <a:outerShdw blurRad="38100" dist="38100" dir="2700000" algn="tl">
                    <a:srgbClr val="C0C0C0"/>
                  </a:outerShdw>
                </a:effectLst>
                <a:latin typeface="Open Sans"/>
              </a:endParaRPr>
            </a:p>
          </p:txBody>
        </p:sp>
        <p:sp>
          <p:nvSpPr>
            <p:cNvPr id="116742" name="Text Box 6">
              <a:extLst>
                <a:ext uri="{FF2B5EF4-FFF2-40B4-BE49-F238E27FC236}">
                  <a16:creationId xmlns:a16="http://schemas.microsoft.com/office/drawing/2014/main" id="{A2F7284E-B1B8-473D-8CA7-5EB768C8DFA2}"/>
                </a:ext>
              </a:extLst>
            </p:cNvPr>
            <p:cNvSpPr txBox="1">
              <a:spLocks noChangeArrowheads="1"/>
            </p:cNvSpPr>
            <p:nvPr/>
          </p:nvSpPr>
          <p:spPr bwMode="auto">
            <a:xfrm>
              <a:off x="1501" y="2722"/>
              <a:ext cx="3360" cy="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fontAlgn="auto" hangingPunct="1">
                <a:spcBef>
                  <a:spcPct val="50000"/>
                </a:spcBef>
                <a:spcAft>
                  <a:spcPts val="0"/>
                </a:spcAft>
                <a:defRPr/>
              </a:pPr>
              <a:r>
                <a:rPr lang="en-US" altLang="en-US" sz="3200" b="1" dirty="0">
                  <a:solidFill>
                    <a:schemeClr val="tx2"/>
                  </a:solidFill>
                  <a:effectLst>
                    <a:outerShdw blurRad="38100" dist="38100" dir="2700000" algn="tl">
                      <a:srgbClr val="C0C0C0"/>
                    </a:outerShdw>
                  </a:effectLst>
                  <a:latin typeface="Open Sans"/>
                </a:rPr>
                <a:t>Endemic</a:t>
              </a:r>
              <a:endParaRPr lang="en-US" altLang="en-US" sz="2400" b="1" dirty="0">
                <a:solidFill>
                  <a:schemeClr val="tx2"/>
                </a:solidFill>
                <a:effectLst>
                  <a:outerShdw blurRad="38100" dist="38100" dir="2700000" algn="tl">
                    <a:srgbClr val="C0C0C0"/>
                  </a:outerShdw>
                </a:effectLst>
                <a:latin typeface="Open Sans"/>
              </a:endParaRPr>
            </a:p>
          </p:txBody>
        </p:sp>
        <p:sp>
          <p:nvSpPr>
            <p:cNvPr id="116743" name="Text Box 7">
              <a:extLst>
                <a:ext uri="{FF2B5EF4-FFF2-40B4-BE49-F238E27FC236}">
                  <a16:creationId xmlns:a16="http://schemas.microsoft.com/office/drawing/2014/main" id="{DAEC6F9E-5B82-4337-9679-64C4A287BF96}"/>
                </a:ext>
              </a:extLst>
            </p:cNvPr>
            <p:cNvSpPr txBox="1">
              <a:spLocks noChangeArrowheads="1"/>
            </p:cNvSpPr>
            <p:nvPr/>
          </p:nvSpPr>
          <p:spPr bwMode="auto">
            <a:xfrm>
              <a:off x="2492" y="2169"/>
              <a:ext cx="1135" cy="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fontAlgn="auto" hangingPunct="1">
                <a:spcBef>
                  <a:spcPts val="0"/>
                </a:spcBef>
                <a:spcAft>
                  <a:spcPts val="0"/>
                </a:spcAft>
                <a:defRPr/>
              </a:pPr>
              <a:r>
                <a:rPr lang="en-US" altLang="en-US" sz="3200" b="1" dirty="0">
                  <a:solidFill>
                    <a:schemeClr val="tx2"/>
                  </a:solidFill>
                  <a:effectLst>
                    <a:outerShdw blurRad="38100" dist="38100" dir="2700000" algn="tl">
                      <a:srgbClr val="C0C0C0"/>
                    </a:outerShdw>
                  </a:effectLst>
                  <a:latin typeface="Open Sans"/>
                </a:rPr>
                <a:t>Epidemic</a:t>
              </a:r>
            </a:p>
          </p:txBody>
        </p:sp>
        <p:sp>
          <p:nvSpPr>
            <p:cNvPr id="116744" name="Text Box 8">
              <a:extLst>
                <a:ext uri="{FF2B5EF4-FFF2-40B4-BE49-F238E27FC236}">
                  <a16:creationId xmlns:a16="http://schemas.microsoft.com/office/drawing/2014/main" id="{46D1FD42-7C63-4BBD-B467-31F874C3859D}"/>
                </a:ext>
              </a:extLst>
            </p:cNvPr>
            <p:cNvSpPr txBox="1">
              <a:spLocks noChangeArrowheads="1"/>
            </p:cNvSpPr>
            <p:nvPr/>
          </p:nvSpPr>
          <p:spPr bwMode="auto">
            <a:xfrm>
              <a:off x="3704" y="1631"/>
              <a:ext cx="1206" cy="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fontAlgn="auto" hangingPunct="1">
                <a:spcBef>
                  <a:spcPts val="0"/>
                </a:spcBef>
                <a:spcAft>
                  <a:spcPts val="0"/>
                </a:spcAft>
                <a:defRPr/>
              </a:pPr>
              <a:r>
                <a:rPr lang="en-US" altLang="en-US" sz="3200" b="1" dirty="0">
                  <a:solidFill>
                    <a:schemeClr val="tx2"/>
                  </a:solidFill>
                  <a:effectLst>
                    <a:outerShdw blurRad="38100" dist="38100" dir="2700000" algn="tl">
                      <a:srgbClr val="C0C0C0"/>
                    </a:outerShdw>
                  </a:effectLst>
                  <a:latin typeface="Open Sans"/>
                </a:rPr>
                <a:t>Pandemic</a:t>
              </a:r>
            </a:p>
          </p:txBody>
        </p:sp>
        <p:sp>
          <p:nvSpPr>
            <p:cNvPr id="47113" name="Line 9">
              <a:extLst>
                <a:ext uri="{FF2B5EF4-FFF2-40B4-BE49-F238E27FC236}">
                  <a16:creationId xmlns:a16="http://schemas.microsoft.com/office/drawing/2014/main" id="{AD883C68-1F83-4BE0-859C-09DBF6384500}"/>
                </a:ext>
              </a:extLst>
            </p:cNvPr>
            <p:cNvSpPr>
              <a:spLocks noChangeShapeType="1"/>
            </p:cNvSpPr>
            <p:nvPr/>
          </p:nvSpPr>
          <p:spPr bwMode="auto">
            <a:xfrm flipV="1">
              <a:off x="480" y="1488"/>
              <a:ext cx="3312" cy="1872"/>
            </a:xfrm>
            <a:prstGeom prst="line">
              <a:avLst/>
            </a:prstGeom>
            <a:noFill/>
            <a:ln w="762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
          <p:nvSpPr>
            <p:cNvPr id="116746" name="Text Box 10">
              <a:extLst>
                <a:ext uri="{FF2B5EF4-FFF2-40B4-BE49-F238E27FC236}">
                  <a16:creationId xmlns:a16="http://schemas.microsoft.com/office/drawing/2014/main" id="{15DFD5FF-F3F5-4672-9A9D-F96C35E25751}"/>
                </a:ext>
              </a:extLst>
            </p:cNvPr>
            <p:cNvSpPr txBox="1">
              <a:spLocks noChangeArrowheads="1"/>
            </p:cNvSpPr>
            <p:nvPr/>
          </p:nvSpPr>
          <p:spPr bwMode="auto">
            <a:xfrm>
              <a:off x="-94" y="1344"/>
              <a:ext cx="3958" cy="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spcBef>
                  <a:spcPts val="0"/>
                </a:spcBef>
                <a:spcAft>
                  <a:spcPts val="0"/>
                </a:spcAft>
                <a:defRPr/>
              </a:pPr>
              <a:r>
                <a:rPr lang="en-US" altLang="en-US" sz="3200" b="1" dirty="0">
                  <a:solidFill>
                    <a:schemeClr val="tx2"/>
                  </a:solidFill>
                  <a:effectLst>
                    <a:outerShdw blurRad="38100" dist="38100" dir="2700000" algn="tl">
                      <a:srgbClr val="C0C0C0"/>
                    </a:outerShdw>
                  </a:effectLst>
                  <a:latin typeface="Open Sans"/>
                </a:rPr>
                <a:t>Increasing amount of disease</a:t>
              </a:r>
            </a:p>
          </p:txBody>
        </p:sp>
      </p:gr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EA9A93E-4244-4EFD-A930-32C63E74BEB7}"/>
              </a:ext>
            </a:extLst>
          </p:cNvPr>
          <p:cNvSpPr>
            <a:spLocks noGrp="1" noChangeArrowheads="1"/>
          </p:cNvSpPr>
          <p:nvPr>
            <p:ph type="title"/>
          </p:nvPr>
        </p:nvSpPr>
        <p:spPr/>
        <p:txBody>
          <a:bodyPr/>
          <a:lstStyle/>
          <a:p>
            <a:pPr fontAlgn="auto">
              <a:spcAft>
                <a:spcPts val="0"/>
              </a:spcAft>
              <a:defRPr/>
            </a:pPr>
            <a:r>
              <a:rPr lang="en-US" altLang="en-US" dirty="0"/>
              <a:t>Epidemiology</a:t>
            </a:r>
          </a:p>
        </p:txBody>
      </p:sp>
      <p:sp>
        <p:nvSpPr>
          <p:cNvPr id="15363" name="Rectangle 3">
            <a:extLst>
              <a:ext uri="{FF2B5EF4-FFF2-40B4-BE49-F238E27FC236}">
                <a16:creationId xmlns:a16="http://schemas.microsoft.com/office/drawing/2014/main" id="{888A1D28-5689-4835-AEDF-2323AC7FF7A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Comes from Greek words</a:t>
            </a:r>
          </a:p>
          <a:p>
            <a:pPr lvl="1"/>
            <a:r>
              <a:rPr lang="en-US" altLang="en-US" b="1" dirty="0"/>
              <a:t>epi</a:t>
            </a:r>
            <a:r>
              <a:rPr lang="en-US" altLang="en-US" dirty="0"/>
              <a:t>, meaning “on or upon”</a:t>
            </a:r>
          </a:p>
          <a:p>
            <a:pPr lvl="1"/>
            <a:r>
              <a:rPr lang="en-US" altLang="en-US" b="1" dirty="0" err="1"/>
              <a:t>demos</a:t>
            </a:r>
            <a:r>
              <a:rPr lang="en-US" altLang="en-US" dirty="0" err="1"/>
              <a:t>,meaning</a:t>
            </a:r>
            <a:r>
              <a:rPr lang="en-US" altLang="en-US" dirty="0"/>
              <a:t> “people”</a:t>
            </a:r>
          </a:p>
          <a:p>
            <a:pPr lvl="1"/>
            <a:r>
              <a:rPr lang="en-US" altLang="en-US" b="1" dirty="0"/>
              <a:t>logos</a:t>
            </a:r>
            <a:r>
              <a:rPr lang="en-US" altLang="en-US" dirty="0"/>
              <a:t>, meaning “the study of”</a:t>
            </a:r>
          </a:p>
          <a:p>
            <a:r>
              <a:rPr lang="en-US" altLang="en-US" b="1" dirty="0"/>
              <a:t>Study of distribution and determinants of health-related conditions or events in populations</a:t>
            </a:r>
            <a:endParaRPr lang="en-US" altLang="en-US" dirty="0"/>
          </a:p>
          <a:p>
            <a:pPr lvl="1"/>
            <a:endParaRPr lang="en-US" altLang="en-US"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A7CE5-DD26-4D2C-8E94-8270F896533F}"/>
              </a:ext>
            </a:extLst>
          </p:cNvPr>
          <p:cNvSpPr>
            <a:spLocks noGrp="1"/>
          </p:cNvSpPr>
          <p:nvPr>
            <p:ph type="title"/>
          </p:nvPr>
        </p:nvSpPr>
        <p:spPr/>
        <p:txBody>
          <a:bodyPr/>
          <a:lstStyle/>
          <a:p>
            <a:r>
              <a:rPr lang="en-US" dirty="0"/>
              <a:t>Epidemic Disease Occurrence</a:t>
            </a:r>
          </a:p>
        </p:txBody>
      </p:sp>
      <p:sp>
        <p:nvSpPr>
          <p:cNvPr id="48131" name="Rectangle 3">
            <a:extLst>
              <a:ext uri="{FF2B5EF4-FFF2-40B4-BE49-F238E27FC236}">
                <a16:creationId xmlns:a16="http://schemas.microsoft.com/office/drawing/2014/main" id="{D32C4052-0166-4010-98A2-3E9B8226838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Sporadic - irregular pattern of occurrence, with occasional cases occurring at irregular intervals</a:t>
            </a:r>
          </a:p>
          <a:p>
            <a:r>
              <a:rPr lang="en-US" altLang="en-US" dirty="0"/>
              <a:t>Endemic  - persistent level of occurrence with a low to moderate disease level</a:t>
            </a:r>
          </a:p>
          <a:p>
            <a:r>
              <a:rPr lang="en-US" altLang="en-US" dirty="0"/>
              <a:t>Epidemic or Outbreak- occurrence of a disease within an area is clearly in excess of the expected level for a given time period</a:t>
            </a:r>
          </a:p>
          <a:p>
            <a:r>
              <a:rPr lang="en-US" altLang="en-US" dirty="0"/>
              <a:t>Pandemic - an epidemic spreads over several countries or continents, affecting a large number of people</a:t>
            </a:r>
          </a:p>
          <a:p>
            <a:endParaRPr lang="en-US" altLang="en-US" dirty="0"/>
          </a:p>
          <a:p>
            <a:endParaRPr lang="en-US" altLang="en-US" dirty="0"/>
          </a:p>
          <a:p>
            <a:endParaRPr lang="en-US"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373C984-ACF2-41F6-9AAE-2FD01435AB8F}"/>
              </a:ext>
            </a:extLst>
          </p:cNvPr>
          <p:cNvSpPr>
            <a:spLocks noGrp="1" noChangeArrowheads="1"/>
          </p:cNvSpPr>
          <p:nvPr>
            <p:ph type="title"/>
          </p:nvPr>
        </p:nvSpPr>
        <p:spPr/>
        <p:txBody>
          <a:bodyPr/>
          <a:lstStyle/>
          <a:p>
            <a:pPr fontAlgn="auto">
              <a:spcAft>
                <a:spcPts val="0"/>
              </a:spcAft>
              <a:defRPr/>
            </a:pPr>
            <a:r>
              <a:rPr lang="en-US" altLang="en-US" dirty="0"/>
              <a:t>History</a:t>
            </a:r>
          </a:p>
        </p:txBody>
      </p:sp>
      <p:sp>
        <p:nvSpPr>
          <p:cNvPr id="16387" name="Rectangle 3">
            <a:extLst>
              <a:ext uri="{FF2B5EF4-FFF2-40B4-BE49-F238E27FC236}">
                <a16:creationId xmlns:a16="http://schemas.microsoft.com/office/drawing/2014/main" id="{851C6520-48AC-45DA-BD0D-33AC2A63C69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Hippocrates (circa 400 B.C.) attempted to explain disease occurrence from a rational instead of a supernatural viewpoint</a:t>
            </a:r>
          </a:p>
          <a:p>
            <a:pPr lvl="1"/>
            <a:r>
              <a:rPr lang="en-US" altLang="en-US" dirty="0"/>
              <a:t>John </a:t>
            </a:r>
            <a:r>
              <a:rPr lang="en-US" altLang="en-US" dirty="0" err="1"/>
              <a:t>Graunt</a:t>
            </a:r>
            <a:r>
              <a:rPr lang="en-US" altLang="en-US" dirty="0"/>
              <a:t>, a London haberdasher, published his landmark analysis of mortality data in 1662. He was the first to quantify patterns of birth, death, and disease occurrence, noting male-female disparities, high infant mortality, and seasonal variations</a:t>
            </a:r>
          </a:p>
          <a:p>
            <a:endParaRPr lang="en-US" alt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9C8D032-2866-4FC5-9978-3AA53073B9CF}"/>
              </a:ext>
            </a:extLst>
          </p:cNvPr>
          <p:cNvSpPr>
            <a:spLocks noGrp="1" noChangeArrowheads="1"/>
          </p:cNvSpPr>
          <p:nvPr>
            <p:ph type="title"/>
          </p:nvPr>
        </p:nvSpPr>
        <p:spPr/>
        <p:txBody>
          <a:bodyPr/>
          <a:lstStyle/>
          <a:p>
            <a:pPr fontAlgn="auto">
              <a:spcAft>
                <a:spcPts val="0"/>
              </a:spcAft>
              <a:defRPr/>
            </a:pPr>
            <a:r>
              <a:rPr lang="en-US" altLang="en-US" dirty="0"/>
              <a:t>Mid 1800’s</a:t>
            </a:r>
          </a:p>
        </p:txBody>
      </p:sp>
      <p:sp>
        <p:nvSpPr>
          <p:cNvPr id="18435" name="Rectangle 3">
            <a:extLst>
              <a:ext uri="{FF2B5EF4-FFF2-40B4-BE49-F238E27FC236}">
                <a16:creationId xmlns:a16="http://schemas.microsoft.com/office/drawing/2014/main" id="{82A777FA-B342-4F9A-9C72-CE37DDAB7A8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William Farr began to systematically collect and analyze Britain’s mortality statistics</a:t>
            </a:r>
          </a:p>
          <a:p>
            <a:pPr lvl="1"/>
            <a:r>
              <a:rPr lang="en-US" altLang="en-US" dirty="0"/>
              <a:t>John Snow, an anesthesiologist, conducted a series of investigations in London that later earned him the title “the father of epidemiology.”</a:t>
            </a:r>
          </a:p>
          <a:p>
            <a:pPr lvl="1"/>
            <a:r>
              <a:rPr lang="en-US" altLang="en-US" dirty="0"/>
              <a:t>Discipline did not flourish until the end of the Second World War</a:t>
            </a:r>
          </a:p>
          <a:p>
            <a:pPr lvl="1"/>
            <a:endParaRPr lang="en-US" altLang="en-US" dirty="0"/>
          </a:p>
          <a:p>
            <a:pPr lvl="1"/>
            <a:endParaRPr lang="en-US" alt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AC10E461-E5D4-43BB-B8EE-44A81E342461}"/>
              </a:ext>
            </a:extLst>
          </p:cNvPr>
          <p:cNvSpPr>
            <a:spLocks noGrp="1" noChangeArrowheads="1"/>
          </p:cNvSpPr>
          <p:nvPr>
            <p:ph type="title"/>
          </p:nvPr>
        </p:nvSpPr>
        <p:spPr/>
        <p:txBody>
          <a:bodyPr/>
          <a:lstStyle/>
          <a:p>
            <a:pPr fontAlgn="auto">
              <a:spcAft>
                <a:spcPts val="0"/>
              </a:spcAft>
              <a:defRPr/>
            </a:pPr>
            <a:r>
              <a:rPr lang="en-US" altLang="en-US" dirty="0"/>
              <a:t>Population or community health assessment</a:t>
            </a:r>
          </a:p>
        </p:txBody>
      </p:sp>
      <p:sp>
        <p:nvSpPr>
          <p:cNvPr id="21507" name="Rectangle 3">
            <a:extLst>
              <a:ext uri="{FF2B5EF4-FFF2-40B4-BE49-F238E27FC236}">
                <a16:creationId xmlns:a16="http://schemas.microsoft.com/office/drawing/2014/main" id="{656EB1DC-ABCC-41F9-8851-DF626598329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What are the actual and potential health problems in the community?</a:t>
            </a:r>
          </a:p>
          <a:p>
            <a:pPr lvl="1"/>
            <a:r>
              <a:rPr lang="en-US" altLang="en-US" dirty="0"/>
              <a:t>Where are they?</a:t>
            </a:r>
          </a:p>
          <a:p>
            <a:pPr lvl="1"/>
            <a:r>
              <a:rPr lang="en-US" altLang="en-US" dirty="0"/>
              <a:t>Who is at risk?</a:t>
            </a:r>
          </a:p>
          <a:p>
            <a:pPr lvl="1"/>
            <a:r>
              <a:rPr lang="en-US" altLang="en-US" dirty="0"/>
              <a:t>Which problems are declining over time?</a:t>
            </a:r>
          </a:p>
          <a:p>
            <a:pPr lvl="1"/>
            <a:r>
              <a:rPr lang="en-US" altLang="en-US" dirty="0"/>
              <a:t>Which ones are increasing or have the potential to increase?</a:t>
            </a:r>
          </a:p>
          <a:p>
            <a:pPr lvl="1"/>
            <a:r>
              <a:rPr lang="en-US" altLang="en-US" dirty="0"/>
              <a:t>How do these patterns relate to the level and distribution of services available?</a:t>
            </a:r>
          </a:p>
          <a:p>
            <a:pPr lvl="1"/>
            <a:endParaRPr lang="en-US" alt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6316240B-FA4F-4712-B5E1-459CFCDDAEBA}"/>
              </a:ext>
            </a:extLst>
          </p:cNvPr>
          <p:cNvSpPr>
            <a:spLocks noGrp="1" noChangeArrowheads="1"/>
          </p:cNvSpPr>
          <p:nvPr>
            <p:ph type="title"/>
          </p:nvPr>
        </p:nvSpPr>
        <p:spPr/>
        <p:txBody>
          <a:bodyPr/>
          <a:lstStyle/>
          <a:p>
            <a:pPr fontAlgn="auto">
              <a:spcAft>
                <a:spcPts val="0"/>
              </a:spcAft>
              <a:defRPr/>
            </a:pPr>
            <a:r>
              <a:rPr lang="en-US" altLang="en-US" dirty="0"/>
              <a:t>The Epidemiologic Approach</a:t>
            </a:r>
          </a:p>
        </p:txBody>
      </p:sp>
      <p:sp>
        <p:nvSpPr>
          <p:cNvPr id="22531" name="Rectangle 3">
            <a:extLst>
              <a:ext uri="{FF2B5EF4-FFF2-40B4-BE49-F238E27FC236}">
                <a16:creationId xmlns:a16="http://schemas.microsoft.com/office/drawing/2014/main" id="{DBFCEE58-5A8C-4896-917F-0DACE0E8330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Case Definition – a set of standard criteria for deciding whether a person has a particular disease or other health-related condition.</a:t>
            </a:r>
          </a:p>
          <a:p>
            <a:endParaRPr lang="en-US" alt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67E219F1-7BA3-4E3A-928D-8BA88B92BC5B}"/>
              </a:ext>
            </a:extLst>
          </p:cNvPr>
          <p:cNvSpPr>
            <a:spLocks noGrp="1" noChangeArrowheads="1"/>
          </p:cNvSpPr>
          <p:nvPr>
            <p:ph type="title"/>
          </p:nvPr>
        </p:nvSpPr>
        <p:spPr/>
        <p:txBody>
          <a:bodyPr/>
          <a:lstStyle/>
          <a:p>
            <a:pPr fontAlgn="auto">
              <a:spcAft>
                <a:spcPts val="0"/>
              </a:spcAft>
              <a:defRPr/>
            </a:pPr>
            <a:r>
              <a:rPr lang="en-US" altLang="en-US" dirty="0"/>
              <a:t>Statistics and Reports</a:t>
            </a:r>
          </a:p>
        </p:txBody>
      </p:sp>
      <p:sp>
        <p:nvSpPr>
          <p:cNvPr id="23555" name="Rectangle 3">
            <a:extLst>
              <a:ext uri="{FF2B5EF4-FFF2-40B4-BE49-F238E27FC236}">
                <a16:creationId xmlns:a16="http://schemas.microsoft.com/office/drawing/2014/main" id="{5673F399-208C-4E3D-9EEC-3D528D114EA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When physicians diagnose a case of a reportable disease they send a report of the case to their local health department.</a:t>
            </a:r>
          </a:p>
          <a:p>
            <a:pPr lvl="2"/>
            <a:r>
              <a:rPr lang="en-US" altLang="en-US" dirty="0"/>
              <a:t>Time - when the case occurred</a:t>
            </a:r>
          </a:p>
          <a:p>
            <a:pPr lvl="2"/>
            <a:r>
              <a:rPr lang="en-US" altLang="en-US" dirty="0"/>
              <a:t>place - where the patient lived</a:t>
            </a:r>
          </a:p>
          <a:p>
            <a:pPr lvl="2"/>
            <a:r>
              <a:rPr lang="en-US" altLang="en-US" dirty="0"/>
              <a:t>person - the age, race, and sex of the patient</a:t>
            </a:r>
          </a:p>
          <a:p>
            <a:pPr lvl="1"/>
            <a:r>
              <a:rPr lang="en-US" altLang="en-US" dirty="0"/>
              <a:t>Health departments convert the case counts into rates, which relate the number of cases to the size of the population where they occurred</a:t>
            </a:r>
          </a:p>
          <a:p>
            <a:pPr lvl="1"/>
            <a:endParaRPr lang="en-US" alt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5673F399-208C-4E3D-9EEC-3D528D114EA7}"/>
              </a:ext>
            </a:extLst>
          </p:cNvPr>
          <p:cNvSpPr>
            <a:spLocks noGrp="1" noChangeArrowheads="1"/>
          </p:cNvSpPr>
          <p:nvPr>
            <p:ph sz="half" idx="1"/>
          </p:nvPr>
        </p:nvSpPr>
        <p:spPr bwMode="auto">
          <a:xfrm>
            <a:off x="740664" y="277092"/>
            <a:ext cx="11055750" cy="62345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lvl="1" indent="0" algn="ctr">
              <a:buNone/>
            </a:pPr>
            <a:r>
              <a:rPr lang="en-US" altLang="en-US" sz="4800" b="1" spc="-60" dirty="0">
                <a:solidFill>
                  <a:srgbClr val="4E7CBE"/>
                </a:solidFill>
                <a:latin typeface="Open Sans SemiBold" charset="0"/>
              </a:rPr>
              <a:t>Types of Epidemiology</a:t>
            </a:r>
            <a:endParaRPr lang="en-US" altLang="en-US" dirty="0"/>
          </a:p>
        </p:txBody>
      </p:sp>
    </p:spTree>
    <p:extLst>
      <p:ext uri="{BB962C8B-B14F-4D97-AF65-F5344CB8AC3E}">
        <p14:creationId xmlns:p14="http://schemas.microsoft.com/office/powerpoint/2010/main" val="3785689888"/>
      </p:ext>
    </p:extLst>
  </p:cSld>
  <p:clrMapOvr>
    <a:masterClrMapping/>
  </p:clrMapOvr>
  <p:transition/>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terms/"/>
    <ds:schemaRef ds:uri="http://schemas.microsoft.com/sharepoint/v3"/>
    <ds:schemaRef ds:uri="http://purl.org/dc/dcmitype/"/>
    <ds:schemaRef ds:uri="56ea17bb-c96d-4826-b465-01eec0dd23dd"/>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05d88611-e516-4d1a-b12e-39107e78b3d0"/>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103</TotalTime>
  <Words>891</Words>
  <Application>Microsoft Office PowerPoint</Application>
  <PresentationFormat>Widescreen</PresentationFormat>
  <Paragraphs>140</Paragraphs>
  <Slides>30</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30</vt:i4>
      </vt:variant>
    </vt:vector>
  </HeadingPairs>
  <TitlesOfParts>
    <vt:vector size="39" baseType="lpstr">
      <vt:lpstr>.AppleSystemUIFont</vt:lpstr>
      <vt:lpstr>Arial</vt:lpstr>
      <vt:lpstr>Calibri</vt:lpstr>
      <vt:lpstr>Open Sans</vt:lpstr>
      <vt:lpstr>Open Sans SemiBold</vt:lpstr>
      <vt:lpstr>TimesNewRomanPS-BoldMT</vt:lpstr>
      <vt:lpstr>2_Office Theme</vt:lpstr>
      <vt:lpstr>3_Office Theme</vt:lpstr>
      <vt:lpstr>4_Office Theme</vt:lpstr>
      <vt:lpstr>PowerPoint Presentation</vt:lpstr>
      <vt:lpstr>PowerPoint Presentation</vt:lpstr>
      <vt:lpstr>Epidemiology</vt:lpstr>
      <vt:lpstr>History</vt:lpstr>
      <vt:lpstr>Mid 1800’s</vt:lpstr>
      <vt:lpstr>Population or community health assessment</vt:lpstr>
      <vt:lpstr>The Epidemiologic Approach</vt:lpstr>
      <vt:lpstr>Statistics and Reports</vt:lpstr>
      <vt:lpstr>PowerPoint Presentation</vt:lpstr>
      <vt:lpstr>Descriptive Epidemiology</vt:lpstr>
      <vt:lpstr>Person</vt:lpstr>
      <vt:lpstr>Acquired Characteristics</vt:lpstr>
      <vt:lpstr>Activities</vt:lpstr>
      <vt:lpstr>Conditions under which people live</vt:lpstr>
      <vt:lpstr>Analytic Epidemiology</vt:lpstr>
      <vt:lpstr>Experimental</vt:lpstr>
      <vt:lpstr>Observational</vt:lpstr>
      <vt:lpstr>PowerPoint Presentation</vt:lpstr>
      <vt:lpstr>Causes</vt:lpstr>
      <vt:lpstr>Epidemiologic Triangle</vt:lpstr>
      <vt:lpstr>Agent  </vt:lpstr>
      <vt:lpstr>Host Factors</vt:lpstr>
      <vt:lpstr>Environmental Factors</vt:lpstr>
      <vt:lpstr>PowerPoint Presentation</vt:lpstr>
      <vt:lpstr>Chain of Infection</vt:lpstr>
      <vt:lpstr>Chain of Infection</vt:lpstr>
      <vt:lpstr>Chain of Infection</vt:lpstr>
      <vt:lpstr>Chain of Infection</vt:lpstr>
      <vt:lpstr>Epidemic Disease Occurrence</vt:lpstr>
      <vt:lpstr>Epidemic Disease Occurrence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32</cp:revision>
  <cp:lastPrinted>2017-07-07T16:17:37Z</cp:lastPrinted>
  <dcterms:created xsi:type="dcterms:W3CDTF">2017-07-11T23:58:30Z</dcterms:created>
  <dcterms:modified xsi:type="dcterms:W3CDTF">2017-07-24T14:01:43Z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