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 id="2147483825" r:id="rId6"/>
  </p:sldMasterIdLst>
  <p:notesMasterIdLst>
    <p:notesMasterId r:id="rId31"/>
  </p:notesMasterIdLst>
  <p:sldIdLst>
    <p:sldId id="321" r:id="rId7"/>
    <p:sldId id="349" r:id="rId8"/>
    <p:sldId id="325" r:id="rId9"/>
    <p:sldId id="326" r:id="rId10"/>
    <p:sldId id="327" r:id="rId11"/>
    <p:sldId id="328" r:id="rId12"/>
    <p:sldId id="329" r:id="rId13"/>
    <p:sldId id="330" r:id="rId14"/>
    <p:sldId id="331" r:id="rId15"/>
    <p:sldId id="332" r:id="rId16"/>
    <p:sldId id="333" r:id="rId17"/>
    <p:sldId id="347" r:id="rId18"/>
    <p:sldId id="348" r:id="rId19"/>
    <p:sldId id="336" r:id="rId20"/>
    <p:sldId id="337" r:id="rId21"/>
    <p:sldId id="338" r:id="rId22"/>
    <p:sldId id="339" r:id="rId23"/>
    <p:sldId id="340" r:id="rId24"/>
    <p:sldId id="341" r:id="rId25"/>
    <p:sldId id="342" r:id="rId26"/>
    <p:sldId id="343" r:id="rId27"/>
    <p:sldId id="344" r:id="rId28"/>
    <p:sldId id="345" r:id="rId29"/>
    <p:sldId id="346" r:id="rId30"/>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 lastIdx="1" clrIdx="0"/>
  <p:cmAuthor id="2" name="Unknown User1" initials="Unknown User1" lastIdx="1" clrIdx="1"/>
  <p:cmAuthor id="3" name="Unknown User2" initials="Unknown User2"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190" autoAdjust="0"/>
  </p:normalViewPr>
  <p:slideViewPr>
    <p:cSldViewPr snapToGrid="0">
      <p:cViewPr varScale="1">
        <p:scale>
          <a:sx n="112" d="100"/>
          <a:sy n="112" d="100"/>
        </p:scale>
        <p:origin x="413" y="91"/>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AF6FE6-7D55-451C-ABBF-6FBC19E9EEF1}"/>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1661947-256B-435F-96BA-5EEB260778BB}"/>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9E7B0253-701B-4508-9006-62F394850695}" type="datetimeFigureOut">
              <a:rPr lang="en-US"/>
              <a:pPr>
                <a:defRPr/>
              </a:pPr>
              <a:t>7/25/2017</a:t>
            </a:fld>
            <a:endParaRPr lang="en-US"/>
          </a:p>
        </p:txBody>
      </p:sp>
      <p:sp>
        <p:nvSpPr>
          <p:cNvPr id="4" name="Slide Image Placeholder 3">
            <a:extLst>
              <a:ext uri="{FF2B5EF4-FFF2-40B4-BE49-F238E27FC236}">
                <a16:creationId xmlns:a16="http://schemas.microsoft.com/office/drawing/2014/main" id="{E90EEA13-9C08-41BD-822B-04E5BBAE08A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6D24534-F943-4127-B82F-7B7EF5AB3186}"/>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7BDAC34-F934-4849-AFEA-F856011D56B4}"/>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276C19CF-64F6-4AFE-896F-D7A44B0F4BB3}"/>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46986D85-51C3-424E-A80B-2C367DFAE7A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80ED3BC-6E0F-4D72-9CBE-8F28F8B2FD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BAFBD14-BD4A-44EA-9DB0-8D21442363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6628" name="Slide Number Placeholder 3">
            <a:extLst>
              <a:ext uri="{FF2B5EF4-FFF2-40B4-BE49-F238E27FC236}">
                <a16:creationId xmlns:a16="http://schemas.microsoft.com/office/drawing/2014/main" id="{18FB2019-D39A-4196-8A9A-7116FB2087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15C7E2-AE09-45CE-9F47-D24A3490B907}" type="slidenum">
              <a:rPr lang="en-US" altLang="en-US"/>
              <a:pPr fontAlgn="base">
                <a:spcBef>
                  <a:spcPct val="0"/>
                </a:spcBef>
                <a:spcAft>
                  <a:spcPct val="0"/>
                </a:spcAft>
              </a:pPr>
              <a:t>10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9459480-3FCE-47CB-A094-C90818D50D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E61DAEE-D198-482A-AE60-3C1E011BB6DF}"/>
              </a:ext>
            </a:extLst>
          </p:cNvPr>
          <p:cNvSpPr>
            <a:spLocks noGrp="1"/>
          </p:cNvSpPr>
          <p:nvPr>
            <p:ph type="body" idx="1"/>
          </p:nvPr>
        </p:nvSpPr>
        <p:spPr/>
        <p:txBody>
          <a:bodyPr/>
          <a:lstStyle/>
          <a:p>
            <a:pPr marL="168758" indent="-168758" defTabSz="888883" fontAlgn="auto">
              <a:spcBef>
                <a:spcPts val="0"/>
              </a:spcBef>
              <a:spcAft>
                <a:spcPts val="0"/>
              </a:spcAft>
              <a:buFont typeface="Arial"/>
              <a:buChar char="•"/>
              <a:defRPr/>
            </a:pPr>
            <a:r>
              <a:rPr lang="en-US" dirty="0"/>
              <a:t>The vise project could be developed into a mass production project and use the system.</a:t>
            </a:r>
          </a:p>
          <a:p>
            <a:pPr fontAlgn="auto">
              <a:spcBef>
                <a:spcPts val="0"/>
              </a:spcBef>
              <a:spcAft>
                <a:spcPts val="0"/>
              </a:spcAft>
              <a:defRPr/>
            </a:pPr>
            <a:endParaRPr lang="en-US" dirty="0"/>
          </a:p>
        </p:txBody>
      </p:sp>
      <p:sp>
        <p:nvSpPr>
          <p:cNvPr id="31748" name="Slide Number Placeholder 3">
            <a:extLst>
              <a:ext uri="{FF2B5EF4-FFF2-40B4-BE49-F238E27FC236}">
                <a16:creationId xmlns:a16="http://schemas.microsoft.com/office/drawing/2014/main" id="{762692DC-5267-42C1-99FE-33C095D56E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BD69E62-9EEA-4871-94A5-60AFDCA071C7}" type="slidenum">
              <a:rPr lang="en-US" altLang="en-US"/>
              <a:pPr fontAlgn="base">
                <a:spcBef>
                  <a:spcPct val="0"/>
                </a:spcBef>
                <a:spcAft>
                  <a:spcPct val="0"/>
                </a:spcAft>
              </a:pPr>
              <a:t>14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F881B0C-4D24-4D7A-A201-341A9DDA0A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8F8BC04B-74D3-4BD3-AB94-13130B3857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3012" name="Slide Number Placeholder 3">
            <a:extLst>
              <a:ext uri="{FF2B5EF4-FFF2-40B4-BE49-F238E27FC236}">
                <a16:creationId xmlns:a16="http://schemas.microsoft.com/office/drawing/2014/main" id="{8D75902A-AC5B-4ECA-8888-FF5A20CD73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FCC093-164F-4AB0-90BE-40AF488547FF}" type="slidenum">
              <a:rPr lang="en-US" altLang="en-US"/>
              <a:pPr fontAlgn="base">
                <a:spcBef>
                  <a:spcPct val="0"/>
                </a:spcBef>
                <a:spcAft>
                  <a:spcPct val="0"/>
                </a:spcAft>
              </a:pPr>
              <a:t>24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C6B3BD-7D4B-4168-80E0-D882D1A64E26}"/>
              </a:ext>
            </a:extLst>
          </p:cNvPr>
          <p:cNvSpPr/>
          <p:nvPr userDrawn="1"/>
        </p:nvSpPr>
        <p:spPr>
          <a:xfrm>
            <a:off x="4395788" y="0"/>
            <a:ext cx="77962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60D8425A-D062-451A-9E84-03D7D09644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0" y="1296988"/>
            <a:ext cx="35687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010CEDA2-330A-4D70-A3B0-02FF1B16E36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12863" y="5591175"/>
            <a:ext cx="1730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0A0A2014-3453-4996-86C3-34E9CA8030E4}"/>
              </a:ext>
            </a:extLst>
          </p:cNvPr>
          <p:cNvCxnSpPr/>
          <p:nvPr userDrawn="1"/>
        </p:nvCxnSpPr>
        <p:spPr>
          <a:xfrm>
            <a:off x="4365625"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bwMode="white">
          <a:xfrm>
            <a:off x="4735870" y="1219200"/>
            <a:ext cx="7080130" cy="5072063"/>
          </a:xfrm>
        </p:spPr>
        <p:txBody>
          <a:bodyPr lIns="0" tIns="0" rIns="0" bIns="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643532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9AEE11E1-A686-4A80-A3B8-99C4A1811CA8}"/>
              </a:ext>
            </a:extLst>
          </p:cNvPr>
          <p:cNvSpPr/>
          <p:nvPr userDrawn="1"/>
        </p:nvSpPr>
        <p:spPr>
          <a:xfrm>
            <a:off x="742950"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0A356E10-0A65-466C-9045-0D22AFC01CED}"/>
              </a:ext>
            </a:extLst>
          </p:cNvPr>
          <p:cNvSpPr/>
          <p:nvPr userDrawn="1"/>
        </p:nvSpPr>
        <p:spPr>
          <a:xfrm>
            <a:off x="457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0609AEAC-F032-4C4C-BCB7-F1345428D878}"/>
              </a:ext>
            </a:extLst>
          </p:cNvPr>
          <p:cNvSpPr/>
          <p:nvPr userDrawn="1"/>
        </p:nvSpPr>
        <p:spPr>
          <a:xfrm>
            <a:off x="838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167822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5B51C5-73F9-466C-9895-7307AE79D678}"/>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20B3ACE0-2DA2-4AF9-A58F-7EEF6ABCB7AF}" type="datetimeFigureOut">
              <a:rPr lang="en-US"/>
              <a:pPr>
                <a:defRPr/>
              </a:pPr>
              <a:t>7/25/2017</a:t>
            </a:fld>
            <a:endParaRPr lang="en-US" dirty="0"/>
          </a:p>
        </p:txBody>
      </p:sp>
      <p:sp>
        <p:nvSpPr>
          <p:cNvPr id="6" name="Footer Placeholder 5">
            <a:extLst>
              <a:ext uri="{FF2B5EF4-FFF2-40B4-BE49-F238E27FC236}">
                <a16:creationId xmlns:a16="http://schemas.microsoft.com/office/drawing/2014/main" id="{7E5C23E2-F3FA-4728-A8EC-4C3FC2A2B013}"/>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dirty="0">
                <a:solidFill>
                  <a:prstClr val="black">
                    <a:tint val="75000"/>
                  </a:prstClr>
                </a:solidFill>
                <a:latin typeface="+mn-lt"/>
              </a:defRPr>
            </a:lvl1pPr>
          </a:lstStyle>
          <a:p>
            <a:pPr>
              <a:defRPr/>
            </a:pPr>
            <a:endParaRPr lang="en-US"/>
          </a:p>
        </p:txBody>
      </p:sp>
      <p:sp>
        <p:nvSpPr>
          <p:cNvPr id="7" name="Slide Number Placeholder 6">
            <a:extLst>
              <a:ext uri="{FF2B5EF4-FFF2-40B4-BE49-F238E27FC236}">
                <a16:creationId xmlns:a16="http://schemas.microsoft.com/office/drawing/2014/main" id="{2720B925-9848-4AFE-87FA-F31CE779DBA8}"/>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1A3CB77F-6355-45C1-B1BF-8CDB7D3E8170}" type="slidenum">
              <a:rPr lang="en-US"/>
              <a:pPr>
                <a:defRPr/>
              </a:pPr>
              <a:t>‹#›</a:t>
            </a:fld>
            <a:endParaRPr lang="en-US" dirty="0"/>
          </a:p>
        </p:txBody>
      </p:sp>
    </p:spTree>
    <p:extLst>
      <p:ext uri="{BB962C8B-B14F-4D97-AF65-F5344CB8AC3E}">
        <p14:creationId xmlns:p14="http://schemas.microsoft.com/office/powerpoint/2010/main" val="1095848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0E7371-7453-49CA-8228-1417C3D6F21A}"/>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4A95B81D-F39C-4966-ACC4-9460D36F6610}" type="datetimeFigureOut">
              <a:rPr lang="en-US"/>
              <a:pPr>
                <a:defRPr/>
              </a:pPr>
              <a:t>7/25/2017</a:t>
            </a:fld>
            <a:endParaRPr lang="en-US" dirty="0"/>
          </a:p>
        </p:txBody>
      </p:sp>
      <p:sp>
        <p:nvSpPr>
          <p:cNvPr id="5" name="Footer Placeholder 4">
            <a:extLst>
              <a:ext uri="{FF2B5EF4-FFF2-40B4-BE49-F238E27FC236}">
                <a16:creationId xmlns:a16="http://schemas.microsoft.com/office/drawing/2014/main" id="{2FFEBB41-2604-471D-AC3C-CDD206A25747}"/>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dirty="0">
                <a:solidFill>
                  <a:prstClr val="black">
                    <a:tint val="75000"/>
                  </a:prst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F29F8AD-9718-4F8B-9F6F-1BCA54D83873}"/>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08421B2D-B43D-4A22-A1A9-8B87FCB782FB}" type="slidenum">
              <a:rPr lang="en-US"/>
              <a:pPr>
                <a:defRPr/>
              </a:pPr>
              <a:t>‹#›</a:t>
            </a:fld>
            <a:endParaRPr lang="en-US" dirty="0"/>
          </a:p>
        </p:txBody>
      </p:sp>
    </p:spTree>
    <p:extLst>
      <p:ext uri="{BB962C8B-B14F-4D97-AF65-F5344CB8AC3E}">
        <p14:creationId xmlns:p14="http://schemas.microsoft.com/office/powerpoint/2010/main" val="3604351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7649A3-FC8F-46EE-BA6D-54BC336D911C}"/>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B03BD1AD-FE0B-4D61-BC52-D337CA8BE923}" type="datetimeFigureOut">
              <a:rPr lang="en-US"/>
              <a:pPr>
                <a:defRPr/>
              </a:pPr>
              <a:t>7/25/2017</a:t>
            </a:fld>
            <a:endParaRPr lang="en-US" dirty="0"/>
          </a:p>
        </p:txBody>
      </p:sp>
      <p:sp>
        <p:nvSpPr>
          <p:cNvPr id="4" name="Footer Placeholder 3">
            <a:extLst>
              <a:ext uri="{FF2B5EF4-FFF2-40B4-BE49-F238E27FC236}">
                <a16:creationId xmlns:a16="http://schemas.microsoft.com/office/drawing/2014/main" id="{A82528C1-C5D3-4698-9909-84AB8B401D93}"/>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dirty="0">
                <a:solidFill>
                  <a:prstClr val="black">
                    <a:tint val="75000"/>
                  </a:prstClr>
                </a:solidFill>
                <a:latin typeface="+mn-lt"/>
              </a:defRPr>
            </a:lvl1pPr>
          </a:lstStyle>
          <a:p>
            <a:pPr>
              <a:defRPr/>
            </a:pPr>
            <a:endParaRPr lang="en-US"/>
          </a:p>
        </p:txBody>
      </p:sp>
      <p:sp>
        <p:nvSpPr>
          <p:cNvPr id="5" name="Slide Number Placeholder 4">
            <a:extLst>
              <a:ext uri="{FF2B5EF4-FFF2-40B4-BE49-F238E27FC236}">
                <a16:creationId xmlns:a16="http://schemas.microsoft.com/office/drawing/2014/main" id="{94E8C9BE-55EC-4DC7-BDA5-6F401EE253FF}"/>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B4D7643C-C690-45E1-B60E-D654EAD5BA31}" type="slidenum">
              <a:rPr lang="en-US"/>
              <a:pPr>
                <a:defRPr/>
              </a:pPr>
              <a:t>‹#›</a:t>
            </a:fld>
            <a:endParaRPr lang="en-US" dirty="0"/>
          </a:p>
        </p:txBody>
      </p:sp>
    </p:spTree>
    <p:extLst>
      <p:ext uri="{BB962C8B-B14F-4D97-AF65-F5344CB8AC3E}">
        <p14:creationId xmlns:p14="http://schemas.microsoft.com/office/powerpoint/2010/main" val="4037142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EE174E-48AB-4BCF-B500-03971C97C72D}"/>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F648FC1F-C16E-4D88-9D8C-BCEF5156F0D0}" type="datetimeFigureOut">
              <a:rPr lang="en-US"/>
              <a:pPr>
                <a:defRPr/>
              </a:pPr>
              <a:t>7/25/2017</a:t>
            </a:fld>
            <a:endParaRPr lang="en-US" dirty="0"/>
          </a:p>
        </p:txBody>
      </p:sp>
      <p:sp>
        <p:nvSpPr>
          <p:cNvPr id="3" name="Footer Placeholder 2">
            <a:extLst>
              <a:ext uri="{FF2B5EF4-FFF2-40B4-BE49-F238E27FC236}">
                <a16:creationId xmlns:a16="http://schemas.microsoft.com/office/drawing/2014/main" id="{BD1AA8C2-B47B-4534-8F22-C7B1F6A6BACD}"/>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dirty="0">
                <a:solidFill>
                  <a:prstClr val="black">
                    <a:tint val="75000"/>
                  </a:prstClr>
                </a:solidFill>
                <a:latin typeface="+mn-lt"/>
              </a:defRPr>
            </a:lvl1pPr>
          </a:lstStyle>
          <a:p>
            <a:pPr>
              <a:defRPr/>
            </a:pPr>
            <a:endParaRPr lang="en-US"/>
          </a:p>
        </p:txBody>
      </p:sp>
      <p:sp>
        <p:nvSpPr>
          <p:cNvPr id="4" name="Slide Number Placeholder 3">
            <a:extLst>
              <a:ext uri="{FF2B5EF4-FFF2-40B4-BE49-F238E27FC236}">
                <a16:creationId xmlns:a16="http://schemas.microsoft.com/office/drawing/2014/main" id="{F91C3822-64AF-4BBA-85C3-527379EC5ACE}"/>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8A223D83-108E-4CDF-9F2D-88295FAC4884}" type="slidenum">
              <a:rPr lang="en-US"/>
              <a:pPr>
                <a:defRPr/>
              </a:pPr>
              <a:t>‹#›</a:t>
            </a:fld>
            <a:endParaRPr lang="en-US" dirty="0"/>
          </a:p>
        </p:txBody>
      </p:sp>
    </p:spTree>
    <p:extLst>
      <p:ext uri="{BB962C8B-B14F-4D97-AF65-F5344CB8AC3E}">
        <p14:creationId xmlns:p14="http://schemas.microsoft.com/office/powerpoint/2010/main" val="1077930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8053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80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3752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275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96135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23F7DB-9DE1-4824-A28E-559C361BC0EF}"/>
              </a:ext>
            </a:extLst>
          </p:cNvPr>
          <p:cNvSpPr txBox="1"/>
          <p:nvPr userDrawn="1"/>
        </p:nvSpPr>
        <p:spPr>
          <a:xfrm>
            <a:off x="771525" y="1443038"/>
            <a:ext cx="9969500" cy="5170487"/>
          </a:xfrm>
          <a:prstGeom prst="rect">
            <a:avLst/>
          </a:prstGeom>
          <a:noFill/>
        </p:spPr>
        <p:txBody>
          <a:bodyPr lIns="0" tIns="0" rIns="0" bIns="0">
            <a:spAutoFit/>
          </a:bodyPr>
          <a:lstStyle/>
          <a:p>
            <a:pPr eaLnBrk="1" fontAlgn="auto" hangingPunct="1">
              <a:spcBef>
                <a:spcPts val="0"/>
              </a:spcBef>
              <a:spcAft>
                <a:spcPts val="0"/>
              </a:spcAft>
              <a:defRPr/>
            </a:pPr>
            <a:r>
              <a:rPr lang="en-US" sz="1600" dirty="0">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3)  Any portion reproduced must be reproduced in its entirety and remain unedited, unaltered and unchanged in any way.</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eaLnBrk="1" fontAlgn="auto" hangingPunct="1">
              <a:spcBef>
                <a:spcPts val="0"/>
              </a:spcBef>
              <a:spcAft>
                <a:spcPts val="0"/>
              </a:spcAft>
              <a:defRPr/>
            </a:pPr>
            <a:r>
              <a:rPr lang="en-US" sz="1600" dirty="0">
                <a:latin typeface="Open Sans" charset="0"/>
                <a:ea typeface="Open Sans" charset="0"/>
                <a:cs typeface="Open Sans" charset="0"/>
              </a:rPr>
              <a:t>Private entities or persons located in Texas that are </a:t>
            </a:r>
            <a:r>
              <a:rPr lang="en-US" sz="1600" b="1" dirty="0">
                <a:latin typeface="Open Sans" charset="0"/>
                <a:ea typeface="Open Sans" charset="0"/>
                <a:cs typeface="Open Sans" charset="0"/>
              </a:rPr>
              <a:t>not</a:t>
            </a:r>
            <a:r>
              <a:rPr lang="en-US" sz="1600" dirty="0">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latin typeface="Open Sans" charset="0"/>
                <a:ea typeface="Open Sans" charset="0"/>
                <a:cs typeface="Open Sans" charset="0"/>
              </a:rPr>
              <a:t>outside the state of Texas</a:t>
            </a:r>
            <a:r>
              <a:rPr lang="en-US" sz="1600" dirty="0">
                <a:latin typeface="Open Sans" charset="0"/>
                <a:ea typeface="Open Sans" charset="0"/>
                <a:cs typeface="Open Sans" charset="0"/>
              </a:rPr>
              <a:t> </a:t>
            </a:r>
            <a:r>
              <a:rPr lang="en-US" sz="1600" i="1" dirty="0">
                <a:latin typeface="Open Sans" charset="0"/>
                <a:ea typeface="Open Sans" charset="0"/>
                <a:cs typeface="Open Sans" charset="0"/>
              </a:rPr>
              <a:t>MUST</a:t>
            </a:r>
            <a:r>
              <a:rPr lang="en-US" sz="1600" dirty="0">
                <a:latin typeface="Open Sans" charset="0"/>
                <a:ea typeface="Open Sans" charset="0"/>
                <a:cs typeface="Open Sans" charset="0"/>
              </a:rPr>
              <a:t> obtain written approval from TEA and will be required to enter into a license agreement that may involve the payment of a licensing fee or a royalty.</a:t>
            </a:r>
          </a:p>
          <a:p>
            <a:pPr eaLnBrk="1" fontAlgn="auto" hangingPunct="1">
              <a:spcBef>
                <a:spcPts val="0"/>
              </a:spcBef>
              <a:spcAft>
                <a:spcPts val="0"/>
              </a:spcAft>
              <a:defRPr/>
            </a:pPr>
            <a:r>
              <a:rPr lang="en-US" sz="1600" dirty="0">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latin typeface="Open Sans" charset="0"/>
                <a:ea typeface="Open Sans" charset="0"/>
                <a:cs typeface="Open Sans" charset="0"/>
                <a:hlinkClick r:id="rId2"/>
              </a:rPr>
              <a:t>copyrights@tea.state.tx.us</a:t>
            </a:r>
            <a:r>
              <a:rPr lang="en-US" sz="1600" dirty="0">
                <a:latin typeface="Open Sans" charset="0"/>
                <a:ea typeface="Open Sans" charset="0"/>
                <a:cs typeface="Open Sans" charset="0"/>
              </a:rPr>
              <a:t>.</a:t>
            </a:r>
          </a:p>
          <a:p>
            <a:pPr eaLnBrk="1" fontAlgn="auto" hangingPunct="1">
              <a:spcBef>
                <a:spcPts val="0"/>
              </a:spcBef>
              <a:spcAft>
                <a:spcPts val="0"/>
              </a:spcAft>
              <a:defRPr/>
            </a:pPr>
            <a:endParaRPr lang="en-US" sz="1600" dirty="0">
              <a:latin typeface="Open Sans" charset="0"/>
              <a:ea typeface="Open Sans" charset="0"/>
              <a:cs typeface="Open Sans" charset="0"/>
            </a:endParaRPr>
          </a:p>
        </p:txBody>
      </p:sp>
      <p:sp>
        <p:nvSpPr>
          <p:cNvPr id="3" name="TextBox 8">
            <a:extLst>
              <a:ext uri="{FF2B5EF4-FFF2-40B4-BE49-F238E27FC236}">
                <a16:creationId xmlns:a16="http://schemas.microsoft.com/office/drawing/2014/main" id="{98F74A05-517B-41F6-BF53-1A5FE3709ABB}"/>
              </a:ext>
            </a:extLst>
          </p:cNvPr>
          <p:cNvSpPr txBox="1">
            <a:spLocks noChangeArrowheads="1"/>
          </p:cNvSpPr>
          <p:nvPr userDrawn="1"/>
        </p:nvSpPr>
        <p:spPr bwMode="auto">
          <a:xfrm>
            <a:off x="623888" y="706438"/>
            <a:ext cx="1005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accent2"/>
                </a:solidFill>
                <a:latin typeface="Open Sans SemiBold"/>
                <a:ea typeface="Open Sans SemiBold"/>
                <a:cs typeface="Open Sans SemiBold"/>
              </a:rPr>
              <a:t>Copyright © Texas Education Agency, 2017.</a:t>
            </a:r>
          </a:p>
        </p:txBody>
      </p:sp>
      <p:pic>
        <p:nvPicPr>
          <p:cNvPr id="4" name="Picture 10">
            <a:extLst>
              <a:ext uri="{FF2B5EF4-FFF2-40B4-BE49-F238E27FC236}">
                <a16:creationId xmlns:a16="http://schemas.microsoft.com/office/drawing/2014/main" id="{2459FDA7-5CBB-4E99-AC2C-FA52C838F2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225" y="6142038"/>
            <a:ext cx="6032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087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8124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859999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000319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86763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baseline="0"/>
            </a:lvl1pPr>
          </a:lstStyle>
          <a:p>
            <a:r>
              <a:rPr lang="en-US" dirty="0"/>
              <a:t>Click to edit Master title style</a:t>
            </a:r>
          </a:p>
        </p:txBody>
      </p:sp>
      <p:sp>
        <p:nvSpPr>
          <p:cNvPr id="12" name="Content Placeholder 2"/>
          <p:cNvSpPr>
            <a:spLocks noGrp="1"/>
          </p:cNvSpPr>
          <p:nvPr>
            <p:ph sz="half" idx="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7254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598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0922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35286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a:t>Edit Master text styles</a:t>
            </a:r>
          </a:p>
          <a:p>
            <a:pPr lvl="1"/>
            <a:r>
              <a:rPr lang="en-US"/>
              <a:t>Second level</a:t>
            </a:r>
          </a:p>
        </p:txBody>
      </p:sp>
      <p:sp>
        <p:nvSpPr>
          <p:cNvPr id="7" name="Content Placeholder 2"/>
          <p:cNvSpPr>
            <a:spLocks noGrp="1"/>
          </p:cNvSpPr>
          <p:nvPr>
            <p:ph sz="half" idx="10"/>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502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5E1F87E0-7E6A-4688-AA6F-379C2353E3F6}"/>
              </a:ext>
            </a:extLst>
          </p:cNvPr>
          <p:cNvSpPr/>
          <p:nvPr userDrawn="1"/>
        </p:nvSpPr>
        <p:spPr>
          <a:xfrm>
            <a:off x="742950" y="1479550"/>
            <a:ext cx="3429000" cy="3341688"/>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14250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AADEFF40-63AF-4B09-88CC-0F5F85B1C661}"/>
              </a:ext>
            </a:extLst>
          </p:cNvPr>
          <p:cNvSpPr/>
          <p:nvPr userDrawn="1"/>
        </p:nvSpPr>
        <p:spPr>
          <a:xfrm>
            <a:off x="742950" y="1479550"/>
            <a:ext cx="3429000" cy="38385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8EA2EA34-5CC5-4A94-8AD6-B68D70D936BA}"/>
              </a:ext>
            </a:extLst>
          </p:cNvPr>
          <p:cNvSpPr/>
          <p:nvPr userDrawn="1"/>
        </p:nvSpPr>
        <p:spPr>
          <a:xfrm>
            <a:off x="4573588" y="1479550"/>
            <a:ext cx="3429000" cy="38385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03F7504D-0E47-4154-AEE6-DE6320A16C36}"/>
              </a:ext>
            </a:extLst>
          </p:cNvPr>
          <p:cNvSpPr/>
          <p:nvPr userDrawn="1"/>
        </p:nvSpPr>
        <p:spPr>
          <a:xfrm>
            <a:off x="8383588" y="1479550"/>
            <a:ext cx="3429000" cy="38385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42682445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3.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5.png"/><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CB748FE-151B-42D6-8E5F-5D2737BE6F5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8E27A64-2812-4F33-ABCF-86AD51080192}"/>
              </a:ext>
            </a:extLst>
          </p:cNvPr>
          <p:cNvSpPr>
            <a:spLocks noGrp="1" noChangeArrowheads="1"/>
          </p:cNvSpPr>
          <p:nvPr>
            <p:ph type="body" idx="1"/>
          </p:nvPr>
        </p:nvSpPr>
        <p:spPr bwMode="auto">
          <a:xfrm>
            <a:off x="838200" y="1825625"/>
            <a:ext cx="105156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14" r:id="rId1"/>
  </p:sldLayoutIdLst>
  <p:txStyles>
    <p:titleStyle>
      <a:lvl1pPr algn="l" rtl="0" fontAlgn="base">
        <a:lnSpc>
          <a:spcPct val="90000"/>
        </a:lnSpc>
        <a:spcBef>
          <a:spcPct val="0"/>
        </a:spcBef>
        <a:spcAft>
          <a:spcPct val="0"/>
        </a:spcAft>
        <a:defRPr sz="4400" kern="1200">
          <a:solidFill>
            <a:schemeClr val="tx1"/>
          </a:solidFill>
          <a:latin typeface="Open Sans"/>
          <a:ea typeface="+mj-ea"/>
          <a:cs typeface="+mj-cs"/>
        </a:defRPr>
      </a:lvl1pPr>
      <a:lvl2pPr algn="l" rtl="0" fontAlgn="base">
        <a:lnSpc>
          <a:spcPct val="90000"/>
        </a:lnSpc>
        <a:spcBef>
          <a:spcPct val="0"/>
        </a:spcBef>
        <a:spcAft>
          <a:spcPct val="0"/>
        </a:spcAft>
        <a:defRPr sz="4400">
          <a:solidFill>
            <a:schemeClr val="tx1"/>
          </a:solidFill>
          <a:latin typeface="Open Sans"/>
        </a:defRPr>
      </a:lvl2pPr>
      <a:lvl3pPr algn="l" rtl="0" fontAlgn="base">
        <a:lnSpc>
          <a:spcPct val="90000"/>
        </a:lnSpc>
        <a:spcBef>
          <a:spcPct val="0"/>
        </a:spcBef>
        <a:spcAft>
          <a:spcPct val="0"/>
        </a:spcAft>
        <a:defRPr sz="4400">
          <a:solidFill>
            <a:schemeClr val="tx1"/>
          </a:solidFill>
          <a:latin typeface="Open Sans"/>
        </a:defRPr>
      </a:lvl3pPr>
      <a:lvl4pPr algn="l" rtl="0" fontAlgn="base">
        <a:lnSpc>
          <a:spcPct val="90000"/>
        </a:lnSpc>
        <a:spcBef>
          <a:spcPct val="0"/>
        </a:spcBef>
        <a:spcAft>
          <a:spcPct val="0"/>
        </a:spcAft>
        <a:defRPr sz="4400">
          <a:solidFill>
            <a:schemeClr val="tx1"/>
          </a:solidFill>
          <a:latin typeface="Open Sans"/>
        </a:defRPr>
      </a:lvl4pPr>
      <a:lvl5pPr algn="l" rtl="0" fontAlgn="base">
        <a:lnSpc>
          <a:spcPct val="90000"/>
        </a:lnSpc>
        <a:spcBef>
          <a:spcPct val="0"/>
        </a:spcBef>
        <a:spcAft>
          <a:spcPct val="0"/>
        </a:spcAft>
        <a:defRPr sz="4400">
          <a:solidFill>
            <a:schemeClr val="tx1"/>
          </a:solidFill>
          <a:latin typeface="Open Sans"/>
        </a:defRPr>
      </a:lvl5pPr>
      <a:lvl6pPr marL="457200" algn="l" rtl="0" fontAlgn="base">
        <a:lnSpc>
          <a:spcPct val="90000"/>
        </a:lnSpc>
        <a:spcBef>
          <a:spcPct val="0"/>
        </a:spcBef>
        <a:spcAft>
          <a:spcPct val="0"/>
        </a:spcAft>
        <a:defRPr sz="4400">
          <a:solidFill>
            <a:schemeClr val="tx1"/>
          </a:solidFill>
          <a:latin typeface="Open Sans"/>
        </a:defRPr>
      </a:lvl6pPr>
      <a:lvl7pPr marL="914400" algn="l" rtl="0" fontAlgn="base">
        <a:lnSpc>
          <a:spcPct val="90000"/>
        </a:lnSpc>
        <a:spcBef>
          <a:spcPct val="0"/>
        </a:spcBef>
        <a:spcAft>
          <a:spcPct val="0"/>
        </a:spcAft>
        <a:defRPr sz="4400">
          <a:solidFill>
            <a:schemeClr val="tx1"/>
          </a:solidFill>
          <a:latin typeface="Open Sans"/>
        </a:defRPr>
      </a:lvl7pPr>
      <a:lvl8pPr marL="1371600" algn="l" rtl="0" fontAlgn="base">
        <a:lnSpc>
          <a:spcPct val="90000"/>
        </a:lnSpc>
        <a:spcBef>
          <a:spcPct val="0"/>
        </a:spcBef>
        <a:spcAft>
          <a:spcPct val="0"/>
        </a:spcAft>
        <a:defRPr sz="4400">
          <a:solidFill>
            <a:schemeClr val="tx1"/>
          </a:solidFill>
          <a:latin typeface="Open Sans"/>
        </a:defRPr>
      </a:lvl8pPr>
      <a:lvl9pPr marL="1828800" algn="l" rtl="0" fontAlgn="base">
        <a:lnSpc>
          <a:spcPct val="90000"/>
        </a:lnSpc>
        <a:spcBef>
          <a:spcPct val="0"/>
        </a:spcBef>
        <a:spcAft>
          <a:spcPct val="0"/>
        </a:spcAft>
        <a:defRPr sz="4400">
          <a:solidFill>
            <a:schemeClr val="tx1"/>
          </a:solidFill>
          <a:latin typeface="Open Sans"/>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5292B6-E3D7-445F-9852-7EA845E2EE1E}"/>
              </a:ext>
            </a:extLst>
          </p:cNvPr>
          <p:cNvSpPr>
            <a:spLocks noGrp="1"/>
          </p:cNvSpPr>
          <p:nvPr>
            <p:ph type="title"/>
          </p:nvPr>
        </p:nvSpPr>
        <p:spPr>
          <a:xfrm>
            <a:off x="741363" y="407988"/>
            <a:ext cx="10080625"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a:extLst>
              <a:ext uri="{FF2B5EF4-FFF2-40B4-BE49-F238E27FC236}">
                <a16:creationId xmlns:a16="http://schemas.microsoft.com/office/drawing/2014/main" id="{6F825C12-BF9D-4584-83B2-B7644D0691E3}"/>
              </a:ext>
            </a:extLst>
          </p:cNvPr>
          <p:cNvSpPr/>
          <p:nvPr userDrawn="1"/>
        </p:nvSpPr>
        <p:spPr>
          <a:xfrm>
            <a:off x="0" y="0"/>
            <a:ext cx="374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2" name="Picture 6">
            <a:extLst>
              <a:ext uri="{FF2B5EF4-FFF2-40B4-BE49-F238E27FC236}">
                <a16:creationId xmlns:a16="http://schemas.microsoft.com/office/drawing/2014/main" id="{B18D2E72-8E83-4B3F-B3E1-052BF774C2E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063288" y="209550"/>
            <a:ext cx="7556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a:extLst>
              <a:ext uri="{FF2B5EF4-FFF2-40B4-BE49-F238E27FC236}">
                <a16:creationId xmlns:a16="http://schemas.microsoft.com/office/drawing/2014/main" id="{69BFEFA1-4790-44EE-BBFF-E1E8C4E89A97}"/>
              </a:ext>
            </a:extLst>
          </p:cNvPr>
          <p:cNvSpPr txBox="1">
            <a:spLocks/>
          </p:cNvSpPr>
          <p:nvPr userDrawn="1"/>
        </p:nvSpPr>
        <p:spPr>
          <a:xfrm>
            <a:off x="5614988" y="6511925"/>
            <a:ext cx="5903912" cy="292100"/>
          </a:xfrm>
          <a:prstGeom prst="rect">
            <a:avLst/>
          </a:prstGeom>
        </p:spPr>
        <p:txBody>
          <a:bodyPr lIns="0" tIns="0" rIns="0" bIns="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dirty="0">
                <a:solidFill>
                  <a:schemeClr val="tx1"/>
                </a:solidFill>
                <a:latin typeface="Open Sans" charset="0"/>
                <a:ea typeface="Open Sans" charset="0"/>
                <a:cs typeface="Open Sans" charset="0"/>
              </a:rPr>
              <a:t>Copyright © Texas Education Agency, 2017. All rights reserved.</a:t>
            </a:r>
          </a:p>
        </p:txBody>
      </p:sp>
      <p:sp>
        <p:nvSpPr>
          <p:cNvPr id="12" name="Slide Number Placeholder 5">
            <a:extLst>
              <a:ext uri="{FF2B5EF4-FFF2-40B4-BE49-F238E27FC236}">
                <a16:creationId xmlns:a16="http://schemas.microsoft.com/office/drawing/2014/main" id="{73AAFB3A-FBC6-415B-87E8-CD9B438684F5}"/>
              </a:ext>
            </a:extLst>
          </p:cNvPr>
          <p:cNvSpPr txBox="1">
            <a:spLocks/>
          </p:cNvSpPr>
          <p:nvPr userDrawn="1"/>
        </p:nvSpPr>
        <p:spPr bwMode="white">
          <a:xfrm>
            <a:off x="11439525" y="6516688"/>
            <a:ext cx="385763" cy="293687"/>
          </a:xfrm>
          <a:prstGeom prst="rect">
            <a:avLst/>
          </a:prstGeom>
        </p:spPr>
        <p:txBody>
          <a:bodyPr lIns="0" tIns="0" rIns="0" b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61DD5CE1-B3B2-40F8-A6A9-F5D72B82F5A1}" type="slidenum">
              <a:rPr lang="en-US" sz="1050" b="1" smtClean="0">
                <a:solidFill>
                  <a:srgbClr val="C00000"/>
                </a:solidFill>
                <a:latin typeface="Open Sans SemiBold" charset="0"/>
                <a:ea typeface="Open Sans SemiBold" charset="0"/>
                <a:cs typeface="Open Sans SemiBold" charset="0"/>
              </a:rPr>
              <a:pPr algn="r" fontAlgn="auto">
                <a:spcBef>
                  <a:spcPts val="0"/>
                </a:spcBef>
                <a:spcAft>
                  <a:spcPts val="0"/>
                </a:spcAft>
                <a:defRPr/>
              </a:pPr>
              <a:t>‹#›</a:t>
            </a:fld>
            <a:endParaRPr lang="en-US" sz="1050" b="1" dirty="0">
              <a:solidFill>
                <a:srgbClr val="C00000"/>
              </a:solidFill>
              <a:latin typeface="Open Sans SemiBold" charset="0"/>
              <a:ea typeface="Open Sans SemiBold" charset="0"/>
              <a:cs typeface="Open Sans SemiBold" charset="0"/>
            </a:endParaRP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0" r:id="rId3"/>
    <p:sldLayoutId id="2147483811" r:id="rId4"/>
    <p:sldLayoutId id="2147483812" r:id="rId5"/>
    <p:sldLayoutId id="2147483813" r:id="rId6"/>
    <p:sldLayoutId id="2147483817" r:id="rId7"/>
    <p:sldLayoutId id="2147483818" r:id="rId8"/>
    <p:sldLayoutId id="2147483819" r:id="rId9"/>
    <p:sldLayoutId id="2147483821" r:id="rId10"/>
    <p:sldLayoutId id="2147483822" r:id="rId11"/>
    <p:sldLayoutId id="2147483823" r:id="rId12"/>
    <p:sldLayoutId id="2147483824" r:id="rId13"/>
  </p:sldLayoutIdLst>
  <p:txStyles>
    <p:titleStyle>
      <a:lvl1pPr algn="l" rtl="0" fontAlgn="base">
        <a:lnSpc>
          <a:spcPct val="90000"/>
        </a:lnSpc>
        <a:spcBef>
          <a:spcPct val="0"/>
        </a:spcBef>
        <a:spcAft>
          <a:spcPct val="0"/>
        </a:spcAft>
        <a:defRPr sz="3600" b="1" kern="1200" spc="-60">
          <a:solidFill>
            <a:schemeClr val="accent2"/>
          </a:solidFill>
          <a:latin typeface="Open Sans SemiBold" charset="0"/>
          <a:ea typeface="Open Sans SemiBold" charset="0"/>
          <a:cs typeface="Open Sans SemiBold" charset="0"/>
        </a:defRPr>
      </a:lvl1pPr>
      <a:lvl2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2pPr>
      <a:lvl3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3pPr>
      <a:lvl4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4pPr>
      <a:lvl5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5pPr>
      <a:lvl6pPr marL="4572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6pPr>
      <a:lvl7pPr marL="9144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7pPr>
      <a:lvl8pPr marL="13716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8pPr>
      <a:lvl9pPr marL="18288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204521115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p15:clr>
            <a:srgbClr val="F26B43"/>
          </p15:clr>
        </p15:guide>
        <p15:guide id="3" orient="horz" pos="2160">
          <p15:clr>
            <a:srgbClr val="F26B43"/>
          </p15:clr>
        </p15:guide>
        <p15:guide id="4" orient="horz" pos="264">
          <p15:clr>
            <a:srgbClr val="F26B43"/>
          </p15:clr>
        </p15:guide>
        <p15:guide id="6" orient="horz" pos="3877">
          <p15:clr>
            <a:srgbClr val="F26B43"/>
          </p15:clr>
        </p15:guide>
        <p15:guide id="8" pos="2638">
          <p15:clr>
            <a:srgbClr val="F26B43"/>
          </p15:clr>
        </p15:guide>
        <p15:guide id="17" orient="horz" pos="738">
          <p15:clr>
            <a:srgbClr val="F26B43"/>
          </p15:clr>
        </p15:guide>
        <p15:guide id="18" pos="3838">
          <p15:clr>
            <a:srgbClr val="F26B43"/>
          </p15:clr>
        </p15:guide>
        <p15:guide id="19" pos="472">
          <p15:clr>
            <a:srgbClr val="F26B43"/>
          </p15:clr>
        </p15:guide>
        <p15:guide id="20" pos="7446">
          <p15:clr>
            <a:srgbClr val="F26B43"/>
          </p15:clr>
        </p15:guide>
        <p15:guide id="21" pos="4076">
          <p15:clr>
            <a:srgbClr val="F26B43"/>
          </p15:clr>
        </p15:guide>
        <p15:guide id="22" pos="3958">
          <p15:clr>
            <a:srgbClr val="F26B43"/>
          </p15:clr>
        </p15:guide>
        <p15:guide id="23" pos="5042">
          <p15:clr>
            <a:srgbClr val="F26B43"/>
          </p15:clr>
        </p15:guide>
        <p15:guide id="24" pos="5280">
          <p15:clr>
            <a:srgbClr val="F26B43"/>
          </p15:clr>
        </p15:guide>
        <p15:guide id="25" orient="horz" pos="42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12FFC4-CACB-4ECD-B253-F5158A85A06A}"/>
              </a:ext>
            </a:extLst>
          </p:cNvPr>
          <p:cNvSpPr>
            <a:spLocks noGrp="1"/>
          </p:cNvSpPr>
          <p:nvPr>
            <p:ph type="body" sz="quarter" idx="10"/>
          </p:nvPr>
        </p:nvSpPr>
        <p:spPr>
          <a:xfrm>
            <a:off x="4735513" y="1219200"/>
            <a:ext cx="7080250" cy="5072063"/>
          </a:xfrm>
        </p:spPr>
        <p:txBody>
          <a:bodyPr rtlCol="0">
            <a:normAutofit/>
          </a:bodyPr>
          <a:lstStyle/>
          <a:p>
            <a:pPr fontAlgn="auto">
              <a:defRPr/>
            </a:pPr>
            <a:r>
              <a:rPr lang="en-US" dirty="0"/>
              <a:t>Flexible Manufacturing</a:t>
            </a:r>
          </a:p>
          <a:p>
            <a:pPr lvl="1" fontAlgn="auto">
              <a:spcAft>
                <a:spcPts val="0"/>
              </a:spcAft>
              <a:defRPr/>
            </a:pPr>
            <a:r>
              <a:rPr lang="en-US" dirty="0"/>
              <a:t>Just-In-Time Manufacturing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99714056-87D3-4757-8C7A-F546C6B04293}"/>
              </a:ext>
            </a:extLst>
          </p:cNvPr>
          <p:cNvSpPr>
            <a:spLocks noGrp="1"/>
          </p:cNvSpPr>
          <p:nvPr>
            <p:ph type="title"/>
          </p:nvPr>
        </p:nvSpPr>
        <p:spPr/>
        <p:txBody>
          <a:bodyPr/>
          <a:lstStyle/>
          <a:p>
            <a:pPr fontAlgn="auto">
              <a:spcAft>
                <a:spcPts val="0"/>
              </a:spcAft>
              <a:defRPr/>
            </a:pPr>
            <a:r>
              <a:rPr lang="en-US" dirty="0"/>
              <a:t>Kanban</a:t>
            </a:r>
          </a:p>
        </p:txBody>
      </p:sp>
      <p:sp>
        <p:nvSpPr>
          <p:cNvPr id="25603" name="Content Placeholder 2">
            <a:extLst>
              <a:ext uri="{FF2B5EF4-FFF2-40B4-BE49-F238E27FC236}">
                <a16:creationId xmlns:a16="http://schemas.microsoft.com/office/drawing/2014/main" id="{CA00BDA4-890F-4E5F-8291-A87E45436A96}"/>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The card tells the product name, size, number to order, price, safe stock, and storage area.</a:t>
            </a:r>
          </a:p>
          <a:p>
            <a:pPr lvl="1"/>
            <a:r>
              <a:rPr lang="en-US" altLang="en-US" dirty="0"/>
              <a:t>The card shown here has a picture of the product included.</a:t>
            </a:r>
          </a:p>
        </p:txBody>
      </p:sp>
      <p:graphicFrame>
        <p:nvGraphicFramePr>
          <p:cNvPr id="6" name="Content Placeholder 5">
            <a:extLst>
              <a:ext uri="{FF2B5EF4-FFF2-40B4-BE49-F238E27FC236}">
                <a16:creationId xmlns:a16="http://schemas.microsoft.com/office/drawing/2014/main" id="{2AFCD2C5-5E25-4AC9-BA98-C4E37DCEB34F}"/>
              </a:ext>
            </a:extLst>
          </p:cNvPr>
          <p:cNvGraphicFramePr>
            <a:graphicFrameLocks noGrp="1"/>
          </p:cNvGraphicFramePr>
          <p:nvPr>
            <p:ph sz="half" idx="4294967295"/>
            <p:extLst>
              <p:ext uri="{D42A27DB-BD31-4B8C-83A1-F6EECF244321}">
                <p14:modId xmlns:p14="http://schemas.microsoft.com/office/powerpoint/2010/main" val="1116085637"/>
              </p:ext>
            </p:extLst>
          </p:nvPr>
        </p:nvGraphicFramePr>
        <p:xfrm>
          <a:off x="7111166" y="1333791"/>
          <a:ext cx="2895600" cy="3730677"/>
        </p:xfrm>
        <a:graphic>
          <a:graphicData uri="http://schemas.openxmlformats.org/drawingml/2006/table">
            <a:tbl>
              <a:tblPr firstRow="1">
                <a:tableStyleId>{9DCAF9ED-07DC-4A11-8D7F-57B35C25682E}</a:tableStyleId>
              </a:tblPr>
              <a:tblGrid>
                <a:gridCol w="1384852">
                  <a:extLst>
                    <a:ext uri="{9D8B030D-6E8A-4147-A177-3AD203B41FA5}">
                      <a16:colId xmlns:a16="http://schemas.microsoft.com/office/drawing/2014/main" val="20000"/>
                    </a:ext>
                  </a:extLst>
                </a:gridCol>
                <a:gridCol w="1510748">
                  <a:extLst>
                    <a:ext uri="{9D8B030D-6E8A-4147-A177-3AD203B41FA5}">
                      <a16:colId xmlns:a16="http://schemas.microsoft.com/office/drawing/2014/main" val="20001"/>
                    </a:ext>
                  </a:extLst>
                </a:gridCol>
              </a:tblGrid>
              <a:tr h="365746">
                <a:tc gridSpan="2">
                  <a:txBody>
                    <a:bodyPr/>
                    <a:lstStyle/>
                    <a:p>
                      <a:pPr algn="ctr"/>
                      <a:r>
                        <a:rPr lang="en-US" sz="1800" dirty="0"/>
                        <a:t>Flexible Manufacturing Lab</a:t>
                      </a:r>
                    </a:p>
                  </a:txBody>
                  <a:tcPr marT="45718" marB="45718"/>
                </a:tc>
                <a:tc hMerge="1">
                  <a:txBody>
                    <a:bodyPr/>
                    <a:lstStyle/>
                    <a:p>
                      <a:endParaRPr lang="en-US" dirty="0"/>
                    </a:p>
                  </a:txBody>
                  <a:tcPr/>
                </a:tc>
                <a:extLst>
                  <a:ext uri="{0D108BD9-81ED-4DB2-BD59-A6C34878D82A}">
                    <a16:rowId xmlns:a16="http://schemas.microsoft.com/office/drawing/2014/main" val="10000"/>
                  </a:ext>
                </a:extLst>
              </a:tr>
              <a:tr h="365746">
                <a:tc gridSpan="2">
                  <a:txBody>
                    <a:bodyPr/>
                    <a:lstStyle/>
                    <a:p>
                      <a:pPr algn="ctr"/>
                      <a:r>
                        <a:rPr lang="en-US" sz="1800" dirty="0"/>
                        <a:t>Standard Bolt</a:t>
                      </a:r>
                    </a:p>
                  </a:txBody>
                  <a:tcPr marT="45718" marB="45718">
                    <a:lnB w="12700" cap="flat" cmpd="sng" algn="ctr">
                      <a:solidFill>
                        <a:srgbClr val="FF0000"/>
                      </a:solidFill>
                      <a:prstDash val="solid"/>
                      <a:round/>
                      <a:headEnd type="none" w="med" len="med"/>
                      <a:tailEnd type="none" w="med" len="med"/>
                    </a:lnB>
                  </a:tcPr>
                </a:tc>
                <a:tc hMerge="1">
                  <a:txBody>
                    <a:bodyPr/>
                    <a:lstStyle/>
                    <a:p>
                      <a:pPr algn="ctr"/>
                      <a:endParaRPr lang="en-US" dirty="0"/>
                    </a:p>
                  </a:txBody>
                  <a:tcPr/>
                </a:tc>
                <a:extLst>
                  <a:ext uri="{0D108BD9-81ED-4DB2-BD59-A6C34878D82A}">
                    <a16:rowId xmlns:a16="http://schemas.microsoft.com/office/drawing/2014/main" val="10001"/>
                  </a:ext>
                </a:extLst>
              </a:tr>
              <a:tr h="49045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¼” -20 Threads</a:t>
                      </a:r>
                    </a:p>
                  </a:txBody>
                  <a:tcPr marT="45718" marB="45718">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pPr algn="ctr"/>
                      <a:endParaRPr lang="en-US" dirty="0"/>
                    </a:p>
                  </a:txBody>
                  <a:tcPr/>
                </a:tc>
                <a:extLst>
                  <a:ext uri="{0D108BD9-81ED-4DB2-BD59-A6C34878D82A}">
                    <a16:rowId xmlns:a16="http://schemas.microsoft.com/office/drawing/2014/main" val="10002"/>
                  </a:ext>
                </a:extLst>
              </a:tr>
              <a:tr h="1502874">
                <a:tc gridSpan="2">
                  <a:txBody>
                    <a:bodyPr/>
                    <a:lstStyle/>
                    <a:p>
                      <a:pPr algn="ctr"/>
                      <a:endParaRPr lang="en-US" sz="1800" dirty="0"/>
                    </a:p>
                  </a:txBody>
                  <a:tcPr marT="45718" marB="45718">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3"/>
                  </a:ext>
                </a:extLst>
              </a:tr>
              <a:tr h="365746">
                <a:tc>
                  <a:txBody>
                    <a:bodyPr/>
                    <a:lstStyle/>
                    <a:p>
                      <a:pPr algn="ctr"/>
                      <a:r>
                        <a:rPr lang="en-US" sz="1800" dirty="0"/>
                        <a:t>200</a:t>
                      </a:r>
                    </a:p>
                  </a:txBody>
                  <a:tcPr marT="45718" marB="45718">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800" dirty="0"/>
                        <a:t>20</a:t>
                      </a:r>
                    </a:p>
                  </a:txBody>
                  <a:tcPr marT="45718" marB="45718">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4"/>
                  </a:ext>
                </a:extLst>
              </a:tr>
              <a:tr h="640055">
                <a:tc>
                  <a:txBody>
                    <a:bodyPr/>
                    <a:lstStyle/>
                    <a:p>
                      <a:pPr algn="ctr"/>
                      <a:r>
                        <a:rPr lang="en-US" sz="1800" dirty="0"/>
                        <a:t>$0.04</a:t>
                      </a:r>
                    </a:p>
                  </a:txBody>
                  <a:tcPr marT="45718" marB="45718">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tc>
                  <a:txBody>
                    <a:bodyPr/>
                    <a:lstStyle/>
                    <a:p>
                      <a:pPr algn="ctr"/>
                      <a:r>
                        <a:rPr lang="en-US" sz="1800" dirty="0"/>
                        <a:t>Supply Cabinet #2</a:t>
                      </a:r>
                    </a:p>
                  </a:txBody>
                  <a:tcPr marT="45718" marB="45718">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pic>
        <p:nvPicPr>
          <p:cNvPr id="25628" name="Picture 2">
            <a:extLst>
              <a:ext uri="{FF2B5EF4-FFF2-40B4-BE49-F238E27FC236}">
                <a16:creationId xmlns:a16="http://schemas.microsoft.com/office/drawing/2014/main" id="{15AB49D1-67CB-4D17-B43C-1786962D5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4380" y="2811780"/>
            <a:ext cx="6096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29" name="TextBox 4">
            <a:extLst>
              <a:ext uri="{FF2B5EF4-FFF2-40B4-BE49-F238E27FC236}">
                <a16:creationId xmlns:a16="http://schemas.microsoft.com/office/drawing/2014/main" id="{4E2ADFC9-C952-48D8-8EDF-759D52FBD1DA}"/>
              </a:ext>
            </a:extLst>
          </p:cNvPr>
          <p:cNvSpPr txBox="1">
            <a:spLocks noChangeArrowheads="1"/>
          </p:cNvSpPr>
          <p:nvPr/>
        </p:nvSpPr>
        <p:spPr bwMode="auto">
          <a:xfrm>
            <a:off x="6355080" y="1059180"/>
            <a:ext cx="87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Part Name</a:t>
            </a:r>
          </a:p>
        </p:txBody>
      </p:sp>
      <p:sp>
        <p:nvSpPr>
          <p:cNvPr id="25630" name="TextBox 9">
            <a:extLst>
              <a:ext uri="{FF2B5EF4-FFF2-40B4-BE49-F238E27FC236}">
                <a16:creationId xmlns:a16="http://schemas.microsoft.com/office/drawing/2014/main" id="{DDDE99F4-808D-4AE4-ADF9-DF572D262A49}"/>
              </a:ext>
            </a:extLst>
          </p:cNvPr>
          <p:cNvSpPr txBox="1">
            <a:spLocks noChangeArrowheads="1"/>
          </p:cNvSpPr>
          <p:nvPr/>
        </p:nvSpPr>
        <p:spPr bwMode="auto">
          <a:xfrm>
            <a:off x="9517380" y="5137468"/>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Storage Location</a:t>
            </a:r>
          </a:p>
        </p:txBody>
      </p:sp>
      <p:sp>
        <p:nvSpPr>
          <p:cNvPr id="25631" name="TextBox 10">
            <a:extLst>
              <a:ext uri="{FF2B5EF4-FFF2-40B4-BE49-F238E27FC236}">
                <a16:creationId xmlns:a16="http://schemas.microsoft.com/office/drawing/2014/main" id="{917DF755-FB6F-412B-8374-057AD3429E39}"/>
              </a:ext>
            </a:extLst>
          </p:cNvPr>
          <p:cNvSpPr txBox="1">
            <a:spLocks noChangeArrowheads="1"/>
          </p:cNvSpPr>
          <p:nvPr/>
        </p:nvSpPr>
        <p:spPr bwMode="auto">
          <a:xfrm>
            <a:off x="6297930" y="2049780"/>
            <a:ext cx="62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Size</a:t>
            </a:r>
          </a:p>
        </p:txBody>
      </p:sp>
      <p:sp>
        <p:nvSpPr>
          <p:cNvPr id="25632" name="TextBox 11">
            <a:extLst>
              <a:ext uri="{FF2B5EF4-FFF2-40B4-BE49-F238E27FC236}">
                <a16:creationId xmlns:a16="http://schemas.microsoft.com/office/drawing/2014/main" id="{58FFC62E-98B8-4F95-86F1-46DCD81079D6}"/>
              </a:ext>
            </a:extLst>
          </p:cNvPr>
          <p:cNvSpPr txBox="1">
            <a:spLocks noChangeArrowheads="1"/>
          </p:cNvSpPr>
          <p:nvPr/>
        </p:nvSpPr>
        <p:spPr bwMode="auto">
          <a:xfrm>
            <a:off x="6223318" y="3199130"/>
            <a:ext cx="1123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Number to Reorder</a:t>
            </a:r>
          </a:p>
        </p:txBody>
      </p:sp>
      <p:sp>
        <p:nvSpPr>
          <p:cNvPr id="25633" name="TextBox 12">
            <a:extLst>
              <a:ext uri="{FF2B5EF4-FFF2-40B4-BE49-F238E27FC236}">
                <a16:creationId xmlns:a16="http://schemas.microsoft.com/office/drawing/2014/main" id="{972331B2-BBFC-4BFD-8B7B-64D25C145AA9}"/>
              </a:ext>
            </a:extLst>
          </p:cNvPr>
          <p:cNvSpPr txBox="1">
            <a:spLocks noChangeArrowheads="1"/>
          </p:cNvSpPr>
          <p:nvPr/>
        </p:nvSpPr>
        <p:spPr bwMode="auto">
          <a:xfrm>
            <a:off x="10088880" y="3854768"/>
            <a:ext cx="876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Safe Stock</a:t>
            </a:r>
          </a:p>
        </p:txBody>
      </p:sp>
      <p:sp>
        <p:nvSpPr>
          <p:cNvPr id="25634" name="TextBox 13">
            <a:extLst>
              <a:ext uri="{FF2B5EF4-FFF2-40B4-BE49-F238E27FC236}">
                <a16:creationId xmlns:a16="http://schemas.microsoft.com/office/drawing/2014/main" id="{0A5F9F50-7BB9-40CE-9D86-5A5EDC9A22F8}"/>
              </a:ext>
            </a:extLst>
          </p:cNvPr>
          <p:cNvSpPr txBox="1">
            <a:spLocks noChangeArrowheads="1"/>
          </p:cNvSpPr>
          <p:nvPr/>
        </p:nvSpPr>
        <p:spPr bwMode="auto">
          <a:xfrm>
            <a:off x="9955530" y="3014980"/>
            <a:ext cx="87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Photo</a:t>
            </a:r>
          </a:p>
        </p:txBody>
      </p:sp>
      <p:sp>
        <p:nvSpPr>
          <p:cNvPr id="25635" name="TextBox 14">
            <a:extLst>
              <a:ext uri="{FF2B5EF4-FFF2-40B4-BE49-F238E27FC236}">
                <a16:creationId xmlns:a16="http://schemas.microsoft.com/office/drawing/2014/main" id="{EA10FBE3-8285-4009-8C05-EE17186DD62E}"/>
              </a:ext>
            </a:extLst>
          </p:cNvPr>
          <p:cNvSpPr txBox="1">
            <a:spLocks noChangeArrowheads="1"/>
          </p:cNvSpPr>
          <p:nvPr/>
        </p:nvSpPr>
        <p:spPr bwMode="auto">
          <a:xfrm>
            <a:off x="6240780" y="5021580"/>
            <a:ext cx="87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Price </a:t>
            </a:r>
          </a:p>
        </p:txBody>
      </p:sp>
      <p:cxnSp>
        <p:nvCxnSpPr>
          <p:cNvPr id="8" name="Straight Arrow Connector 7">
            <a:extLst>
              <a:ext uri="{FF2B5EF4-FFF2-40B4-BE49-F238E27FC236}">
                <a16:creationId xmlns:a16="http://schemas.microsoft.com/office/drawing/2014/main" id="{98A6FAAB-C263-4E87-B504-B3288824BD39}"/>
              </a:ext>
            </a:extLst>
          </p:cNvPr>
          <p:cNvCxnSpPr/>
          <p:nvPr/>
        </p:nvCxnSpPr>
        <p:spPr>
          <a:xfrm>
            <a:off x="7002780" y="1383030"/>
            <a:ext cx="457200" cy="51435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EAD2F04-4DDA-413B-B8E6-FAE7DC204357}"/>
              </a:ext>
            </a:extLst>
          </p:cNvPr>
          <p:cNvCxnSpPr>
            <a:stCxn id="25631" idx="3"/>
          </p:cNvCxnSpPr>
          <p:nvPr/>
        </p:nvCxnSpPr>
        <p:spPr>
          <a:xfrm>
            <a:off x="6926580" y="2233930"/>
            <a:ext cx="838200" cy="4445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C091600-BCB5-45F6-B138-57B75F6EE443}"/>
              </a:ext>
            </a:extLst>
          </p:cNvPr>
          <p:cNvCxnSpPr/>
          <p:nvPr/>
        </p:nvCxnSpPr>
        <p:spPr>
          <a:xfrm>
            <a:off x="7002780" y="3661093"/>
            <a:ext cx="533400" cy="51752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E7418B6-2FA8-4431-BE9E-6F8A38FB81FA}"/>
              </a:ext>
            </a:extLst>
          </p:cNvPr>
          <p:cNvCxnSpPr/>
          <p:nvPr/>
        </p:nvCxnSpPr>
        <p:spPr>
          <a:xfrm flipV="1">
            <a:off x="6926580" y="4716780"/>
            <a:ext cx="609600" cy="4206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139AA86-9CB8-4D9A-BE46-0A6FDC802829}"/>
              </a:ext>
            </a:extLst>
          </p:cNvPr>
          <p:cNvCxnSpPr>
            <a:stCxn id="25630" idx="1"/>
          </p:cNvCxnSpPr>
          <p:nvPr/>
        </p:nvCxnSpPr>
        <p:spPr>
          <a:xfrm flipH="1" flipV="1">
            <a:off x="9364980" y="5021580"/>
            <a:ext cx="152400" cy="43973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CB60A43-703E-4A46-A6EC-29294EC92A31}"/>
              </a:ext>
            </a:extLst>
          </p:cNvPr>
          <p:cNvCxnSpPr/>
          <p:nvPr/>
        </p:nvCxnSpPr>
        <p:spPr>
          <a:xfrm flipH="1">
            <a:off x="9593580" y="4123055"/>
            <a:ext cx="609600" cy="13652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ED745D2-2897-4846-A704-9224D4084ACE}"/>
              </a:ext>
            </a:extLst>
          </p:cNvPr>
          <p:cNvCxnSpPr>
            <a:stCxn id="25634" idx="1"/>
          </p:cNvCxnSpPr>
          <p:nvPr/>
        </p:nvCxnSpPr>
        <p:spPr>
          <a:xfrm flipH="1">
            <a:off x="8983980" y="3199130"/>
            <a:ext cx="97155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F5921C48-F9E5-425C-8259-C1E6C37C5370}"/>
              </a:ext>
            </a:extLst>
          </p:cNvPr>
          <p:cNvSpPr>
            <a:spLocks noGrp="1"/>
          </p:cNvSpPr>
          <p:nvPr>
            <p:ph type="title"/>
          </p:nvPr>
        </p:nvSpPr>
        <p:spPr/>
        <p:txBody>
          <a:bodyPr/>
          <a:lstStyle/>
          <a:p>
            <a:pPr fontAlgn="auto">
              <a:spcAft>
                <a:spcPts val="0"/>
              </a:spcAft>
              <a:defRPr/>
            </a:pPr>
            <a:r>
              <a:rPr lang="en-US" dirty="0"/>
              <a:t>Use of the Kanban</a:t>
            </a:r>
          </a:p>
        </p:txBody>
      </p:sp>
      <p:sp>
        <p:nvSpPr>
          <p:cNvPr id="3" name="Content Placeholder 2">
            <a:extLst>
              <a:ext uri="{FF2B5EF4-FFF2-40B4-BE49-F238E27FC236}">
                <a16:creationId xmlns:a16="http://schemas.microsoft.com/office/drawing/2014/main" id="{1957F9C7-8B7C-450D-9450-5BEBC507B666}"/>
              </a:ext>
            </a:extLst>
          </p:cNvPr>
          <p:cNvSpPr>
            <a:spLocks noGrp="1"/>
          </p:cNvSpPr>
          <p:nvPr>
            <p:ph sz="half" idx="1"/>
          </p:nvPr>
        </p:nvSpPr>
        <p:spPr>
          <a:xfrm>
            <a:off x="609600" y="1600200"/>
            <a:ext cx="5384800" cy="4525963"/>
          </a:xfrm>
        </p:spPr>
        <p:txBody>
          <a:bodyPr>
            <a:normAutofit/>
          </a:bodyPr>
          <a:lstStyle/>
          <a:p>
            <a:pPr marL="342900" lvl="1" indent="-342900">
              <a:lnSpc>
                <a:spcPct val="100000"/>
              </a:lnSpc>
              <a:spcBef>
                <a:spcPts val="1000"/>
              </a:spcBef>
              <a:buClr>
                <a:schemeClr val="accent1"/>
              </a:buClr>
              <a:buFont typeface=".AppleSystemUIFont" charset="-120"/>
              <a:buChar char="&gt;"/>
              <a:defRPr/>
            </a:pPr>
            <a:r>
              <a:rPr lang="en-US" sz="2600" dirty="0"/>
              <a:t>The card will be in or on the storage container.  When the items in the container are used to the point of the “safe stock” (20 bolts) the product is restocked in the amount listed (200 bolts)</a:t>
            </a:r>
          </a:p>
        </p:txBody>
      </p:sp>
      <p:graphicFrame>
        <p:nvGraphicFramePr>
          <p:cNvPr id="6" name="Content Placeholder 5">
            <a:extLst>
              <a:ext uri="{FF2B5EF4-FFF2-40B4-BE49-F238E27FC236}">
                <a16:creationId xmlns:a16="http://schemas.microsoft.com/office/drawing/2014/main" id="{F619AFC8-4D6C-4CAE-9839-CE7F19F521B2}"/>
              </a:ext>
            </a:extLst>
          </p:cNvPr>
          <p:cNvGraphicFramePr>
            <a:graphicFrameLocks noGrp="1"/>
          </p:cNvGraphicFramePr>
          <p:nvPr>
            <p:ph sz="half" idx="2"/>
          </p:nvPr>
        </p:nvGraphicFramePr>
        <p:xfrm>
          <a:off x="6705600" y="1524000"/>
          <a:ext cx="3009900" cy="3525836"/>
        </p:xfrm>
        <a:graphic>
          <a:graphicData uri="http://schemas.openxmlformats.org/drawingml/2006/table">
            <a:tbl>
              <a:tblPr firstRow="1">
                <a:tableStyleId>{9DCAF9ED-07DC-4A11-8D7F-57B35C25682E}</a:tableStyleId>
              </a:tblPr>
              <a:tblGrid>
                <a:gridCol w="1504950">
                  <a:extLst>
                    <a:ext uri="{9D8B030D-6E8A-4147-A177-3AD203B41FA5}">
                      <a16:colId xmlns:a16="http://schemas.microsoft.com/office/drawing/2014/main" val="20000"/>
                    </a:ext>
                  </a:extLst>
                </a:gridCol>
                <a:gridCol w="1504950">
                  <a:extLst>
                    <a:ext uri="{9D8B030D-6E8A-4147-A177-3AD203B41FA5}">
                      <a16:colId xmlns:a16="http://schemas.microsoft.com/office/drawing/2014/main" val="20001"/>
                    </a:ext>
                  </a:extLst>
                </a:gridCol>
              </a:tblGrid>
              <a:tr h="370873">
                <a:tc gridSpan="2">
                  <a:txBody>
                    <a:bodyPr/>
                    <a:lstStyle/>
                    <a:p>
                      <a:pPr algn="ctr"/>
                      <a:r>
                        <a:rPr lang="en-US" sz="1800" dirty="0"/>
                        <a:t>Flexible Manufacturing Lab</a:t>
                      </a:r>
                    </a:p>
                  </a:txBody>
                  <a:tcPr marT="45724" marB="4572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370873">
                <a:tc gridSpan="2">
                  <a:txBody>
                    <a:bodyPr/>
                    <a:lstStyle/>
                    <a:p>
                      <a:pPr algn="ctr"/>
                      <a:r>
                        <a:rPr lang="en-US" sz="1800" dirty="0"/>
                        <a:t>Standard Bolt</a:t>
                      </a:r>
                    </a:p>
                  </a:txBody>
                  <a:tcPr marT="45724" marB="4572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pPr algn="ctr"/>
                      <a:endParaRPr lang="en-US" dirty="0"/>
                    </a:p>
                  </a:txBody>
                  <a:tcPr/>
                </a:tc>
                <a:extLst>
                  <a:ext uri="{0D108BD9-81ED-4DB2-BD59-A6C34878D82A}">
                    <a16:rowId xmlns:a16="http://schemas.microsoft.com/office/drawing/2014/main" val="10001"/>
                  </a:ext>
                </a:extLst>
              </a:tr>
              <a:tr h="37087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¼” -20 Threads</a:t>
                      </a:r>
                    </a:p>
                  </a:txBody>
                  <a:tcPr marT="45724" marB="4572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pPr algn="ctr"/>
                      <a:endParaRPr lang="en-US" dirty="0"/>
                    </a:p>
                  </a:txBody>
                  <a:tcPr/>
                </a:tc>
                <a:extLst>
                  <a:ext uri="{0D108BD9-81ED-4DB2-BD59-A6C34878D82A}">
                    <a16:rowId xmlns:a16="http://schemas.microsoft.com/office/drawing/2014/main" val="10002"/>
                  </a:ext>
                </a:extLst>
              </a:tr>
              <a:tr h="1402206">
                <a:tc gridSpan="2">
                  <a:txBody>
                    <a:bodyPr/>
                    <a:lstStyle/>
                    <a:p>
                      <a:pPr algn="ctr"/>
                      <a:endParaRPr lang="en-US" sz="1800" dirty="0"/>
                    </a:p>
                  </a:txBody>
                  <a:tcPr marT="45724" marB="4572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3"/>
                  </a:ext>
                </a:extLst>
              </a:tr>
              <a:tr h="370873">
                <a:tc>
                  <a:txBody>
                    <a:bodyPr/>
                    <a:lstStyle/>
                    <a:p>
                      <a:pPr algn="ctr"/>
                      <a:r>
                        <a:rPr lang="en-US" sz="1800" dirty="0"/>
                        <a:t>200</a:t>
                      </a:r>
                    </a:p>
                  </a:txBody>
                  <a:tcPr marT="45724" marB="4572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800" dirty="0"/>
                        <a:t>20</a:t>
                      </a:r>
                    </a:p>
                  </a:txBody>
                  <a:tcPr marT="45724" marB="4572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4"/>
                  </a:ext>
                </a:extLst>
              </a:tr>
              <a:tr h="640138">
                <a:tc>
                  <a:txBody>
                    <a:bodyPr/>
                    <a:lstStyle/>
                    <a:p>
                      <a:pPr algn="ctr"/>
                      <a:r>
                        <a:rPr lang="en-US" sz="1800" dirty="0"/>
                        <a:t>$0.04</a:t>
                      </a:r>
                    </a:p>
                  </a:txBody>
                  <a:tcPr marT="45724" marB="4572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800" dirty="0"/>
                        <a:t>Supply Cabinet #2</a:t>
                      </a:r>
                    </a:p>
                  </a:txBody>
                  <a:tcPr marT="45724" marB="4572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27672" name="Picture 2">
            <a:extLst>
              <a:ext uri="{FF2B5EF4-FFF2-40B4-BE49-F238E27FC236}">
                <a16:creationId xmlns:a16="http://schemas.microsoft.com/office/drawing/2014/main" id="{783400E2-87DB-4D5D-A808-C0D95EDB8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5588" y="2743200"/>
            <a:ext cx="609600"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F5921C48-F9E5-425C-8259-C1E6C37C5370}"/>
              </a:ext>
            </a:extLst>
          </p:cNvPr>
          <p:cNvSpPr>
            <a:spLocks noGrp="1"/>
          </p:cNvSpPr>
          <p:nvPr>
            <p:ph type="title"/>
          </p:nvPr>
        </p:nvSpPr>
        <p:spPr/>
        <p:txBody>
          <a:bodyPr/>
          <a:lstStyle/>
          <a:p>
            <a:pPr fontAlgn="auto">
              <a:spcAft>
                <a:spcPts val="0"/>
              </a:spcAft>
              <a:defRPr/>
            </a:pPr>
            <a:r>
              <a:rPr lang="en-US" dirty="0"/>
              <a:t>Where did the number come from?</a:t>
            </a:r>
          </a:p>
        </p:txBody>
      </p:sp>
      <p:sp>
        <p:nvSpPr>
          <p:cNvPr id="3" name="Content Placeholder 2">
            <a:extLst>
              <a:ext uri="{FF2B5EF4-FFF2-40B4-BE49-F238E27FC236}">
                <a16:creationId xmlns:a16="http://schemas.microsoft.com/office/drawing/2014/main" id="{1957F9C7-8B7C-450D-9450-5BEBC507B666}"/>
              </a:ext>
            </a:extLst>
          </p:cNvPr>
          <p:cNvSpPr>
            <a:spLocks noGrp="1"/>
          </p:cNvSpPr>
          <p:nvPr>
            <p:ph sz="half" idx="1"/>
          </p:nvPr>
        </p:nvSpPr>
        <p:spPr/>
        <p:txBody>
          <a:bodyPr>
            <a:normAutofit/>
          </a:bodyPr>
          <a:lstStyle/>
          <a:p>
            <a:pPr lvl="1">
              <a:defRPr/>
            </a:pPr>
            <a:r>
              <a:rPr lang="en-US" dirty="0"/>
              <a:t>The safe number is the amount of the item needed to be on hand until a new order can be received</a:t>
            </a:r>
          </a:p>
          <a:p>
            <a:pPr lvl="1">
              <a:defRPr/>
            </a:pPr>
            <a:r>
              <a:rPr lang="en-US" dirty="0"/>
              <a:t>The numbers are monitored to keep the supply correct, so the line will not stop production </a:t>
            </a:r>
          </a:p>
          <a:p>
            <a:pPr lvl="1">
              <a:defRPr/>
            </a:pPr>
            <a:endParaRPr lang="en-US" dirty="0"/>
          </a:p>
        </p:txBody>
      </p:sp>
      <p:graphicFrame>
        <p:nvGraphicFramePr>
          <p:cNvPr id="11" name="Content Placeholder 2">
            <a:extLst>
              <a:ext uri="{FF2B5EF4-FFF2-40B4-BE49-F238E27FC236}">
                <a16:creationId xmlns:a16="http://schemas.microsoft.com/office/drawing/2014/main" id="{00482733-C33B-489F-967D-F53ED8C58D9B}"/>
              </a:ext>
            </a:extLst>
          </p:cNvPr>
          <p:cNvGraphicFramePr>
            <a:graphicFrameLocks/>
          </p:cNvGraphicFramePr>
          <p:nvPr>
            <p:extLst>
              <p:ext uri="{D42A27DB-BD31-4B8C-83A1-F6EECF244321}">
                <p14:modId xmlns:p14="http://schemas.microsoft.com/office/powerpoint/2010/main" val="3945714820"/>
              </p:ext>
            </p:extLst>
          </p:nvPr>
        </p:nvGraphicFramePr>
        <p:xfrm>
          <a:off x="7467600" y="1450975"/>
          <a:ext cx="3181350" cy="3060698"/>
        </p:xfrm>
        <a:graphic>
          <a:graphicData uri="http://schemas.openxmlformats.org/drawingml/2006/table">
            <a:tbl>
              <a:tblPr firstRow="1">
                <a:tableStyleId>{9DCAF9ED-07DC-4A11-8D7F-57B35C25682E}</a:tableStyleId>
              </a:tblPr>
              <a:tblGrid>
                <a:gridCol w="1531492">
                  <a:extLst>
                    <a:ext uri="{9D8B030D-6E8A-4147-A177-3AD203B41FA5}">
                      <a16:colId xmlns:a16="http://schemas.microsoft.com/office/drawing/2014/main" val="20000"/>
                    </a:ext>
                  </a:extLst>
                </a:gridCol>
                <a:gridCol w="1649858">
                  <a:extLst>
                    <a:ext uri="{9D8B030D-6E8A-4147-A177-3AD203B41FA5}">
                      <a16:colId xmlns:a16="http://schemas.microsoft.com/office/drawing/2014/main" val="20001"/>
                    </a:ext>
                  </a:extLst>
                </a:gridCol>
              </a:tblGrid>
              <a:tr h="365834">
                <a:tc gridSpan="2">
                  <a:txBody>
                    <a:bodyPr/>
                    <a:lstStyle/>
                    <a:p>
                      <a:pPr algn="ctr"/>
                      <a:r>
                        <a:rPr lang="en-US" sz="1800" dirty="0"/>
                        <a:t>Flexible Manufacturing Lab</a:t>
                      </a:r>
                    </a:p>
                  </a:txBody>
                  <a:tcPr marL="127535" marR="127535" marT="45729" marB="45729">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365834">
                <a:tc gridSpan="2">
                  <a:txBody>
                    <a:bodyPr/>
                    <a:lstStyle/>
                    <a:p>
                      <a:pPr algn="ctr"/>
                      <a:r>
                        <a:rPr lang="en-US" sz="1800" dirty="0"/>
                        <a:t>Standard Bolt</a:t>
                      </a:r>
                    </a:p>
                  </a:txBody>
                  <a:tcPr marL="127535" marR="127535" marT="45729" marB="45729">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pPr algn="ctr"/>
                      <a:endParaRPr lang="en-US" dirty="0"/>
                    </a:p>
                  </a:txBody>
                  <a:tcPr/>
                </a:tc>
                <a:extLst>
                  <a:ext uri="{0D108BD9-81ED-4DB2-BD59-A6C34878D82A}">
                    <a16:rowId xmlns:a16="http://schemas.microsoft.com/office/drawing/2014/main" val="10001"/>
                  </a:ext>
                </a:extLst>
              </a:tr>
              <a:tr h="36583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¼” -20 Threads</a:t>
                      </a:r>
                    </a:p>
                  </a:txBody>
                  <a:tcPr marL="127535" marR="127535" marT="45729" marB="45729">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pPr algn="ctr"/>
                      <a:endParaRPr lang="en-US" dirty="0"/>
                    </a:p>
                  </a:txBody>
                  <a:tcPr/>
                </a:tc>
                <a:extLst>
                  <a:ext uri="{0D108BD9-81ED-4DB2-BD59-A6C34878D82A}">
                    <a16:rowId xmlns:a16="http://schemas.microsoft.com/office/drawing/2014/main" val="10002"/>
                  </a:ext>
                </a:extLst>
              </a:tr>
              <a:tr h="957152">
                <a:tc gridSpan="2">
                  <a:txBody>
                    <a:bodyPr/>
                    <a:lstStyle/>
                    <a:p>
                      <a:pPr algn="ctr"/>
                      <a:endParaRPr lang="en-US" sz="1800" dirty="0"/>
                    </a:p>
                  </a:txBody>
                  <a:tcPr marL="127535" marR="127535" marT="45729" marB="45729">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3"/>
                  </a:ext>
                </a:extLst>
              </a:tr>
              <a:tr h="365834">
                <a:tc>
                  <a:txBody>
                    <a:bodyPr/>
                    <a:lstStyle/>
                    <a:p>
                      <a:pPr algn="ctr"/>
                      <a:r>
                        <a:rPr lang="en-US" sz="1800" dirty="0"/>
                        <a:t>200</a:t>
                      </a:r>
                    </a:p>
                  </a:txBody>
                  <a:tcPr marL="127535" marR="127535" marT="45729" marB="45729">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800" b="1" dirty="0">
                          <a:solidFill>
                            <a:srgbClr val="FF0000"/>
                          </a:solidFill>
                        </a:rPr>
                        <a:t>20</a:t>
                      </a:r>
                    </a:p>
                  </a:txBody>
                  <a:tcPr marL="127535" marR="127535" marT="45729" marB="45729">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4"/>
                  </a:ext>
                </a:extLst>
              </a:tr>
              <a:tr h="640210">
                <a:tc>
                  <a:txBody>
                    <a:bodyPr/>
                    <a:lstStyle/>
                    <a:p>
                      <a:pPr algn="ctr"/>
                      <a:r>
                        <a:rPr lang="en-US" sz="1800" dirty="0"/>
                        <a:t>$0.04</a:t>
                      </a:r>
                    </a:p>
                  </a:txBody>
                  <a:tcPr marL="127535" marR="127535" marT="45729" marB="45729"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800" dirty="0"/>
                        <a:t>Supply Cabinet #2</a:t>
                      </a:r>
                    </a:p>
                  </a:txBody>
                  <a:tcPr marL="127535" marR="127535" marT="45729" marB="45729">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2" name="Picture 2">
            <a:extLst>
              <a:ext uri="{FF2B5EF4-FFF2-40B4-BE49-F238E27FC236}">
                <a16:creationId xmlns:a16="http://schemas.microsoft.com/office/drawing/2014/main" id="{FC7C394B-A10B-4419-B795-A30DFB0B2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660650"/>
            <a:ext cx="4429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785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F5921C48-F9E5-425C-8259-C1E6C37C5370}"/>
              </a:ext>
            </a:extLst>
          </p:cNvPr>
          <p:cNvSpPr>
            <a:spLocks noGrp="1"/>
          </p:cNvSpPr>
          <p:nvPr>
            <p:ph type="title"/>
          </p:nvPr>
        </p:nvSpPr>
        <p:spPr/>
        <p:txBody>
          <a:bodyPr/>
          <a:lstStyle/>
          <a:p>
            <a:pPr fontAlgn="auto">
              <a:spcAft>
                <a:spcPts val="0"/>
              </a:spcAft>
              <a:defRPr/>
            </a:pPr>
            <a:r>
              <a:rPr lang="en-US" dirty="0"/>
              <a:t>Where did the number come from?</a:t>
            </a:r>
          </a:p>
        </p:txBody>
      </p:sp>
      <p:sp>
        <p:nvSpPr>
          <p:cNvPr id="3" name="Content Placeholder 2">
            <a:extLst>
              <a:ext uri="{FF2B5EF4-FFF2-40B4-BE49-F238E27FC236}">
                <a16:creationId xmlns:a16="http://schemas.microsoft.com/office/drawing/2014/main" id="{1957F9C7-8B7C-450D-9450-5BEBC507B666}"/>
              </a:ext>
            </a:extLst>
          </p:cNvPr>
          <p:cNvSpPr>
            <a:spLocks noGrp="1"/>
          </p:cNvSpPr>
          <p:nvPr>
            <p:ph sz="half" idx="1"/>
          </p:nvPr>
        </p:nvSpPr>
        <p:spPr/>
        <p:txBody>
          <a:bodyPr>
            <a:normAutofit/>
          </a:bodyPr>
          <a:lstStyle/>
          <a:p>
            <a:pPr lvl="1">
              <a:defRPr/>
            </a:pPr>
            <a:r>
              <a:rPr lang="en-US" dirty="0"/>
              <a:t>The reorder number is the amount of product that will be used over a given time, one day, or one production cycle.</a:t>
            </a:r>
          </a:p>
          <a:p>
            <a:pPr lvl="1">
              <a:defRPr/>
            </a:pPr>
            <a:r>
              <a:rPr lang="en-US" dirty="0"/>
              <a:t>The numbers are monitored to keep the supply correct, so the line will not stop production. </a:t>
            </a:r>
          </a:p>
          <a:p>
            <a:pPr lvl="1">
              <a:defRPr/>
            </a:pPr>
            <a:endParaRPr lang="en-US" dirty="0"/>
          </a:p>
        </p:txBody>
      </p:sp>
      <p:graphicFrame>
        <p:nvGraphicFramePr>
          <p:cNvPr id="6" name="Content Placeholder 2">
            <a:extLst>
              <a:ext uri="{FF2B5EF4-FFF2-40B4-BE49-F238E27FC236}">
                <a16:creationId xmlns:a16="http://schemas.microsoft.com/office/drawing/2014/main" id="{17668C48-E2E4-4C0F-8430-EA69CAA5533B}"/>
              </a:ext>
            </a:extLst>
          </p:cNvPr>
          <p:cNvGraphicFramePr>
            <a:graphicFrameLocks/>
          </p:cNvGraphicFramePr>
          <p:nvPr>
            <p:extLst>
              <p:ext uri="{D42A27DB-BD31-4B8C-83A1-F6EECF244321}">
                <p14:modId xmlns:p14="http://schemas.microsoft.com/office/powerpoint/2010/main" val="4145771543"/>
              </p:ext>
            </p:extLst>
          </p:nvPr>
        </p:nvGraphicFramePr>
        <p:xfrm>
          <a:off x="7391400" y="1450975"/>
          <a:ext cx="3181350" cy="3060698"/>
        </p:xfrm>
        <a:graphic>
          <a:graphicData uri="http://schemas.openxmlformats.org/drawingml/2006/table">
            <a:tbl>
              <a:tblPr firstRow="1">
                <a:tableStyleId>{9DCAF9ED-07DC-4A11-8D7F-57B35C25682E}</a:tableStyleId>
              </a:tblPr>
              <a:tblGrid>
                <a:gridCol w="1531492">
                  <a:extLst>
                    <a:ext uri="{9D8B030D-6E8A-4147-A177-3AD203B41FA5}">
                      <a16:colId xmlns:a16="http://schemas.microsoft.com/office/drawing/2014/main" val="20000"/>
                    </a:ext>
                  </a:extLst>
                </a:gridCol>
                <a:gridCol w="1649858">
                  <a:extLst>
                    <a:ext uri="{9D8B030D-6E8A-4147-A177-3AD203B41FA5}">
                      <a16:colId xmlns:a16="http://schemas.microsoft.com/office/drawing/2014/main" val="20001"/>
                    </a:ext>
                  </a:extLst>
                </a:gridCol>
              </a:tblGrid>
              <a:tr h="365834">
                <a:tc gridSpan="2">
                  <a:txBody>
                    <a:bodyPr/>
                    <a:lstStyle/>
                    <a:p>
                      <a:pPr algn="ctr"/>
                      <a:r>
                        <a:rPr lang="en-US" sz="1800" dirty="0"/>
                        <a:t>Flexible Manufacturing Lab</a:t>
                      </a:r>
                    </a:p>
                  </a:txBody>
                  <a:tcPr marL="127535" marR="127535" marT="45729" marB="45729">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365834">
                <a:tc gridSpan="2">
                  <a:txBody>
                    <a:bodyPr/>
                    <a:lstStyle/>
                    <a:p>
                      <a:pPr algn="ctr"/>
                      <a:r>
                        <a:rPr lang="en-US" sz="1800" dirty="0"/>
                        <a:t>Standard Bolt</a:t>
                      </a:r>
                    </a:p>
                  </a:txBody>
                  <a:tcPr marL="127535" marR="127535" marT="45729" marB="45729">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pPr algn="ctr"/>
                      <a:endParaRPr lang="en-US" dirty="0"/>
                    </a:p>
                  </a:txBody>
                  <a:tcPr/>
                </a:tc>
                <a:extLst>
                  <a:ext uri="{0D108BD9-81ED-4DB2-BD59-A6C34878D82A}">
                    <a16:rowId xmlns:a16="http://schemas.microsoft.com/office/drawing/2014/main" val="10001"/>
                  </a:ext>
                </a:extLst>
              </a:tr>
              <a:tr h="36583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¼” -20 Threads</a:t>
                      </a:r>
                    </a:p>
                  </a:txBody>
                  <a:tcPr marL="127535" marR="127535" marT="45729" marB="45729">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pPr algn="ctr"/>
                      <a:endParaRPr lang="en-US" dirty="0"/>
                    </a:p>
                  </a:txBody>
                  <a:tcPr/>
                </a:tc>
                <a:extLst>
                  <a:ext uri="{0D108BD9-81ED-4DB2-BD59-A6C34878D82A}">
                    <a16:rowId xmlns:a16="http://schemas.microsoft.com/office/drawing/2014/main" val="10002"/>
                  </a:ext>
                </a:extLst>
              </a:tr>
              <a:tr h="957152">
                <a:tc gridSpan="2">
                  <a:txBody>
                    <a:bodyPr/>
                    <a:lstStyle/>
                    <a:p>
                      <a:pPr algn="ctr"/>
                      <a:endParaRPr lang="en-US" sz="1800" dirty="0"/>
                    </a:p>
                  </a:txBody>
                  <a:tcPr marL="127535" marR="127535" marT="45729" marB="45729">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3"/>
                  </a:ext>
                </a:extLst>
              </a:tr>
              <a:tr h="365834">
                <a:tc>
                  <a:txBody>
                    <a:bodyPr/>
                    <a:lstStyle/>
                    <a:p>
                      <a:pPr algn="ctr"/>
                      <a:r>
                        <a:rPr lang="en-US" sz="1800" b="1" dirty="0">
                          <a:solidFill>
                            <a:srgbClr val="FF0000"/>
                          </a:solidFill>
                        </a:rPr>
                        <a:t>200</a:t>
                      </a:r>
                    </a:p>
                  </a:txBody>
                  <a:tcPr marL="127535" marR="127535" marT="45729" marB="45729">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800" dirty="0"/>
                        <a:t>20</a:t>
                      </a:r>
                    </a:p>
                  </a:txBody>
                  <a:tcPr marL="127535" marR="127535" marT="45729" marB="45729">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4"/>
                  </a:ext>
                </a:extLst>
              </a:tr>
              <a:tr h="640210">
                <a:tc>
                  <a:txBody>
                    <a:bodyPr/>
                    <a:lstStyle/>
                    <a:p>
                      <a:pPr algn="ctr"/>
                      <a:r>
                        <a:rPr lang="en-US" sz="1800" dirty="0"/>
                        <a:t>$0.04</a:t>
                      </a:r>
                    </a:p>
                  </a:txBody>
                  <a:tcPr marL="127535" marR="127535" marT="45729" marB="45729"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800" dirty="0"/>
                        <a:t>Supply Cabinet #2</a:t>
                      </a:r>
                    </a:p>
                  </a:txBody>
                  <a:tcPr marL="127535" marR="127535" marT="45729" marB="45729">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7" name="Picture 2">
            <a:extLst>
              <a:ext uri="{FF2B5EF4-FFF2-40B4-BE49-F238E27FC236}">
                <a16:creationId xmlns:a16="http://schemas.microsoft.com/office/drawing/2014/main" id="{58856936-03E1-4547-A1BF-16FD0293C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2660650"/>
            <a:ext cx="4429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32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66597B4C-608F-4CA0-8073-A0832D1E7745}"/>
              </a:ext>
            </a:extLst>
          </p:cNvPr>
          <p:cNvSpPr>
            <a:spLocks noGrp="1"/>
          </p:cNvSpPr>
          <p:nvPr>
            <p:ph type="title"/>
          </p:nvPr>
        </p:nvSpPr>
        <p:spPr/>
        <p:txBody>
          <a:bodyPr/>
          <a:lstStyle/>
          <a:p>
            <a:pPr fontAlgn="auto">
              <a:spcAft>
                <a:spcPts val="0"/>
              </a:spcAft>
              <a:defRPr/>
            </a:pPr>
            <a:r>
              <a:rPr lang="en-US" dirty="0"/>
              <a:t>Just-in-Time in A Flexible Lab</a:t>
            </a:r>
          </a:p>
        </p:txBody>
      </p:sp>
      <p:sp>
        <p:nvSpPr>
          <p:cNvPr id="30724" name="Content Placeholder 1">
            <a:extLst>
              <a:ext uri="{FF2B5EF4-FFF2-40B4-BE49-F238E27FC236}">
                <a16:creationId xmlns:a16="http://schemas.microsoft.com/office/drawing/2014/main" id="{08D75C39-4962-4CDC-A1C5-09F460FE2B15}"/>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The use of the “</a:t>
            </a:r>
            <a:r>
              <a:rPr lang="en-US" altLang="en-US" dirty="0" err="1"/>
              <a:t>kanban</a:t>
            </a:r>
            <a:r>
              <a:rPr lang="en-US" altLang="en-US" dirty="0"/>
              <a:t>” card can keep supplies organized and in stock.</a:t>
            </a:r>
          </a:p>
          <a:p>
            <a:pPr lvl="1"/>
            <a:r>
              <a:rPr lang="en-US" altLang="en-US" dirty="0"/>
              <a:t>The sheet metal box is set up for a simple mass production project.</a:t>
            </a:r>
          </a:p>
          <a:p>
            <a:pPr lvl="1"/>
            <a:r>
              <a:rPr lang="en-US" altLang="en-US" dirty="0"/>
              <a:t>The box has three parts: </a:t>
            </a:r>
          </a:p>
          <a:p>
            <a:pPr marL="1200150" lvl="2" indent="-457200"/>
            <a:r>
              <a:rPr lang="en-US" altLang="en-US" dirty="0"/>
              <a:t>A box, </a:t>
            </a:r>
          </a:p>
          <a:p>
            <a:pPr marL="1200150" lvl="2" indent="-457200"/>
            <a:r>
              <a:rPr lang="en-US" altLang="en-US" dirty="0"/>
              <a:t>a lid, and </a:t>
            </a:r>
          </a:p>
          <a:p>
            <a:pPr marL="1200150" lvl="2" indent="-457200"/>
            <a:r>
              <a:rPr lang="en-US" altLang="en-US" dirty="0"/>
              <a:t>two pop rivets as hinges.</a:t>
            </a:r>
          </a:p>
        </p:txBody>
      </p:sp>
      <p:pic>
        <p:nvPicPr>
          <p:cNvPr id="30725" name="Picture 2">
            <a:extLst>
              <a:ext uri="{FF2B5EF4-FFF2-40B4-BE49-F238E27FC236}">
                <a16:creationId xmlns:a16="http://schemas.microsoft.com/office/drawing/2014/main" id="{0F94AFBD-F78E-4C2F-A859-5D27334AC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7055" y="2028825"/>
            <a:ext cx="30829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024D-3C93-424C-A313-14937067A649}"/>
              </a:ext>
            </a:extLst>
          </p:cNvPr>
          <p:cNvSpPr>
            <a:spLocks noGrp="1"/>
          </p:cNvSpPr>
          <p:nvPr>
            <p:ph type="title"/>
          </p:nvPr>
        </p:nvSpPr>
        <p:spPr/>
        <p:txBody>
          <a:bodyPr/>
          <a:lstStyle/>
          <a:p>
            <a:pPr fontAlgn="auto">
              <a:spcAft>
                <a:spcPts val="0"/>
              </a:spcAft>
              <a:defRPr/>
            </a:pPr>
            <a:r>
              <a:rPr lang="en-US" dirty="0"/>
              <a:t>Sheet Metal Box</a:t>
            </a:r>
          </a:p>
        </p:txBody>
      </p:sp>
      <p:pic>
        <p:nvPicPr>
          <p:cNvPr id="5" name="Content Placeholder 4">
            <a:extLst>
              <a:ext uri="{FF2B5EF4-FFF2-40B4-BE49-F238E27FC236}">
                <a16:creationId xmlns:a16="http://schemas.microsoft.com/office/drawing/2014/main" id="{F0A1EBB3-728A-459E-8C33-211CEEDD4741}"/>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tretch/>
        </p:blipFill>
        <p:spPr>
          <a:xfrm>
            <a:off x="4062009" y="1877926"/>
            <a:ext cx="4414058" cy="381969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9CC75AAB-C1E0-4037-ADCC-957AE3B2A744}"/>
              </a:ext>
            </a:extLst>
          </p:cNvPr>
          <p:cNvSpPr>
            <a:spLocks noGrp="1"/>
          </p:cNvSpPr>
          <p:nvPr>
            <p:ph type="title"/>
          </p:nvPr>
        </p:nvSpPr>
        <p:spPr/>
        <p:txBody>
          <a:bodyPr/>
          <a:lstStyle/>
          <a:p>
            <a:pPr fontAlgn="auto">
              <a:spcAft>
                <a:spcPts val="0"/>
              </a:spcAft>
              <a:defRPr/>
            </a:pPr>
            <a:r>
              <a:rPr lang="en-US" dirty="0"/>
              <a:t>Box Plans</a:t>
            </a:r>
          </a:p>
        </p:txBody>
      </p:sp>
      <p:pic>
        <p:nvPicPr>
          <p:cNvPr id="33796" name="Picture 2">
            <a:extLst>
              <a:ext uri="{FF2B5EF4-FFF2-40B4-BE49-F238E27FC236}">
                <a16:creationId xmlns:a16="http://schemas.microsoft.com/office/drawing/2014/main" id="{5777A183-B307-4411-A5E3-18E62085E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23518">
            <a:off x="2663825" y="1563688"/>
            <a:ext cx="263525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a:extLst>
              <a:ext uri="{FF2B5EF4-FFF2-40B4-BE49-F238E27FC236}">
                <a16:creationId xmlns:a16="http://schemas.microsoft.com/office/drawing/2014/main" id="{2CF45886-B5C1-4D07-B53D-7365FD325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a:stretch>
            <a:fillRect/>
          </a:stretch>
        </p:blipFill>
        <p:spPr bwMode="auto">
          <a:xfrm rot="-1782708">
            <a:off x="7245350" y="1587500"/>
            <a:ext cx="26733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Box 1">
            <a:extLst>
              <a:ext uri="{FF2B5EF4-FFF2-40B4-BE49-F238E27FC236}">
                <a16:creationId xmlns:a16="http://schemas.microsoft.com/office/drawing/2014/main" id="{400B2D2F-F9A8-424A-9FB8-135E23ECEB32}"/>
              </a:ext>
            </a:extLst>
          </p:cNvPr>
          <p:cNvSpPr txBox="1">
            <a:spLocks noChangeArrowheads="1"/>
          </p:cNvSpPr>
          <p:nvPr/>
        </p:nvSpPr>
        <p:spPr bwMode="auto">
          <a:xfrm>
            <a:off x="990600" y="1601788"/>
            <a:ext cx="2590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600" dirty="0">
                <a:solidFill>
                  <a:srgbClr val="C00000"/>
                </a:solidFill>
                <a:latin typeface="Open Sans"/>
              </a:rPr>
              <a:t>Box Bottom</a:t>
            </a:r>
          </a:p>
        </p:txBody>
      </p:sp>
      <p:sp>
        <p:nvSpPr>
          <p:cNvPr id="33800" name="TextBox 7">
            <a:extLst>
              <a:ext uri="{FF2B5EF4-FFF2-40B4-BE49-F238E27FC236}">
                <a16:creationId xmlns:a16="http://schemas.microsoft.com/office/drawing/2014/main" id="{96D5B14C-2CF0-46F9-9DEB-644513199954}"/>
              </a:ext>
            </a:extLst>
          </p:cNvPr>
          <p:cNvSpPr txBox="1">
            <a:spLocks noChangeArrowheads="1"/>
          </p:cNvSpPr>
          <p:nvPr/>
        </p:nvSpPr>
        <p:spPr bwMode="auto">
          <a:xfrm>
            <a:off x="6400800" y="5157788"/>
            <a:ext cx="1524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600" dirty="0">
                <a:solidFill>
                  <a:srgbClr val="C00000"/>
                </a:solidFill>
                <a:latin typeface="Open Sans"/>
              </a:rPr>
              <a:t>Box Top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a:extLst>
              <a:ext uri="{FF2B5EF4-FFF2-40B4-BE49-F238E27FC236}">
                <a16:creationId xmlns:a16="http://schemas.microsoft.com/office/drawing/2014/main" id="{2BAA48AC-BAA2-494F-9A5A-6F0963FD7203}"/>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9D4951-0A8C-4C8D-AA7B-26142156BA32}" type="slidenum">
              <a:rPr lang="en-US" altLang="en-US">
                <a:solidFill>
                  <a:srgbClr val="898989"/>
                </a:solidFill>
              </a:rPr>
              <a:pPr fontAlgn="base">
                <a:spcBef>
                  <a:spcPct val="0"/>
                </a:spcBef>
                <a:spcAft>
                  <a:spcPct val="0"/>
                </a:spcAft>
              </a:pPr>
              <a:t>17</a:t>
            </a:fld>
            <a:endParaRPr lang="en-US" altLang="en-US">
              <a:solidFill>
                <a:srgbClr val="898989"/>
              </a:solidFill>
            </a:endParaRPr>
          </a:p>
        </p:txBody>
      </p:sp>
      <p:pic>
        <p:nvPicPr>
          <p:cNvPr id="34820" name="Picture 2">
            <a:extLst>
              <a:ext uri="{FF2B5EF4-FFF2-40B4-BE49-F238E27FC236}">
                <a16:creationId xmlns:a16="http://schemas.microsoft.com/office/drawing/2014/main" id="{937EBA0D-48DB-4C88-880E-D5BA19A72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501660"/>
            <a:ext cx="8020050" cy="597377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34821" name="TextBox 5">
            <a:extLst>
              <a:ext uri="{FF2B5EF4-FFF2-40B4-BE49-F238E27FC236}">
                <a16:creationId xmlns:a16="http://schemas.microsoft.com/office/drawing/2014/main" id="{86CD0B5F-A76F-4CB9-9DB3-528C540C4B5A}"/>
              </a:ext>
            </a:extLst>
          </p:cNvPr>
          <p:cNvSpPr txBox="1">
            <a:spLocks noChangeArrowheads="1"/>
          </p:cNvSpPr>
          <p:nvPr/>
        </p:nvSpPr>
        <p:spPr bwMode="auto">
          <a:xfrm>
            <a:off x="4830763" y="695325"/>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dirty="0">
                <a:solidFill>
                  <a:srgbClr val="FF0000"/>
                </a:solidFill>
              </a:rPr>
              <a:t>Box Bottom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4">
            <a:extLst>
              <a:ext uri="{FF2B5EF4-FFF2-40B4-BE49-F238E27FC236}">
                <a16:creationId xmlns:a16="http://schemas.microsoft.com/office/drawing/2014/main" id="{D6E98739-A391-4D7A-8F59-780E58B7F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163" y="211138"/>
            <a:ext cx="8323262" cy="61991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35845" name="TextBox 5">
            <a:extLst>
              <a:ext uri="{FF2B5EF4-FFF2-40B4-BE49-F238E27FC236}">
                <a16:creationId xmlns:a16="http://schemas.microsoft.com/office/drawing/2014/main" id="{CF38BBC4-D15F-4CD8-A5A9-C27F94438FC5}"/>
              </a:ext>
            </a:extLst>
          </p:cNvPr>
          <p:cNvSpPr txBox="1">
            <a:spLocks noChangeArrowheads="1"/>
          </p:cNvSpPr>
          <p:nvPr/>
        </p:nvSpPr>
        <p:spPr bwMode="auto">
          <a:xfrm>
            <a:off x="5410200" y="685800"/>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0000"/>
                </a:solidFill>
              </a:rPr>
              <a:t>Box Top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CAA4470-FB97-4165-8FAA-C31D0BB6853B}"/>
              </a:ext>
            </a:extLst>
          </p:cNvPr>
          <p:cNvGraphicFramePr>
            <a:graphicFrameLocks noGrp="1"/>
          </p:cNvGraphicFramePr>
          <p:nvPr>
            <p:extLst>
              <p:ext uri="{D42A27DB-BD31-4B8C-83A1-F6EECF244321}">
                <p14:modId xmlns:p14="http://schemas.microsoft.com/office/powerpoint/2010/main" val="1239689990"/>
              </p:ext>
            </p:extLst>
          </p:nvPr>
        </p:nvGraphicFramePr>
        <p:xfrm>
          <a:off x="2286000" y="1397000"/>
          <a:ext cx="8001000" cy="3127374"/>
        </p:xfrm>
        <a:graphic>
          <a:graphicData uri="http://schemas.openxmlformats.org/drawingml/2006/table">
            <a:tbl>
              <a:tblPr firstRow="1">
                <a:tableStyleId>{21E4AEA4-8DFA-4A89-87EB-49C32662AFE0}</a:tableStyleId>
              </a:tblPr>
              <a:tblGrid>
                <a:gridCol w="1143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515203">
                <a:tc gridSpan="7">
                  <a:txBody>
                    <a:bodyPr/>
                    <a:lstStyle/>
                    <a:p>
                      <a:pPr algn="ctr"/>
                      <a:r>
                        <a:rPr lang="en-US" sz="2000" dirty="0">
                          <a:latin typeface="Open Sans"/>
                        </a:rPr>
                        <a:t>SHEET</a:t>
                      </a:r>
                      <a:r>
                        <a:rPr lang="en-US" sz="2000" baseline="0" dirty="0">
                          <a:latin typeface="Open Sans"/>
                        </a:rPr>
                        <a:t> METAL BOX</a:t>
                      </a:r>
                      <a:endParaRPr lang="en-US" sz="2000" dirty="0">
                        <a:latin typeface="Open Sans"/>
                      </a:endParaRPr>
                    </a:p>
                  </a:txBody>
                  <a:tcPr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29911">
                <a:tc gridSpan="7">
                  <a:txBody>
                    <a:bodyPr/>
                    <a:lstStyle/>
                    <a:p>
                      <a:pPr algn="ctr"/>
                      <a:r>
                        <a:rPr lang="en-US" sz="1400" dirty="0">
                          <a:latin typeface="Open Sans"/>
                        </a:rPr>
                        <a:t>BILL OF MATERIALS</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1"/>
                  </a:ext>
                </a:extLst>
              </a:tr>
              <a:tr h="329911">
                <a:tc>
                  <a:txBody>
                    <a:bodyPr/>
                    <a:lstStyle/>
                    <a:p>
                      <a:pPr algn="ctr"/>
                      <a:r>
                        <a:rPr lang="en-US" sz="1400" dirty="0">
                          <a:latin typeface="Open Sans"/>
                        </a:rPr>
                        <a:t>NAME</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Open Sans"/>
                        </a:rPr>
                        <a:t>Quality</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Open Sans"/>
                        </a:rPr>
                        <a:t>MATERIAL</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Open Sans"/>
                        </a:rPr>
                        <a:t>THICKNESS</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Open Sans"/>
                        </a:rPr>
                        <a:t>WIDTH</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Open Sans"/>
                        </a:rPr>
                        <a:t>LENGTH</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Open Sans"/>
                        </a:rPr>
                        <a:t>FINISH</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9435">
                <a:tc>
                  <a:txBody>
                    <a:bodyPr/>
                    <a:lstStyle/>
                    <a:p>
                      <a:pPr algn="ctr"/>
                      <a:r>
                        <a:rPr lang="en-US" sz="1400" dirty="0">
                          <a:latin typeface="Open Sans"/>
                        </a:rPr>
                        <a:t>BOX</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Open Sans"/>
                        </a:rPr>
                        <a:t>1</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Open Sans"/>
                        </a:rPr>
                        <a:t>SHEET</a:t>
                      </a:r>
                      <a:r>
                        <a:rPr lang="en-US" sz="1400" baseline="0" dirty="0">
                          <a:latin typeface="Open Sans"/>
                        </a:rPr>
                        <a:t> METAL</a:t>
                      </a:r>
                      <a:endParaRPr lang="en-US" sz="1400" dirty="0">
                        <a:solidFill>
                          <a:schemeClr val="tx1"/>
                        </a:solidFill>
                        <a:latin typeface="Open Sans"/>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Open Sans"/>
                        </a:rPr>
                        <a:t>24 GAUGE</a:t>
                      </a:r>
                      <a:endParaRPr lang="en-US" sz="1400" dirty="0">
                        <a:solidFill>
                          <a:schemeClr val="tx1"/>
                        </a:solidFill>
                        <a:latin typeface="Open Sans"/>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Open Sans"/>
                        </a:rPr>
                        <a:t>6¾</a:t>
                      </a:r>
                      <a:endParaRPr lang="en-US" sz="1400" dirty="0">
                        <a:solidFill>
                          <a:schemeClr val="tx1"/>
                        </a:solidFill>
                        <a:latin typeface="Open Sans"/>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Open Sans"/>
                        </a:rPr>
                        <a:t>12¾</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 Sans"/>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Open Sans"/>
                        </a:rPr>
                        <a:t>PAINTED</a:t>
                      </a:r>
                      <a:endParaRPr lang="en-US" sz="1400" dirty="0">
                        <a:solidFill>
                          <a:schemeClr val="tx1"/>
                        </a:solidFill>
                        <a:latin typeface="Open Sans"/>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9435">
                <a:tc>
                  <a:txBody>
                    <a:bodyPr/>
                    <a:lstStyle/>
                    <a:p>
                      <a:pPr algn="ctr"/>
                      <a:r>
                        <a:rPr lang="en-US" sz="1400" dirty="0">
                          <a:latin typeface="Open Sans"/>
                        </a:rPr>
                        <a:t>LID</a:t>
                      </a:r>
                      <a:endParaRPr lang="en-US" sz="1400" dirty="0">
                        <a:solidFill>
                          <a:schemeClr val="tx1"/>
                        </a:solidFill>
                        <a:latin typeface="Open Sans"/>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Open Sans"/>
                        </a:rPr>
                        <a:t>1</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Open Sans"/>
                        </a:rPr>
                        <a:t>SHEET METAL</a:t>
                      </a:r>
                      <a:endParaRPr lang="en-US" sz="1400" dirty="0">
                        <a:solidFill>
                          <a:schemeClr val="tx1"/>
                        </a:solidFill>
                        <a:latin typeface="Open Sans"/>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Open Sans"/>
                        </a:rPr>
                        <a:t>24 GAUGE</a:t>
                      </a:r>
                      <a:endParaRPr lang="en-US" sz="1400" dirty="0">
                        <a:solidFill>
                          <a:schemeClr val="tx1"/>
                        </a:solidFill>
                        <a:latin typeface="Open Sans"/>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Open Sans"/>
                        </a:rPr>
                        <a:t>5</a:t>
                      </a:r>
                      <a:r>
                        <a:rPr lang="en-US" sz="1400" baseline="0" dirty="0">
                          <a:latin typeface="Open Sans"/>
                        </a:rPr>
                        <a:t> ¹³/₁₆</a:t>
                      </a:r>
                      <a:endParaRPr lang="en-US" sz="1400" dirty="0">
                        <a:solidFill>
                          <a:schemeClr val="tx1"/>
                        </a:solidFill>
                        <a:latin typeface="Open Sans"/>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Open Sans"/>
                        </a:rPr>
                        <a:t>12 </a:t>
                      </a:r>
                      <a:r>
                        <a:rPr lang="en-US" sz="1400" baseline="0" dirty="0">
                          <a:latin typeface="Open Sans"/>
                        </a:rPr>
                        <a:t>¹³/₁₆</a:t>
                      </a:r>
                      <a:endParaRPr lang="en-US" sz="1400" dirty="0">
                        <a:solidFill>
                          <a:schemeClr val="tx1"/>
                        </a:solidFill>
                        <a:latin typeface="Open Sans"/>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Open Sans"/>
                        </a:rPr>
                        <a:t>PAINTED</a:t>
                      </a:r>
                      <a:endParaRPr lang="en-US" sz="1400" dirty="0">
                        <a:solidFill>
                          <a:schemeClr val="tx1"/>
                        </a:solidFill>
                        <a:latin typeface="Open Sans"/>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13479">
                <a:tc>
                  <a:txBody>
                    <a:bodyPr/>
                    <a:lstStyle/>
                    <a:p>
                      <a:pPr algn="ctr"/>
                      <a:r>
                        <a:rPr lang="en-US" sz="1400" dirty="0">
                          <a:latin typeface="Open Sans"/>
                        </a:rPr>
                        <a:t>POP RIVITS</a:t>
                      </a:r>
                      <a:endParaRPr lang="en-US" sz="1400" dirty="0">
                        <a:solidFill>
                          <a:schemeClr val="tx1"/>
                        </a:solidFill>
                        <a:latin typeface="Open Sans"/>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latin typeface="Open Sans"/>
                        </a:rPr>
                        <a:t>2</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Open Sans"/>
                        </a:rPr>
                        <a:t>METAL</a:t>
                      </a:r>
                      <a:endParaRPr lang="en-US" sz="1400" dirty="0">
                        <a:solidFill>
                          <a:schemeClr val="tx1"/>
                        </a:solidFill>
                        <a:latin typeface="Open Sans"/>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Open Sans"/>
                        </a:rPr>
                        <a:t>⅛ DIAMETER</a:t>
                      </a:r>
                      <a:endParaRPr lang="en-US" sz="1400" dirty="0">
                        <a:solidFill>
                          <a:schemeClr val="tx1"/>
                        </a:solidFill>
                        <a:latin typeface="Open Sans"/>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latin typeface="Open Sans"/>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Open Sans"/>
                        </a:rPr>
                        <a:t>⅛”</a:t>
                      </a:r>
                    </a:p>
                    <a:p>
                      <a:pPr algn="ctr"/>
                      <a:r>
                        <a:rPr lang="en-US" sz="1400" dirty="0">
                          <a:latin typeface="Open Sans"/>
                        </a:rPr>
                        <a:t>Long</a:t>
                      </a: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latin typeface="Open Sans"/>
                      </a:endParaRPr>
                    </a:p>
                  </a:txBody>
                  <a:tcPr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A3C0C194-D76B-4AB2-A782-53141AA819CE}"/>
              </a:ext>
            </a:extLst>
          </p:cNvPr>
          <p:cNvSpPr>
            <a:spLocks noGrp="1"/>
          </p:cNvSpPr>
          <p:nvPr>
            <p:ph type="title"/>
          </p:nvPr>
        </p:nvSpPr>
        <p:spPr/>
        <p:txBody>
          <a:bodyPr/>
          <a:lstStyle/>
          <a:p>
            <a:pPr fontAlgn="auto">
              <a:spcAft>
                <a:spcPts val="0"/>
              </a:spcAft>
              <a:defRPr/>
            </a:pPr>
            <a:r>
              <a:rPr lang="en-US" dirty="0"/>
              <a:t>Box Kanbans</a:t>
            </a:r>
          </a:p>
        </p:txBody>
      </p:sp>
      <p:sp>
        <p:nvSpPr>
          <p:cNvPr id="37891" name="Slide Number Placeholder 3">
            <a:extLst>
              <a:ext uri="{FF2B5EF4-FFF2-40B4-BE49-F238E27FC236}">
                <a16:creationId xmlns:a16="http://schemas.microsoft.com/office/drawing/2014/main" id="{1CAFE9BA-2BF5-4A90-9AB5-2434D71CACD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3EA29C-5F61-4976-9E81-3FCDAB2032CA}" type="slidenum">
              <a:rPr lang="en-US" altLang="en-US">
                <a:solidFill>
                  <a:srgbClr val="898989"/>
                </a:solidFill>
              </a:rPr>
              <a:pPr fontAlgn="base">
                <a:spcBef>
                  <a:spcPct val="0"/>
                </a:spcBef>
                <a:spcAft>
                  <a:spcPct val="0"/>
                </a:spcAft>
              </a:pPr>
              <a:t>20</a:t>
            </a:fld>
            <a:endParaRPr lang="en-US" altLang="en-US">
              <a:solidFill>
                <a:srgbClr val="898989"/>
              </a:solidFill>
            </a:endParaRPr>
          </a:p>
        </p:txBody>
      </p:sp>
      <p:graphicFrame>
        <p:nvGraphicFramePr>
          <p:cNvPr id="3" name="Content Placeholder 2">
            <a:extLst>
              <a:ext uri="{FF2B5EF4-FFF2-40B4-BE49-F238E27FC236}">
                <a16:creationId xmlns:a16="http://schemas.microsoft.com/office/drawing/2014/main" id="{59288630-51E9-400C-9689-D046E7D3C18F}"/>
              </a:ext>
            </a:extLst>
          </p:cNvPr>
          <p:cNvGraphicFramePr>
            <a:graphicFrameLocks noGrp="1"/>
          </p:cNvGraphicFramePr>
          <p:nvPr>
            <p:ph idx="1"/>
            <p:extLst>
              <p:ext uri="{D42A27DB-BD31-4B8C-83A1-F6EECF244321}">
                <p14:modId xmlns:p14="http://schemas.microsoft.com/office/powerpoint/2010/main" val="1458527617"/>
              </p:ext>
            </p:extLst>
          </p:nvPr>
        </p:nvGraphicFramePr>
        <p:xfrm>
          <a:off x="1752600" y="1600200"/>
          <a:ext cx="2743200" cy="3673764"/>
        </p:xfrm>
        <a:graphic>
          <a:graphicData uri="http://schemas.openxmlformats.org/drawingml/2006/table">
            <a:tbl>
              <a:tblPr firstRow="1">
                <a:tableStyleId>{5DA37D80-6434-44D0-A028-1B22A696006F}</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639983">
                <a:tc gridSpan="2">
                  <a:txBody>
                    <a:bodyPr/>
                    <a:lstStyle/>
                    <a:p>
                      <a:pPr algn="ctr"/>
                      <a:r>
                        <a:rPr lang="en-US" sz="1800" dirty="0">
                          <a:solidFill>
                            <a:schemeClr val="bg1"/>
                          </a:solidFill>
                        </a:rPr>
                        <a:t>Flexible Manufacturing Lab</a:t>
                      </a:r>
                    </a:p>
                  </a:txBody>
                  <a:tcPr marL="127535" marR="127535" marT="45713" marB="45713">
                    <a:solidFill>
                      <a:srgbClr val="C0504D"/>
                    </a:solidFill>
                  </a:tcPr>
                </a:tc>
                <a:tc hMerge="1">
                  <a:txBody>
                    <a:bodyPr/>
                    <a:lstStyle/>
                    <a:p>
                      <a:endParaRPr lang="en-US" dirty="0"/>
                    </a:p>
                  </a:txBody>
                  <a:tcPr/>
                </a:tc>
                <a:extLst>
                  <a:ext uri="{0D108BD9-81ED-4DB2-BD59-A6C34878D82A}">
                    <a16:rowId xmlns:a16="http://schemas.microsoft.com/office/drawing/2014/main" val="10000"/>
                  </a:ext>
                </a:extLst>
              </a:tr>
              <a:tr h="365705">
                <a:tc gridSpan="2">
                  <a:txBody>
                    <a:bodyPr/>
                    <a:lstStyle/>
                    <a:p>
                      <a:pPr algn="ctr"/>
                      <a:r>
                        <a:rPr lang="en-US" sz="1800" dirty="0"/>
                        <a:t>Box</a:t>
                      </a:r>
                    </a:p>
                  </a:txBody>
                  <a:tcPr marL="127535" marR="127535" marT="45713" marB="45713">
                    <a:solidFill>
                      <a:schemeClr val="bg1"/>
                    </a:solidFill>
                  </a:tcPr>
                </a:tc>
                <a:tc hMerge="1">
                  <a:txBody>
                    <a:bodyPr/>
                    <a:lstStyle/>
                    <a:p>
                      <a:pPr algn="ctr"/>
                      <a:endParaRPr lang="en-US" dirty="0"/>
                    </a:p>
                  </a:txBody>
                  <a:tcPr/>
                </a:tc>
                <a:extLst>
                  <a:ext uri="{0D108BD9-81ED-4DB2-BD59-A6C34878D82A}">
                    <a16:rowId xmlns:a16="http://schemas.microsoft.com/office/drawing/2014/main" val="10001"/>
                  </a:ext>
                </a:extLst>
              </a:tr>
              <a:tr h="36570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24 Gauge Sheet Metal</a:t>
                      </a:r>
                    </a:p>
                  </a:txBody>
                  <a:tcPr marL="127535" marR="127535" marT="45713" marB="45713">
                    <a:solidFill>
                      <a:schemeClr val="bg1"/>
                    </a:solidFill>
                  </a:tcPr>
                </a:tc>
                <a:tc hMerge="1">
                  <a:txBody>
                    <a:bodyPr/>
                    <a:lstStyle/>
                    <a:p>
                      <a:pPr algn="ctr"/>
                      <a:endParaRPr lang="en-US" dirty="0"/>
                    </a:p>
                  </a:txBody>
                  <a:tcPr/>
                </a:tc>
                <a:extLst>
                  <a:ext uri="{0D108BD9-81ED-4DB2-BD59-A6C34878D82A}">
                    <a16:rowId xmlns:a16="http://schemas.microsoft.com/office/drawing/2014/main" val="10002"/>
                  </a:ext>
                </a:extLst>
              </a:tr>
              <a:tr h="1296394">
                <a:tc gridSpan="2">
                  <a:txBody>
                    <a:bodyPr/>
                    <a:lstStyle/>
                    <a:p>
                      <a:pPr algn="ctr"/>
                      <a:endParaRPr lang="en-US" sz="1800" dirty="0"/>
                    </a:p>
                  </a:txBody>
                  <a:tcPr marL="127535" marR="127535" marT="45713" marB="45713">
                    <a:solidFill>
                      <a:schemeClr val="bg1"/>
                    </a:solidFill>
                  </a:tcPr>
                </a:tc>
                <a:tc hMerge="1">
                  <a:txBody>
                    <a:bodyPr/>
                    <a:lstStyle/>
                    <a:p>
                      <a:endParaRPr lang="en-US" dirty="0"/>
                    </a:p>
                  </a:txBody>
                  <a:tcPr/>
                </a:tc>
                <a:extLst>
                  <a:ext uri="{0D108BD9-81ED-4DB2-BD59-A6C34878D82A}">
                    <a16:rowId xmlns:a16="http://schemas.microsoft.com/office/drawing/2014/main" val="10003"/>
                  </a:ext>
                </a:extLst>
              </a:tr>
              <a:tr h="365705">
                <a:tc>
                  <a:txBody>
                    <a:bodyPr/>
                    <a:lstStyle/>
                    <a:p>
                      <a:pPr algn="ctr"/>
                      <a:r>
                        <a:rPr lang="en-US" sz="1800" dirty="0"/>
                        <a:t>30</a:t>
                      </a:r>
                    </a:p>
                  </a:txBody>
                  <a:tcPr marL="127535" marR="127535" marT="45713" marB="45713">
                    <a:solidFill>
                      <a:schemeClr val="bg1"/>
                    </a:solidFill>
                  </a:tcPr>
                </a:tc>
                <a:tc>
                  <a:txBody>
                    <a:bodyPr/>
                    <a:lstStyle/>
                    <a:p>
                      <a:pPr algn="ctr"/>
                      <a:r>
                        <a:rPr lang="en-US" sz="1800" dirty="0"/>
                        <a:t>5</a:t>
                      </a:r>
                      <a:endParaRPr lang="en-US" sz="1800" dirty="0">
                        <a:solidFill>
                          <a:srgbClr val="FF0000"/>
                        </a:solidFill>
                      </a:endParaRPr>
                    </a:p>
                  </a:txBody>
                  <a:tcPr marL="127535" marR="127535" marT="45713" marB="45713">
                    <a:solidFill>
                      <a:schemeClr val="bg1"/>
                    </a:solidFill>
                  </a:tcPr>
                </a:tc>
                <a:extLst>
                  <a:ext uri="{0D108BD9-81ED-4DB2-BD59-A6C34878D82A}">
                    <a16:rowId xmlns:a16="http://schemas.microsoft.com/office/drawing/2014/main" val="10004"/>
                  </a:ext>
                </a:extLst>
              </a:tr>
              <a:tr h="639983">
                <a:tc>
                  <a:txBody>
                    <a:bodyPr/>
                    <a:lstStyle/>
                    <a:p>
                      <a:pPr algn="ctr"/>
                      <a:r>
                        <a:rPr lang="en-US" sz="1800" dirty="0"/>
                        <a:t>$0.95</a:t>
                      </a:r>
                    </a:p>
                  </a:txBody>
                  <a:tcPr marL="127535" marR="127535" marT="45713" marB="45713" anchor="ctr">
                    <a:solidFill>
                      <a:schemeClr val="bg1"/>
                    </a:solidFill>
                  </a:tcPr>
                </a:tc>
                <a:tc>
                  <a:txBody>
                    <a:bodyPr/>
                    <a:lstStyle/>
                    <a:p>
                      <a:pPr algn="ctr"/>
                      <a:r>
                        <a:rPr lang="en-US" sz="1800" dirty="0"/>
                        <a:t>Supply Cabinet #1</a:t>
                      </a:r>
                    </a:p>
                  </a:txBody>
                  <a:tcPr marL="127535" marR="127535" marT="45713" marB="45713">
                    <a:solidFill>
                      <a:schemeClr val="bg1"/>
                    </a:solidFill>
                  </a:tcPr>
                </a:tc>
                <a:extLst>
                  <a:ext uri="{0D108BD9-81ED-4DB2-BD59-A6C34878D82A}">
                    <a16:rowId xmlns:a16="http://schemas.microsoft.com/office/drawing/2014/main" val="10005"/>
                  </a:ext>
                </a:extLst>
              </a:tr>
            </a:tbl>
          </a:graphicData>
        </a:graphic>
      </p:graphicFrame>
      <p:graphicFrame>
        <p:nvGraphicFramePr>
          <p:cNvPr id="5" name="Table 4">
            <a:extLst>
              <a:ext uri="{FF2B5EF4-FFF2-40B4-BE49-F238E27FC236}">
                <a16:creationId xmlns:a16="http://schemas.microsoft.com/office/drawing/2014/main" id="{6F6D5425-9BC0-4C27-B9EF-E90AE7B76370}"/>
              </a:ext>
            </a:extLst>
          </p:cNvPr>
          <p:cNvGraphicFramePr>
            <a:graphicFrameLocks noGrp="1"/>
          </p:cNvGraphicFramePr>
          <p:nvPr>
            <p:extLst>
              <p:ext uri="{D42A27DB-BD31-4B8C-83A1-F6EECF244321}">
                <p14:modId xmlns:p14="http://schemas.microsoft.com/office/powerpoint/2010/main" val="258331823"/>
              </p:ext>
            </p:extLst>
          </p:nvPr>
        </p:nvGraphicFramePr>
        <p:xfrm>
          <a:off x="4681538" y="1600200"/>
          <a:ext cx="2743200" cy="3728984"/>
        </p:xfrm>
        <a:graphic>
          <a:graphicData uri="http://schemas.openxmlformats.org/drawingml/2006/table">
            <a:tbl>
              <a:tblPr firstRow="1">
                <a:tableStyleId>{5DA37D80-6434-44D0-A028-1B22A696006F}</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640144">
                <a:tc gridSpan="2">
                  <a:txBody>
                    <a:bodyPr/>
                    <a:lstStyle/>
                    <a:p>
                      <a:pPr algn="ctr"/>
                      <a:r>
                        <a:rPr lang="en-US" sz="1800" dirty="0">
                          <a:solidFill>
                            <a:schemeClr val="bg1"/>
                          </a:solidFill>
                        </a:rPr>
                        <a:t>Flexible Manufacturing Lab</a:t>
                      </a:r>
                    </a:p>
                  </a:txBody>
                  <a:tcPr marL="127535" marR="127535" marT="45725" marB="45725">
                    <a:solidFill>
                      <a:srgbClr val="C0504D"/>
                    </a:solidFill>
                  </a:tcPr>
                </a:tc>
                <a:tc hMerge="1">
                  <a:txBody>
                    <a:bodyPr/>
                    <a:lstStyle/>
                    <a:p>
                      <a:endParaRPr lang="en-US" dirty="0"/>
                    </a:p>
                  </a:txBody>
                  <a:tcPr/>
                </a:tc>
                <a:extLst>
                  <a:ext uri="{0D108BD9-81ED-4DB2-BD59-A6C34878D82A}">
                    <a16:rowId xmlns:a16="http://schemas.microsoft.com/office/drawing/2014/main" val="10000"/>
                  </a:ext>
                </a:extLst>
              </a:tr>
              <a:tr h="365797">
                <a:tc gridSpan="2">
                  <a:txBody>
                    <a:bodyPr/>
                    <a:lstStyle/>
                    <a:p>
                      <a:pPr algn="ctr"/>
                      <a:r>
                        <a:rPr lang="en-US" sz="1800" dirty="0"/>
                        <a:t>Box Lid</a:t>
                      </a:r>
                    </a:p>
                  </a:txBody>
                  <a:tcPr marL="127535" marR="127535" marT="45725" marB="45725">
                    <a:solidFill>
                      <a:schemeClr val="bg1"/>
                    </a:solidFill>
                  </a:tcPr>
                </a:tc>
                <a:tc hMerge="1">
                  <a:txBody>
                    <a:bodyPr/>
                    <a:lstStyle/>
                    <a:p>
                      <a:pPr algn="ctr"/>
                      <a:endParaRPr lang="en-US" dirty="0"/>
                    </a:p>
                  </a:txBody>
                  <a:tcPr/>
                </a:tc>
                <a:extLst>
                  <a:ext uri="{0D108BD9-81ED-4DB2-BD59-A6C34878D82A}">
                    <a16:rowId xmlns:a16="http://schemas.microsoft.com/office/drawing/2014/main" val="10001"/>
                  </a:ext>
                </a:extLst>
              </a:tr>
              <a:tr h="36579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24 Gauge Sheet Metal</a:t>
                      </a:r>
                    </a:p>
                  </a:txBody>
                  <a:tcPr marL="127535" marR="127535" marT="45725" marB="45725">
                    <a:solidFill>
                      <a:schemeClr val="bg1"/>
                    </a:solidFill>
                  </a:tcPr>
                </a:tc>
                <a:tc hMerge="1">
                  <a:txBody>
                    <a:bodyPr/>
                    <a:lstStyle/>
                    <a:p>
                      <a:pPr algn="ctr"/>
                      <a:endParaRPr lang="en-US" dirty="0"/>
                    </a:p>
                  </a:txBody>
                  <a:tcPr/>
                </a:tc>
                <a:extLst>
                  <a:ext uri="{0D108BD9-81ED-4DB2-BD59-A6C34878D82A}">
                    <a16:rowId xmlns:a16="http://schemas.microsoft.com/office/drawing/2014/main" val="10002"/>
                  </a:ext>
                </a:extLst>
              </a:tr>
              <a:tr h="1295529">
                <a:tc gridSpan="2">
                  <a:txBody>
                    <a:bodyPr/>
                    <a:lstStyle/>
                    <a:p>
                      <a:pPr algn="ctr"/>
                      <a:endParaRPr lang="en-US" sz="1800" dirty="0"/>
                    </a:p>
                  </a:txBody>
                  <a:tcPr marL="127535" marR="127535" marT="45725" marB="45725">
                    <a:solidFill>
                      <a:schemeClr val="bg1"/>
                    </a:solidFill>
                  </a:tcPr>
                </a:tc>
                <a:tc hMerge="1">
                  <a:txBody>
                    <a:bodyPr/>
                    <a:lstStyle/>
                    <a:p>
                      <a:endParaRPr lang="en-US" dirty="0"/>
                    </a:p>
                  </a:txBody>
                  <a:tcPr/>
                </a:tc>
                <a:extLst>
                  <a:ext uri="{0D108BD9-81ED-4DB2-BD59-A6C34878D82A}">
                    <a16:rowId xmlns:a16="http://schemas.microsoft.com/office/drawing/2014/main" val="10003"/>
                  </a:ext>
                </a:extLst>
              </a:tr>
              <a:tr h="421627">
                <a:tc>
                  <a:txBody>
                    <a:bodyPr/>
                    <a:lstStyle/>
                    <a:p>
                      <a:pPr algn="ctr"/>
                      <a:r>
                        <a:rPr lang="en-US" sz="1800" dirty="0"/>
                        <a:t>30</a:t>
                      </a:r>
                    </a:p>
                  </a:txBody>
                  <a:tcPr marL="127535" marR="127535" marT="45725" marB="45725">
                    <a:solidFill>
                      <a:schemeClr val="bg1"/>
                    </a:solidFill>
                  </a:tcPr>
                </a:tc>
                <a:tc>
                  <a:txBody>
                    <a:bodyPr/>
                    <a:lstStyle/>
                    <a:p>
                      <a:pPr algn="ctr"/>
                      <a:r>
                        <a:rPr lang="en-US" sz="1800" dirty="0"/>
                        <a:t>5</a:t>
                      </a:r>
                      <a:endParaRPr lang="en-US" sz="1800" dirty="0">
                        <a:solidFill>
                          <a:srgbClr val="FF0000"/>
                        </a:solidFill>
                      </a:endParaRPr>
                    </a:p>
                  </a:txBody>
                  <a:tcPr marL="127535" marR="127535" marT="45725" marB="45725">
                    <a:solidFill>
                      <a:schemeClr val="bg1"/>
                    </a:solidFill>
                  </a:tcPr>
                </a:tc>
                <a:extLst>
                  <a:ext uri="{0D108BD9-81ED-4DB2-BD59-A6C34878D82A}">
                    <a16:rowId xmlns:a16="http://schemas.microsoft.com/office/drawing/2014/main" val="10004"/>
                  </a:ext>
                </a:extLst>
              </a:tr>
              <a:tr h="163947">
                <a:tc>
                  <a:txBody>
                    <a:bodyPr/>
                    <a:lstStyle/>
                    <a:p>
                      <a:pPr algn="ctr"/>
                      <a:r>
                        <a:rPr lang="en-US" sz="1800" dirty="0"/>
                        <a:t>$0.75</a:t>
                      </a:r>
                    </a:p>
                  </a:txBody>
                  <a:tcPr marL="127535" marR="127535" marT="45725" marB="45725" anchor="ctr">
                    <a:solidFill>
                      <a:schemeClr val="bg1"/>
                    </a:solidFill>
                  </a:tcPr>
                </a:tc>
                <a:tc>
                  <a:txBody>
                    <a:bodyPr/>
                    <a:lstStyle/>
                    <a:p>
                      <a:pPr algn="ctr"/>
                      <a:r>
                        <a:rPr lang="en-US" sz="1800" dirty="0"/>
                        <a:t>Supply Cabinet #1</a:t>
                      </a:r>
                    </a:p>
                  </a:txBody>
                  <a:tcPr marL="127535" marR="127535" marT="45725" marB="45725">
                    <a:solidFill>
                      <a:schemeClr val="bg1"/>
                    </a:solidFill>
                  </a:tcPr>
                </a:tc>
                <a:extLst>
                  <a:ext uri="{0D108BD9-81ED-4DB2-BD59-A6C34878D82A}">
                    <a16:rowId xmlns:a16="http://schemas.microsoft.com/office/drawing/2014/main" val="10005"/>
                  </a:ext>
                </a:extLst>
              </a:tr>
            </a:tbl>
          </a:graphicData>
        </a:graphic>
      </p:graphicFrame>
      <p:graphicFrame>
        <p:nvGraphicFramePr>
          <p:cNvPr id="6" name="Table 5">
            <a:extLst>
              <a:ext uri="{FF2B5EF4-FFF2-40B4-BE49-F238E27FC236}">
                <a16:creationId xmlns:a16="http://schemas.microsoft.com/office/drawing/2014/main" id="{806FEB8D-6285-474D-B256-47AF2910BB5D}"/>
              </a:ext>
            </a:extLst>
          </p:cNvPr>
          <p:cNvGraphicFramePr>
            <a:graphicFrameLocks noGrp="1"/>
          </p:cNvGraphicFramePr>
          <p:nvPr/>
        </p:nvGraphicFramePr>
        <p:xfrm>
          <a:off x="7620000" y="1600200"/>
          <a:ext cx="2743200" cy="3678238"/>
        </p:xfrm>
        <a:graphic>
          <a:graphicData uri="http://schemas.openxmlformats.org/drawingml/2006/table">
            <a:tbl>
              <a:tblPr firstRow="1">
                <a:tableStyleId>{5DA37D80-6434-44D0-A028-1B22A696006F}</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640135">
                <a:tc gridSpan="2">
                  <a:txBody>
                    <a:bodyPr/>
                    <a:lstStyle/>
                    <a:p>
                      <a:pPr algn="ctr"/>
                      <a:r>
                        <a:rPr lang="en-US" sz="1800" dirty="0">
                          <a:solidFill>
                            <a:schemeClr val="bg1"/>
                          </a:solidFill>
                        </a:rPr>
                        <a:t>Flexible Manufacturing Lab</a:t>
                      </a:r>
                    </a:p>
                  </a:txBody>
                  <a:tcPr marL="127535" marR="127535" marT="45724" marB="45724">
                    <a:solidFill>
                      <a:srgbClr val="C0504D"/>
                    </a:solidFill>
                  </a:tcPr>
                </a:tc>
                <a:tc hMerge="1">
                  <a:txBody>
                    <a:bodyPr/>
                    <a:lstStyle/>
                    <a:p>
                      <a:endParaRPr lang="en-US" dirty="0"/>
                    </a:p>
                  </a:txBody>
                  <a:tcPr/>
                </a:tc>
                <a:extLst>
                  <a:ext uri="{0D108BD9-81ED-4DB2-BD59-A6C34878D82A}">
                    <a16:rowId xmlns:a16="http://schemas.microsoft.com/office/drawing/2014/main" val="10000"/>
                  </a:ext>
                </a:extLst>
              </a:tr>
              <a:tr h="381033">
                <a:tc gridSpan="2">
                  <a:txBody>
                    <a:bodyPr/>
                    <a:lstStyle/>
                    <a:p>
                      <a:pPr algn="ctr"/>
                      <a:r>
                        <a:rPr lang="en-US" sz="1800" dirty="0"/>
                        <a:t>Pop Rivets</a:t>
                      </a:r>
                    </a:p>
                  </a:txBody>
                  <a:tcPr marL="127535" marR="127535" marT="45724" marB="45724">
                    <a:solidFill>
                      <a:schemeClr val="bg1"/>
                    </a:solidFill>
                  </a:tcPr>
                </a:tc>
                <a:tc hMerge="1">
                  <a:txBody>
                    <a:bodyPr/>
                    <a:lstStyle/>
                    <a:p>
                      <a:pPr algn="ctr"/>
                      <a:endParaRPr lang="en-US" dirty="0"/>
                    </a:p>
                  </a:txBody>
                  <a:tcPr/>
                </a:tc>
                <a:extLst>
                  <a:ext uri="{0D108BD9-81ED-4DB2-BD59-A6C34878D82A}">
                    <a16:rowId xmlns:a16="http://schemas.microsoft.com/office/drawing/2014/main" val="10001"/>
                  </a:ext>
                </a:extLst>
              </a:tr>
              <a:tr h="36579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⅛ Diameter x ⅛ Long</a:t>
                      </a:r>
                    </a:p>
                  </a:txBody>
                  <a:tcPr marL="127535" marR="127535" marT="45724" marB="45724">
                    <a:solidFill>
                      <a:schemeClr val="bg1"/>
                    </a:solidFill>
                  </a:tcPr>
                </a:tc>
                <a:tc hMerge="1">
                  <a:txBody>
                    <a:bodyPr/>
                    <a:lstStyle/>
                    <a:p>
                      <a:pPr algn="ctr"/>
                      <a:endParaRPr lang="en-US" dirty="0"/>
                    </a:p>
                  </a:txBody>
                  <a:tcPr/>
                </a:tc>
                <a:extLst>
                  <a:ext uri="{0D108BD9-81ED-4DB2-BD59-A6C34878D82A}">
                    <a16:rowId xmlns:a16="http://schemas.microsoft.com/office/drawing/2014/main" val="10002"/>
                  </a:ext>
                </a:extLst>
              </a:tr>
              <a:tr h="1280271">
                <a:tc gridSpan="2">
                  <a:txBody>
                    <a:bodyPr/>
                    <a:lstStyle/>
                    <a:p>
                      <a:pPr algn="ctr"/>
                      <a:endParaRPr lang="en-US" sz="1800" dirty="0"/>
                    </a:p>
                  </a:txBody>
                  <a:tcPr marL="127535" marR="127535" marT="45724" marB="45724">
                    <a:solidFill>
                      <a:schemeClr val="bg1"/>
                    </a:solidFill>
                  </a:tcPr>
                </a:tc>
                <a:tc hMerge="1">
                  <a:txBody>
                    <a:bodyPr/>
                    <a:lstStyle/>
                    <a:p>
                      <a:endParaRPr lang="en-US" dirty="0"/>
                    </a:p>
                  </a:txBody>
                  <a:tcPr/>
                </a:tc>
                <a:extLst>
                  <a:ext uri="{0D108BD9-81ED-4DB2-BD59-A6C34878D82A}">
                    <a16:rowId xmlns:a16="http://schemas.microsoft.com/office/drawing/2014/main" val="10003"/>
                  </a:ext>
                </a:extLst>
              </a:tr>
              <a:tr h="370872">
                <a:tc>
                  <a:txBody>
                    <a:bodyPr/>
                    <a:lstStyle/>
                    <a:p>
                      <a:pPr algn="ctr"/>
                      <a:r>
                        <a:rPr lang="en-US" sz="1800" dirty="0"/>
                        <a:t>70</a:t>
                      </a:r>
                    </a:p>
                  </a:txBody>
                  <a:tcPr marL="127535" marR="127535" marT="45724" marB="45724">
                    <a:solidFill>
                      <a:schemeClr val="bg1"/>
                    </a:solidFill>
                  </a:tcPr>
                </a:tc>
                <a:tc>
                  <a:txBody>
                    <a:bodyPr/>
                    <a:lstStyle/>
                    <a:p>
                      <a:pPr algn="ctr"/>
                      <a:r>
                        <a:rPr lang="en-US" sz="1800" dirty="0"/>
                        <a:t>10</a:t>
                      </a:r>
                      <a:endParaRPr lang="en-US" sz="1800" dirty="0">
                        <a:solidFill>
                          <a:srgbClr val="FF0000"/>
                        </a:solidFill>
                      </a:endParaRPr>
                    </a:p>
                  </a:txBody>
                  <a:tcPr marL="127535" marR="127535" marT="45724" marB="45724">
                    <a:solidFill>
                      <a:schemeClr val="bg1"/>
                    </a:solidFill>
                  </a:tcPr>
                </a:tc>
                <a:extLst>
                  <a:ext uri="{0D108BD9-81ED-4DB2-BD59-A6C34878D82A}">
                    <a16:rowId xmlns:a16="http://schemas.microsoft.com/office/drawing/2014/main" val="10004"/>
                  </a:ext>
                </a:extLst>
              </a:tr>
              <a:tr h="640135">
                <a:tc>
                  <a:txBody>
                    <a:bodyPr/>
                    <a:lstStyle/>
                    <a:p>
                      <a:pPr algn="ctr"/>
                      <a:r>
                        <a:rPr lang="en-US" sz="1800" dirty="0"/>
                        <a:t>$0.06</a:t>
                      </a:r>
                    </a:p>
                  </a:txBody>
                  <a:tcPr marL="127535" marR="127535" marT="45724" marB="45724" anchor="ctr">
                    <a:solidFill>
                      <a:schemeClr val="bg1"/>
                    </a:solidFill>
                  </a:tcPr>
                </a:tc>
                <a:tc>
                  <a:txBody>
                    <a:bodyPr/>
                    <a:lstStyle/>
                    <a:p>
                      <a:pPr algn="ctr"/>
                      <a:r>
                        <a:rPr lang="en-US" sz="1800" dirty="0"/>
                        <a:t>Supply Cabinet #2</a:t>
                      </a:r>
                    </a:p>
                  </a:txBody>
                  <a:tcPr marL="127535" marR="127535" marT="45724" marB="45724">
                    <a:solidFill>
                      <a:schemeClr val="bg1"/>
                    </a:solidFill>
                  </a:tcPr>
                </a:tc>
                <a:extLst>
                  <a:ext uri="{0D108BD9-81ED-4DB2-BD59-A6C34878D82A}">
                    <a16:rowId xmlns:a16="http://schemas.microsoft.com/office/drawing/2014/main" val="10005"/>
                  </a:ext>
                </a:extLst>
              </a:tr>
            </a:tbl>
          </a:graphicData>
        </a:graphic>
      </p:graphicFrame>
      <p:pic>
        <p:nvPicPr>
          <p:cNvPr id="37949" name="Picture 6">
            <a:extLst>
              <a:ext uri="{FF2B5EF4-FFF2-40B4-BE49-F238E27FC236}">
                <a16:creationId xmlns:a16="http://schemas.microsoft.com/office/drawing/2014/main" id="{A0296891-8A90-4B05-BCA8-F7B4D94C2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313" y="3048000"/>
            <a:ext cx="15748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0" name="Picture 7">
            <a:extLst>
              <a:ext uri="{FF2B5EF4-FFF2-40B4-BE49-F238E27FC236}">
                <a16:creationId xmlns:a16="http://schemas.microsoft.com/office/drawing/2014/main" id="{379C5E17-B344-41CF-9DBF-FCE7AB47C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25" y="3087688"/>
            <a:ext cx="135572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1" name="Picture 8">
            <a:extLst>
              <a:ext uri="{FF2B5EF4-FFF2-40B4-BE49-F238E27FC236}">
                <a16:creationId xmlns:a16="http://schemas.microsoft.com/office/drawing/2014/main" id="{2B0E1314-ADF3-4DFA-9E1D-9115D63D9E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0525" y="3355975"/>
            <a:ext cx="17399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D83738-6EFC-4265-A429-8E77F4A39DAD}"/>
              </a:ext>
            </a:extLst>
          </p:cNvPr>
          <p:cNvSpPr>
            <a:spLocks noGrp="1"/>
          </p:cNvSpPr>
          <p:nvPr>
            <p:ph type="title"/>
          </p:nvPr>
        </p:nvSpPr>
        <p:spPr/>
        <p:txBody>
          <a:bodyPr/>
          <a:lstStyle/>
          <a:p>
            <a:pPr fontAlgn="auto">
              <a:spcAft>
                <a:spcPts val="0"/>
              </a:spcAft>
              <a:defRPr/>
            </a:pPr>
            <a:r>
              <a:rPr lang="en-US" dirty="0"/>
              <a:t>Box Bottom</a:t>
            </a:r>
          </a:p>
        </p:txBody>
      </p:sp>
      <p:graphicFrame>
        <p:nvGraphicFramePr>
          <p:cNvPr id="3" name="Content Placeholder 2">
            <a:extLst>
              <a:ext uri="{FF2B5EF4-FFF2-40B4-BE49-F238E27FC236}">
                <a16:creationId xmlns:a16="http://schemas.microsoft.com/office/drawing/2014/main" id="{0859C848-4C24-4221-9E9F-43DC98BC437C}"/>
              </a:ext>
            </a:extLst>
          </p:cNvPr>
          <p:cNvGraphicFramePr>
            <a:graphicFrameLocks noGrp="1"/>
          </p:cNvGraphicFramePr>
          <p:nvPr>
            <p:ph sz="half" idx="1"/>
            <p:extLst>
              <p:ext uri="{D42A27DB-BD31-4B8C-83A1-F6EECF244321}">
                <p14:modId xmlns:p14="http://schemas.microsoft.com/office/powerpoint/2010/main" val="513620410"/>
              </p:ext>
            </p:extLst>
          </p:nvPr>
        </p:nvGraphicFramePr>
        <p:xfrm>
          <a:off x="741363" y="1420813"/>
          <a:ext cx="11055350" cy="4913315"/>
        </p:xfrm>
        <a:graphic>
          <a:graphicData uri="http://schemas.openxmlformats.org/drawingml/2006/table">
            <a:tbl>
              <a:tblPr firstRow="1">
                <a:tableStyleId>{21E4AEA4-8DFA-4A89-87EB-49C32662AFE0}</a:tableStyleId>
              </a:tblPr>
              <a:tblGrid>
                <a:gridCol w="5527675">
                  <a:extLst>
                    <a:ext uri="{9D8B030D-6E8A-4147-A177-3AD203B41FA5}">
                      <a16:colId xmlns:a16="http://schemas.microsoft.com/office/drawing/2014/main" val="20000"/>
                    </a:ext>
                  </a:extLst>
                </a:gridCol>
                <a:gridCol w="5527675">
                  <a:extLst>
                    <a:ext uri="{9D8B030D-6E8A-4147-A177-3AD203B41FA5}">
                      <a16:colId xmlns:a16="http://schemas.microsoft.com/office/drawing/2014/main" val="20001"/>
                    </a:ext>
                  </a:extLst>
                </a:gridCol>
              </a:tblGrid>
              <a:tr h="1004083">
                <a:tc gridSpan="2">
                  <a:txBody>
                    <a:bodyPr/>
                    <a:lstStyle/>
                    <a:p>
                      <a:pPr algn="ctr"/>
                      <a:r>
                        <a:rPr kumimoji="0" lang="en-US" sz="3800" u="none" strike="noStrike" kern="1200" cap="none" spc="0" normalizeH="0" baseline="0" noProof="0" dirty="0">
                          <a:ln>
                            <a:noFill/>
                          </a:ln>
                          <a:effectLst/>
                          <a:uLnTx/>
                          <a:uFillTx/>
                          <a:latin typeface="Open Sans"/>
                        </a:rPr>
                        <a:t>Manufacturing Operations</a:t>
                      </a:r>
                      <a:endParaRPr lang="en-US" sz="3800" dirty="0">
                        <a:latin typeface="Open Sans"/>
                      </a:endParaRPr>
                    </a:p>
                  </a:txBody>
                  <a:tcPr marL="121710" marR="121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488654">
                <a:tc>
                  <a:txBody>
                    <a:bodyPr/>
                    <a:lstStyle/>
                    <a:p>
                      <a:pPr algn="ctr"/>
                      <a:r>
                        <a:rPr lang="en-US" sz="2400" b="1" dirty="0">
                          <a:latin typeface="Open Sans"/>
                        </a:rPr>
                        <a:t>Operation Name</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latin typeface="Open Sans"/>
                        </a:rPr>
                        <a:t>Tool or Equipment</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8654">
                <a:tc>
                  <a:txBody>
                    <a:bodyPr/>
                    <a:lstStyle/>
                    <a:p>
                      <a:pPr algn="ctr"/>
                      <a:r>
                        <a:rPr lang="en-US" sz="1800" dirty="0">
                          <a:latin typeface="Open Sans"/>
                        </a:rPr>
                        <a:t>Design layout</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Open Sans"/>
                        </a:rPr>
                        <a:t>Sheet metal bluing,</a:t>
                      </a:r>
                      <a:r>
                        <a:rPr lang="en-US" sz="1800" baseline="0" dirty="0">
                          <a:latin typeface="Open Sans"/>
                        </a:rPr>
                        <a:t> </a:t>
                      </a:r>
                      <a:r>
                        <a:rPr lang="en-US" sz="1800" dirty="0">
                          <a:latin typeface="Open Sans"/>
                        </a:rPr>
                        <a:t>scribe, and</a:t>
                      </a:r>
                      <a:r>
                        <a:rPr lang="en-US" sz="1800" baseline="0" dirty="0">
                          <a:latin typeface="Open Sans"/>
                        </a:rPr>
                        <a:t> ruler</a:t>
                      </a:r>
                      <a:endParaRPr lang="en-US" sz="1800" dirty="0">
                        <a:latin typeface="Open Sans"/>
                      </a:endParaRP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8654">
                <a:tc>
                  <a:txBody>
                    <a:bodyPr/>
                    <a:lstStyle/>
                    <a:p>
                      <a:pPr algn="ctr"/>
                      <a:r>
                        <a:rPr lang="en-US" sz="1800" dirty="0">
                          <a:latin typeface="Open Sans"/>
                        </a:rPr>
                        <a:t>Cutting bottom</a:t>
                      </a:r>
                      <a:r>
                        <a:rPr lang="en-US" sz="1800" baseline="0" dirty="0">
                          <a:latin typeface="Open Sans"/>
                        </a:rPr>
                        <a:t> s</a:t>
                      </a:r>
                      <a:r>
                        <a:rPr lang="en-US" sz="1800" dirty="0">
                          <a:latin typeface="Open Sans"/>
                        </a:rPr>
                        <a:t>hape</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Open Sans"/>
                        </a:rPr>
                        <a:t>Aviation tin snips</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88654">
                <a:tc>
                  <a:txBody>
                    <a:bodyPr/>
                    <a:lstStyle/>
                    <a:p>
                      <a:pPr algn="ctr"/>
                      <a:r>
                        <a:rPr lang="en-US" sz="1800" dirty="0">
                          <a:latin typeface="Open Sans"/>
                        </a:rPr>
                        <a:t>Fold long sides</a:t>
                      </a:r>
                      <a:r>
                        <a:rPr lang="en-US" sz="1800" baseline="0" dirty="0">
                          <a:latin typeface="Open Sans"/>
                        </a:rPr>
                        <a:t> hems</a:t>
                      </a:r>
                      <a:endParaRPr lang="en-US" sz="1800" dirty="0">
                        <a:latin typeface="Open Sans"/>
                      </a:endParaRP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Open Sans"/>
                        </a:rPr>
                        <a:t>Box and pan brake</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88654">
                <a:tc>
                  <a:txBody>
                    <a:bodyPr/>
                    <a:lstStyle/>
                    <a:p>
                      <a:pPr algn="ctr"/>
                      <a:r>
                        <a:rPr lang="en-US" sz="1800" dirty="0">
                          <a:latin typeface="Open Sans"/>
                        </a:rPr>
                        <a:t>Fold short sides to 90°</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Open Sans"/>
                        </a:rPr>
                        <a:t>Box and pan brake</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88654">
                <a:tc>
                  <a:txBody>
                    <a:bodyPr/>
                    <a:lstStyle/>
                    <a:p>
                      <a:pPr algn="ctr"/>
                      <a:r>
                        <a:rPr lang="en-US" sz="1800" dirty="0">
                          <a:latin typeface="Open Sans"/>
                        </a:rPr>
                        <a:t>Fold long sides to 90°</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a:ea typeface="+mn-ea"/>
                          <a:cs typeface="+mn-cs"/>
                        </a:rPr>
                        <a:t>Box and pan brake</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88654">
                <a:tc>
                  <a:txBody>
                    <a:bodyPr/>
                    <a:lstStyle/>
                    <a:p>
                      <a:pPr algn="ctr"/>
                      <a:r>
                        <a:rPr lang="en-US" sz="1800" dirty="0">
                          <a:latin typeface="Open Sans"/>
                        </a:rPr>
                        <a:t>Fold</a:t>
                      </a:r>
                      <a:r>
                        <a:rPr lang="en-US" sz="1800" baseline="0" dirty="0">
                          <a:latin typeface="Open Sans"/>
                        </a:rPr>
                        <a:t> short side hems</a:t>
                      </a:r>
                      <a:endParaRPr lang="en-US" sz="1800" dirty="0">
                        <a:latin typeface="Open Sans"/>
                      </a:endParaRP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a:ea typeface="+mn-ea"/>
                          <a:cs typeface="+mn-cs"/>
                        </a:rPr>
                        <a:t>Box and pan brake</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88654">
                <a:tc>
                  <a:txBody>
                    <a:bodyPr/>
                    <a:lstStyle/>
                    <a:p>
                      <a:pPr algn="ctr"/>
                      <a:r>
                        <a:rPr lang="en-US" sz="1800" dirty="0">
                          <a:latin typeface="Open Sans"/>
                        </a:rPr>
                        <a:t>Put in storage until assembly</a:t>
                      </a:r>
                      <a:r>
                        <a:rPr lang="en-US" sz="1800" baseline="0" dirty="0">
                          <a:latin typeface="Open Sans"/>
                        </a:rPr>
                        <a:t> operation</a:t>
                      </a:r>
                      <a:endParaRPr lang="en-US" sz="1800" dirty="0">
                        <a:latin typeface="Open Sans"/>
                      </a:endParaRP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a:ea typeface="+mn-ea"/>
                          <a:cs typeface="+mn-cs"/>
                        </a:rPr>
                        <a:t>Storage area</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26C93E-5E90-40C6-AA5B-146E30122074}"/>
              </a:ext>
            </a:extLst>
          </p:cNvPr>
          <p:cNvSpPr>
            <a:spLocks noGrp="1"/>
          </p:cNvSpPr>
          <p:nvPr>
            <p:ph type="title"/>
          </p:nvPr>
        </p:nvSpPr>
        <p:spPr/>
        <p:txBody>
          <a:bodyPr/>
          <a:lstStyle/>
          <a:p>
            <a:pPr fontAlgn="auto">
              <a:spcAft>
                <a:spcPts val="0"/>
              </a:spcAft>
              <a:defRPr/>
            </a:pPr>
            <a:r>
              <a:rPr lang="en-US" dirty="0"/>
              <a:t>Box Top</a:t>
            </a:r>
          </a:p>
        </p:txBody>
      </p:sp>
      <p:graphicFrame>
        <p:nvGraphicFramePr>
          <p:cNvPr id="3" name="Content Placeholder 2">
            <a:extLst>
              <a:ext uri="{FF2B5EF4-FFF2-40B4-BE49-F238E27FC236}">
                <a16:creationId xmlns:a16="http://schemas.microsoft.com/office/drawing/2014/main" id="{08C4EC38-86B8-44E9-B112-1CC4D1640EEE}"/>
              </a:ext>
            </a:extLst>
          </p:cNvPr>
          <p:cNvGraphicFramePr>
            <a:graphicFrameLocks noGrp="1"/>
          </p:cNvGraphicFramePr>
          <p:nvPr>
            <p:ph sz="half" idx="1"/>
            <p:extLst>
              <p:ext uri="{D42A27DB-BD31-4B8C-83A1-F6EECF244321}">
                <p14:modId xmlns:p14="http://schemas.microsoft.com/office/powerpoint/2010/main" val="930799116"/>
              </p:ext>
            </p:extLst>
          </p:nvPr>
        </p:nvGraphicFramePr>
        <p:xfrm>
          <a:off x="741363" y="1420813"/>
          <a:ext cx="11055350" cy="4913315"/>
        </p:xfrm>
        <a:graphic>
          <a:graphicData uri="http://schemas.openxmlformats.org/drawingml/2006/table">
            <a:tbl>
              <a:tblPr firstRow="1">
                <a:tableStyleId>{21E4AEA4-8DFA-4A89-87EB-49C32662AFE0}</a:tableStyleId>
              </a:tblPr>
              <a:tblGrid>
                <a:gridCol w="5527675">
                  <a:extLst>
                    <a:ext uri="{9D8B030D-6E8A-4147-A177-3AD203B41FA5}">
                      <a16:colId xmlns:a16="http://schemas.microsoft.com/office/drawing/2014/main" val="20000"/>
                    </a:ext>
                  </a:extLst>
                </a:gridCol>
                <a:gridCol w="5527675">
                  <a:extLst>
                    <a:ext uri="{9D8B030D-6E8A-4147-A177-3AD203B41FA5}">
                      <a16:colId xmlns:a16="http://schemas.microsoft.com/office/drawing/2014/main" val="20001"/>
                    </a:ext>
                  </a:extLst>
                </a:gridCol>
              </a:tblGrid>
              <a:tr h="1004083">
                <a:tc gridSpan="2">
                  <a:txBody>
                    <a:bodyPr/>
                    <a:lstStyle/>
                    <a:p>
                      <a:pPr algn="ctr"/>
                      <a:r>
                        <a:rPr kumimoji="0" lang="en-US" sz="4400" u="none" strike="noStrike" kern="1200" cap="none" spc="0" normalizeH="0" baseline="0" noProof="0" dirty="0">
                          <a:ln>
                            <a:noFill/>
                          </a:ln>
                          <a:effectLst/>
                          <a:uLnTx/>
                          <a:uFillTx/>
                          <a:latin typeface="Open Sans"/>
                        </a:rPr>
                        <a:t>Manufacturing Operations</a:t>
                      </a:r>
                      <a:endParaRPr lang="en-US" sz="1800" dirty="0">
                        <a:latin typeface="Open Sans"/>
                      </a:endParaRP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488654">
                <a:tc>
                  <a:txBody>
                    <a:bodyPr/>
                    <a:lstStyle/>
                    <a:p>
                      <a:pPr algn="ctr"/>
                      <a:r>
                        <a:rPr lang="en-US" sz="2400" b="1" dirty="0">
                          <a:latin typeface="Open Sans"/>
                        </a:rPr>
                        <a:t>Operation Name</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latin typeface="Open Sans"/>
                        </a:rPr>
                        <a:t>Tool or Equipment</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8654">
                <a:tc>
                  <a:txBody>
                    <a:bodyPr/>
                    <a:lstStyle/>
                    <a:p>
                      <a:pPr algn="ctr"/>
                      <a:r>
                        <a:rPr lang="en-US" sz="1800" dirty="0">
                          <a:latin typeface="Open Sans"/>
                        </a:rPr>
                        <a:t>Design layout</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Open Sans"/>
                        </a:rPr>
                        <a:t>Sheet metal bluing,</a:t>
                      </a:r>
                      <a:r>
                        <a:rPr lang="en-US" sz="1800" baseline="0" dirty="0">
                          <a:latin typeface="Open Sans"/>
                        </a:rPr>
                        <a:t> </a:t>
                      </a:r>
                      <a:r>
                        <a:rPr lang="en-US" sz="1800" dirty="0">
                          <a:latin typeface="Open Sans"/>
                        </a:rPr>
                        <a:t>scribe and</a:t>
                      </a:r>
                      <a:r>
                        <a:rPr lang="en-US" sz="1800" baseline="0" dirty="0">
                          <a:latin typeface="Open Sans"/>
                        </a:rPr>
                        <a:t> ruler</a:t>
                      </a:r>
                      <a:endParaRPr lang="en-US" sz="1800" dirty="0">
                        <a:latin typeface="Open Sans"/>
                      </a:endParaRP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8654">
                <a:tc>
                  <a:txBody>
                    <a:bodyPr/>
                    <a:lstStyle/>
                    <a:p>
                      <a:pPr algn="ctr"/>
                      <a:r>
                        <a:rPr lang="en-US" sz="1800" dirty="0">
                          <a:latin typeface="Open Sans"/>
                        </a:rPr>
                        <a:t>Cutting bottom</a:t>
                      </a:r>
                      <a:r>
                        <a:rPr lang="en-US" sz="1800" baseline="0" dirty="0">
                          <a:latin typeface="Open Sans"/>
                        </a:rPr>
                        <a:t> s</a:t>
                      </a:r>
                      <a:r>
                        <a:rPr lang="en-US" sz="1800" dirty="0">
                          <a:latin typeface="Open Sans"/>
                        </a:rPr>
                        <a:t>hape</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Open Sans"/>
                        </a:rPr>
                        <a:t>Aviation tin snips</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88654">
                <a:tc>
                  <a:txBody>
                    <a:bodyPr/>
                    <a:lstStyle/>
                    <a:p>
                      <a:pPr algn="ctr"/>
                      <a:r>
                        <a:rPr lang="en-US" sz="1800" dirty="0">
                          <a:latin typeface="Open Sans"/>
                        </a:rPr>
                        <a:t>Fold long sides</a:t>
                      </a:r>
                      <a:r>
                        <a:rPr lang="en-US" sz="1800" baseline="0" dirty="0">
                          <a:latin typeface="Open Sans"/>
                        </a:rPr>
                        <a:t> hems</a:t>
                      </a:r>
                      <a:endParaRPr lang="en-US" sz="1800" dirty="0">
                        <a:latin typeface="Open Sans"/>
                      </a:endParaRP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Open Sans"/>
                        </a:rPr>
                        <a:t>Box and pan brake</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88654">
                <a:tc>
                  <a:txBody>
                    <a:bodyPr/>
                    <a:lstStyle/>
                    <a:p>
                      <a:pPr algn="ctr"/>
                      <a:r>
                        <a:rPr lang="en-US" sz="1800" dirty="0">
                          <a:latin typeface="Open Sans"/>
                        </a:rPr>
                        <a:t>Fold short sides to 90°</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Open Sans"/>
                        </a:rPr>
                        <a:t>Box and pan brake</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88654">
                <a:tc>
                  <a:txBody>
                    <a:bodyPr/>
                    <a:lstStyle/>
                    <a:p>
                      <a:pPr algn="ctr"/>
                      <a:r>
                        <a:rPr lang="en-US" sz="1800" dirty="0">
                          <a:latin typeface="Open Sans"/>
                        </a:rPr>
                        <a:t>Fold long sides to 90°</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a:ea typeface="+mn-ea"/>
                          <a:cs typeface="+mn-cs"/>
                        </a:rPr>
                        <a:t>Box and pan brake</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88654">
                <a:tc>
                  <a:txBody>
                    <a:bodyPr/>
                    <a:lstStyle/>
                    <a:p>
                      <a:pPr algn="ctr"/>
                      <a:r>
                        <a:rPr lang="en-US" sz="1800" dirty="0">
                          <a:latin typeface="Open Sans"/>
                        </a:rPr>
                        <a:t>Fold</a:t>
                      </a:r>
                      <a:r>
                        <a:rPr lang="en-US" sz="1800" baseline="0" dirty="0">
                          <a:latin typeface="Open Sans"/>
                        </a:rPr>
                        <a:t> short side hems</a:t>
                      </a:r>
                      <a:endParaRPr lang="en-US" sz="1800" dirty="0">
                        <a:latin typeface="Open Sans"/>
                      </a:endParaRP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a:ea typeface="+mn-ea"/>
                          <a:cs typeface="+mn-cs"/>
                        </a:rPr>
                        <a:t>Box and pan brake</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88654">
                <a:tc>
                  <a:txBody>
                    <a:bodyPr/>
                    <a:lstStyle/>
                    <a:p>
                      <a:pPr algn="ctr"/>
                      <a:r>
                        <a:rPr lang="en-US" sz="1800" dirty="0">
                          <a:latin typeface="Open Sans"/>
                        </a:rPr>
                        <a:t>Put in storage until assembly</a:t>
                      </a:r>
                      <a:r>
                        <a:rPr lang="en-US" sz="1800" baseline="0" dirty="0">
                          <a:latin typeface="Open Sans"/>
                        </a:rPr>
                        <a:t> operation</a:t>
                      </a:r>
                      <a:endParaRPr lang="en-US" sz="1800" dirty="0">
                        <a:latin typeface="Open Sans"/>
                      </a:endParaRP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a:ea typeface="+mn-ea"/>
                          <a:cs typeface="+mn-cs"/>
                        </a:rPr>
                        <a:t>Storage area</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D39CB1-09B4-4383-8427-DF6F1C262B02}"/>
              </a:ext>
            </a:extLst>
          </p:cNvPr>
          <p:cNvSpPr>
            <a:spLocks noGrp="1"/>
          </p:cNvSpPr>
          <p:nvPr>
            <p:ph type="title"/>
          </p:nvPr>
        </p:nvSpPr>
        <p:spPr/>
        <p:txBody>
          <a:bodyPr/>
          <a:lstStyle/>
          <a:p>
            <a:pPr fontAlgn="auto">
              <a:spcAft>
                <a:spcPts val="0"/>
              </a:spcAft>
              <a:defRPr/>
            </a:pPr>
            <a:r>
              <a:rPr lang="en-US" dirty="0"/>
              <a:t>Box Assemble</a:t>
            </a:r>
          </a:p>
        </p:txBody>
      </p:sp>
      <p:graphicFrame>
        <p:nvGraphicFramePr>
          <p:cNvPr id="3" name="Content Placeholder 2">
            <a:extLst>
              <a:ext uri="{FF2B5EF4-FFF2-40B4-BE49-F238E27FC236}">
                <a16:creationId xmlns:a16="http://schemas.microsoft.com/office/drawing/2014/main" id="{DFCAD4AC-913C-48EA-9DD1-3B0D6BE40A49}"/>
              </a:ext>
            </a:extLst>
          </p:cNvPr>
          <p:cNvGraphicFramePr>
            <a:graphicFrameLocks noGrp="1"/>
          </p:cNvGraphicFramePr>
          <p:nvPr>
            <p:ph sz="half" idx="1"/>
            <p:extLst>
              <p:ext uri="{D42A27DB-BD31-4B8C-83A1-F6EECF244321}">
                <p14:modId xmlns:p14="http://schemas.microsoft.com/office/powerpoint/2010/main" val="2236219321"/>
              </p:ext>
            </p:extLst>
          </p:nvPr>
        </p:nvGraphicFramePr>
        <p:xfrm>
          <a:off x="741363" y="1420813"/>
          <a:ext cx="11055350" cy="4913315"/>
        </p:xfrm>
        <a:graphic>
          <a:graphicData uri="http://schemas.openxmlformats.org/drawingml/2006/table">
            <a:tbl>
              <a:tblPr firstRow="1">
                <a:tableStyleId>{21E4AEA4-8DFA-4A89-87EB-49C32662AFE0}</a:tableStyleId>
              </a:tblPr>
              <a:tblGrid>
                <a:gridCol w="5527675">
                  <a:extLst>
                    <a:ext uri="{9D8B030D-6E8A-4147-A177-3AD203B41FA5}">
                      <a16:colId xmlns:a16="http://schemas.microsoft.com/office/drawing/2014/main" val="20000"/>
                    </a:ext>
                  </a:extLst>
                </a:gridCol>
                <a:gridCol w="5527675">
                  <a:extLst>
                    <a:ext uri="{9D8B030D-6E8A-4147-A177-3AD203B41FA5}">
                      <a16:colId xmlns:a16="http://schemas.microsoft.com/office/drawing/2014/main" val="20001"/>
                    </a:ext>
                  </a:extLst>
                </a:gridCol>
              </a:tblGrid>
              <a:tr h="1004083">
                <a:tc gridSpan="2">
                  <a:txBody>
                    <a:bodyPr/>
                    <a:lstStyle/>
                    <a:p>
                      <a:pPr algn="ctr"/>
                      <a:r>
                        <a:rPr kumimoji="0" lang="en-US" sz="4400" u="none" strike="noStrike" kern="1200" cap="none" spc="0" normalizeH="0" baseline="0" noProof="0" dirty="0">
                          <a:ln>
                            <a:noFill/>
                          </a:ln>
                          <a:effectLst/>
                          <a:uLnTx/>
                          <a:uFillTx/>
                          <a:latin typeface="Open Sans"/>
                        </a:rPr>
                        <a:t>Manufacturing Operations</a:t>
                      </a:r>
                      <a:endParaRPr lang="en-US" sz="1800" dirty="0">
                        <a:latin typeface="Open Sans"/>
                      </a:endParaRP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488654">
                <a:tc>
                  <a:txBody>
                    <a:bodyPr/>
                    <a:lstStyle/>
                    <a:p>
                      <a:pPr algn="ctr"/>
                      <a:r>
                        <a:rPr lang="en-US" sz="1800" dirty="0">
                          <a:latin typeface="Open Sans"/>
                        </a:rPr>
                        <a:t>Operation Name</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Open Sans"/>
                        </a:rPr>
                        <a:t>Tool or Equipment</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8654">
                <a:tc>
                  <a:txBody>
                    <a:bodyPr/>
                    <a:lstStyle/>
                    <a:p>
                      <a:pPr algn="ctr"/>
                      <a:r>
                        <a:rPr lang="en-US" sz="1800" dirty="0">
                          <a:latin typeface="Open Sans"/>
                        </a:rPr>
                        <a:t>Layout hinge holes on lid</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Open Sans"/>
                        </a:rPr>
                        <a:t>Sheet metal bluing,</a:t>
                      </a:r>
                      <a:r>
                        <a:rPr lang="en-US" sz="1800" baseline="0" dirty="0">
                          <a:latin typeface="Open Sans"/>
                        </a:rPr>
                        <a:t> </a:t>
                      </a:r>
                      <a:r>
                        <a:rPr lang="en-US" sz="1800" dirty="0">
                          <a:latin typeface="Open Sans"/>
                        </a:rPr>
                        <a:t>scribe, and</a:t>
                      </a:r>
                      <a:r>
                        <a:rPr lang="en-US" sz="1800" baseline="0" dirty="0">
                          <a:latin typeface="Open Sans"/>
                        </a:rPr>
                        <a:t> ruler</a:t>
                      </a:r>
                      <a:endParaRPr lang="en-US" sz="1800" dirty="0">
                        <a:latin typeface="Open Sans"/>
                      </a:endParaRP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8654">
                <a:tc>
                  <a:txBody>
                    <a:bodyPr/>
                    <a:lstStyle/>
                    <a:p>
                      <a:pPr algn="ctr"/>
                      <a:r>
                        <a:rPr lang="en-US" sz="1800" dirty="0">
                          <a:latin typeface="Open Sans"/>
                        </a:rPr>
                        <a:t>Drilling or punch hinge holes</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Open Sans"/>
                        </a:rPr>
                        <a:t>Hand drill, ⅛ bit, and backer board</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88654">
                <a:tc>
                  <a:txBody>
                    <a:bodyPr/>
                    <a:lstStyle/>
                    <a:p>
                      <a:pPr algn="ctr"/>
                      <a:r>
                        <a:rPr lang="en-US" sz="1800" dirty="0">
                          <a:latin typeface="Open Sans"/>
                        </a:rPr>
                        <a:t>Place lid on the box bottom </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latin typeface="Open Sans"/>
                      </a:endParaRP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88654">
                <a:tc>
                  <a:txBody>
                    <a:bodyPr/>
                    <a:lstStyle/>
                    <a:p>
                      <a:pPr algn="ctr"/>
                      <a:r>
                        <a:rPr lang="en-US" sz="1800" dirty="0">
                          <a:latin typeface="Open Sans"/>
                        </a:rPr>
                        <a:t>Drilling hinge holes in </a:t>
                      </a:r>
                      <a:r>
                        <a:rPr lang="en-US" sz="1800">
                          <a:latin typeface="Open Sans"/>
                        </a:rPr>
                        <a:t>the box bottom</a:t>
                      </a:r>
                      <a:endParaRPr lang="en-US" sz="1800" dirty="0">
                        <a:latin typeface="Open Sans"/>
                      </a:endParaRP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latin typeface="Open Sans"/>
                        </a:rPr>
                        <a:t>Hand drill, ⅛ bit, and backer board</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88654">
                <a:tc>
                  <a:txBody>
                    <a:bodyPr/>
                    <a:lstStyle/>
                    <a:p>
                      <a:pPr algn="ctr"/>
                      <a:r>
                        <a:rPr lang="en-US" sz="1800" dirty="0">
                          <a:latin typeface="Open Sans"/>
                        </a:rPr>
                        <a:t>Install pop rivets</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a:ea typeface="+mn-ea"/>
                          <a:cs typeface="+mn-cs"/>
                        </a:rPr>
                        <a:t>Pop rivet tool</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88654">
                <a:tc>
                  <a:txBody>
                    <a:bodyPr/>
                    <a:lstStyle/>
                    <a:p>
                      <a:pPr algn="ctr"/>
                      <a:r>
                        <a:rPr lang="en-US" sz="1800" dirty="0">
                          <a:latin typeface="Open Sans"/>
                        </a:rPr>
                        <a:t>Paint box</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a:ea typeface="+mn-ea"/>
                          <a:cs typeface="+mn-cs"/>
                        </a:rPr>
                        <a:t>Spray can of paint</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88654">
                <a:tc>
                  <a:txBody>
                    <a:bodyPr/>
                    <a:lstStyle/>
                    <a:p>
                      <a:pPr algn="ctr"/>
                      <a:r>
                        <a:rPr lang="en-US" sz="1800" dirty="0">
                          <a:latin typeface="Open Sans"/>
                        </a:rPr>
                        <a:t>Put in storage until grading time</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a:ea typeface="+mn-ea"/>
                          <a:cs typeface="+mn-cs"/>
                        </a:rPr>
                        <a:t>Storage area</a:t>
                      </a:r>
                    </a:p>
                  </a:txBody>
                  <a:tcPr marL="121710" marR="121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341B26B0-5B6E-44CF-8D5B-D9039EEF0C7E}"/>
              </a:ext>
            </a:extLst>
          </p:cNvPr>
          <p:cNvSpPr>
            <a:spLocks noGrp="1"/>
          </p:cNvSpPr>
          <p:nvPr>
            <p:ph type="title"/>
          </p:nvPr>
        </p:nvSpPr>
        <p:spPr/>
        <p:txBody>
          <a:bodyPr/>
          <a:lstStyle/>
          <a:p>
            <a:pPr fontAlgn="auto">
              <a:spcAft>
                <a:spcPts val="0"/>
              </a:spcAft>
              <a:defRPr/>
            </a:pPr>
            <a:r>
              <a:rPr lang="en-US" dirty="0"/>
              <a:t>Resources</a:t>
            </a:r>
          </a:p>
        </p:txBody>
      </p:sp>
      <p:sp>
        <p:nvSpPr>
          <p:cNvPr id="2" name="Content Placeholder 1">
            <a:extLst>
              <a:ext uri="{FF2B5EF4-FFF2-40B4-BE49-F238E27FC236}">
                <a16:creationId xmlns:a16="http://schemas.microsoft.com/office/drawing/2014/main" id="{AA0F1760-9510-49B1-9460-683F0DCF553C}"/>
              </a:ext>
            </a:extLst>
          </p:cNvPr>
          <p:cNvSpPr>
            <a:spLocks noGrp="1"/>
          </p:cNvSpPr>
          <p:nvPr>
            <p:ph sz="half" idx="1"/>
          </p:nvPr>
        </p:nvSpPr>
        <p:spPr/>
        <p:txBody>
          <a:bodyPr/>
          <a:lstStyle/>
          <a:p>
            <a:pPr lvl="1" fontAlgn="auto">
              <a:spcAft>
                <a:spcPts val="0"/>
              </a:spcAft>
              <a:defRPr/>
            </a:pPr>
            <a:r>
              <a:rPr lang="en-US" dirty="0"/>
              <a:t>Wright, R. T. (2004). </a:t>
            </a:r>
            <a:r>
              <a:rPr lang="en-US" i="1" dirty="0"/>
              <a:t>Manufacturing and automation technology</a:t>
            </a:r>
            <a:r>
              <a:rPr lang="en-US" dirty="0"/>
              <a:t>. Engineering Manufacturing Facilities (22, pp. 300-301). Tinley Park, IL: </a:t>
            </a:r>
            <a:r>
              <a:rPr lang="en-US" dirty="0" err="1"/>
              <a:t>Goodheart</a:t>
            </a:r>
            <a:r>
              <a:rPr lang="en-US" dirty="0"/>
              <a:t>-Wilcox.</a:t>
            </a:r>
          </a:p>
          <a:p>
            <a:pPr lvl="1" fontAlgn="auto">
              <a:spcAft>
                <a:spcPts val="0"/>
              </a:spcAft>
              <a:defRPr/>
            </a:pPr>
            <a:r>
              <a:rPr lang="en-US" dirty="0"/>
              <a:t>Wright, R. T. (2004). </a:t>
            </a:r>
            <a:r>
              <a:rPr lang="en-US" i="1" dirty="0"/>
              <a:t>Manufacturing and automation technology</a:t>
            </a:r>
            <a:r>
              <a:rPr lang="en-US" dirty="0"/>
              <a:t>. Computer Systems in Product Manufacturing (36, pp. 433-434). Tinley Park, IL: </a:t>
            </a:r>
            <a:r>
              <a:rPr lang="en-US" dirty="0" err="1"/>
              <a:t>Goodheart</a:t>
            </a:r>
            <a:r>
              <a:rPr lang="en-US" dirty="0"/>
              <a:t>-Wilcox.</a:t>
            </a:r>
          </a:p>
          <a:p>
            <a:pPr lvl="1" indent="0" fontAlgn="auto">
              <a:spcAft>
                <a:spcPts val="0"/>
              </a:spcAft>
              <a:buNone/>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10B89758-DFC8-4E5B-AB44-3249B4A70945}"/>
              </a:ext>
            </a:extLst>
          </p:cNvPr>
          <p:cNvSpPr>
            <a:spLocks noGrp="1"/>
          </p:cNvSpPr>
          <p:nvPr>
            <p:ph type="title"/>
          </p:nvPr>
        </p:nvSpPr>
        <p:spPr/>
        <p:txBody>
          <a:bodyPr>
            <a:normAutofit/>
          </a:bodyPr>
          <a:lstStyle/>
          <a:p>
            <a:pPr fontAlgn="auto">
              <a:spcAft>
                <a:spcPts val="0"/>
              </a:spcAft>
              <a:defRPr/>
            </a:pPr>
            <a:r>
              <a:rPr lang="en-US" dirty="0"/>
              <a:t>Just-in-Time Manufacturing</a:t>
            </a:r>
          </a:p>
        </p:txBody>
      </p:sp>
      <p:sp>
        <p:nvSpPr>
          <p:cNvPr id="18435" name="Content Placeholder 9">
            <a:extLst>
              <a:ext uri="{FF2B5EF4-FFF2-40B4-BE49-F238E27FC236}">
                <a16:creationId xmlns:a16="http://schemas.microsoft.com/office/drawing/2014/main" id="{8BEDA80E-676F-44B3-9EA1-16CD5E1806C5}"/>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dirty="0"/>
              <a:t>Just-in-Time (JIT) manufacturing is a system of manufacturing where a company will purchase materials and produce a product when a customer orders that product.</a:t>
            </a:r>
          </a:p>
        </p:txBody>
      </p:sp>
      <p:pic>
        <p:nvPicPr>
          <p:cNvPr id="18437" name="Picture 1">
            <a:extLst>
              <a:ext uri="{FF2B5EF4-FFF2-40B4-BE49-F238E27FC236}">
                <a16:creationId xmlns:a16="http://schemas.microsoft.com/office/drawing/2014/main" id="{E2E95723-1ED0-4425-95EA-2AB71ED33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7580" y="1542853"/>
            <a:ext cx="312420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2AC806-8FB8-460E-ADC9-D4BE535B3766}"/>
              </a:ext>
            </a:extLst>
          </p:cNvPr>
          <p:cNvSpPr>
            <a:spLocks noGrp="1"/>
          </p:cNvSpPr>
          <p:nvPr>
            <p:ph type="title"/>
          </p:nvPr>
        </p:nvSpPr>
        <p:spPr/>
        <p:txBody>
          <a:bodyPr/>
          <a:lstStyle/>
          <a:p>
            <a:pPr fontAlgn="auto">
              <a:spcAft>
                <a:spcPts val="0"/>
              </a:spcAft>
              <a:defRPr/>
            </a:pPr>
            <a:r>
              <a:rPr lang="en-US" dirty="0"/>
              <a:t>Just-in-Time Manufacturing</a:t>
            </a:r>
          </a:p>
        </p:txBody>
      </p:sp>
      <p:sp>
        <p:nvSpPr>
          <p:cNvPr id="19459" name="Content Placeholder 4">
            <a:extLst>
              <a:ext uri="{FF2B5EF4-FFF2-40B4-BE49-F238E27FC236}">
                <a16:creationId xmlns:a16="http://schemas.microsoft.com/office/drawing/2014/main" id="{23927418-082E-4548-B11D-A632E5CBBA35}"/>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dirty="0"/>
              <a:t>The system works by having materials and parts delivered on an “as needed” basis. The materials that are needed are delivered directly to the assembly line.</a:t>
            </a:r>
          </a:p>
        </p:txBody>
      </p:sp>
      <p:pic>
        <p:nvPicPr>
          <p:cNvPr id="7" name="Content Placeholder 6">
            <a:extLst>
              <a:ext uri="{FF2B5EF4-FFF2-40B4-BE49-F238E27FC236}">
                <a16:creationId xmlns:a16="http://schemas.microsoft.com/office/drawing/2014/main" id="{3D7420F8-22DC-44B0-9861-D32CDC6FB6BE}"/>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9067800" y="1401763"/>
            <a:ext cx="3124200" cy="469423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B94A5492-1124-4A42-977D-E04903F4E3AA}"/>
              </a:ext>
            </a:extLst>
          </p:cNvPr>
          <p:cNvSpPr>
            <a:spLocks noGrp="1"/>
          </p:cNvSpPr>
          <p:nvPr>
            <p:ph type="title"/>
          </p:nvPr>
        </p:nvSpPr>
        <p:spPr/>
        <p:txBody>
          <a:bodyPr/>
          <a:lstStyle/>
          <a:p>
            <a:pPr fontAlgn="auto">
              <a:spcAft>
                <a:spcPts val="0"/>
              </a:spcAft>
              <a:defRPr/>
            </a:pPr>
            <a:r>
              <a:rPr lang="en-US" dirty="0"/>
              <a:t>Just-in-Time Manufacturing</a:t>
            </a:r>
          </a:p>
        </p:txBody>
      </p:sp>
      <p:sp>
        <p:nvSpPr>
          <p:cNvPr id="2" name="Content Placeholder 1">
            <a:extLst>
              <a:ext uri="{FF2B5EF4-FFF2-40B4-BE49-F238E27FC236}">
                <a16:creationId xmlns:a16="http://schemas.microsoft.com/office/drawing/2014/main" id="{22226EC8-A557-4D6A-BA7C-CFECC40600F8}"/>
              </a:ext>
            </a:extLst>
          </p:cNvPr>
          <p:cNvSpPr>
            <a:spLocks noGrp="1"/>
          </p:cNvSpPr>
          <p:nvPr>
            <p:ph sz="half" idx="1"/>
          </p:nvPr>
        </p:nvSpPr>
        <p:spPr/>
        <p:txBody>
          <a:bodyPr>
            <a:normAutofit/>
          </a:bodyPr>
          <a:lstStyle/>
          <a:p>
            <a:pPr marL="0" indent="0" fontAlgn="auto">
              <a:spcAft>
                <a:spcPts val="0"/>
              </a:spcAft>
              <a:buFont typeface="Arial" panose="020B0604020202020204" pitchFamily="34" charset="0"/>
              <a:buNone/>
              <a:defRPr/>
            </a:pPr>
            <a:r>
              <a:rPr lang="en-US" dirty="0"/>
              <a:t>This system of manufacturing has the customer in control of the rate of production. If a customer wants a standard supply of a product, the manufacturer can use this method to keep just enough products on hand to fill that order.</a:t>
            </a:r>
          </a:p>
        </p:txBody>
      </p:sp>
      <p:pic>
        <p:nvPicPr>
          <p:cNvPr id="20485" name="Picture 2">
            <a:extLst>
              <a:ext uri="{FF2B5EF4-FFF2-40B4-BE49-F238E27FC236}">
                <a16:creationId xmlns:a16="http://schemas.microsoft.com/office/drawing/2014/main" id="{EAAC5CCC-535D-42F6-A1E6-AB367C787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7136" y="1420420"/>
            <a:ext cx="3058502" cy="457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F200966B-4660-4BE3-9011-3D4FDCC0C64B}"/>
              </a:ext>
            </a:extLst>
          </p:cNvPr>
          <p:cNvSpPr>
            <a:spLocks noGrp="1"/>
          </p:cNvSpPr>
          <p:nvPr>
            <p:ph type="title"/>
          </p:nvPr>
        </p:nvSpPr>
        <p:spPr/>
        <p:txBody>
          <a:bodyPr/>
          <a:lstStyle/>
          <a:p>
            <a:pPr fontAlgn="auto">
              <a:spcAft>
                <a:spcPts val="0"/>
              </a:spcAft>
              <a:defRPr/>
            </a:pPr>
            <a:r>
              <a:rPr lang="en-US" dirty="0"/>
              <a:t>Just-in-Time Manufacturing</a:t>
            </a:r>
          </a:p>
        </p:txBody>
      </p:sp>
      <p:sp>
        <p:nvSpPr>
          <p:cNvPr id="21508" name="Content Placeholder 1">
            <a:extLst>
              <a:ext uri="{FF2B5EF4-FFF2-40B4-BE49-F238E27FC236}">
                <a16:creationId xmlns:a16="http://schemas.microsoft.com/office/drawing/2014/main" id="{F91742EF-D97C-4A0E-94AD-E277681995C3}"/>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The use of Just-in-Time manufacturing has brought the cost of manufacturing down. The cost of large supplies of raw material is reduced and the cost of stocking finished products is also reduced.  </a:t>
            </a:r>
          </a:p>
        </p:txBody>
      </p:sp>
      <p:pic>
        <p:nvPicPr>
          <p:cNvPr id="21509" name="Picture 2">
            <a:extLst>
              <a:ext uri="{FF2B5EF4-FFF2-40B4-BE49-F238E27FC236}">
                <a16:creationId xmlns:a16="http://schemas.microsoft.com/office/drawing/2014/main" id="{A9AE30E4-94CE-40F7-B853-47E7DE721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5795" y="1494311"/>
            <a:ext cx="1738312"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09D8FE63-F4A6-40C6-8F0E-E205BD1902C9}"/>
              </a:ext>
            </a:extLst>
          </p:cNvPr>
          <p:cNvSpPr>
            <a:spLocks noGrp="1"/>
          </p:cNvSpPr>
          <p:nvPr>
            <p:ph type="title"/>
          </p:nvPr>
        </p:nvSpPr>
        <p:spPr/>
        <p:txBody>
          <a:bodyPr/>
          <a:lstStyle/>
          <a:p>
            <a:pPr fontAlgn="auto">
              <a:spcAft>
                <a:spcPts val="0"/>
              </a:spcAft>
              <a:defRPr/>
            </a:pPr>
            <a:r>
              <a:rPr lang="en-US" dirty="0"/>
              <a:t>Just-in-Time Manufacturing</a:t>
            </a:r>
          </a:p>
        </p:txBody>
      </p:sp>
      <p:sp>
        <p:nvSpPr>
          <p:cNvPr id="2" name="Content Placeholder 1">
            <a:extLst>
              <a:ext uri="{FF2B5EF4-FFF2-40B4-BE49-F238E27FC236}">
                <a16:creationId xmlns:a16="http://schemas.microsoft.com/office/drawing/2014/main" id="{1D76B888-112E-4C38-9A7F-B554A33F7B48}"/>
              </a:ext>
            </a:extLst>
          </p:cNvPr>
          <p:cNvSpPr>
            <a:spLocks noGrp="1"/>
          </p:cNvSpPr>
          <p:nvPr>
            <p:ph sz="half" idx="1"/>
          </p:nvPr>
        </p:nvSpPr>
        <p:spPr/>
        <p:txBody>
          <a:bodyPr>
            <a:normAutofit/>
          </a:bodyPr>
          <a:lstStyle/>
          <a:p>
            <a:pPr marL="0" indent="0" fontAlgn="auto">
              <a:spcAft>
                <a:spcPts val="0"/>
              </a:spcAft>
              <a:buFont typeface="Arial" panose="020B0604020202020204" pitchFamily="34" charset="0"/>
              <a:buNone/>
              <a:defRPr/>
            </a:pPr>
            <a:r>
              <a:rPr lang="en-US" dirty="0"/>
              <a:t>The companies that use Just-in-Time manufacturing enable the workers to do more than just run a piece of equipment. The worker can make suggestions for improvement, check for quality, and are encouraged to learn more operations in the manufacturing operation. </a:t>
            </a:r>
          </a:p>
        </p:txBody>
      </p:sp>
      <p:pic>
        <p:nvPicPr>
          <p:cNvPr id="22533" name="Picture 2">
            <a:extLst>
              <a:ext uri="{FF2B5EF4-FFF2-40B4-BE49-F238E27FC236}">
                <a16:creationId xmlns:a16="http://schemas.microsoft.com/office/drawing/2014/main" id="{A8276318-EF5E-407B-9645-8387FF801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2455" y="1528618"/>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DB0C61C5-92BF-44DA-BF54-A17CFB2C9169}"/>
              </a:ext>
            </a:extLst>
          </p:cNvPr>
          <p:cNvSpPr>
            <a:spLocks noGrp="1"/>
          </p:cNvSpPr>
          <p:nvPr>
            <p:ph type="title"/>
          </p:nvPr>
        </p:nvSpPr>
        <p:spPr/>
        <p:txBody>
          <a:bodyPr/>
          <a:lstStyle/>
          <a:p>
            <a:pPr fontAlgn="auto">
              <a:spcAft>
                <a:spcPts val="0"/>
              </a:spcAft>
              <a:defRPr/>
            </a:pPr>
            <a:r>
              <a:rPr lang="en-US" dirty="0"/>
              <a:t>Just-in-Time Manufacturing </a:t>
            </a:r>
          </a:p>
        </p:txBody>
      </p:sp>
      <p:sp>
        <p:nvSpPr>
          <p:cNvPr id="23555" name="Content Placeholder 2">
            <a:extLst>
              <a:ext uri="{FF2B5EF4-FFF2-40B4-BE49-F238E27FC236}">
                <a16:creationId xmlns:a16="http://schemas.microsoft.com/office/drawing/2014/main" id="{FB22F6C0-A772-4FAE-B380-17F41AA7B3D7}"/>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dirty="0"/>
              <a:t>A system of cards are used to keep track of the parts needed, or parts that are in production. These cards are called “</a:t>
            </a:r>
            <a:r>
              <a:rPr lang="en-US" altLang="en-US" i="1" dirty="0" err="1"/>
              <a:t>kanban</a:t>
            </a:r>
            <a:r>
              <a:rPr lang="en-US" altLang="en-US" dirty="0"/>
              <a:t>.”</a:t>
            </a:r>
          </a:p>
        </p:txBody>
      </p:sp>
      <p:pic>
        <p:nvPicPr>
          <p:cNvPr id="5" name="Content Placeholder 4">
            <a:extLst>
              <a:ext uri="{FF2B5EF4-FFF2-40B4-BE49-F238E27FC236}">
                <a16:creationId xmlns:a16="http://schemas.microsoft.com/office/drawing/2014/main" id="{43A57C35-9E69-4C9A-BE7A-BF0437114C47}"/>
              </a:ext>
            </a:extLst>
          </p:cNvPr>
          <p:cNvPicPr>
            <a:picLocks noGrp="1" noChangeAspect="1"/>
          </p:cNvPicPr>
          <p:nvPr>
            <p:ph sz="half" idx="4294967295"/>
          </p:nvPr>
        </p:nvPicPr>
        <p:blipFill rotWithShape="1">
          <a:blip r:embed="rId2" cstate="print">
            <a:extLst>
              <a:ext uri="{28A0092B-C50C-407E-A947-70E740481C1C}">
                <a14:useLocalDpi xmlns:a14="http://schemas.microsoft.com/office/drawing/2010/main" val="0"/>
              </a:ext>
            </a:extLst>
          </a:blip>
          <a:srcRect/>
          <a:stretch/>
        </p:blipFill>
        <p:spPr>
          <a:xfrm>
            <a:off x="9328150" y="1447800"/>
            <a:ext cx="2863850" cy="431958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02F979E0-FA8B-4CF5-9EB4-634BD3ADD60E}"/>
              </a:ext>
            </a:extLst>
          </p:cNvPr>
          <p:cNvSpPr>
            <a:spLocks noGrp="1"/>
          </p:cNvSpPr>
          <p:nvPr>
            <p:ph type="title"/>
          </p:nvPr>
        </p:nvSpPr>
        <p:spPr/>
        <p:txBody>
          <a:bodyPr/>
          <a:lstStyle/>
          <a:p>
            <a:pPr fontAlgn="auto">
              <a:spcAft>
                <a:spcPts val="0"/>
              </a:spcAft>
              <a:defRPr/>
            </a:pPr>
            <a:r>
              <a:rPr lang="en-US" dirty="0"/>
              <a:t>Kanban</a:t>
            </a:r>
          </a:p>
        </p:txBody>
      </p:sp>
      <p:sp>
        <p:nvSpPr>
          <p:cNvPr id="24579" name="Content Placeholder 2">
            <a:extLst>
              <a:ext uri="{FF2B5EF4-FFF2-40B4-BE49-F238E27FC236}">
                <a16:creationId xmlns:a16="http://schemas.microsoft.com/office/drawing/2014/main" id="{CA6646DE-E909-40AD-B08C-BF2575703B53}"/>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Means “signboard” in Japanese</a:t>
            </a:r>
          </a:p>
          <a:p>
            <a:pPr lvl="1"/>
            <a:r>
              <a:rPr lang="en-US" altLang="en-US" dirty="0"/>
              <a:t>In Just-in-Time manufacturing, it is a card or sign used to track products and supplies.</a:t>
            </a:r>
          </a:p>
        </p:txBody>
      </p:sp>
      <p:graphicFrame>
        <p:nvGraphicFramePr>
          <p:cNvPr id="6" name="Content Placeholder 5">
            <a:extLst>
              <a:ext uri="{FF2B5EF4-FFF2-40B4-BE49-F238E27FC236}">
                <a16:creationId xmlns:a16="http://schemas.microsoft.com/office/drawing/2014/main" id="{A1248A54-7CDC-439B-A7D9-E94683DD4C31}"/>
              </a:ext>
            </a:extLst>
          </p:cNvPr>
          <p:cNvGraphicFramePr>
            <a:graphicFrameLocks noGrp="1"/>
          </p:cNvGraphicFramePr>
          <p:nvPr>
            <p:ph sz="half" idx="4294967295"/>
            <p:extLst>
              <p:ext uri="{D42A27DB-BD31-4B8C-83A1-F6EECF244321}">
                <p14:modId xmlns:p14="http://schemas.microsoft.com/office/powerpoint/2010/main" val="1637761113"/>
              </p:ext>
            </p:extLst>
          </p:nvPr>
        </p:nvGraphicFramePr>
        <p:xfrm>
          <a:off x="6705600" y="1462896"/>
          <a:ext cx="3048000" cy="4003676"/>
        </p:xfrm>
        <a:graphic>
          <a:graphicData uri="http://schemas.openxmlformats.org/drawingml/2006/table">
            <a:tbl>
              <a:tblPr firstRow="1">
                <a:tableStyleId>{9DCAF9ED-07DC-4A11-8D7F-57B35C25682E}</a:tableStyleId>
              </a:tblPr>
              <a:tblGrid>
                <a:gridCol w="1676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370899">
                <a:tc gridSpan="2">
                  <a:txBody>
                    <a:bodyPr/>
                    <a:lstStyle/>
                    <a:p>
                      <a:pPr algn="ctr"/>
                      <a:r>
                        <a:rPr lang="en-US" sz="1800" dirty="0"/>
                        <a:t>Flexible Manufacturing Lab</a:t>
                      </a:r>
                    </a:p>
                  </a:txBody>
                  <a:tcPr marT="45727" marB="45727"/>
                </a:tc>
                <a:tc hMerge="1">
                  <a:txBody>
                    <a:bodyPr/>
                    <a:lstStyle/>
                    <a:p>
                      <a:endParaRPr lang="en-US" dirty="0"/>
                    </a:p>
                  </a:txBody>
                  <a:tcPr/>
                </a:tc>
                <a:extLst>
                  <a:ext uri="{0D108BD9-81ED-4DB2-BD59-A6C34878D82A}">
                    <a16:rowId xmlns:a16="http://schemas.microsoft.com/office/drawing/2014/main" val="10000"/>
                  </a:ext>
                </a:extLst>
              </a:tr>
              <a:tr h="370899">
                <a:tc gridSpan="2">
                  <a:txBody>
                    <a:bodyPr/>
                    <a:lstStyle/>
                    <a:p>
                      <a:pPr algn="ctr"/>
                      <a:r>
                        <a:rPr lang="en-US" sz="1800" dirty="0"/>
                        <a:t>Standard Bolt</a:t>
                      </a:r>
                    </a:p>
                  </a:txBody>
                  <a:tcPr marT="45727" marB="45727">
                    <a:lnB w="12700" cap="flat" cmpd="sng" algn="ctr">
                      <a:solidFill>
                        <a:srgbClr val="FF0000"/>
                      </a:solidFill>
                      <a:prstDash val="solid"/>
                      <a:round/>
                      <a:headEnd type="none" w="med" len="med"/>
                      <a:tailEnd type="none" w="med" len="med"/>
                    </a:lnB>
                  </a:tcPr>
                </a:tc>
                <a:tc hMerge="1">
                  <a:txBody>
                    <a:bodyPr/>
                    <a:lstStyle/>
                    <a:p>
                      <a:pPr algn="ctr"/>
                      <a:endParaRPr lang="en-US" dirty="0"/>
                    </a:p>
                  </a:txBody>
                  <a:tcPr/>
                </a:tc>
                <a:extLst>
                  <a:ext uri="{0D108BD9-81ED-4DB2-BD59-A6C34878D82A}">
                    <a16:rowId xmlns:a16="http://schemas.microsoft.com/office/drawing/2014/main" val="10001"/>
                  </a:ext>
                </a:extLst>
              </a:tr>
              <a:tr h="55380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¼” -20 Threads</a:t>
                      </a:r>
                    </a:p>
                  </a:txBody>
                  <a:tcPr marT="45727" marB="45727">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pPr algn="ctr"/>
                      <a:endParaRPr lang="en-US" dirty="0"/>
                    </a:p>
                  </a:txBody>
                  <a:tcPr/>
                </a:tc>
                <a:extLst>
                  <a:ext uri="{0D108BD9-81ED-4DB2-BD59-A6C34878D82A}">
                    <a16:rowId xmlns:a16="http://schemas.microsoft.com/office/drawing/2014/main" val="10002"/>
                  </a:ext>
                </a:extLst>
              </a:tr>
              <a:tr h="1696989">
                <a:tc gridSpan="2">
                  <a:txBody>
                    <a:bodyPr/>
                    <a:lstStyle/>
                    <a:p>
                      <a:pPr algn="ctr"/>
                      <a:endParaRPr lang="en-US" sz="1800" dirty="0"/>
                    </a:p>
                  </a:txBody>
                  <a:tcPr marT="45727" marB="45727">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3"/>
                  </a:ext>
                </a:extLst>
              </a:tr>
              <a:tr h="370899">
                <a:tc>
                  <a:txBody>
                    <a:bodyPr/>
                    <a:lstStyle/>
                    <a:p>
                      <a:pPr algn="ctr"/>
                      <a:r>
                        <a:rPr lang="en-US" sz="1800" dirty="0"/>
                        <a:t>200</a:t>
                      </a:r>
                    </a:p>
                  </a:txBody>
                  <a:tcPr marT="45727" marB="45727">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800" dirty="0"/>
                        <a:t>20</a:t>
                      </a:r>
                    </a:p>
                  </a:txBody>
                  <a:tcPr marT="45727" marB="45727">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4"/>
                  </a:ext>
                </a:extLst>
              </a:tr>
              <a:tr h="640182">
                <a:tc>
                  <a:txBody>
                    <a:bodyPr/>
                    <a:lstStyle/>
                    <a:p>
                      <a:pPr algn="ctr"/>
                      <a:r>
                        <a:rPr lang="en-US" sz="1800" dirty="0"/>
                        <a:t>$0.04</a:t>
                      </a:r>
                    </a:p>
                  </a:txBody>
                  <a:tcPr marT="45727" marB="45727">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tcPr>
                </a:tc>
                <a:tc>
                  <a:txBody>
                    <a:bodyPr/>
                    <a:lstStyle/>
                    <a:p>
                      <a:pPr algn="ctr"/>
                      <a:r>
                        <a:rPr lang="en-US" sz="1800" dirty="0"/>
                        <a:t>Supply cabinet #2</a:t>
                      </a:r>
                    </a:p>
                  </a:txBody>
                  <a:tcPr marT="45727" marB="45727">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pic>
        <p:nvPicPr>
          <p:cNvPr id="24604" name="Picture 2">
            <a:extLst>
              <a:ext uri="{FF2B5EF4-FFF2-40B4-BE49-F238E27FC236}">
                <a16:creationId xmlns:a16="http://schemas.microsoft.com/office/drawing/2014/main" id="{98C9B87D-533B-45B9-8311-02B6AF310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3032125"/>
            <a:ext cx="762000"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4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http://purl.org/dc/terms/"/>
    <ds:schemaRef ds:uri="http://schemas.microsoft.com/sharepoint/v3"/>
    <ds:schemaRef ds:uri="http://schemas.openxmlformats.org/package/2006/metadata/core-properties"/>
    <ds:schemaRef ds:uri="05d88611-e516-4d1a-b12e-39107e78b3d0"/>
    <ds:schemaRef ds:uri="56ea17bb-c96d-4826-b465-01eec0dd23d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132</TotalTime>
  <Words>991</Words>
  <Application>Microsoft Office PowerPoint</Application>
  <PresentationFormat>Widescreen</PresentationFormat>
  <Paragraphs>196</Paragraphs>
  <Slides>24</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.AppleSystemUIFont</vt:lpstr>
      <vt:lpstr>Arial</vt:lpstr>
      <vt:lpstr>Calibri</vt:lpstr>
      <vt:lpstr>Open Sans</vt:lpstr>
      <vt:lpstr>Open Sans SemiBold</vt:lpstr>
      <vt:lpstr>2_Office Theme</vt:lpstr>
      <vt:lpstr>3_Office Theme</vt:lpstr>
      <vt:lpstr>4_Office Theme</vt:lpstr>
      <vt:lpstr>PowerPoint Presentation</vt:lpstr>
      <vt:lpstr>PowerPoint Presentation</vt:lpstr>
      <vt:lpstr>Just-in-Time Manufacturing</vt:lpstr>
      <vt:lpstr>Just-in-Time Manufacturing</vt:lpstr>
      <vt:lpstr>Just-in-Time Manufacturing</vt:lpstr>
      <vt:lpstr>Just-in-Time Manufacturing</vt:lpstr>
      <vt:lpstr>Just-in-Time Manufacturing</vt:lpstr>
      <vt:lpstr>Just-in-Time Manufacturing </vt:lpstr>
      <vt:lpstr>Kanban</vt:lpstr>
      <vt:lpstr>Kanban</vt:lpstr>
      <vt:lpstr>Use of the Kanban</vt:lpstr>
      <vt:lpstr>Where did the number come from?</vt:lpstr>
      <vt:lpstr>Where did the number come from?</vt:lpstr>
      <vt:lpstr>Just-in-Time in A Flexible Lab</vt:lpstr>
      <vt:lpstr>Sheet Metal Box</vt:lpstr>
      <vt:lpstr>Box Plans</vt:lpstr>
      <vt:lpstr>PowerPoint Presentation</vt:lpstr>
      <vt:lpstr>PowerPoint Presentation</vt:lpstr>
      <vt:lpstr>PowerPoint Presentation</vt:lpstr>
      <vt:lpstr>Box Kanbans</vt:lpstr>
      <vt:lpstr>Box Bottom</vt:lpstr>
      <vt:lpstr>Box Top</vt:lpstr>
      <vt:lpstr>Box Assemble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26</cp:revision>
  <cp:lastPrinted>2017-07-07T16:17:37Z</cp:lastPrinted>
  <dcterms:created xsi:type="dcterms:W3CDTF">2017-07-11T23:58:30Z</dcterms:created>
  <dcterms:modified xsi:type="dcterms:W3CDTF">2017-07-25T13:41:00Z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