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3"/>
  </p:notesMasterIdLst>
  <p:sldIdLst>
    <p:sldId id="321" r:id="rId6"/>
    <p:sldId id="319"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1" r:id="rId31"/>
    <p:sldId id="370"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16" d="100"/>
          <a:sy n="116" d="100"/>
        </p:scale>
        <p:origin x="389"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Geometry in Architecture</a:t>
            </a:r>
          </a:p>
          <a:p>
            <a:pPr lvl="1"/>
            <a:r>
              <a:rPr lang="en-US" dirty="0"/>
              <a:t>Lesson 1</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Geometry in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II. Two dimensional shapes</a:t>
            </a:r>
          </a:p>
          <a:p>
            <a:pPr lvl="2"/>
            <a:r>
              <a:rPr lang="en-US" dirty="0"/>
              <a:t>Triangle</a:t>
            </a:r>
          </a:p>
          <a:p>
            <a:pPr lvl="2"/>
            <a:r>
              <a:rPr lang="en-US" dirty="0"/>
              <a:t>Circle</a:t>
            </a:r>
          </a:p>
          <a:p>
            <a:pPr lvl="2"/>
            <a:r>
              <a:rPr lang="en-US" dirty="0"/>
              <a:t>Square</a:t>
            </a:r>
          </a:p>
          <a:p>
            <a:pPr lvl="1"/>
            <a:endParaRPr lang="en-US" dirty="0"/>
          </a:p>
        </p:txBody>
      </p:sp>
      <p:pic>
        <p:nvPicPr>
          <p:cNvPr id="4" name="Picture 3">
            <a:extLst>
              <a:ext uri="{FF2B5EF4-FFF2-40B4-BE49-F238E27FC236}">
                <a16:creationId xmlns:a16="http://schemas.microsoft.com/office/drawing/2014/main" id="{6111AA56-4D85-48B7-9B76-F6F6FFFD5ED2}"/>
              </a:ext>
            </a:extLst>
          </p:cNvPr>
          <p:cNvPicPr>
            <a:picLocks noChangeAspect="1"/>
          </p:cNvPicPr>
          <p:nvPr/>
        </p:nvPicPr>
        <p:blipFill>
          <a:blip r:embed="rId2"/>
          <a:stretch>
            <a:fillRect/>
          </a:stretch>
        </p:blipFill>
        <p:spPr>
          <a:xfrm>
            <a:off x="4179986" y="3941376"/>
            <a:ext cx="5200339" cy="1396105"/>
          </a:xfrm>
          <a:prstGeom prst="rect">
            <a:avLst/>
          </a:prstGeom>
        </p:spPr>
      </p:pic>
    </p:spTree>
    <p:extLst>
      <p:ext uri="{BB962C8B-B14F-4D97-AF65-F5344CB8AC3E}">
        <p14:creationId xmlns:p14="http://schemas.microsoft.com/office/powerpoint/2010/main" val="1959018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Geometry in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III. Three dimensional solids</a:t>
            </a:r>
          </a:p>
          <a:p>
            <a:pPr lvl="2"/>
            <a:r>
              <a:rPr lang="en-US" dirty="0"/>
              <a:t>Cone</a:t>
            </a:r>
          </a:p>
          <a:p>
            <a:pPr lvl="2"/>
            <a:r>
              <a:rPr lang="en-US" dirty="0"/>
              <a:t>Pyramid</a:t>
            </a:r>
          </a:p>
          <a:p>
            <a:pPr lvl="2"/>
            <a:r>
              <a:rPr lang="en-US" dirty="0"/>
              <a:t>Sphere</a:t>
            </a:r>
          </a:p>
          <a:p>
            <a:pPr lvl="2"/>
            <a:r>
              <a:rPr lang="en-US" dirty="0"/>
              <a:t>Cylinder</a:t>
            </a:r>
          </a:p>
          <a:p>
            <a:pPr lvl="2"/>
            <a:r>
              <a:rPr lang="en-US" dirty="0"/>
              <a:t>Cube</a:t>
            </a:r>
          </a:p>
          <a:p>
            <a:pPr lvl="1"/>
            <a:endParaRPr lang="en-US" dirty="0"/>
          </a:p>
        </p:txBody>
      </p:sp>
      <p:pic>
        <p:nvPicPr>
          <p:cNvPr id="5" name="Picture 4">
            <a:extLst>
              <a:ext uri="{FF2B5EF4-FFF2-40B4-BE49-F238E27FC236}">
                <a16:creationId xmlns:a16="http://schemas.microsoft.com/office/drawing/2014/main" id="{4C651FBC-78A3-4912-9CCD-D4CA297E079A}"/>
              </a:ext>
            </a:extLst>
          </p:cNvPr>
          <p:cNvPicPr>
            <a:picLocks noChangeAspect="1"/>
          </p:cNvPicPr>
          <p:nvPr/>
        </p:nvPicPr>
        <p:blipFill>
          <a:blip r:embed="rId2"/>
          <a:stretch>
            <a:fillRect/>
          </a:stretch>
        </p:blipFill>
        <p:spPr>
          <a:xfrm>
            <a:off x="4098781" y="4432987"/>
            <a:ext cx="4810161" cy="1268078"/>
          </a:xfrm>
          <a:prstGeom prst="rect">
            <a:avLst/>
          </a:prstGeom>
        </p:spPr>
      </p:pic>
    </p:spTree>
    <p:extLst>
      <p:ext uri="{BB962C8B-B14F-4D97-AF65-F5344CB8AC3E}">
        <p14:creationId xmlns:p14="http://schemas.microsoft.com/office/powerpoint/2010/main" val="3124110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Geometry in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IV. Apply terms to the existing structures</a:t>
            </a:r>
          </a:p>
          <a:p>
            <a:pPr lvl="2"/>
            <a:r>
              <a:rPr lang="en-US" dirty="0"/>
              <a:t>*88 Wood Street – asymmetry, basic form</a:t>
            </a:r>
          </a:p>
          <a:p>
            <a:pPr lvl="2"/>
            <a:r>
              <a:rPr lang="en-US" dirty="0"/>
              <a:t>Longfellow house – formal, symmetry</a:t>
            </a:r>
          </a:p>
          <a:p>
            <a:pPr lvl="1"/>
            <a:endParaRPr lang="en-US" dirty="0"/>
          </a:p>
        </p:txBody>
      </p:sp>
      <p:pic>
        <p:nvPicPr>
          <p:cNvPr id="4" name="Picture 3">
            <a:extLst>
              <a:ext uri="{FF2B5EF4-FFF2-40B4-BE49-F238E27FC236}">
                <a16:creationId xmlns:a16="http://schemas.microsoft.com/office/drawing/2014/main" id="{E95E872C-6085-4FB5-B950-5E32408DA38F}"/>
              </a:ext>
            </a:extLst>
          </p:cNvPr>
          <p:cNvPicPr>
            <a:picLocks noChangeAspect="1"/>
          </p:cNvPicPr>
          <p:nvPr/>
        </p:nvPicPr>
        <p:blipFill>
          <a:blip r:embed="rId2"/>
          <a:stretch>
            <a:fillRect/>
          </a:stretch>
        </p:blipFill>
        <p:spPr>
          <a:xfrm>
            <a:off x="4849126" y="3362195"/>
            <a:ext cx="3072650" cy="2304488"/>
          </a:xfrm>
          <a:prstGeom prst="rect">
            <a:avLst/>
          </a:prstGeom>
        </p:spPr>
      </p:pic>
    </p:spTree>
    <p:extLst>
      <p:ext uri="{BB962C8B-B14F-4D97-AF65-F5344CB8AC3E}">
        <p14:creationId xmlns:p14="http://schemas.microsoft.com/office/powerpoint/2010/main" val="753103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Geometry in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IV. Apply terms to the existing structures</a:t>
            </a:r>
          </a:p>
          <a:p>
            <a:pPr lvl="2"/>
            <a:r>
              <a:rPr lang="en-US" dirty="0"/>
              <a:t>Eisenhower birthplace – tripartite, proportion</a:t>
            </a:r>
          </a:p>
          <a:p>
            <a:pPr lvl="1"/>
            <a:endParaRPr lang="en-US" dirty="0"/>
          </a:p>
        </p:txBody>
      </p:sp>
      <p:pic>
        <p:nvPicPr>
          <p:cNvPr id="4" name="Picture 3">
            <a:extLst>
              <a:ext uri="{FF2B5EF4-FFF2-40B4-BE49-F238E27FC236}">
                <a16:creationId xmlns:a16="http://schemas.microsoft.com/office/drawing/2014/main" id="{99C7861B-75FE-47A5-8F64-B4DA09592A79}"/>
              </a:ext>
            </a:extLst>
          </p:cNvPr>
          <p:cNvPicPr>
            <a:picLocks noChangeAspect="1"/>
          </p:cNvPicPr>
          <p:nvPr/>
        </p:nvPicPr>
        <p:blipFill>
          <a:blip r:embed="rId2"/>
          <a:stretch>
            <a:fillRect/>
          </a:stretch>
        </p:blipFill>
        <p:spPr>
          <a:xfrm>
            <a:off x="4791544" y="3109503"/>
            <a:ext cx="3529890" cy="2651990"/>
          </a:xfrm>
          <a:prstGeom prst="rect">
            <a:avLst/>
          </a:prstGeom>
        </p:spPr>
      </p:pic>
    </p:spTree>
    <p:extLst>
      <p:ext uri="{BB962C8B-B14F-4D97-AF65-F5344CB8AC3E}">
        <p14:creationId xmlns:p14="http://schemas.microsoft.com/office/powerpoint/2010/main" val="1486144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Geometry in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IV. Apply terms to the existing structures</a:t>
            </a:r>
          </a:p>
          <a:p>
            <a:pPr lvl="2"/>
            <a:r>
              <a:rPr lang="en-US" dirty="0"/>
              <a:t>*Church of san </a:t>
            </a:r>
            <a:r>
              <a:rPr lang="en-US" dirty="0" err="1"/>
              <a:t>Spirito</a:t>
            </a:r>
            <a:r>
              <a:rPr lang="en-US" dirty="0"/>
              <a:t> – axis, balance</a:t>
            </a:r>
          </a:p>
          <a:p>
            <a:pPr lvl="2"/>
            <a:r>
              <a:rPr lang="en-US" dirty="0"/>
              <a:t>*Dome of the Rock – pattern, texture</a:t>
            </a:r>
          </a:p>
          <a:p>
            <a:pPr lvl="2"/>
            <a:r>
              <a:rPr lang="en-US" dirty="0"/>
              <a:t>*</a:t>
            </a:r>
            <a:r>
              <a:rPr lang="en-US" dirty="0" err="1"/>
              <a:t>Robie</a:t>
            </a:r>
            <a:r>
              <a:rPr lang="en-US" dirty="0"/>
              <a:t> House – line</a:t>
            </a:r>
          </a:p>
          <a:p>
            <a:pPr lvl="2"/>
            <a:r>
              <a:rPr lang="en-US" dirty="0"/>
              <a:t>*Isaac Bell House – compatible shapes</a:t>
            </a:r>
          </a:p>
          <a:p>
            <a:pPr lvl="1"/>
            <a:endParaRPr lang="en-US" dirty="0"/>
          </a:p>
        </p:txBody>
      </p:sp>
    </p:spTree>
    <p:extLst>
      <p:ext uri="{BB962C8B-B14F-4D97-AF65-F5344CB8AC3E}">
        <p14:creationId xmlns:p14="http://schemas.microsoft.com/office/powerpoint/2010/main" val="846945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Geometry in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V. Analyze relationships between geometric elements</a:t>
            </a:r>
          </a:p>
          <a:p>
            <a:pPr lvl="2"/>
            <a:r>
              <a:rPr lang="en-US" dirty="0"/>
              <a:t>The Alamo</a:t>
            </a:r>
          </a:p>
          <a:p>
            <a:pPr lvl="3"/>
            <a:r>
              <a:rPr lang="en-US" dirty="0"/>
              <a:t>Axis of Symmetry</a:t>
            </a:r>
          </a:p>
          <a:p>
            <a:pPr lvl="1"/>
            <a:endParaRPr lang="en-US" dirty="0"/>
          </a:p>
          <a:p>
            <a:pPr lvl="1"/>
            <a:endParaRPr lang="en-US" dirty="0"/>
          </a:p>
        </p:txBody>
      </p:sp>
      <p:pic>
        <p:nvPicPr>
          <p:cNvPr id="4" name="Picture 3">
            <a:extLst>
              <a:ext uri="{FF2B5EF4-FFF2-40B4-BE49-F238E27FC236}">
                <a16:creationId xmlns:a16="http://schemas.microsoft.com/office/drawing/2014/main" id="{08FFF7E8-4BBD-49DA-A0F5-801AE6083C18}"/>
              </a:ext>
            </a:extLst>
          </p:cNvPr>
          <p:cNvPicPr>
            <a:picLocks noChangeAspect="1"/>
          </p:cNvPicPr>
          <p:nvPr/>
        </p:nvPicPr>
        <p:blipFill>
          <a:blip r:embed="rId2"/>
          <a:stretch>
            <a:fillRect/>
          </a:stretch>
        </p:blipFill>
        <p:spPr>
          <a:xfrm>
            <a:off x="4030924" y="3512378"/>
            <a:ext cx="5090601" cy="2359356"/>
          </a:xfrm>
          <a:prstGeom prst="rect">
            <a:avLst/>
          </a:prstGeom>
        </p:spPr>
      </p:pic>
    </p:spTree>
    <p:extLst>
      <p:ext uri="{BB962C8B-B14F-4D97-AF65-F5344CB8AC3E}">
        <p14:creationId xmlns:p14="http://schemas.microsoft.com/office/powerpoint/2010/main" val="934418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Geometry in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V. Analyze relationships between geometric elements</a:t>
            </a:r>
          </a:p>
          <a:p>
            <a:pPr lvl="2"/>
            <a:r>
              <a:rPr lang="en-US" dirty="0"/>
              <a:t>The Alamo</a:t>
            </a:r>
          </a:p>
          <a:p>
            <a:pPr lvl="3"/>
            <a:r>
              <a:rPr lang="en-US" dirty="0"/>
              <a:t>Basic form</a:t>
            </a:r>
          </a:p>
          <a:p>
            <a:pPr lvl="1"/>
            <a:endParaRPr lang="en-US" dirty="0"/>
          </a:p>
        </p:txBody>
      </p:sp>
      <p:pic>
        <p:nvPicPr>
          <p:cNvPr id="4" name="Picture 3">
            <a:extLst>
              <a:ext uri="{FF2B5EF4-FFF2-40B4-BE49-F238E27FC236}">
                <a16:creationId xmlns:a16="http://schemas.microsoft.com/office/drawing/2014/main" id="{4468EC97-E97C-4FDC-851A-2DD3347C2580}"/>
              </a:ext>
            </a:extLst>
          </p:cNvPr>
          <p:cNvPicPr>
            <a:picLocks noChangeAspect="1"/>
          </p:cNvPicPr>
          <p:nvPr/>
        </p:nvPicPr>
        <p:blipFill>
          <a:blip r:embed="rId2"/>
          <a:stretch>
            <a:fillRect/>
          </a:stretch>
        </p:blipFill>
        <p:spPr>
          <a:xfrm>
            <a:off x="3859885" y="3374063"/>
            <a:ext cx="5090601" cy="2188654"/>
          </a:xfrm>
          <a:prstGeom prst="rect">
            <a:avLst/>
          </a:prstGeom>
        </p:spPr>
      </p:pic>
    </p:spTree>
    <p:extLst>
      <p:ext uri="{BB962C8B-B14F-4D97-AF65-F5344CB8AC3E}">
        <p14:creationId xmlns:p14="http://schemas.microsoft.com/office/powerpoint/2010/main" val="873611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Geometry in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V. Analyze relationships between geometric elements</a:t>
            </a:r>
          </a:p>
          <a:p>
            <a:pPr lvl="2"/>
            <a:r>
              <a:rPr lang="en-US" dirty="0"/>
              <a:t>The Alamo</a:t>
            </a:r>
          </a:p>
          <a:p>
            <a:pPr lvl="3"/>
            <a:r>
              <a:rPr lang="en-US" dirty="0"/>
              <a:t>Balance</a:t>
            </a:r>
          </a:p>
          <a:p>
            <a:pPr lvl="1"/>
            <a:endParaRPr lang="en-US" dirty="0"/>
          </a:p>
        </p:txBody>
      </p:sp>
      <p:pic>
        <p:nvPicPr>
          <p:cNvPr id="4" name="Picture 3">
            <a:extLst>
              <a:ext uri="{FF2B5EF4-FFF2-40B4-BE49-F238E27FC236}">
                <a16:creationId xmlns:a16="http://schemas.microsoft.com/office/drawing/2014/main" id="{A702D221-61AB-4ECA-81A1-ED42E69E3863}"/>
              </a:ext>
            </a:extLst>
          </p:cNvPr>
          <p:cNvPicPr>
            <a:picLocks noChangeAspect="1"/>
          </p:cNvPicPr>
          <p:nvPr/>
        </p:nvPicPr>
        <p:blipFill>
          <a:blip r:embed="rId2"/>
          <a:stretch>
            <a:fillRect/>
          </a:stretch>
        </p:blipFill>
        <p:spPr>
          <a:xfrm>
            <a:off x="4925331" y="3367485"/>
            <a:ext cx="2920237" cy="2188654"/>
          </a:xfrm>
          <a:prstGeom prst="rect">
            <a:avLst/>
          </a:prstGeom>
        </p:spPr>
      </p:pic>
    </p:spTree>
    <p:extLst>
      <p:ext uri="{BB962C8B-B14F-4D97-AF65-F5344CB8AC3E}">
        <p14:creationId xmlns:p14="http://schemas.microsoft.com/office/powerpoint/2010/main" val="1744486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Geometry in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V. Analyze relationships between geometric elements</a:t>
            </a:r>
          </a:p>
          <a:p>
            <a:pPr lvl="2"/>
            <a:r>
              <a:rPr lang="en-US" dirty="0"/>
              <a:t>The Alamo</a:t>
            </a:r>
          </a:p>
          <a:p>
            <a:pPr lvl="3"/>
            <a:r>
              <a:rPr lang="en-US" dirty="0"/>
              <a:t>Formal</a:t>
            </a:r>
          </a:p>
          <a:p>
            <a:pPr lvl="1"/>
            <a:endParaRPr lang="en-US" dirty="0"/>
          </a:p>
        </p:txBody>
      </p:sp>
      <p:pic>
        <p:nvPicPr>
          <p:cNvPr id="4" name="Picture 3">
            <a:extLst>
              <a:ext uri="{FF2B5EF4-FFF2-40B4-BE49-F238E27FC236}">
                <a16:creationId xmlns:a16="http://schemas.microsoft.com/office/drawing/2014/main" id="{E988DCAA-CC03-446E-9FFD-DB886F953753}"/>
              </a:ext>
            </a:extLst>
          </p:cNvPr>
          <p:cNvPicPr>
            <a:picLocks noChangeAspect="1"/>
          </p:cNvPicPr>
          <p:nvPr/>
        </p:nvPicPr>
        <p:blipFill>
          <a:blip r:embed="rId2"/>
          <a:stretch>
            <a:fillRect/>
          </a:stretch>
        </p:blipFill>
        <p:spPr>
          <a:xfrm>
            <a:off x="4971380" y="3466161"/>
            <a:ext cx="2920237" cy="2188654"/>
          </a:xfrm>
          <a:prstGeom prst="rect">
            <a:avLst/>
          </a:prstGeom>
        </p:spPr>
      </p:pic>
    </p:spTree>
    <p:extLst>
      <p:ext uri="{BB962C8B-B14F-4D97-AF65-F5344CB8AC3E}">
        <p14:creationId xmlns:p14="http://schemas.microsoft.com/office/powerpoint/2010/main" val="1273888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Geometry in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V. Analyze relationships between geometric elements</a:t>
            </a:r>
          </a:p>
          <a:p>
            <a:pPr lvl="2"/>
            <a:r>
              <a:rPr lang="en-US" dirty="0"/>
              <a:t>The Alamo</a:t>
            </a:r>
          </a:p>
          <a:p>
            <a:pPr lvl="3"/>
            <a:r>
              <a:rPr lang="en-US" dirty="0"/>
              <a:t>Pattern</a:t>
            </a:r>
          </a:p>
          <a:p>
            <a:pPr lvl="1"/>
            <a:endParaRPr lang="en-US" dirty="0"/>
          </a:p>
        </p:txBody>
      </p:sp>
      <p:pic>
        <p:nvPicPr>
          <p:cNvPr id="4" name="Picture 3">
            <a:extLst>
              <a:ext uri="{FF2B5EF4-FFF2-40B4-BE49-F238E27FC236}">
                <a16:creationId xmlns:a16="http://schemas.microsoft.com/office/drawing/2014/main" id="{CCB0C8EF-661F-4841-B9EF-84A9FA87F858}"/>
              </a:ext>
            </a:extLst>
          </p:cNvPr>
          <p:cNvPicPr>
            <a:picLocks noChangeAspect="1"/>
          </p:cNvPicPr>
          <p:nvPr/>
        </p:nvPicPr>
        <p:blipFill>
          <a:blip r:embed="rId2"/>
          <a:stretch>
            <a:fillRect/>
          </a:stretch>
        </p:blipFill>
        <p:spPr>
          <a:xfrm>
            <a:off x="4808420" y="3439847"/>
            <a:ext cx="2920237" cy="2188654"/>
          </a:xfrm>
          <a:prstGeom prst="rect">
            <a:avLst/>
          </a:prstGeom>
        </p:spPr>
      </p:pic>
    </p:spTree>
    <p:extLst>
      <p:ext uri="{BB962C8B-B14F-4D97-AF65-F5344CB8AC3E}">
        <p14:creationId xmlns:p14="http://schemas.microsoft.com/office/powerpoint/2010/main" val="4231469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Geometry in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V. Analyze relationships between geometric elements</a:t>
            </a:r>
          </a:p>
          <a:p>
            <a:pPr lvl="2"/>
            <a:r>
              <a:rPr lang="en-US" dirty="0"/>
              <a:t>The Alamo</a:t>
            </a:r>
          </a:p>
          <a:p>
            <a:pPr lvl="3"/>
            <a:r>
              <a:rPr lang="en-US" dirty="0"/>
              <a:t>Proportion</a:t>
            </a:r>
          </a:p>
          <a:p>
            <a:pPr lvl="1"/>
            <a:endParaRPr lang="en-US" dirty="0"/>
          </a:p>
        </p:txBody>
      </p:sp>
      <p:pic>
        <p:nvPicPr>
          <p:cNvPr id="4" name="Picture 3">
            <a:extLst>
              <a:ext uri="{FF2B5EF4-FFF2-40B4-BE49-F238E27FC236}">
                <a16:creationId xmlns:a16="http://schemas.microsoft.com/office/drawing/2014/main" id="{5A1F5C2A-7235-4F05-9E1A-8D03289390B9}"/>
              </a:ext>
            </a:extLst>
          </p:cNvPr>
          <p:cNvPicPr>
            <a:picLocks noChangeAspect="1"/>
          </p:cNvPicPr>
          <p:nvPr/>
        </p:nvPicPr>
        <p:blipFill>
          <a:blip r:embed="rId2"/>
          <a:stretch>
            <a:fillRect/>
          </a:stretch>
        </p:blipFill>
        <p:spPr>
          <a:xfrm>
            <a:off x="4984537" y="3512210"/>
            <a:ext cx="2920237" cy="2188654"/>
          </a:xfrm>
          <a:prstGeom prst="rect">
            <a:avLst/>
          </a:prstGeom>
        </p:spPr>
      </p:pic>
    </p:spTree>
    <p:extLst>
      <p:ext uri="{BB962C8B-B14F-4D97-AF65-F5344CB8AC3E}">
        <p14:creationId xmlns:p14="http://schemas.microsoft.com/office/powerpoint/2010/main" val="1401071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Geometry in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V. Analyze relationships between geometric elements</a:t>
            </a:r>
          </a:p>
          <a:p>
            <a:pPr lvl="2"/>
            <a:r>
              <a:rPr lang="en-US" dirty="0"/>
              <a:t>The Alamo</a:t>
            </a:r>
          </a:p>
          <a:p>
            <a:pPr lvl="3"/>
            <a:r>
              <a:rPr lang="en-US" dirty="0"/>
              <a:t>Tripartite</a:t>
            </a:r>
          </a:p>
          <a:p>
            <a:pPr lvl="1"/>
            <a:endParaRPr lang="en-US" dirty="0"/>
          </a:p>
        </p:txBody>
      </p:sp>
      <p:pic>
        <p:nvPicPr>
          <p:cNvPr id="4" name="Picture 3">
            <a:extLst>
              <a:ext uri="{FF2B5EF4-FFF2-40B4-BE49-F238E27FC236}">
                <a16:creationId xmlns:a16="http://schemas.microsoft.com/office/drawing/2014/main" id="{A9449386-8939-4AFE-A7EF-CC7FDA0CEFEC}"/>
              </a:ext>
            </a:extLst>
          </p:cNvPr>
          <p:cNvPicPr>
            <a:picLocks noChangeAspect="1"/>
          </p:cNvPicPr>
          <p:nvPr/>
        </p:nvPicPr>
        <p:blipFill>
          <a:blip r:embed="rId2"/>
          <a:stretch>
            <a:fillRect/>
          </a:stretch>
        </p:blipFill>
        <p:spPr>
          <a:xfrm>
            <a:off x="4859547" y="3709562"/>
            <a:ext cx="2920237" cy="2188654"/>
          </a:xfrm>
          <a:prstGeom prst="rect">
            <a:avLst/>
          </a:prstGeom>
        </p:spPr>
      </p:pic>
    </p:spTree>
    <p:extLst>
      <p:ext uri="{BB962C8B-B14F-4D97-AF65-F5344CB8AC3E}">
        <p14:creationId xmlns:p14="http://schemas.microsoft.com/office/powerpoint/2010/main" val="2851247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Geometry in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V. Analyze relationships between geometric elements</a:t>
            </a:r>
          </a:p>
          <a:p>
            <a:pPr lvl="2"/>
            <a:r>
              <a:rPr lang="en-US" dirty="0"/>
              <a:t>*Sta. Maria Novella</a:t>
            </a:r>
          </a:p>
          <a:p>
            <a:pPr lvl="3"/>
            <a:r>
              <a:rPr lang="en-US" dirty="0"/>
              <a:t>Axis</a:t>
            </a:r>
          </a:p>
          <a:p>
            <a:pPr lvl="3"/>
            <a:r>
              <a:rPr lang="en-US" dirty="0"/>
              <a:t>Balance</a:t>
            </a:r>
          </a:p>
          <a:p>
            <a:pPr lvl="3"/>
            <a:r>
              <a:rPr lang="en-US" dirty="0"/>
              <a:t>Basic form</a:t>
            </a:r>
          </a:p>
          <a:p>
            <a:pPr lvl="3"/>
            <a:r>
              <a:rPr lang="en-US" dirty="0"/>
              <a:t>Formal</a:t>
            </a:r>
          </a:p>
          <a:p>
            <a:pPr lvl="1"/>
            <a:endParaRPr lang="en-US" dirty="0"/>
          </a:p>
        </p:txBody>
      </p:sp>
    </p:spTree>
    <p:extLst>
      <p:ext uri="{BB962C8B-B14F-4D97-AF65-F5344CB8AC3E}">
        <p14:creationId xmlns:p14="http://schemas.microsoft.com/office/powerpoint/2010/main" val="1244943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Geometry in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V. Analyze relationships between geometric elements</a:t>
            </a:r>
          </a:p>
          <a:p>
            <a:pPr lvl="2"/>
            <a:r>
              <a:rPr lang="en-US" dirty="0"/>
              <a:t>*Sta. Maria Novella</a:t>
            </a:r>
          </a:p>
          <a:p>
            <a:pPr lvl="3"/>
            <a:r>
              <a:rPr lang="en-US" dirty="0"/>
              <a:t>Pattern</a:t>
            </a:r>
          </a:p>
          <a:p>
            <a:pPr lvl="3"/>
            <a:r>
              <a:rPr lang="en-US" dirty="0"/>
              <a:t>Proportion</a:t>
            </a:r>
          </a:p>
          <a:p>
            <a:pPr lvl="3"/>
            <a:r>
              <a:rPr lang="en-US" dirty="0"/>
              <a:t>Symmetry</a:t>
            </a:r>
          </a:p>
          <a:p>
            <a:pPr lvl="3"/>
            <a:r>
              <a:rPr lang="en-US" dirty="0"/>
              <a:t>Tripartite</a:t>
            </a:r>
          </a:p>
          <a:p>
            <a:pPr lvl="1"/>
            <a:endParaRPr lang="en-US" dirty="0"/>
          </a:p>
        </p:txBody>
      </p:sp>
    </p:spTree>
    <p:extLst>
      <p:ext uri="{BB962C8B-B14F-4D97-AF65-F5344CB8AC3E}">
        <p14:creationId xmlns:p14="http://schemas.microsoft.com/office/powerpoint/2010/main" val="3985086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Geometry in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VI. Diagram facades of structures using geometry – Sketch of relationships analyzed in step V.</a:t>
            </a:r>
          </a:p>
          <a:p>
            <a:pPr lvl="2"/>
            <a:r>
              <a:rPr lang="en-US" dirty="0"/>
              <a:t>The Alamo</a:t>
            </a:r>
          </a:p>
          <a:p>
            <a:pPr lvl="3"/>
            <a:r>
              <a:rPr lang="en-US" dirty="0"/>
              <a:t>Axis</a:t>
            </a:r>
          </a:p>
          <a:p>
            <a:pPr lvl="3"/>
            <a:r>
              <a:rPr lang="en-US" dirty="0"/>
              <a:t>Balance</a:t>
            </a:r>
          </a:p>
          <a:p>
            <a:pPr lvl="3"/>
            <a:r>
              <a:rPr lang="en-US" dirty="0"/>
              <a:t>Basic form</a:t>
            </a:r>
          </a:p>
          <a:p>
            <a:pPr lvl="3"/>
            <a:r>
              <a:rPr lang="en-US" dirty="0"/>
              <a:t>Formal</a:t>
            </a:r>
          </a:p>
          <a:p>
            <a:pPr lvl="1"/>
            <a:endParaRPr lang="en-US" dirty="0"/>
          </a:p>
        </p:txBody>
      </p:sp>
      <p:pic>
        <p:nvPicPr>
          <p:cNvPr id="4" name="Picture 3">
            <a:extLst>
              <a:ext uri="{FF2B5EF4-FFF2-40B4-BE49-F238E27FC236}">
                <a16:creationId xmlns:a16="http://schemas.microsoft.com/office/drawing/2014/main" id="{C507C951-2160-4734-B4BA-69FC5BC344AB}"/>
              </a:ext>
            </a:extLst>
          </p:cNvPr>
          <p:cNvPicPr>
            <a:picLocks noChangeAspect="1"/>
          </p:cNvPicPr>
          <p:nvPr/>
        </p:nvPicPr>
        <p:blipFill>
          <a:blip r:embed="rId2"/>
          <a:stretch>
            <a:fillRect/>
          </a:stretch>
        </p:blipFill>
        <p:spPr>
          <a:xfrm>
            <a:off x="5148998" y="3887179"/>
            <a:ext cx="2920237" cy="2188654"/>
          </a:xfrm>
          <a:prstGeom prst="rect">
            <a:avLst/>
          </a:prstGeom>
        </p:spPr>
      </p:pic>
    </p:spTree>
    <p:extLst>
      <p:ext uri="{BB962C8B-B14F-4D97-AF65-F5344CB8AC3E}">
        <p14:creationId xmlns:p14="http://schemas.microsoft.com/office/powerpoint/2010/main" val="2506244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Geometry in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VI. Diagram facades of structures using geometry – Sketch of relationships analyzed in step V.</a:t>
            </a:r>
          </a:p>
          <a:p>
            <a:pPr lvl="2"/>
            <a:r>
              <a:rPr lang="en-US" dirty="0"/>
              <a:t>The Alamo</a:t>
            </a:r>
          </a:p>
          <a:p>
            <a:pPr lvl="3"/>
            <a:r>
              <a:rPr lang="en-US" dirty="0"/>
              <a:t>Pattern</a:t>
            </a:r>
          </a:p>
          <a:p>
            <a:pPr lvl="3"/>
            <a:r>
              <a:rPr lang="en-US" dirty="0"/>
              <a:t>Proportion</a:t>
            </a:r>
          </a:p>
          <a:p>
            <a:pPr lvl="3"/>
            <a:r>
              <a:rPr lang="en-US" dirty="0"/>
              <a:t>Symmetry</a:t>
            </a:r>
          </a:p>
          <a:p>
            <a:pPr lvl="3"/>
            <a:r>
              <a:rPr lang="en-US" dirty="0"/>
              <a:t>Tripartite</a:t>
            </a:r>
          </a:p>
          <a:p>
            <a:pPr lvl="1"/>
            <a:endParaRPr lang="en-US" dirty="0"/>
          </a:p>
        </p:txBody>
      </p:sp>
      <p:pic>
        <p:nvPicPr>
          <p:cNvPr id="4" name="Picture 3">
            <a:extLst>
              <a:ext uri="{FF2B5EF4-FFF2-40B4-BE49-F238E27FC236}">
                <a16:creationId xmlns:a16="http://schemas.microsoft.com/office/drawing/2014/main" id="{4689C8C3-4287-4582-B6FA-93AABB0046EC}"/>
              </a:ext>
            </a:extLst>
          </p:cNvPr>
          <p:cNvPicPr>
            <a:picLocks noChangeAspect="1"/>
          </p:cNvPicPr>
          <p:nvPr/>
        </p:nvPicPr>
        <p:blipFill>
          <a:blip r:embed="rId2"/>
          <a:stretch>
            <a:fillRect/>
          </a:stretch>
        </p:blipFill>
        <p:spPr>
          <a:xfrm>
            <a:off x="5096370" y="3913493"/>
            <a:ext cx="2920237" cy="2188654"/>
          </a:xfrm>
          <a:prstGeom prst="rect">
            <a:avLst/>
          </a:prstGeom>
        </p:spPr>
      </p:pic>
    </p:spTree>
    <p:extLst>
      <p:ext uri="{BB962C8B-B14F-4D97-AF65-F5344CB8AC3E}">
        <p14:creationId xmlns:p14="http://schemas.microsoft.com/office/powerpoint/2010/main" val="3204817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Geometry in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VI. Diagram facades of structures using geometry – Sketch of relationships analyzed in step V.</a:t>
            </a:r>
          </a:p>
          <a:p>
            <a:pPr lvl="2"/>
            <a:r>
              <a:rPr lang="en-US" dirty="0"/>
              <a:t>*</a:t>
            </a:r>
            <a:r>
              <a:rPr lang="en-US" dirty="0" err="1"/>
              <a:t>Sta</a:t>
            </a:r>
            <a:r>
              <a:rPr lang="en-US" dirty="0"/>
              <a:t> Maria Novella</a:t>
            </a:r>
          </a:p>
          <a:p>
            <a:pPr lvl="3"/>
            <a:r>
              <a:rPr lang="en-US" dirty="0"/>
              <a:t>Axis</a:t>
            </a:r>
          </a:p>
          <a:p>
            <a:pPr lvl="3"/>
            <a:r>
              <a:rPr lang="en-US" dirty="0"/>
              <a:t>Balance</a:t>
            </a:r>
          </a:p>
          <a:p>
            <a:pPr lvl="3"/>
            <a:r>
              <a:rPr lang="en-US" dirty="0"/>
              <a:t>Basic form</a:t>
            </a:r>
          </a:p>
          <a:p>
            <a:pPr lvl="3"/>
            <a:r>
              <a:rPr lang="en-US" dirty="0"/>
              <a:t>Formal</a:t>
            </a:r>
          </a:p>
          <a:p>
            <a:pPr lvl="1"/>
            <a:endParaRPr lang="en-US" dirty="0"/>
          </a:p>
        </p:txBody>
      </p:sp>
      <p:pic>
        <p:nvPicPr>
          <p:cNvPr id="4" name="Picture 3">
            <a:extLst>
              <a:ext uri="{FF2B5EF4-FFF2-40B4-BE49-F238E27FC236}">
                <a16:creationId xmlns:a16="http://schemas.microsoft.com/office/drawing/2014/main" id="{AFBD2A71-A981-4E71-829F-8A7F0844B52C}"/>
              </a:ext>
            </a:extLst>
          </p:cNvPr>
          <p:cNvPicPr>
            <a:picLocks noChangeAspect="1"/>
          </p:cNvPicPr>
          <p:nvPr/>
        </p:nvPicPr>
        <p:blipFill>
          <a:blip r:embed="rId2"/>
          <a:stretch>
            <a:fillRect/>
          </a:stretch>
        </p:blipFill>
        <p:spPr>
          <a:xfrm>
            <a:off x="5601587" y="3968676"/>
            <a:ext cx="2054530" cy="1920406"/>
          </a:xfrm>
          <a:prstGeom prst="rect">
            <a:avLst/>
          </a:prstGeom>
        </p:spPr>
      </p:pic>
    </p:spTree>
    <p:extLst>
      <p:ext uri="{BB962C8B-B14F-4D97-AF65-F5344CB8AC3E}">
        <p14:creationId xmlns:p14="http://schemas.microsoft.com/office/powerpoint/2010/main" val="286315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Geometry in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VI. Diagram facades of structures using geometry – Sketch of relationships analyzed in step V.</a:t>
            </a:r>
          </a:p>
          <a:p>
            <a:pPr lvl="2"/>
            <a:r>
              <a:rPr lang="en-US" dirty="0"/>
              <a:t>*</a:t>
            </a:r>
            <a:r>
              <a:rPr lang="en-US" dirty="0" err="1"/>
              <a:t>Sta</a:t>
            </a:r>
            <a:r>
              <a:rPr lang="en-US" dirty="0"/>
              <a:t> Maria Novella</a:t>
            </a:r>
          </a:p>
          <a:p>
            <a:pPr lvl="3"/>
            <a:r>
              <a:rPr lang="en-US" dirty="0"/>
              <a:t>Pattern</a:t>
            </a:r>
          </a:p>
          <a:p>
            <a:pPr lvl="3"/>
            <a:r>
              <a:rPr lang="en-US" dirty="0"/>
              <a:t>Proportion</a:t>
            </a:r>
          </a:p>
          <a:p>
            <a:pPr lvl="3"/>
            <a:r>
              <a:rPr lang="en-US" dirty="0"/>
              <a:t>Symmetry</a:t>
            </a:r>
          </a:p>
          <a:p>
            <a:pPr lvl="3"/>
            <a:r>
              <a:rPr lang="en-US" dirty="0"/>
              <a:t>Tripartite</a:t>
            </a:r>
          </a:p>
          <a:p>
            <a:pPr lvl="1"/>
            <a:endParaRPr lang="en-US" dirty="0"/>
          </a:p>
        </p:txBody>
      </p:sp>
      <p:pic>
        <p:nvPicPr>
          <p:cNvPr id="4" name="Picture 3">
            <a:extLst>
              <a:ext uri="{FF2B5EF4-FFF2-40B4-BE49-F238E27FC236}">
                <a16:creationId xmlns:a16="http://schemas.microsoft.com/office/drawing/2014/main" id="{10811D82-59E8-41B4-A2D5-B4B640A6DC37}"/>
              </a:ext>
            </a:extLst>
          </p:cNvPr>
          <p:cNvPicPr>
            <a:picLocks noChangeAspect="1"/>
          </p:cNvPicPr>
          <p:nvPr/>
        </p:nvPicPr>
        <p:blipFill>
          <a:blip r:embed="rId2"/>
          <a:stretch>
            <a:fillRect/>
          </a:stretch>
        </p:blipFill>
        <p:spPr>
          <a:xfrm>
            <a:off x="5522646" y="3962097"/>
            <a:ext cx="2054530" cy="1920406"/>
          </a:xfrm>
          <a:prstGeom prst="rect">
            <a:avLst/>
          </a:prstGeom>
        </p:spPr>
      </p:pic>
    </p:spTree>
    <p:extLst>
      <p:ext uri="{BB962C8B-B14F-4D97-AF65-F5344CB8AC3E}">
        <p14:creationId xmlns:p14="http://schemas.microsoft.com/office/powerpoint/2010/main" val="2435174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Geometry in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 Terms</a:t>
            </a:r>
          </a:p>
          <a:p>
            <a:pPr lvl="2"/>
            <a:r>
              <a:rPr lang="en-US" dirty="0"/>
              <a:t>a. Asymmetry – not equally distributed on either side of a central axis</a:t>
            </a:r>
          </a:p>
          <a:p>
            <a:pPr lvl="2"/>
            <a:r>
              <a:rPr lang="en-US" dirty="0"/>
              <a:t>b. Axis – a fixed line along which distances are measured or to which positions are referred</a:t>
            </a:r>
          </a:p>
          <a:p>
            <a:pPr lvl="1"/>
            <a:endParaRPr lang="en-US" dirty="0"/>
          </a:p>
        </p:txBody>
      </p:sp>
      <p:pic>
        <p:nvPicPr>
          <p:cNvPr id="4" name="Picture 3">
            <a:extLst>
              <a:ext uri="{FF2B5EF4-FFF2-40B4-BE49-F238E27FC236}">
                <a16:creationId xmlns:a16="http://schemas.microsoft.com/office/drawing/2014/main" id="{B5D1E17D-114C-443F-B6BD-9305E8B12304}"/>
              </a:ext>
            </a:extLst>
          </p:cNvPr>
          <p:cNvPicPr>
            <a:picLocks noChangeAspect="1"/>
          </p:cNvPicPr>
          <p:nvPr/>
        </p:nvPicPr>
        <p:blipFill>
          <a:blip r:embed="rId2"/>
          <a:stretch>
            <a:fillRect/>
          </a:stretch>
        </p:blipFill>
        <p:spPr>
          <a:xfrm>
            <a:off x="4421080" y="4071656"/>
            <a:ext cx="3810330" cy="1280271"/>
          </a:xfrm>
          <a:prstGeom prst="rect">
            <a:avLst/>
          </a:prstGeom>
        </p:spPr>
      </p:pic>
    </p:spTree>
    <p:extLst>
      <p:ext uri="{BB962C8B-B14F-4D97-AF65-F5344CB8AC3E}">
        <p14:creationId xmlns:p14="http://schemas.microsoft.com/office/powerpoint/2010/main" val="925353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Geometry in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 Terms</a:t>
            </a:r>
          </a:p>
          <a:p>
            <a:pPr lvl="2"/>
            <a:r>
              <a:rPr lang="en-US" dirty="0"/>
              <a:t>c. Balance – forms visually or physically distributed to establish a state of harmony or equilibrium</a:t>
            </a:r>
          </a:p>
          <a:p>
            <a:pPr lvl="2"/>
            <a:r>
              <a:rPr lang="en-US" dirty="0"/>
              <a:t>d. Basic form – general shape created by the major elements of a building</a:t>
            </a:r>
          </a:p>
          <a:p>
            <a:pPr lvl="1"/>
            <a:endParaRPr lang="en-US" dirty="0"/>
          </a:p>
        </p:txBody>
      </p:sp>
    </p:spTree>
    <p:extLst>
      <p:ext uri="{BB962C8B-B14F-4D97-AF65-F5344CB8AC3E}">
        <p14:creationId xmlns:p14="http://schemas.microsoft.com/office/powerpoint/2010/main" val="3022108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Geometry in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 Terms</a:t>
            </a:r>
          </a:p>
          <a:p>
            <a:pPr lvl="2"/>
            <a:r>
              <a:rPr lang="en-US" dirty="0"/>
              <a:t>e. Bay – a vertical organization of elements in a building which is repeated horizontally</a:t>
            </a:r>
          </a:p>
          <a:p>
            <a:pPr lvl="2"/>
            <a:r>
              <a:rPr lang="en-US" dirty="0"/>
              <a:t>f.	 Compatible – different shapes/forms used harmoniously within the context of a structure</a:t>
            </a:r>
          </a:p>
          <a:p>
            <a:pPr lvl="1"/>
            <a:endParaRPr lang="en-US" dirty="0"/>
          </a:p>
        </p:txBody>
      </p:sp>
      <p:pic>
        <p:nvPicPr>
          <p:cNvPr id="4" name="Picture 3">
            <a:extLst>
              <a:ext uri="{FF2B5EF4-FFF2-40B4-BE49-F238E27FC236}">
                <a16:creationId xmlns:a16="http://schemas.microsoft.com/office/drawing/2014/main" id="{AF544B48-3754-4ADC-915F-2273C27B4C06}"/>
              </a:ext>
            </a:extLst>
          </p:cNvPr>
          <p:cNvPicPr>
            <a:picLocks noChangeAspect="1"/>
          </p:cNvPicPr>
          <p:nvPr/>
        </p:nvPicPr>
        <p:blipFill>
          <a:blip r:embed="rId2"/>
          <a:stretch>
            <a:fillRect/>
          </a:stretch>
        </p:blipFill>
        <p:spPr>
          <a:xfrm>
            <a:off x="4620841" y="4155971"/>
            <a:ext cx="3871296" cy="1652159"/>
          </a:xfrm>
          <a:prstGeom prst="rect">
            <a:avLst/>
          </a:prstGeom>
        </p:spPr>
      </p:pic>
    </p:spTree>
    <p:extLst>
      <p:ext uri="{BB962C8B-B14F-4D97-AF65-F5344CB8AC3E}">
        <p14:creationId xmlns:p14="http://schemas.microsoft.com/office/powerpoint/2010/main" val="478805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Geometry in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 Terms</a:t>
            </a:r>
          </a:p>
          <a:p>
            <a:pPr lvl="2"/>
            <a:r>
              <a:rPr lang="en-US" dirty="0"/>
              <a:t>g. Elevation – any of the sides of a building</a:t>
            </a:r>
          </a:p>
          <a:p>
            <a:pPr lvl="2"/>
            <a:r>
              <a:rPr lang="en-US" dirty="0"/>
              <a:t>h. </a:t>
            </a:r>
            <a:r>
              <a:rPr lang="en-US" dirty="0" err="1"/>
              <a:t>MFormal</a:t>
            </a:r>
            <a:r>
              <a:rPr lang="en-US" dirty="0"/>
              <a:t> – marked by form or ceremony</a:t>
            </a:r>
          </a:p>
          <a:p>
            <a:pPr lvl="2"/>
            <a:r>
              <a:rPr lang="en-US" dirty="0" err="1"/>
              <a:t>i</a:t>
            </a:r>
            <a:r>
              <a:rPr lang="en-US" dirty="0"/>
              <a:t>.	Geometric – relating by measurement and pattern of individual shapes</a:t>
            </a:r>
          </a:p>
          <a:p>
            <a:pPr lvl="1"/>
            <a:endParaRPr lang="en-US" dirty="0"/>
          </a:p>
        </p:txBody>
      </p:sp>
      <p:pic>
        <p:nvPicPr>
          <p:cNvPr id="4" name="Picture 3">
            <a:extLst>
              <a:ext uri="{FF2B5EF4-FFF2-40B4-BE49-F238E27FC236}">
                <a16:creationId xmlns:a16="http://schemas.microsoft.com/office/drawing/2014/main" id="{16216D01-C1A9-40F7-A6DC-6F5AA0404872}"/>
              </a:ext>
            </a:extLst>
          </p:cNvPr>
          <p:cNvPicPr>
            <a:picLocks noChangeAspect="1"/>
          </p:cNvPicPr>
          <p:nvPr/>
        </p:nvPicPr>
        <p:blipFill>
          <a:blip r:embed="rId2"/>
          <a:stretch>
            <a:fillRect/>
          </a:stretch>
        </p:blipFill>
        <p:spPr>
          <a:xfrm>
            <a:off x="5463754" y="3787579"/>
            <a:ext cx="1896020" cy="1981372"/>
          </a:xfrm>
          <a:prstGeom prst="rect">
            <a:avLst/>
          </a:prstGeom>
        </p:spPr>
      </p:pic>
    </p:spTree>
    <p:extLst>
      <p:ext uri="{BB962C8B-B14F-4D97-AF65-F5344CB8AC3E}">
        <p14:creationId xmlns:p14="http://schemas.microsoft.com/office/powerpoint/2010/main" val="431209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Geometry in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 Terms</a:t>
            </a:r>
          </a:p>
          <a:p>
            <a:pPr lvl="2"/>
            <a:r>
              <a:rPr lang="en-US" dirty="0"/>
              <a:t>j.	Informal – not according to prescribed forms</a:t>
            </a:r>
          </a:p>
          <a:p>
            <a:pPr lvl="2"/>
            <a:r>
              <a:rPr lang="en-US" dirty="0"/>
              <a:t>k. Line – visual expression of direction or movement</a:t>
            </a:r>
          </a:p>
          <a:p>
            <a:pPr lvl="2"/>
            <a:r>
              <a:rPr lang="en-US" dirty="0"/>
              <a:t>l.	 Pattern – configuration of elements or characteristics</a:t>
            </a:r>
          </a:p>
          <a:p>
            <a:pPr lvl="1"/>
            <a:endParaRPr lang="en-US" dirty="0"/>
          </a:p>
        </p:txBody>
      </p:sp>
    </p:spTree>
    <p:extLst>
      <p:ext uri="{BB962C8B-B14F-4D97-AF65-F5344CB8AC3E}">
        <p14:creationId xmlns:p14="http://schemas.microsoft.com/office/powerpoint/2010/main" val="3473388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Geometry in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 Terms</a:t>
            </a:r>
          </a:p>
          <a:p>
            <a:pPr lvl="2"/>
            <a:r>
              <a:rPr lang="en-US" dirty="0"/>
              <a:t>m. Proportion – relationship of a part to a whole or to another part</a:t>
            </a:r>
          </a:p>
          <a:p>
            <a:pPr lvl="2"/>
            <a:r>
              <a:rPr lang="en-US" dirty="0"/>
              <a:t>n. Symmetry – referring to parts that are the same on either side of a central axis</a:t>
            </a:r>
          </a:p>
          <a:p>
            <a:pPr lvl="1"/>
            <a:endParaRPr lang="en-US" dirty="0"/>
          </a:p>
        </p:txBody>
      </p:sp>
      <p:pic>
        <p:nvPicPr>
          <p:cNvPr id="4" name="Picture 3">
            <a:extLst>
              <a:ext uri="{FF2B5EF4-FFF2-40B4-BE49-F238E27FC236}">
                <a16:creationId xmlns:a16="http://schemas.microsoft.com/office/drawing/2014/main" id="{78A6A510-6BF4-42E3-8C43-E06B5F02046C}"/>
              </a:ext>
            </a:extLst>
          </p:cNvPr>
          <p:cNvPicPr>
            <a:picLocks noChangeAspect="1"/>
          </p:cNvPicPr>
          <p:nvPr/>
        </p:nvPicPr>
        <p:blipFill>
          <a:blip r:embed="rId2"/>
          <a:stretch>
            <a:fillRect/>
          </a:stretch>
        </p:blipFill>
        <p:spPr>
          <a:xfrm>
            <a:off x="5264014" y="3642803"/>
            <a:ext cx="2334970" cy="1914310"/>
          </a:xfrm>
          <a:prstGeom prst="rect">
            <a:avLst/>
          </a:prstGeom>
        </p:spPr>
      </p:pic>
    </p:spTree>
    <p:extLst>
      <p:ext uri="{BB962C8B-B14F-4D97-AF65-F5344CB8AC3E}">
        <p14:creationId xmlns:p14="http://schemas.microsoft.com/office/powerpoint/2010/main" val="3599660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Geometry in Architecture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 Terms</a:t>
            </a:r>
          </a:p>
          <a:p>
            <a:pPr lvl="2"/>
            <a:r>
              <a:rPr lang="en-US" dirty="0"/>
              <a:t>o. Tension – any strained relationship between elements</a:t>
            </a:r>
          </a:p>
          <a:p>
            <a:pPr lvl="2"/>
            <a:r>
              <a:rPr lang="en-US" dirty="0"/>
              <a:t>p. Texture – character of a building’s surface as determined by the degree of smoothness or roughness</a:t>
            </a:r>
          </a:p>
          <a:p>
            <a:pPr lvl="2"/>
            <a:r>
              <a:rPr lang="en-US" dirty="0"/>
              <a:t>q. Tripartite – made up of or divided into 3 parts</a:t>
            </a:r>
          </a:p>
          <a:p>
            <a:pPr lvl="1"/>
            <a:endParaRPr lang="en-US" dirty="0"/>
          </a:p>
        </p:txBody>
      </p:sp>
    </p:spTree>
    <p:extLst>
      <p:ext uri="{BB962C8B-B14F-4D97-AF65-F5344CB8AC3E}">
        <p14:creationId xmlns:p14="http://schemas.microsoft.com/office/powerpoint/2010/main" val="327176738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http://purl.org/dc/elements/1.1/"/>
    <ds:schemaRef ds:uri="http://schemas.microsoft.com/office/2006/metadata/properties"/>
    <ds:schemaRef ds:uri="http://schemas.openxmlformats.org/package/2006/metadata/core-properties"/>
    <ds:schemaRef ds:uri="http://purl.org/dc/terms/"/>
    <ds:schemaRef ds:uri="56ea17bb-c96d-4826-b465-01eec0dd23dd"/>
    <ds:schemaRef ds:uri="http://www.w3.org/XML/1998/namespace"/>
    <ds:schemaRef ds:uri="http://schemas.microsoft.com/sharepoint/v3"/>
    <ds:schemaRef ds:uri="http://purl.org/dc/dcmitype/"/>
    <ds:schemaRef ds:uri="http://schemas.microsoft.com/office/2006/documentManagement/types"/>
    <ds:schemaRef ds:uri="http://schemas.microsoft.com/office/infopath/2007/PartnerControls"/>
    <ds:schemaRef ds:uri="05d88611-e516-4d1a-b12e-39107e78b3d0"/>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170</TotalTime>
  <Words>576</Words>
  <Application>Microsoft Office PowerPoint</Application>
  <PresentationFormat>Widescreen</PresentationFormat>
  <Paragraphs>128</Paragraphs>
  <Slides>27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Geometry in Architecture</vt:lpstr>
      <vt:lpstr>Geometry in Architecture</vt:lpstr>
      <vt:lpstr>Geometry in Architecture</vt:lpstr>
      <vt:lpstr>Geometry in Architecture</vt:lpstr>
      <vt:lpstr>Geometry in Architecture</vt:lpstr>
      <vt:lpstr>Geometry in Architecture</vt:lpstr>
      <vt:lpstr>Geometry in Architecture</vt:lpstr>
      <vt:lpstr>Geometry in Architecture</vt:lpstr>
      <vt:lpstr>Geometry in Architecture</vt:lpstr>
      <vt:lpstr>Geometry in Architecture</vt:lpstr>
      <vt:lpstr>Geometry in Architecture</vt:lpstr>
      <vt:lpstr>Geometry in Architecture</vt:lpstr>
      <vt:lpstr>Geometry in Architecture</vt:lpstr>
      <vt:lpstr>Geometry in Architecture</vt:lpstr>
      <vt:lpstr>Geometry in Architecture</vt:lpstr>
      <vt:lpstr>Geometry in Architecture</vt:lpstr>
      <vt:lpstr>Geometry in Architecture</vt:lpstr>
      <vt:lpstr>Geometry in Architecture</vt:lpstr>
      <vt:lpstr>Geometry in Architecture</vt:lpstr>
      <vt:lpstr>Geometry in Architecture</vt:lpstr>
      <vt:lpstr>Geometry in Architecture</vt:lpstr>
      <vt:lpstr>Geometry in Architecture</vt:lpstr>
      <vt:lpstr>Geometry in Architecture</vt:lpstr>
      <vt:lpstr>Geometry in Architecture</vt:lpstr>
      <vt:lpstr>Geometry in Architecture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9</cp:revision>
  <cp:lastPrinted>2017-07-07T16:17:37Z</cp:lastPrinted>
  <dcterms:created xsi:type="dcterms:W3CDTF">2017-07-11T23:58:30Z</dcterms:created>
  <dcterms:modified xsi:type="dcterms:W3CDTF">2017-07-24T18:56:46Z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