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2"/>
  </p:notesMasterIdLst>
  <p:sldIdLst>
    <p:sldId id="321" r:id="rId6"/>
    <p:sldId id="319" r:id="rId7"/>
    <p:sldId id="323" r:id="rId8"/>
    <p:sldId id="324" r:id="rId9"/>
    <p:sldId id="325" r:id="rId10"/>
    <p:sldId id="331" r:id="rId11"/>
    <p:sldId id="332" r:id="rId12"/>
    <p:sldId id="333" r:id="rId13"/>
    <p:sldId id="334" r:id="rId14"/>
    <p:sldId id="335" r:id="rId15"/>
    <p:sldId id="326" r:id="rId16"/>
    <p:sldId id="327" r:id="rId17"/>
    <p:sldId id="328" r:id="rId18"/>
    <p:sldId id="329" r:id="rId19"/>
    <p:sldId id="330" r:id="rId20"/>
    <p:sldId id="336"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Human Development</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Early Childhood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Five-Year Old</a:t>
            </a:r>
          </a:p>
          <a:p>
            <a:pPr lvl="2"/>
            <a:r>
              <a:rPr lang="en-US" dirty="0"/>
              <a:t>Can hop on one foot and skip</a:t>
            </a:r>
          </a:p>
          <a:p>
            <a:pPr lvl="2"/>
            <a:r>
              <a:rPr lang="en-US" dirty="0"/>
              <a:t>Can accurately copy figures</a:t>
            </a:r>
          </a:p>
          <a:p>
            <a:pPr lvl="2"/>
            <a:r>
              <a:rPr lang="en-US" dirty="0"/>
              <a:t>May begin to read</a:t>
            </a:r>
          </a:p>
          <a:p>
            <a:pPr lvl="2"/>
            <a:r>
              <a:rPr lang="en-US" dirty="0"/>
              <a:t>Social with other children their age</a:t>
            </a:r>
          </a:p>
        </p:txBody>
      </p:sp>
    </p:spTree>
    <p:extLst>
      <p:ext uri="{BB962C8B-B14F-4D97-AF65-F5344CB8AC3E}">
        <p14:creationId xmlns:p14="http://schemas.microsoft.com/office/powerpoint/2010/main" val="252947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Late Childhood: Preadolescence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Both large and small muscles well-developed</a:t>
            </a:r>
          </a:p>
          <a:p>
            <a:pPr lvl="1"/>
            <a:r>
              <a:rPr lang="en-US" dirty="0"/>
              <a:t>Developed complex motor skills</a:t>
            </a:r>
          </a:p>
          <a:p>
            <a:pPr lvl="1"/>
            <a:r>
              <a:rPr lang="en-US" dirty="0"/>
              <a:t>From independent activities to same sex group activities</a:t>
            </a:r>
          </a:p>
          <a:p>
            <a:pPr lvl="1"/>
            <a:r>
              <a:rPr lang="en-US" dirty="0"/>
              <a:t>Acceptance by peers very important</a:t>
            </a:r>
          </a:p>
          <a:p>
            <a:pPr lvl="1"/>
            <a:r>
              <a:rPr lang="en-US" dirty="0"/>
              <a:t>Parental approval still important</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Adolescence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Traumatic life stage for child and parent</a:t>
            </a:r>
          </a:p>
          <a:p>
            <a:pPr lvl="1"/>
            <a:r>
              <a:rPr lang="en-US" dirty="0"/>
              <a:t>Puberty occurs</a:t>
            </a:r>
          </a:p>
          <a:p>
            <a:pPr lvl="1"/>
            <a:r>
              <a:rPr lang="en-US" dirty="0"/>
              <a:t>Extremely concerned with appearance</a:t>
            </a:r>
          </a:p>
          <a:p>
            <a:pPr lvl="1"/>
            <a:r>
              <a:rPr lang="en-US" dirty="0"/>
              <a:t>Trying to establish self-identity</a:t>
            </a:r>
          </a:p>
          <a:p>
            <a:pPr lvl="1"/>
            <a:r>
              <a:rPr lang="en-US" dirty="0"/>
              <a:t>Confrontations with authority</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Young Adult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Physical development complete</a:t>
            </a:r>
          </a:p>
          <a:p>
            <a:pPr lvl="1"/>
            <a:r>
              <a:rPr lang="en-US" dirty="0"/>
              <a:t>Emotional maturation continues to develop</a:t>
            </a:r>
          </a:p>
          <a:p>
            <a:pPr lvl="1"/>
            <a:r>
              <a:rPr lang="en-US" dirty="0"/>
              <a:t>Usually learned to accept responsibility for actions and accept criticism</a:t>
            </a:r>
          </a:p>
          <a:p>
            <a:pPr lvl="1"/>
            <a:r>
              <a:rPr lang="en-US" dirty="0"/>
              <a:t>Usually knows how to profit from errors</a:t>
            </a:r>
          </a:p>
          <a:p>
            <a:pPr lvl="1"/>
            <a:r>
              <a:rPr lang="en-US" dirty="0"/>
              <a:t>Socially progress from age-related peer groups to people with similar interests</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Middle Adulthood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Physical changes begin to occur: </a:t>
            </a:r>
          </a:p>
          <a:p>
            <a:pPr lvl="2"/>
            <a:r>
              <a:rPr lang="en-US" dirty="0"/>
              <a:t>Hair begins to thin and gray </a:t>
            </a:r>
          </a:p>
          <a:p>
            <a:pPr lvl="2"/>
            <a:r>
              <a:rPr lang="en-US" dirty="0"/>
              <a:t>Wrinkles appear </a:t>
            </a:r>
          </a:p>
          <a:p>
            <a:pPr lvl="2"/>
            <a:r>
              <a:rPr lang="en-US" dirty="0"/>
              <a:t>Hearing and vision decrease</a:t>
            </a:r>
          </a:p>
          <a:p>
            <a:pPr lvl="2"/>
            <a:r>
              <a:rPr lang="en-US" dirty="0"/>
              <a:t>Muscles lose tone</a:t>
            </a:r>
          </a:p>
          <a:p>
            <a:pPr lvl="1"/>
            <a:r>
              <a:rPr lang="en-US" dirty="0"/>
              <a:t>Main concerns: children, health, job security, aging parents, and fear of aging</a:t>
            </a:r>
          </a:p>
          <a:p>
            <a:pPr lvl="1"/>
            <a:r>
              <a:rPr lang="en-US" dirty="0"/>
              <a:t>Love and acceptance still take a major role</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Late Adulthood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Fastest growing age bracket of society</a:t>
            </a:r>
          </a:p>
          <a:p>
            <a:pPr lvl="1"/>
            <a:r>
              <a:rPr lang="en-US" dirty="0"/>
              <a:t>Physical deterioration (brittle bones, poor coordination)</a:t>
            </a:r>
          </a:p>
          <a:p>
            <a:pPr lvl="1"/>
            <a:r>
              <a:rPr lang="en-US" dirty="0"/>
              <a:t>Some memory problems</a:t>
            </a:r>
          </a:p>
          <a:p>
            <a:pPr lvl="1"/>
            <a:r>
              <a:rPr lang="en-US" dirty="0"/>
              <a:t>Coping with retirement and forms of entertainment</a:t>
            </a:r>
          </a:p>
          <a:p>
            <a:pPr lvl="1"/>
            <a:r>
              <a:rPr lang="en-US" dirty="0"/>
              <a:t>Very concerned with health and finances</a:t>
            </a:r>
          </a:p>
          <a:p>
            <a:pPr lvl="1"/>
            <a:r>
              <a:rPr lang="en-US" dirty="0"/>
              <a:t>Significant number become depressed; suicide rate is high</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Individual Differences to Take into Consideration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Cultural and subcultural differences</a:t>
            </a:r>
          </a:p>
          <a:p>
            <a:pPr lvl="2"/>
            <a:r>
              <a:rPr lang="en-US" dirty="0"/>
              <a:t>Value systems, rites of passage, rituals</a:t>
            </a:r>
          </a:p>
          <a:p>
            <a:pPr lvl="1"/>
            <a:r>
              <a:rPr lang="en-US" dirty="0"/>
              <a:t>Ethnic differences</a:t>
            </a:r>
          </a:p>
          <a:p>
            <a:pPr lvl="2"/>
            <a:r>
              <a:rPr lang="en-US" dirty="0"/>
              <a:t>Skin tones, facial features, language</a:t>
            </a:r>
          </a:p>
          <a:p>
            <a:pPr lvl="1"/>
            <a:r>
              <a:rPr lang="en-US" dirty="0"/>
              <a:t>Religious differences</a:t>
            </a:r>
          </a:p>
          <a:p>
            <a:pPr lvl="1"/>
            <a:r>
              <a:rPr lang="en-US" dirty="0"/>
              <a:t>Physical differences</a:t>
            </a:r>
          </a:p>
          <a:p>
            <a:pPr lvl="2"/>
            <a:r>
              <a:rPr lang="en-US" dirty="0"/>
              <a:t>Large/small, thin/fat, anomalies, disabilities</a:t>
            </a:r>
          </a:p>
          <a:p>
            <a:pPr lvl="1"/>
            <a:r>
              <a:rPr lang="en-US" dirty="0"/>
              <a:t>Personalities</a:t>
            </a:r>
          </a:p>
          <a:p>
            <a:pPr lvl="2"/>
            <a:r>
              <a:rPr lang="en-US" dirty="0"/>
              <a:t>Predisposition to be outgoing, shy, creative, etc.</a:t>
            </a:r>
          </a:p>
          <a:p>
            <a:pPr lvl="1"/>
            <a:endParaRPr lang="en-US" dirty="0"/>
          </a:p>
        </p:txBody>
      </p:sp>
    </p:spTree>
    <p:extLst>
      <p:ext uri="{BB962C8B-B14F-4D97-AF65-F5344CB8AC3E}">
        <p14:creationId xmlns:p14="http://schemas.microsoft.com/office/powerpoint/2010/main" val="2180218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Growth</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Generally refers to changes in size</a:t>
            </a:r>
          </a:p>
        </p:txBody>
      </p:sp>
      <p:pic>
        <p:nvPicPr>
          <p:cNvPr id="4" name="Picture 6">
            <a:extLst>
              <a:ext uri="{FF2B5EF4-FFF2-40B4-BE49-F238E27FC236}">
                <a16:creationId xmlns:a16="http://schemas.microsoft.com/office/drawing/2014/main" id="{051E864D-FE0D-4F58-9654-2463644043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376" t="5971" r="5162" b="2985"/>
          <a:stretch>
            <a:fillRect/>
          </a:stretch>
        </p:blipFill>
        <p:spPr bwMode="auto">
          <a:xfrm>
            <a:off x="4231002" y="2317072"/>
            <a:ext cx="3078775" cy="3610992"/>
          </a:xfrm>
          <a:prstGeom prst="rect">
            <a:avLst/>
          </a:prstGeom>
          <a:noFill/>
          <a:ln w="57150">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Development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Occurs through maturation of physical and mental capacities and learning</a:t>
            </a:r>
          </a:p>
          <a:p>
            <a:pPr lvl="1"/>
            <a:r>
              <a:rPr lang="en-US" dirty="0"/>
              <a:t>Mental health workers need to be familiar with each developmental stage in order to recognize maladaptive behavior and provide quality healthcare</a:t>
            </a:r>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Life Stages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Infancy</a:t>
            </a:r>
          </a:p>
          <a:p>
            <a:pPr lvl="2"/>
            <a:r>
              <a:rPr lang="en-US" dirty="0"/>
              <a:t>Language of newborn is the cry</a:t>
            </a:r>
          </a:p>
          <a:p>
            <a:pPr lvl="2"/>
            <a:r>
              <a:rPr lang="en-US" dirty="0"/>
              <a:t>Usually eats every 2 to 3 hours</a:t>
            </a:r>
          </a:p>
          <a:p>
            <a:pPr lvl="2"/>
            <a:r>
              <a:rPr lang="en-US" dirty="0"/>
              <a:t>Uncoordinated movements</a:t>
            </a:r>
          </a:p>
          <a:p>
            <a:pPr lvl="2"/>
            <a:r>
              <a:rPr lang="en-US" dirty="0"/>
              <a:t>Toothless</a:t>
            </a:r>
          </a:p>
          <a:p>
            <a:pPr lvl="2"/>
            <a:r>
              <a:rPr lang="en-US" dirty="0"/>
              <a:t>Poor vision (focusing range 8 to 12 inches)</a:t>
            </a:r>
          </a:p>
          <a:p>
            <a:pPr lvl="2"/>
            <a:r>
              <a:rPr lang="en-US" dirty="0"/>
              <a:t>Usually doubles weight by 9 months</a:t>
            </a:r>
          </a:p>
          <a:p>
            <a:pPr lvl="2"/>
            <a:r>
              <a:rPr lang="en-US" dirty="0"/>
              <a:t>Responds to human voice and touch</a:t>
            </a:r>
          </a:p>
          <a:p>
            <a:pPr lvl="1"/>
            <a:endParaRPr lang="en-US" dirty="0"/>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Early Childhood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One-Year Old</a:t>
            </a:r>
          </a:p>
          <a:p>
            <a:pPr lvl="2"/>
            <a:r>
              <a:rPr lang="en-US" dirty="0"/>
              <a:t>Change from plump baby to leaner more muscular toddler</a:t>
            </a:r>
          </a:p>
          <a:p>
            <a:pPr lvl="2"/>
            <a:r>
              <a:rPr lang="en-US" dirty="0"/>
              <a:t>Begins to walk and talk</a:t>
            </a:r>
          </a:p>
          <a:p>
            <a:pPr lvl="2"/>
            <a:r>
              <a:rPr lang="en-US" dirty="0"/>
              <a:t>Ability for passive language (better understanding of what’s being said)</a:t>
            </a:r>
          </a:p>
          <a:p>
            <a:pPr lvl="2"/>
            <a:r>
              <a:rPr lang="en-US" dirty="0"/>
              <a:t>Tentative sense of independence</a:t>
            </a:r>
          </a:p>
          <a:p>
            <a:pPr lvl="2"/>
            <a:r>
              <a:rPr lang="en-US" dirty="0"/>
              <a:t>Determined explorer	</a:t>
            </a:r>
          </a:p>
          <a:p>
            <a:pPr lvl="3"/>
            <a:endParaRPr lang="en-US" dirty="0"/>
          </a:p>
          <a:p>
            <a:pPr lvl="1"/>
            <a:endParaRPr lang="en-US" dirty="0"/>
          </a:p>
        </p:txBody>
      </p:sp>
    </p:spTree>
    <p:extLst>
      <p:ext uri="{BB962C8B-B14F-4D97-AF65-F5344CB8AC3E}">
        <p14:creationId xmlns:p14="http://schemas.microsoft.com/office/powerpoint/2010/main" val="58323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Early Childhood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Two-Year Old</a:t>
            </a:r>
          </a:p>
          <a:p>
            <a:pPr lvl="2"/>
            <a:r>
              <a:rPr lang="en-US" dirty="0"/>
              <a:t>Begins to communicate verbally (name, etc.)</a:t>
            </a:r>
          </a:p>
          <a:p>
            <a:pPr lvl="2"/>
            <a:r>
              <a:rPr lang="en-US" dirty="0"/>
              <a:t>Can usually speak in 3 to 4 word sentences</a:t>
            </a:r>
          </a:p>
          <a:p>
            <a:pPr lvl="2"/>
            <a:r>
              <a:rPr lang="en-US" dirty="0"/>
              <a:t>Famous for negative behavior </a:t>
            </a:r>
          </a:p>
          <a:p>
            <a:pPr lvl="3"/>
            <a:r>
              <a:rPr lang="en-US" dirty="0"/>
              <a:t>“NO!” To everything! </a:t>
            </a:r>
          </a:p>
          <a:p>
            <a:pPr lvl="3"/>
            <a:r>
              <a:rPr lang="en-US" dirty="0"/>
              <a:t>Temper tantrums</a:t>
            </a:r>
          </a:p>
          <a:p>
            <a:pPr lvl="2"/>
            <a:r>
              <a:rPr lang="en-US" dirty="0"/>
              <a:t>Will play side by side other children, but does not actively play with them </a:t>
            </a:r>
          </a:p>
          <a:p>
            <a:pPr lvl="2"/>
            <a:r>
              <a:rPr lang="en-US" dirty="0"/>
              <a:t>Great imitators</a:t>
            </a:r>
          </a:p>
          <a:p>
            <a:pPr lvl="1"/>
            <a:endParaRPr lang="en-US" dirty="0"/>
          </a:p>
        </p:txBody>
      </p:sp>
    </p:spTree>
    <p:extLst>
      <p:ext uri="{BB962C8B-B14F-4D97-AF65-F5344CB8AC3E}">
        <p14:creationId xmlns:p14="http://schemas.microsoft.com/office/powerpoint/2010/main" val="3867908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Early Childhood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Three-Year Old</a:t>
            </a:r>
          </a:p>
          <a:p>
            <a:pPr lvl="2"/>
            <a:r>
              <a:rPr lang="en-US" dirty="0"/>
              <a:t>Wants to be just like parents</a:t>
            </a:r>
          </a:p>
          <a:p>
            <a:pPr lvl="2"/>
            <a:r>
              <a:rPr lang="en-US" dirty="0"/>
              <a:t>Vocabulary and pronunciation continue to expand</a:t>
            </a:r>
          </a:p>
          <a:p>
            <a:pPr lvl="2"/>
            <a:r>
              <a:rPr lang="en-US" dirty="0"/>
              <a:t>Climbs stairs with alternating feet</a:t>
            </a:r>
          </a:p>
          <a:p>
            <a:pPr lvl="2"/>
            <a:r>
              <a:rPr lang="en-US" dirty="0"/>
              <a:t>Can briefly stand on one foot</a:t>
            </a:r>
          </a:p>
          <a:p>
            <a:pPr lvl="1"/>
            <a:endParaRPr lang="en-US" dirty="0"/>
          </a:p>
        </p:txBody>
      </p:sp>
    </p:spTree>
    <p:extLst>
      <p:ext uri="{BB962C8B-B14F-4D97-AF65-F5344CB8AC3E}">
        <p14:creationId xmlns:p14="http://schemas.microsoft.com/office/powerpoint/2010/main" val="2013827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Early Childhood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Four-Year Old</a:t>
            </a:r>
          </a:p>
          <a:p>
            <a:pPr lvl="2"/>
            <a:r>
              <a:rPr lang="en-US" dirty="0"/>
              <a:t>Sentences are more complex; speaks well enough for strangers to understand</a:t>
            </a:r>
          </a:p>
          <a:p>
            <a:pPr lvl="2"/>
            <a:r>
              <a:rPr lang="en-US" dirty="0"/>
              <a:t>Imagination is vivid; line between what is real and imaginary is often indistinct</a:t>
            </a:r>
          </a:p>
          <a:p>
            <a:pPr lvl="2"/>
            <a:r>
              <a:rPr lang="en-US" dirty="0"/>
              <a:t>Develops fears </a:t>
            </a:r>
          </a:p>
          <a:p>
            <a:pPr lvl="3"/>
            <a:r>
              <a:rPr lang="en-US" dirty="0"/>
              <a:t>Common fears: fear of dark, fear of animals, and fear of death</a:t>
            </a:r>
          </a:p>
          <a:p>
            <a:pPr lvl="1"/>
            <a:endParaRPr lang="en-US" dirty="0"/>
          </a:p>
        </p:txBody>
      </p:sp>
    </p:spTree>
    <p:extLst>
      <p:ext uri="{BB962C8B-B14F-4D97-AF65-F5344CB8AC3E}">
        <p14:creationId xmlns:p14="http://schemas.microsoft.com/office/powerpoint/2010/main" val="80751234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35</TotalTime>
  <Words>502</Words>
  <Application>Microsoft Office PowerPoint</Application>
  <PresentationFormat>Widescreen</PresentationFormat>
  <Paragraphs>92</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Growth</vt:lpstr>
      <vt:lpstr>Development</vt:lpstr>
      <vt:lpstr>Life Stages</vt:lpstr>
      <vt:lpstr>Early Childhood</vt:lpstr>
      <vt:lpstr>Early Childhood</vt:lpstr>
      <vt:lpstr>Early Childhood</vt:lpstr>
      <vt:lpstr>Early Childhood</vt:lpstr>
      <vt:lpstr>Early Childhood</vt:lpstr>
      <vt:lpstr>Late Childhood: Preadolescence</vt:lpstr>
      <vt:lpstr>Adolescence</vt:lpstr>
      <vt:lpstr>Young Adult</vt:lpstr>
      <vt:lpstr>Middle Adulthood</vt:lpstr>
      <vt:lpstr>Late Adulthood</vt:lpstr>
      <vt:lpstr>Individual Differences to Take into Consideration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22</cp:revision>
  <cp:lastPrinted>2017-07-07T16:17:37Z</cp:lastPrinted>
  <dcterms:created xsi:type="dcterms:W3CDTF">2017-07-11T23:58:30Z</dcterms:created>
  <dcterms:modified xsi:type="dcterms:W3CDTF">2017-07-20T15:22:52Z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