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5"/>
  </p:notesMasterIdLst>
  <p:sldIdLst>
    <p:sldId id="321" r:id="rId6"/>
    <p:sldId id="319" r:id="rId7"/>
    <p:sldId id="323" r:id="rId8"/>
    <p:sldId id="324" r:id="rId9"/>
    <p:sldId id="325" r:id="rId10"/>
    <p:sldId id="326" r:id="rId11"/>
    <p:sldId id="329" r:id="rId12"/>
    <p:sldId id="327" r:id="rId13"/>
    <p:sldId id="328" r:id="rId14"/>
    <p:sldId id="338" r:id="rId15"/>
    <p:sldId id="330" r:id="rId16"/>
    <p:sldId id="331" r:id="rId17"/>
    <p:sldId id="332" r:id="rId18"/>
    <p:sldId id="333" r:id="rId19"/>
    <p:sldId id="334" r:id="rId20"/>
    <p:sldId id="335" r:id="rId21"/>
    <p:sldId id="336" r:id="rId22"/>
    <p:sldId id="337" r:id="rId23"/>
    <p:sldId id="339"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86" d="100"/>
          <a:sy n="86" d="100"/>
        </p:scale>
        <p:origin x="562"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Importance of the Equine Industry</a:t>
            </a:r>
          </a:p>
          <a:p>
            <a:pPr lvl="1"/>
            <a:r>
              <a:rPr lang="en-US" dirty="0"/>
              <a:t>Equine Science</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Importance in Texas…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Texas horse industry directly provides 32,200 full-time equivalent (FTE) jobs. Spending by suppliers and employees (in Texas and other states) generates additional jobs in Texas for a total employment impact of 96,300. </a:t>
            </a:r>
          </a:p>
          <a:p>
            <a:pPr lvl="1"/>
            <a:r>
              <a:rPr lang="en-US" dirty="0"/>
              <a:t>There are 979,000 horses in Texas, over 60 percent of which are involved in showing and recreation.</a:t>
            </a:r>
          </a:p>
          <a:p>
            <a:pPr lvl="1"/>
            <a:endParaRPr lang="en-US" dirty="0"/>
          </a:p>
        </p:txBody>
      </p:sp>
    </p:spTree>
    <p:extLst>
      <p:ext uri="{BB962C8B-B14F-4D97-AF65-F5344CB8AC3E}">
        <p14:creationId xmlns:p14="http://schemas.microsoft.com/office/powerpoint/2010/main" val="1252826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Types of Equine Related Activities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6824516" cy="599154"/>
          </a:xfrm>
        </p:spPr>
        <p:txBody>
          <a:bodyPr/>
          <a:lstStyle/>
          <a:p>
            <a:pPr marL="0" lvl="1" indent="0">
              <a:buNone/>
            </a:pPr>
            <a:r>
              <a:rPr lang="en-US" dirty="0"/>
              <a:t>Here are just a few equine related activities:</a:t>
            </a:r>
          </a:p>
          <a:p>
            <a:pPr marL="0" lvl="1" indent="0">
              <a:buNone/>
            </a:pPr>
            <a:endParaRPr lang="en-US" dirty="0"/>
          </a:p>
        </p:txBody>
      </p:sp>
      <p:pic>
        <p:nvPicPr>
          <p:cNvPr id="4" name="Picture 3">
            <a:extLst>
              <a:ext uri="{FF2B5EF4-FFF2-40B4-BE49-F238E27FC236}">
                <a16:creationId xmlns:a16="http://schemas.microsoft.com/office/drawing/2014/main" id="{749CA9BE-D902-47E6-B42B-C35523AEAABB}"/>
              </a:ext>
            </a:extLst>
          </p:cNvPr>
          <p:cNvPicPr>
            <a:picLocks noChangeAspect="1"/>
          </p:cNvPicPr>
          <p:nvPr/>
        </p:nvPicPr>
        <p:blipFill>
          <a:blip r:embed="rId2"/>
          <a:stretch>
            <a:fillRect/>
          </a:stretch>
        </p:blipFill>
        <p:spPr>
          <a:xfrm>
            <a:off x="911458" y="1880237"/>
            <a:ext cx="8888738" cy="1176630"/>
          </a:xfrm>
          <a:prstGeom prst="rect">
            <a:avLst/>
          </a:prstGeom>
        </p:spPr>
      </p:pic>
      <p:pic>
        <p:nvPicPr>
          <p:cNvPr id="5" name="Picture 4">
            <a:extLst>
              <a:ext uri="{FF2B5EF4-FFF2-40B4-BE49-F238E27FC236}">
                <a16:creationId xmlns:a16="http://schemas.microsoft.com/office/drawing/2014/main" id="{B326DD47-8C78-4CF9-B531-0EAC21D84421}"/>
              </a:ext>
            </a:extLst>
          </p:cNvPr>
          <p:cNvPicPr>
            <a:picLocks noChangeAspect="1"/>
          </p:cNvPicPr>
          <p:nvPr/>
        </p:nvPicPr>
        <p:blipFill>
          <a:blip r:embed="rId3"/>
          <a:stretch>
            <a:fillRect/>
          </a:stretch>
        </p:blipFill>
        <p:spPr>
          <a:xfrm>
            <a:off x="911458" y="3056867"/>
            <a:ext cx="10258450" cy="3537588"/>
          </a:xfrm>
          <a:prstGeom prst="rect">
            <a:avLst/>
          </a:prstGeom>
        </p:spPr>
      </p:pic>
      <p:pic>
        <p:nvPicPr>
          <p:cNvPr id="6" name="Picture 5">
            <a:extLst>
              <a:ext uri="{FF2B5EF4-FFF2-40B4-BE49-F238E27FC236}">
                <a16:creationId xmlns:a16="http://schemas.microsoft.com/office/drawing/2014/main" id="{2EA7F5F4-E3E1-49DD-A37C-9B6BF6B06BD2}"/>
              </a:ext>
            </a:extLst>
          </p:cNvPr>
          <p:cNvPicPr>
            <a:picLocks noChangeAspect="1"/>
          </p:cNvPicPr>
          <p:nvPr/>
        </p:nvPicPr>
        <p:blipFill>
          <a:blip r:embed="rId4"/>
          <a:stretch>
            <a:fillRect/>
          </a:stretch>
        </p:blipFill>
        <p:spPr>
          <a:xfrm>
            <a:off x="9859155" y="1893371"/>
            <a:ext cx="1772290" cy="1150363"/>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From the pictures, can you identify: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Halter</a:t>
            </a:r>
          </a:p>
          <a:p>
            <a:pPr lvl="1"/>
            <a:r>
              <a:rPr lang="en-US" dirty="0"/>
              <a:t>Western Pleasure</a:t>
            </a:r>
          </a:p>
          <a:p>
            <a:pPr lvl="1"/>
            <a:r>
              <a:rPr lang="en-US" dirty="0"/>
              <a:t>Cutting</a:t>
            </a:r>
          </a:p>
          <a:p>
            <a:pPr lvl="1"/>
            <a:r>
              <a:rPr lang="en-US" dirty="0"/>
              <a:t>Reining</a:t>
            </a:r>
          </a:p>
          <a:p>
            <a:pPr lvl="1"/>
            <a:r>
              <a:rPr lang="en-US" dirty="0"/>
              <a:t>Racing</a:t>
            </a:r>
          </a:p>
          <a:p>
            <a:pPr lvl="1"/>
            <a:r>
              <a:rPr lang="en-US" dirty="0"/>
              <a:t>Hunter Under Saddle</a:t>
            </a:r>
          </a:p>
          <a:p>
            <a:pPr lvl="1"/>
            <a:r>
              <a:rPr lang="en-US" dirty="0" err="1"/>
              <a:t>Eventing</a:t>
            </a:r>
            <a:endParaRPr lang="en-US" dirty="0"/>
          </a:p>
          <a:p>
            <a:pPr lvl="1"/>
            <a:r>
              <a:rPr lang="en-US" dirty="0"/>
              <a:t>Jumping</a:t>
            </a:r>
          </a:p>
          <a:p>
            <a:pPr lvl="1"/>
            <a:endParaRPr lang="en-US" dirty="0"/>
          </a:p>
        </p:txBody>
      </p:sp>
      <p:sp>
        <p:nvSpPr>
          <p:cNvPr id="4" name="Content Placeholder 3">
            <a:extLst>
              <a:ext uri="{FF2B5EF4-FFF2-40B4-BE49-F238E27FC236}">
                <a16:creationId xmlns:a16="http://schemas.microsoft.com/office/drawing/2014/main" id="{A8049609-FCBA-4E8C-8CB8-3C443830E2D7}"/>
              </a:ext>
            </a:extLst>
          </p:cNvPr>
          <p:cNvSpPr>
            <a:spLocks noGrp="1"/>
          </p:cNvSpPr>
          <p:nvPr>
            <p:ph sz="half" idx="10"/>
          </p:nvPr>
        </p:nvSpPr>
        <p:spPr/>
        <p:txBody>
          <a:bodyPr/>
          <a:lstStyle/>
          <a:p>
            <a:pPr lvl="1"/>
            <a:r>
              <a:rPr lang="en-US" dirty="0"/>
              <a:t>Trail Riding</a:t>
            </a:r>
          </a:p>
          <a:p>
            <a:pPr lvl="1"/>
            <a:r>
              <a:rPr lang="en-US" dirty="0"/>
              <a:t>Barrel Racing</a:t>
            </a:r>
          </a:p>
          <a:p>
            <a:pPr lvl="1"/>
            <a:r>
              <a:rPr lang="en-US" dirty="0"/>
              <a:t>Bronc Riding</a:t>
            </a:r>
          </a:p>
          <a:p>
            <a:pPr lvl="1"/>
            <a:r>
              <a:rPr lang="en-US" dirty="0"/>
              <a:t>Calf Roping</a:t>
            </a:r>
          </a:p>
          <a:p>
            <a:pPr lvl="1"/>
            <a:r>
              <a:rPr lang="en-US" dirty="0"/>
              <a:t>Pleasure Driving</a:t>
            </a:r>
          </a:p>
          <a:p>
            <a:pPr lvl="1"/>
            <a:r>
              <a:rPr lang="en-US" dirty="0"/>
              <a:t>Trotter Racing</a:t>
            </a:r>
          </a:p>
          <a:p>
            <a:pPr lvl="1"/>
            <a:r>
              <a:rPr lang="en-US" dirty="0"/>
              <a:t>Dressage</a:t>
            </a:r>
          </a:p>
          <a:p>
            <a:pPr lvl="1"/>
            <a:r>
              <a:rPr lang="en-US" dirty="0"/>
              <a:t>What others can you think of?</a:t>
            </a:r>
          </a:p>
          <a:p>
            <a:endParaRPr lang="en-US" dirty="0"/>
          </a:p>
        </p:txBody>
      </p:sp>
    </p:spTree>
    <p:extLst>
      <p:ext uri="{BB962C8B-B14F-4D97-AF65-F5344CB8AC3E}">
        <p14:creationId xmlns:p14="http://schemas.microsoft.com/office/powerpoint/2010/main" val="880135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Cost of ownership</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400" dirty="0"/>
              <a:t>The cost of keeping a horse varies widely depending on where you live and the level of service your stable provides. Simple pasture boarding can cost as little as $100 a month. However, stable boarding can cost $500 or more.</a:t>
            </a:r>
          </a:p>
          <a:p>
            <a:pPr lvl="1"/>
            <a:r>
              <a:rPr lang="en-US" sz="2400" dirty="0"/>
              <a:t>Most horse owners spend about $60 to $100 per month on hay, salt and supplements – and some spend much more, particularly if they feed grain.</a:t>
            </a:r>
          </a:p>
          <a:p>
            <a:pPr lvl="1"/>
            <a:r>
              <a:rPr lang="en-US" sz="2400" dirty="0"/>
              <a:t>Whether or not you plan to shoe your horse, you'll need to have a farrier check and trim his hooves every two months or so. This usually costs around $25 or $30. Add in shoeing, and you could pay $80 to $100 every two months.</a:t>
            </a:r>
          </a:p>
          <a:p>
            <a:pPr lvl="1"/>
            <a:endParaRPr lang="en-US" dirty="0"/>
          </a:p>
        </p:txBody>
      </p:sp>
    </p:spTree>
    <p:extLst>
      <p:ext uri="{BB962C8B-B14F-4D97-AF65-F5344CB8AC3E}">
        <p14:creationId xmlns:p14="http://schemas.microsoft.com/office/powerpoint/2010/main" val="1472928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Cost and Economic Impact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Routine medical care is an additional cost of owning a horse and includes vaccinations, de-worming and annual teeth cleaning. For a healthy horse, this can cost as little as $300 a year. </a:t>
            </a:r>
          </a:p>
          <a:p>
            <a:pPr lvl="1"/>
            <a:r>
              <a:rPr lang="en-US" dirty="0"/>
              <a:t>Budgeting for help or training is also important.  Costs can range from $50 for a one time lesson up to full board and training of $1200/month.</a:t>
            </a:r>
          </a:p>
          <a:p>
            <a:pPr lvl="1"/>
            <a:r>
              <a:rPr lang="en-US" dirty="0"/>
              <a:t>How much do you think it would cost to own a horse in your community?</a:t>
            </a:r>
          </a:p>
          <a:p>
            <a:pPr lvl="1"/>
            <a:r>
              <a:rPr lang="en-US" dirty="0"/>
              <a:t>Does this cost impact the economy of your community?</a:t>
            </a:r>
          </a:p>
          <a:p>
            <a:pPr lvl="1"/>
            <a:endParaRPr lang="en-US" dirty="0"/>
          </a:p>
        </p:txBody>
      </p:sp>
    </p:spTree>
    <p:extLst>
      <p:ext uri="{BB962C8B-B14F-4D97-AF65-F5344CB8AC3E}">
        <p14:creationId xmlns:p14="http://schemas.microsoft.com/office/powerpoint/2010/main" val="1758020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Importance in our community…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 groups, brainstorm the importance of the equine industry in our community.</a:t>
            </a:r>
          </a:p>
          <a:p>
            <a:pPr lvl="1"/>
            <a:r>
              <a:rPr lang="en-US" dirty="0"/>
              <a:t>Think about rodeo arenas, race tracks, horse boarding facilities, shows, or other activities in your community.</a:t>
            </a:r>
          </a:p>
          <a:p>
            <a:pPr lvl="1"/>
            <a:r>
              <a:rPr lang="en-US" dirty="0"/>
              <a:t>What is the estimated economic impact in our community?</a:t>
            </a:r>
          </a:p>
          <a:p>
            <a:pPr lvl="1"/>
            <a:r>
              <a:rPr lang="en-US" dirty="0"/>
              <a:t>Think about the employees needed, the dollars added to our community for feed, farriers, veterinarians, hay, horse care products, etc.</a:t>
            </a:r>
          </a:p>
          <a:p>
            <a:pPr lvl="1"/>
            <a:endParaRPr lang="en-US" dirty="0"/>
          </a:p>
        </p:txBody>
      </p:sp>
    </p:spTree>
    <p:extLst>
      <p:ext uri="{BB962C8B-B14F-4D97-AF65-F5344CB8AC3E}">
        <p14:creationId xmlns:p14="http://schemas.microsoft.com/office/powerpoint/2010/main" val="4184258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Research the Economic Impact of the Equine Industry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Utilizing the websites below or others you may find, conduct your own research related to the impact of the equine industry related to numbers of horses, participation, gross domestic product, Employment, etc. </a:t>
            </a:r>
          </a:p>
          <a:p>
            <a:pPr lvl="1"/>
            <a:r>
              <a:rPr lang="en-US" dirty="0"/>
              <a:t>American Horse Council:  http://www.horsecouncil.org/ </a:t>
            </a:r>
          </a:p>
          <a:p>
            <a:pPr lvl="1"/>
            <a:r>
              <a:rPr lang="en-US" dirty="0"/>
              <a:t>American Quarter Horse Association:  http://www.aqha.com/About.aspx </a:t>
            </a:r>
          </a:p>
          <a:p>
            <a:pPr lvl="1"/>
            <a:r>
              <a:rPr lang="en-US" dirty="0"/>
              <a:t>The Jockey Club Fact Book:  http://www.jockeyclub.com/Default.asp?section=Resources&amp;area=11 </a:t>
            </a:r>
          </a:p>
          <a:p>
            <a:pPr lvl="1"/>
            <a:r>
              <a:rPr lang="en-US" dirty="0"/>
              <a:t>The Jockey Club State Fact Book:  http://www.jockeyclub.com/factbook/StateFactBook/Texas.pdf </a:t>
            </a:r>
          </a:p>
          <a:p>
            <a:pPr lvl="1"/>
            <a:endParaRPr lang="en-US" dirty="0"/>
          </a:p>
        </p:txBody>
      </p:sp>
    </p:spTree>
    <p:extLst>
      <p:ext uri="{BB962C8B-B14F-4D97-AF65-F5344CB8AC3E}">
        <p14:creationId xmlns:p14="http://schemas.microsoft.com/office/powerpoint/2010/main" val="2132503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equine industry provides a positive economic impact in communities, our state, and across the country.</a:t>
            </a:r>
          </a:p>
          <a:p>
            <a:pPr lvl="1"/>
            <a:r>
              <a:rPr lang="en-US" dirty="0"/>
              <a:t>Horses are a wonderful form of recreation for many people in racing, showing, rodeo, or just for pleasure.</a:t>
            </a:r>
          </a:p>
          <a:p>
            <a:pPr lvl="1"/>
            <a:endParaRPr lang="en-US" dirty="0"/>
          </a:p>
        </p:txBody>
      </p:sp>
    </p:spTree>
    <p:extLst>
      <p:ext uri="{BB962C8B-B14F-4D97-AF65-F5344CB8AC3E}">
        <p14:creationId xmlns:p14="http://schemas.microsoft.com/office/powerpoint/2010/main" val="2809303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American Horse Council:  http://www.horsecouncil.org/ </a:t>
            </a:r>
          </a:p>
          <a:p>
            <a:pPr lvl="1"/>
            <a:r>
              <a:rPr lang="en-US" dirty="0"/>
              <a:t>American Quarter Horse Association:  http://www.aqha.com/About.aspx </a:t>
            </a:r>
          </a:p>
          <a:p>
            <a:pPr lvl="1"/>
            <a:r>
              <a:rPr lang="en-US" dirty="0"/>
              <a:t>The Jockey Club Fact Book:  http://www.jockeyclub.com/Default.asp?section=Resources&amp;area=11 </a:t>
            </a:r>
          </a:p>
          <a:p>
            <a:pPr lvl="1"/>
            <a:r>
              <a:rPr lang="en-US" dirty="0"/>
              <a:t>The Jockey Club State Fact Book:  http://www.jockeyclub.com/factbook/StateFactBook/Texas.pdf </a:t>
            </a:r>
          </a:p>
          <a:p>
            <a:pPr lvl="1"/>
            <a:endParaRPr lang="en-US" dirty="0"/>
          </a:p>
        </p:txBody>
      </p:sp>
    </p:spTree>
    <p:extLst>
      <p:ext uri="{BB962C8B-B14F-4D97-AF65-F5344CB8AC3E}">
        <p14:creationId xmlns:p14="http://schemas.microsoft.com/office/powerpoint/2010/main" val="1245855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Texas College and Career Readiness Standards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English Language Arts:  I. Writing A. 2; II. Reading B. 1, D. 1; III. Speaking B. 2; IV. Listening B. 3; V. Research A. 1, B. 3. </a:t>
            </a:r>
          </a:p>
          <a:p>
            <a:pPr lvl="1"/>
            <a:r>
              <a:rPr lang="en-US" dirty="0"/>
              <a:t>Mathematics:  V. Probabilistic Reasoning B. </a:t>
            </a:r>
          </a:p>
          <a:p>
            <a:pPr lvl="1"/>
            <a:r>
              <a:rPr lang="en-US" dirty="0"/>
              <a:t>Social Studies: IV. Analysis, Synthesis, and Evaluation of Information B. 3.</a:t>
            </a:r>
          </a:p>
          <a:p>
            <a:pPr lvl="1"/>
            <a:r>
              <a:rPr lang="en-US" dirty="0"/>
              <a:t>Cross-Disciplinary: II. Foundational Skills A. 8, C. 1, E. 1.</a:t>
            </a:r>
          </a:p>
          <a:p>
            <a:pPr lvl="1"/>
            <a:endParaRPr lang="en-US" dirty="0"/>
          </a:p>
        </p:txBody>
      </p:sp>
    </p:spTree>
    <p:extLst>
      <p:ext uri="{BB962C8B-B14F-4D97-AF65-F5344CB8AC3E}">
        <p14:creationId xmlns:p14="http://schemas.microsoft.com/office/powerpoint/2010/main" val="4215077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1385349" y="2347842"/>
            <a:ext cx="10059452" cy="876300"/>
          </a:xfrm>
        </p:spPr>
        <p:txBody>
          <a:bodyPr/>
          <a:lstStyle/>
          <a:p>
            <a:r>
              <a:rPr lang="en-US" dirty="0"/>
              <a:t>When you think of the equine industry, what thoughts come to mind?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3049688" y="3347897"/>
            <a:ext cx="6442968" cy="710987"/>
          </a:xfrm>
        </p:spPr>
        <p:txBody>
          <a:bodyPr/>
          <a:lstStyle/>
          <a:p>
            <a:pPr marL="0" lvl="1" indent="0">
              <a:buNone/>
            </a:pPr>
            <a:r>
              <a:rPr lang="en-US" dirty="0"/>
              <a:t>Horse racing, showing, trail riding, driving?</a:t>
            </a:r>
          </a:p>
          <a:p>
            <a:pPr marL="0" lvl="1" indent="0">
              <a:buNone/>
            </a:pPr>
            <a:endParaRPr lang="en-US" dirty="0"/>
          </a:p>
        </p:txBody>
      </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Horse are Expensive, BUT…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Everyone knows that horses can be expensive.</a:t>
            </a:r>
          </a:p>
          <a:p>
            <a:pPr lvl="1"/>
            <a:r>
              <a:rPr lang="en-US" dirty="0"/>
              <a:t>Why would anyone own one, knowing the costs?</a:t>
            </a:r>
          </a:p>
          <a:p>
            <a:pPr lvl="1"/>
            <a:r>
              <a:rPr lang="en-US" dirty="0"/>
              <a:t>Horses can provide a wonderful recreational outlet for people.  </a:t>
            </a:r>
          </a:p>
          <a:p>
            <a:pPr lvl="1"/>
            <a:r>
              <a:rPr lang="en-US" dirty="0"/>
              <a:t>People have choices in how they spend their money.  For some people, great pleasure is received in owning a horse. </a:t>
            </a:r>
          </a:p>
          <a:p>
            <a:pPr lvl="1"/>
            <a:endParaRPr lang="en-US" dirty="0"/>
          </a:p>
        </p:txBody>
      </p:sp>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Today we will:</a:t>
            </a:r>
          </a:p>
          <a:p>
            <a:pPr lvl="1"/>
            <a:r>
              <a:rPr lang="en-US" dirty="0"/>
              <a:t>Identify the importance of the equine industry in the nation and in Texas</a:t>
            </a:r>
          </a:p>
          <a:p>
            <a:pPr lvl="1"/>
            <a:r>
              <a:rPr lang="en-US" dirty="0"/>
              <a:t>Identify the economic impact of the equine industry nationally and in Texas</a:t>
            </a:r>
          </a:p>
          <a:p>
            <a:pPr lvl="1"/>
            <a:r>
              <a:rPr lang="en-US" dirty="0"/>
              <a:t>Recognize equine related activities</a:t>
            </a:r>
          </a:p>
          <a:p>
            <a:pPr lvl="1"/>
            <a:r>
              <a:rPr lang="en-US" dirty="0"/>
              <a:t>Determine the cost of owning of a horse</a:t>
            </a:r>
          </a:p>
          <a:p>
            <a:pPr lvl="1"/>
            <a:r>
              <a:rPr lang="en-US" dirty="0"/>
              <a:t>Discuss the importance of the equine industry in your community</a:t>
            </a:r>
          </a:p>
          <a:p>
            <a:pPr lvl="1"/>
            <a:endParaRPr lang="en-US" dirty="0"/>
          </a:p>
        </p:txBody>
      </p:sp>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Importance of Equine Industry in the Nation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horse industry is a very large and important part of our national, state and local economies. It is diverse, involving agriculture, business, sport, gaming, entertainment and recreation.</a:t>
            </a:r>
          </a:p>
          <a:p>
            <a:pPr lvl="1"/>
            <a:r>
              <a:rPr lang="en-US" dirty="0"/>
              <a:t>There are 9.2 million horses in the United States.</a:t>
            </a:r>
          </a:p>
          <a:p>
            <a:pPr lvl="1"/>
            <a:r>
              <a:rPr lang="en-US" dirty="0"/>
              <a:t>4.6 million Americans are involved in the industry as horse owners, service providers, employees and volunteers. Tens of millions more participate as spectators.</a:t>
            </a:r>
          </a:p>
          <a:p>
            <a:pPr lvl="1"/>
            <a:r>
              <a:rPr lang="en-US" dirty="0"/>
              <a:t>2 million people own horses.</a:t>
            </a:r>
          </a:p>
          <a:p>
            <a:pPr lvl="1"/>
            <a:endParaRPr lang="en-US" dirty="0"/>
          </a:p>
        </p:txBody>
      </p:sp>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Importance in the Nation…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horse industry has a direct economic effect on the U.S. of $39 billion annually.</a:t>
            </a:r>
          </a:p>
          <a:p>
            <a:pPr lvl="1"/>
            <a:r>
              <a:rPr lang="en-US" dirty="0"/>
              <a:t>The industry has a $102 billion impact on the U.S. economy when the multiplier effect of spending by industry suppliers and employees is taken into account. Including off-site spending of spectators would result in an even higher figure.</a:t>
            </a:r>
          </a:p>
          <a:p>
            <a:pPr lvl="1"/>
            <a:r>
              <a:rPr lang="en-US" dirty="0"/>
              <a:t>The industry directly provides 460,000 full-time equivalent (FTE) jobs.</a:t>
            </a:r>
          </a:p>
          <a:p>
            <a:pPr lvl="1"/>
            <a:r>
              <a:rPr lang="en-US" dirty="0"/>
              <a:t>Spending by suppliers and employees generates additional jobs for a total employment impact of 1.4 million FTE jobs.</a:t>
            </a:r>
          </a:p>
          <a:p>
            <a:pPr lvl="1"/>
            <a:endParaRPr lang="en-US" dirty="0"/>
          </a:p>
        </p:txBody>
      </p:sp>
    </p:spTree>
    <p:extLst>
      <p:ext uri="{BB962C8B-B14F-4D97-AF65-F5344CB8AC3E}">
        <p14:creationId xmlns:p14="http://schemas.microsoft.com/office/powerpoint/2010/main" val="1077649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Importance in the Nation…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horse industry pays $1.9 billion in taxes to all levels of government.</a:t>
            </a:r>
          </a:p>
          <a:p>
            <a:pPr lvl="1"/>
            <a:r>
              <a:rPr lang="en-US" dirty="0"/>
              <a:t>Approximately 34% of horse owners have a household income of less than $50,000 and 28% have an annual income of over $100,000. 46% of horse owners have an income of between $25,000 to $75,000.</a:t>
            </a:r>
          </a:p>
          <a:p>
            <a:pPr lvl="1"/>
            <a:r>
              <a:rPr lang="en-US" dirty="0"/>
              <a:t>Over 70% of horse owners live in communities of 50,000 or less.</a:t>
            </a:r>
          </a:p>
          <a:p>
            <a:pPr lvl="1"/>
            <a:r>
              <a:rPr lang="en-US" dirty="0"/>
              <a:t>There are horses in every state. Forty-five states have at least 20,000 horses each.</a:t>
            </a:r>
          </a:p>
          <a:p>
            <a:pPr lvl="1"/>
            <a:endParaRPr lang="en-US" dirty="0"/>
          </a:p>
        </p:txBody>
      </p:sp>
    </p:spTree>
    <p:extLst>
      <p:ext uri="{BB962C8B-B14F-4D97-AF65-F5344CB8AC3E}">
        <p14:creationId xmlns:p14="http://schemas.microsoft.com/office/powerpoint/2010/main" val="2960846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Importance of the Equine Industry in Texas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Texas horse industry produces goods and services valued at $3.0 billion.</a:t>
            </a:r>
          </a:p>
          <a:p>
            <a:pPr lvl="1"/>
            <a:r>
              <a:rPr lang="en-US" dirty="0"/>
              <a:t>The national industry has a $5.2 billion impact on the Texas economy when the multiplier effect of spending by industry suppliers and employees is taken into account. Accounting for off-site spending of spectators would result in an even higher figure. </a:t>
            </a:r>
          </a:p>
          <a:p>
            <a:pPr lvl="1"/>
            <a:r>
              <a:rPr lang="en-US" dirty="0"/>
              <a:t>455,600 Texans are involved in the industry as horse owners, service providers, employees, and volunteers. Even more participate as spectators.</a:t>
            </a:r>
          </a:p>
          <a:p>
            <a:pPr lvl="1"/>
            <a:endParaRPr lang="en-US" dirty="0"/>
          </a:p>
        </p:txBody>
      </p:sp>
    </p:spTree>
    <p:extLst>
      <p:ext uri="{BB962C8B-B14F-4D97-AF65-F5344CB8AC3E}">
        <p14:creationId xmlns:p14="http://schemas.microsoft.com/office/powerpoint/2010/main" val="34644923"/>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purl.org/dc/dcmitype/"/>
    <ds:schemaRef ds:uri="http://schemas.microsoft.com/office/infopath/2007/PartnerControls"/>
    <ds:schemaRef ds:uri="05d88611-e516-4d1a-b12e-39107e78b3d0"/>
    <ds:schemaRef ds:uri="http://schemas.openxmlformats.org/package/2006/metadata/core-properties"/>
    <ds:schemaRef ds:uri="http://purl.org/dc/terms/"/>
    <ds:schemaRef ds:uri="http://www.w3.org/XML/1998/namespace"/>
    <ds:schemaRef ds:uri="http://schemas.microsoft.com/office/2006/documentManagement/types"/>
    <ds:schemaRef ds:uri="56ea17bb-c96d-4826-b465-01eec0dd23dd"/>
    <ds:schemaRef ds:uri="http://schemas.microsoft.com/sharepoint/v3"/>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165</TotalTime>
  <Words>1268</Words>
  <Application>Microsoft Office PowerPoint</Application>
  <PresentationFormat>Widescreen</PresentationFormat>
  <Paragraphs>90</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When you think of the equine industry, what thoughts come to mind?</vt:lpstr>
      <vt:lpstr>Horse are Expensive, BUT…</vt:lpstr>
      <vt:lpstr>Objectives</vt:lpstr>
      <vt:lpstr>Importance of Equine Industry in the Nation</vt:lpstr>
      <vt:lpstr>Importance in the Nation…</vt:lpstr>
      <vt:lpstr>Importance in the Nation…</vt:lpstr>
      <vt:lpstr>Importance of the Equine Industry in Texas</vt:lpstr>
      <vt:lpstr>Importance in Texas…</vt:lpstr>
      <vt:lpstr>Types of Equine Related Activities</vt:lpstr>
      <vt:lpstr>From the pictures, can you identify:</vt:lpstr>
      <vt:lpstr>Cost of ownership</vt:lpstr>
      <vt:lpstr>Cost and Economic Impact</vt:lpstr>
      <vt:lpstr>Importance in our community…</vt:lpstr>
      <vt:lpstr>Research the Economic Impact of the Equine Industry</vt:lpstr>
      <vt:lpstr>Summary</vt:lpstr>
      <vt:lpstr>References</vt:lpstr>
      <vt:lpstr>Texas College and Career Readiness Standards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7</cp:revision>
  <cp:lastPrinted>2017-07-07T16:17:37Z</cp:lastPrinted>
  <dcterms:created xsi:type="dcterms:W3CDTF">2017-07-11T23:58:30Z</dcterms:created>
  <dcterms:modified xsi:type="dcterms:W3CDTF">2017-07-25T19:55:25Z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