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2"/>
  </p:notesMasterIdLst>
  <p:sldIdLst>
    <p:sldId id="321" r:id="rId6"/>
    <p:sldId id="319" r:id="rId7"/>
    <p:sldId id="323"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24" r:id="rId29"/>
    <p:sldId id="349" r:id="rId30"/>
    <p:sldId id="350" r:id="rId31"/>
    <p:sldId id="351" r:id="rId32"/>
    <p:sldId id="352" r:id="rId33"/>
    <p:sldId id="325" r:id="rId34"/>
    <p:sldId id="353" r:id="rId35"/>
    <p:sldId id="354" r:id="rId36"/>
    <p:sldId id="355" r:id="rId37"/>
    <p:sldId id="356" r:id="rId38"/>
    <p:sldId id="357" r:id="rId39"/>
    <p:sldId id="358" r:id="rId40"/>
    <p:sldId id="326"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83" d="100"/>
          <a:sy n="83" d="100"/>
        </p:scale>
        <p:origin x="614"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Infection Control in Correctional Facilities</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Hepatitis C Virus (HCV)</a:t>
            </a:r>
          </a:p>
          <a:p>
            <a:pPr lvl="1"/>
            <a:r>
              <a:rPr lang="en-US" dirty="0"/>
              <a:t>Also attacks and damages the liver</a:t>
            </a:r>
          </a:p>
          <a:p>
            <a:pPr lvl="1"/>
            <a:r>
              <a:rPr lang="en-US" dirty="0"/>
              <a:t>About 80% of HCV infections become chronic</a:t>
            </a:r>
          </a:p>
          <a:p>
            <a:pPr lvl="1"/>
            <a:r>
              <a:rPr lang="en-US" dirty="0"/>
              <a:t>Approximately 20% of HCV infections result in</a:t>
            </a:r>
          </a:p>
          <a:p>
            <a:pPr lvl="2"/>
            <a:r>
              <a:rPr lang="en-US" dirty="0"/>
              <a:t>Cirrhosis of the liver or </a:t>
            </a:r>
          </a:p>
          <a:p>
            <a:pPr lvl="2"/>
            <a:r>
              <a:rPr lang="en-US" dirty="0"/>
              <a:t>Liver cancer leading to liver failure</a:t>
            </a:r>
          </a:p>
          <a:p>
            <a:pPr lvl="1"/>
            <a:r>
              <a:rPr lang="en-US" dirty="0"/>
              <a:t>Two results</a:t>
            </a:r>
          </a:p>
          <a:p>
            <a:pPr lvl="2"/>
            <a:r>
              <a:rPr lang="en-US" dirty="0"/>
              <a:t>A liver transplant or </a:t>
            </a:r>
          </a:p>
          <a:p>
            <a:pPr lvl="2"/>
            <a:r>
              <a:rPr lang="en-US" dirty="0"/>
              <a:t>Death</a:t>
            </a:r>
          </a:p>
          <a:p>
            <a:pPr lvl="1"/>
            <a:endParaRPr lang="en-US" dirty="0"/>
          </a:p>
        </p:txBody>
      </p:sp>
    </p:spTree>
    <p:extLst>
      <p:ext uri="{BB962C8B-B14F-4D97-AF65-F5344CB8AC3E}">
        <p14:creationId xmlns:p14="http://schemas.microsoft.com/office/powerpoint/2010/main" val="297346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Route of Transmission</a:t>
            </a:r>
          </a:p>
          <a:p>
            <a:pPr lvl="1"/>
            <a:r>
              <a:rPr lang="en-US" dirty="0"/>
              <a:t>Cause infection by entering the bloodstream</a:t>
            </a:r>
          </a:p>
          <a:p>
            <a:pPr lvl="1"/>
            <a:r>
              <a:rPr lang="en-US" dirty="0"/>
              <a:t>Transmitted through contact with</a:t>
            </a:r>
          </a:p>
          <a:p>
            <a:pPr lvl="2"/>
            <a:r>
              <a:rPr lang="en-US" dirty="0"/>
              <a:t>Blood</a:t>
            </a:r>
          </a:p>
          <a:p>
            <a:pPr lvl="2"/>
            <a:r>
              <a:rPr lang="en-US" dirty="0"/>
              <a:t>Other possible infectious material</a:t>
            </a:r>
          </a:p>
          <a:p>
            <a:pPr lvl="2"/>
            <a:r>
              <a:rPr lang="en-US" dirty="0"/>
              <a:t>Broken skin or </a:t>
            </a:r>
          </a:p>
          <a:p>
            <a:pPr lvl="2"/>
            <a:r>
              <a:rPr lang="en-US" dirty="0"/>
              <a:t>Mucus membranes</a:t>
            </a:r>
          </a:p>
          <a:p>
            <a:pPr lvl="1"/>
            <a:endParaRPr lang="en-US" dirty="0"/>
          </a:p>
        </p:txBody>
      </p:sp>
      <p:pic>
        <p:nvPicPr>
          <p:cNvPr id="4" name="Picture 3">
            <a:extLst>
              <a:ext uri="{FF2B5EF4-FFF2-40B4-BE49-F238E27FC236}">
                <a16:creationId xmlns:a16="http://schemas.microsoft.com/office/drawing/2014/main" id="{B72DD663-7DE2-4A35-A18F-D3278059DC75}"/>
              </a:ext>
            </a:extLst>
          </p:cNvPr>
          <p:cNvPicPr>
            <a:picLocks noChangeAspect="1"/>
          </p:cNvPicPr>
          <p:nvPr/>
        </p:nvPicPr>
        <p:blipFill>
          <a:blip r:embed="rId2"/>
          <a:stretch>
            <a:fillRect/>
          </a:stretch>
        </p:blipFill>
        <p:spPr>
          <a:xfrm>
            <a:off x="6464299" y="1646302"/>
            <a:ext cx="4790329" cy="3193553"/>
          </a:xfrm>
          <a:prstGeom prst="rect">
            <a:avLst/>
          </a:prstGeom>
        </p:spPr>
      </p:pic>
    </p:spTree>
    <p:extLst>
      <p:ext uri="{BB962C8B-B14F-4D97-AF65-F5344CB8AC3E}">
        <p14:creationId xmlns:p14="http://schemas.microsoft.com/office/powerpoint/2010/main" val="153038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Route of Transmission</a:t>
            </a:r>
          </a:p>
          <a:p>
            <a:pPr lvl="1"/>
            <a:r>
              <a:rPr lang="en-US" dirty="0"/>
              <a:t>Mucus membranes are the lining areas of the body not covered by skin</a:t>
            </a:r>
          </a:p>
          <a:p>
            <a:pPr lvl="1"/>
            <a:r>
              <a:rPr lang="en-US" dirty="0"/>
              <a:t>Include:</a:t>
            </a:r>
          </a:p>
          <a:p>
            <a:pPr lvl="2"/>
            <a:r>
              <a:rPr lang="en-US" dirty="0"/>
              <a:t>Membrane inside the eyelid that surrounds the eye</a:t>
            </a:r>
          </a:p>
          <a:p>
            <a:pPr lvl="2"/>
            <a:r>
              <a:rPr lang="en-US" dirty="0"/>
              <a:t>Inside of the nose or mouth</a:t>
            </a:r>
          </a:p>
          <a:p>
            <a:pPr lvl="2"/>
            <a:r>
              <a:rPr lang="en-US" dirty="0"/>
              <a:t>Inside of the penis, vagina, or rectum</a:t>
            </a:r>
          </a:p>
          <a:p>
            <a:pPr lvl="1"/>
            <a:r>
              <a:rPr lang="en-US" dirty="0"/>
              <a:t>Are very porous, allowing viruses to enter the body</a:t>
            </a:r>
          </a:p>
          <a:p>
            <a:pPr lvl="1"/>
            <a:r>
              <a:rPr lang="en-US" dirty="0"/>
              <a:t>Some risk created by the prolonged exposure of these fluids with unbroken skin</a:t>
            </a:r>
          </a:p>
          <a:p>
            <a:pPr lvl="1"/>
            <a:endParaRPr lang="en-US" dirty="0"/>
          </a:p>
        </p:txBody>
      </p:sp>
    </p:spTree>
    <p:extLst>
      <p:ext uri="{BB962C8B-B14F-4D97-AF65-F5344CB8AC3E}">
        <p14:creationId xmlns:p14="http://schemas.microsoft.com/office/powerpoint/2010/main" val="2181791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Route of Transmission</a:t>
            </a:r>
          </a:p>
          <a:p>
            <a:pPr lvl="1"/>
            <a:r>
              <a:rPr lang="en-US" dirty="0"/>
              <a:t>Typical methods of infection are caused by direct exposure through:</a:t>
            </a:r>
          </a:p>
          <a:p>
            <a:pPr lvl="2"/>
            <a:r>
              <a:rPr lang="en-US" dirty="0"/>
              <a:t>Unprotected sex</a:t>
            </a:r>
          </a:p>
          <a:p>
            <a:pPr lvl="2"/>
            <a:r>
              <a:rPr lang="en-US" dirty="0"/>
              <a:t>Needle sticks</a:t>
            </a:r>
          </a:p>
          <a:p>
            <a:pPr lvl="2"/>
            <a:r>
              <a:rPr lang="en-US" dirty="0"/>
              <a:t>Improper handling or splashes of infected body fluids onto broken skin and/or mucus membranes</a:t>
            </a:r>
          </a:p>
          <a:p>
            <a:pPr lvl="1"/>
            <a:endParaRPr lang="en-US" dirty="0"/>
          </a:p>
        </p:txBody>
      </p:sp>
      <p:pic>
        <p:nvPicPr>
          <p:cNvPr id="4" name="Picture 3">
            <a:extLst>
              <a:ext uri="{FF2B5EF4-FFF2-40B4-BE49-F238E27FC236}">
                <a16:creationId xmlns:a16="http://schemas.microsoft.com/office/drawing/2014/main" id="{E58B2D7B-7861-4A23-AB84-B58ACFACB230}"/>
              </a:ext>
            </a:extLst>
          </p:cNvPr>
          <p:cNvPicPr>
            <a:picLocks noChangeAspect="1"/>
          </p:cNvPicPr>
          <p:nvPr/>
        </p:nvPicPr>
        <p:blipFill>
          <a:blip r:embed="rId2"/>
          <a:stretch>
            <a:fillRect/>
          </a:stretch>
        </p:blipFill>
        <p:spPr>
          <a:xfrm>
            <a:off x="6788098" y="2423309"/>
            <a:ext cx="1719221" cy="829128"/>
          </a:xfrm>
          <a:prstGeom prst="rect">
            <a:avLst/>
          </a:prstGeom>
        </p:spPr>
      </p:pic>
    </p:spTree>
    <p:extLst>
      <p:ext uri="{BB962C8B-B14F-4D97-AF65-F5344CB8AC3E}">
        <p14:creationId xmlns:p14="http://schemas.microsoft.com/office/powerpoint/2010/main" val="369557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Prevention</a:t>
            </a:r>
          </a:p>
          <a:p>
            <a:pPr lvl="1"/>
            <a:r>
              <a:rPr lang="en-US" dirty="0"/>
              <a:t>Replace personal protective equipment when it is damaged</a:t>
            </a:r>
          </a:p>
          <a:p>
            <a:pPr lvl="1"/>
            <a:r>
              <a:rPr lang="en-US" dirty="0"/>
              <a:t>Clean and disinfect when it is dirty or contaminated</a:t>
            </a:r>
          </a:p>
          <a:p>
            <a:pPr lvl="1"/>
            <a:r>
              <a:rPr lang="en-US" dirty="0"/>
              <a:t>Ensure that spills of blood or other personal infectious material are cleaned </a:t>
            </a:r>
            <a:r>
              <a:rPr lang="en-US" u="sng" dirty="0"/>
              <a:t>immediately</a:t>
            </a:r>
          </a:p>
          <a:p>
            <a:pPr lvl="1"/>
            <a:endParaRPr lang="en-US" dirty="0"/>
          </a:p>
        </p:txBody>
      </p:sp>
      <p:pic>
        <p:nvPicPr>
          <p:cNvPr id="4" name="Picture 3">
            <a:extLst>
              <a:ext uri="{FF2B5EF4-FFF2-40B4-BE49-F238E27FC236}">
                <a16:creationId xmlns:a16="http://schemas.microsoft.com/office/drawing/2014/main" id="{8C53C564-2139-4606-9E6D-39BDDF1A39C8}"/>
              </a:ext>
            </a:extLst>
          </p:cNvPr>
          <p:cNvPicPr>
            <a:picLocks noChangeAspect="1"/>
          </p:cNvPicPr>
          <p:nvPr/>
        </p:nvPicPr>
        <p:blipFill>
          <a:blip r:embed="rId2"/>
          <a:stretch>
            <a:fillRect/>
          </a:stretch>
        </p:blipFill>
        <p:spPr>
          <a:xfrm>
            <a:off x="9022997" y="4075822"/>
            <a:ext cx="2274005" cy="2078916"/>
          </a:xfrm>
          <a:prstGeom prst="rect">
            <a:avLst/>
          </a:prstGeom>
        </p:spPr>
      </p:pic>
    </p:spTree>
    <p:extLst>
      <p:ext uri="{BB962C8B-B14F-4D97-AF65-F5344CB8AC3E}">
        <p14:creationId xmlns:p14="http://schemas.microsoft.com/office/powerpoint/2010/main" val="183142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Prevention</a:t>
            </a:r>
          </a:p>
          <a:p>
            <a:pPr lvl="1"/>
            <a:r>
              <a:rPr lang="en-US" dirty="0"/>
              <a:t>Cover broken skin with bandages (or other barriers)</a:t>
            </a:r>
          </a:p>
          <a:p>
            <a:pPr lvl="1"/>
            <a:r>
              <a:rPr lang="en-US" dirty="0"/>
              <a:t>Avoid inadvertent contact of these areas with contaminated fluids and items</a:t>
            </a:r>
          </a:p>
          <a:p>
            <a:pPr lvl="1"/>
            <a:r>
              <a:rPr lang="en-US" dirty="0"/>
              <a:t>Treat bandages as a part of your uniform</a:t>
            </a:r>
          </a:p>
          <a:p>
            <a:pPr lvl="1"/>
            <a:r>
              <a:rPr lang="en-US" dirty="0"/>
              <a:t>Use them routinely for even the smallest cuts</a:t>
            </a:r>
          </a:p>
          <a:p>
            <a:pPr lvl="1"/>
            <a:r>
              <a:rPr lang="en-US" dirty="0"/>
              <a:t>Cover larger areas with dressings</a:t>
            </a:r>
          </a:p>
          <a:p>
            <a:pPr lvl="1"/>
            <a:r>
              <a:rPr lang="en-US" dirty="0"/>
              <a:t>Cover dry, cracked skin</a:t>
            </a:r>
          </a:p>
          <a:p>
            <a:pPr lvl="1"/>
            <a:r>
              <a:rPr lang="en-US" dirty="0"/>
              <a:t> Liquid bandages work well for large areas of cracked skin or large abrasions</a:t>
            </a:r>
          </a:p>
          <a:p>
            <a:pPr lvl="1"/>
            <a:endParaRPr lang="en-US" dirty="0"/>
          </a:p>
        </p:txBody>
      </p:sp>
      <p:pic>
        <p:nvPicPr>
          <p:cNvPr id="5" name="Picture 4">
            <a:extLst>
              <a:ext uri="{FF2B5EF4-FFF2-40B4-BE49-F238E27FC236}">
                <a16:creationId xmlns:a16="http://schemas.microsoft.com/office/drawing/2014/main" id="{4322F7C6-81E1-4FCD-95D7-0485A80B391F}"/>
              </a:ext>
            </a:extLst>
          </p:cNvPr>
          <p:cNvPicPr>
            <a:picLocks noChangeAspect="1"/>
          </p:cNvPicPr>
          <p:nvPr/>
        </p:nvPicPr>
        <p:blipFill>
          <a:blip r:embed="rId2"/>
          <a:stretch>
            <a:fillRect/>
          </a:stretch>
        </p:blipFill>
        <p:spPr>
          <a:xfrm>
            <a:off x="8298413" y="2559251"/>
            <a:ext cx="3080787" cy="3235738"/>
          </a:xfrm>
          <a:prstGeom prst="rect">
            <a:avLst/>
          </a:prstGeom>
        </p:spPr>
      </p:pic>
    </p:spTree>
    <p:extLst>
      <p:ext uri="{BB962C8B-B14F-4D97-AF65-F5344CB8AC3E}">
        <p14:creationId xmlns:p14="http://schemas.microsoft.com/office/powerpoint/2010/main" val="589719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Prevention</a:t>
            </a:r>
          </a:p>
          <a:p>
            <a:pPr lvl="1"/>
            <a:r>
              <a:rPr lang="en-US" dirty="0"/>
              <a:t>Needle sharing is the number one method of HCV infection.  Any item contaminated with blood or other possibly infectious material is a potential source of infection including:</a:t>
            </a:r>
          </a:p>
          <a:p>
            <a:pPr lvl="2"/>
            <a:r>
              <a:rPr lang="en-US" dirty="0"/>
              <a:t>Razors</a:t>
            </a:r>
          </a:p>
          <a:p>
            <a:pPr lvl="2"/>
            <a:r>
              <a:rPr lang="en-US" dirty="0"/>
              <a:t>Toothbrushes</a:t>
            </a:r>
          </a:p>
          <a:p>
            <a:pPr lvl="2"/>
            <a:r>
              <a:rPr lang="en-US" dirty="0"/>
              <a:t>Other sharp items</a:t>
            </a:r>
          </a:p>
          <a:p>
            <a:pPr lvl="2"/>
            <a:endParaRPr lang="en-US" dirty="0"/>
          </a:p>
          <a:p>
            <a:pPr marL="0" lvl="1" indent="0">
              <a:buNone/>
            </a:pPr>
            <a:r>
              <a:rPr lang="en-US" dirty="0"/>
              <a:t>Don’t share needles of any kind.</a:t>
            </a:r>
          </a:p>
          <a:p>
            <a:pPr lvl="1"/>
            <a:endParaRPr lang="en-US" dirty="0"/>
          </a:p>
          <a:p>
            <a:pPr lvl="1"/>
            <a:endParaRPr lang="en-US" dirty="0"/>
          </a:p>
        </p:txBody>
      </p:sp>
      <p:pic>
        <p:nvPicPr>
          <p:cNvPr id="4" name="Picture 3">
            <a:extLst>
              <a:ext uri="{FF2B5EF4-FFF2-40B4-BE49-F238E27FC236}">
                <a16:creationId xmlns:a16="http://schemas.microsoft.com/office/drawing/2014/main" id="{E38CABBD-BCE4-469D-84CD-9B7372735B7E}"/>
              </a:ext>
            </a:extLst>
          </p:cNvPr>
          <p:cNvPicPr>
            <a:picLocks noChangeAspect="1"/>
          </p:cNvPicPr>
          <p:nvPr/>
        </p:nvPicPr>
        <p:blipFill>
          <a:blip r:embed="rId2"/>
          <a:stretch>
            <a:fillRect/>
          </a:stretch>
        </p:blipFill>
        <p:spPr>
          <a:xfrm>
            <a:off x="8623662" y="3177926"/>
            <a:ext cx="1225402" cy="1219306"/>
          </a:xfrm>
          <a:prstGeom prst="rect">
            <a:avLst/>
          </a:prstGeom>
        </p:spPr>
      </p:pic>
      <p:pic>
        <p:nvPicPr>
          <p:cNvPr id="6" name="Picture 5">
            <a:extLst>
              <a:ext uri="{FF2B5EF4-FFF2-40B4-BE49-F238E27FC236}">
                <a16:creationId xmlns:a16="http://schemas.microsoft.com/office/drawing/2014/main" id="{02DF2ACF-50C7-4D26-BFED-1FDC5FCEC8A2}"/>
              </a:ext>
            </a:extLst>
          </p:cNvPr>
          <p:cNvPicPr>
            <a:picLocks noChangeAspect="1"/>
          </p:cNvPicPr>
          <p:nvPr/>
        </p:nvPicPr>
        <p:blipFill>
          <a:blip r:embed="rId3"/>
          <a:stretch>
            <a:fillRect/>
          </a:stretch>
        </p:blipFill>
        <p:spPr>
          <a:xfrm>
            <a:off x="7325101" y="4161759"/>
            <a:ext cx="1298561" cy="1231499"/>
          </a:xfrm>
          <a:prstGeom prst="rect">
            <a:avLst/>
          </a:prstGeom>
        </p:spPr>
      </p:pic>
    </p:spTree>
    <p:extLst>
      <p:ext uri="{BB962C8B-B14F-4D97-AF65-F5344CB8AC3E}">
        <p14:creationId xmlns:p14="http://schemas.microsoft.com/office/powerpoint/2010/main" val="352901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3299362"/>
          </a:xfrm>
        </p:spPr>
        <p:txBody>
          <a:bodyPr/>
          <a:lstStyle/>
          <a:p>
            <a:pPr marL="0" lvl="1" indent="0">
              <a:buNone/>
            </a:pPr>
            <a:r>
              <a:rPr lang="en-US" dirty="0"/>
              <a:t>Prevention</a:t>
            </a:r>
          </a:p>
          <a:p>
            <a:pPr lvl="1"/>
            <a:r>
              <a:rPr lang="en-US" dirty="0"/>
              <a:t>Avoid contact with possibly infectious body fluids through:</a:t>
            </a:r>
          </a:p>
          <a:p>
            <a:pPr lvl="2"/>
            <a:r>
              <a:rPr lang="en-US" dirty="0"/>
              <a:t>Abstinence</a:t>
            </a:r>
          </a:p>
          <a:p>
            <a:pPr lvl="2"/>
            <a:r>
              <a:rPr lang="en-US" dirty="0"/>
              <a:t>Monogamy</a:t>
            </a:r>
          </a:p>
          <a:p>
            <a:pPr lvl="2"/>
            <a:r>
              <a:rPr lang="en-US" dirty="0"/>
              <a:t>Limiting the number of sexual partners</a:t>
            </a:r>
          </a:p>
          <a:p>
            <a:pPr lvl="2"/>
            <a:r>
              <a:rPr lang="en-US" dirty="0"/>
              <a:t>Using barrier devices such as dental dams or condoms to prevent the direct contact of these fluids with the mucus membranes and skin.</a:t>
            </a:r>
          </a:p>
          <a:p>
            <a:pPr lvl="1"/>
            <a:endParaRPr lang="en-US" dirty="0"/>
          </a:p>
          <a:p>
            <a:pPr lvl="1"/>
            <a:endParaRPr lang="en-US" dirty="0"/>
          </a:p>
        </p:txBody>
      </p:sp>
      <p:pic>
        <p:nvPicPr>
          <p:cNvPr id="5" name="Picture 4">
            <a:extLst>
              <a:ext uri="{FF2B5EF4-FFF2-40B4-BE49-F238E27FC236}">
                <a16:creationId xmlns:a16="http://schemas.microsoft.com/office/drawing/2014/main" id="{2A5400D5-15C4-4FDB-8819-8E62FED3AC6F}"/>
              </a:ext>
            </a:extLst>
          </p:cNvPr>
          <p:cNvPicPr>
            <a:picLocks noChangeAspect="1"/>
          </p:cNvPicPr>
          <p:nvPr/>
        </p:nvPicPr>
        <p:blipFill>
          <a:blip r:embed="rId2"/>
          <a:stretch>
            <a:fillRect/>
          </a:stretch>
        </p:blipFill>
        <p:spPr>
          <a:xfrm>
            <a:off x="4026783" y="4856693"/>
            <a:ext cx="1743607" cy="1329043"/>
          </a:xfrm>
          <a:prstGeom prst="rect">
            <a:avLst/>
          </a:prstGeom>
        </p:spPr>
      </p:pic>
      <p:pic>
        <p:nvPicPr>
          <p:cNvPr id="7" name="Picture 6">
            <a:extLst>
              <a:ext uri="{FF2B5EF4-FFF2-40B4-BE49-F238E27FC236}">
                <a16:creationId xmlns:a16="http://schemas.microsoft.com/office/drawing/2014/main" id="{361EC192-8534-45B9-8152-DB9B0ECBB4EF}"/>
              </a:ext>
            </a:extLst>
          </p:cNvPr>
          <p:cNvPicPr>
            <a:picLocks noChangeAspect="1"/>
          </p:cNvPicPr>
          <p:nvPr/>
        </p:nvPicPr>
        <p:blipFill>
          <a:blip r:embed="rId3"/>
          <a:stretch>
            <a:fillRect/>
          </a:stretch>
        </p:blipFill>
        <p:spPr>
          <a:xfrm>
            <a:off x="6347802" y="4667700"/>
            <a:ext cx="1713124" cy="1518036"/>
          </a:xfrm>
          <a:prstGeom prst="rect">
            <a:avLst/>
          </a:prstGeom>
        </p:spPr>
      </p:pic>
    </p:spTree>
    <p:extLst>
      <p:ext uri="{BB962C8B-B14F-4D97-AF65-F5344CB8AC3E}">
        <p14:creationId xmlns:p14="http://schemas.microsoft.com/office/powerpoint/2010/main" val="652314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Precautions</a:t>
            </a:r>
          </a:p>
          <a:p>
            <a:pPr lvl="1"/>
            <a:r>
              <a:rPr lang="en-US" dirty="0"/>
              <a:t>Vaccinations</a:t>
            </a:r>
          </a:p>
          <a:p>
            <a:pPr lvl="2"/>
            <a:r>
              <a:rPr lang="en-US" dirty="0"/>
              <a:t>BV vaccination will prevent HBV infection.</a:t>
            </a:r>
          </a:p>
          <a:p>
            <a:pPr lvl="2"/>
            <a:r>
              <a:rPr lang="en-US" dirty="0"/>
              <a:t>There is no vaccination for HCV or HIV.</a:t>
            </a:r>
          </a:p>
          <a:p>
            <a:pPr lvl="1"/>
            <a:r>
              <a:rPr lang="en-US" dirty="0"/>
              <a:t>A good rule of thumb is to assume that all persons are infected.</a:t>
            </a:r>
          </a:p>
          <a:p>
            <a:pPr lvl="1"/>
            <a:r>
              <a:rPr lang="en-US" dirty="0"/>
              <a:t>Use personal protective equipment</a:t>
            </a:r>
          </a:p>
          <a:p>
            <a:pPr lvl="2"/>
            <a:r>
              <a:rPr lang="en-US" dirty="0"/>
              <a:t>Gloves</a:t>
            </a:r>
          </a:p>
          <a:p>
            <a:pPr lvl="2"/>
            <a:r>
              <a:rPr lang="en-US" dirty="0"/>
              <a:t>Face shields</a:t>
            </a:r>
          </a:p>
          <a:p>
            <a:pPr lvl="2"/>
            <a:r>
              <a:rPr lang="en-US" dirty="0"/>
              <a:t>Face Masks</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68ED87F3-21E5-405F-93C8-61BC3D9AF245}"/>
              </a:ext>
            </a:extLst>
          </p:cNvPr>
          <p:cNvPicPr>
            <a:picLocks noChangeAspect="1"/>
          </p:cNvPicPr>
          <p:nvPr/>
        </p:nvPicPr>
        <p:blipFill>
          <a:blip r:embed="rId2"/>
          <a:stretch>
            <a:fillRect/>
          </a:stretch>
        </p:blipFill>
        <p:spPr>
          <a:xfrm>
            <a:off x="7591269" y="3980787"/>
            <a:ext cx="2531786" cy="2223866"/>
          </a:xfrm>
          <a:prstGeom prst="rect">
            <a:avLst/>
          </a:prstGeom>
        </p:spPr>
      </p:pic>
    </p:spTree>
    <p:extLst>
      <p:ext uri="{BB962C8B-B14F-4D97-AF65-F5344CB8AC3E}">
        <p14:creationId xmlns:p14="http://schemas.microsoft.com/office/powerpoint/2010/main" val="3875071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Precautions</a:t>
            </a:r>
          </a:p>
          <a:p>
            <a:pPr lvl="1"/>
            <a:r>
              <a:rPr lang="en-US" dirty="0"/>
              <a:t>Gloves</a:t>
            </a:r>
          </a:p>
          <a:p>
            <a:pPr lvl="2"/>
            <a:r>
              <a:rPr lang="en-US" dirty="0"/>
              <a:t>Barriers for your hands</a:t>
            </a:r>
          </a:p>
          <a:p>
            <a:pPr lvl="2"/>
            <a:r>
              <a:rPr lang="en-US" dirty="0"/>
              <a:t>Prevent blood from entering your body through breaks in your skin</a:t>
            </a:r>
          </a:p>
          <a:p>
            <a:pPr lvl="2"/>
            <a:r>
              <a:rPr lang="en-US" dirty="0"/>
              <a:t>Remove carefully so that the exterior of the glove doesn’t come into contact with your skin</a:t>
            </a:r>
          </a:p>
          <a:p>
            <a:pPr lvl="2"/>
            <a:r>
              <a:rPr lang="en-US" dirty="0"/>
              <a:t>Always wash your hands after removing your gloves! </a:t>
            </a:r>
          </a:p>
          <a:p>
            <a:pPr lvl="1"/>
            <a:endParaRPr lang="en-US" dirty="0"/>
          </a:p>
          <a:p>
            <a:pPr lvl="1"/>
            <a:endParaRPr lang="en-US" dirty="0"/>
          </a:p>
          <a:p>
            <a:pPr lvl="1"/>
            <a:endParaRPr lang="en-US" dirty="0"/>
          </a:p>
        </p:txBody>
      </p:sp>
      <p:pic>
        <p:nvPicPr>
          <p:cNvPr id="5" name="Picture 4" descr="gloves.jpg">
            <a:extLst>
              <a:ext uri="{FF2B5EF4-FFF2-40B4-BE49-F238E27FC236}">
                <a16:creationId xmlns:a16="http://schemas.microsoft.com/office/drawing/2014/main" id="{D078A432-A9C3-4522-84BC-1056CBE832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1077" y="2226180"/>
            <a:ext cx="4632308" cy="308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20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Precautions</a:t>
            </a:r>
          </a:p>
          <a:p>
            <a:pPr lvl="1"/>
            <a:r>
              <a:rPr lang="en-US" dirty="0"/>
              <a:t>Face Shields</a:t>
            </a:r>
          </a:p>
          <a:p>
            <a:pPr lvl="2"/>
            <a:r>
              <a:rPr lang="en-US" dirty="0"/>
              <a:t>Protect the mucus membranes of the face, and any broken skin on the face, from splashes</a:t>
            </a:r>
          </a:p>
          <a:p>
            <a:pPr lvl="2"/>
            <a:r>
              <a:rPr lang="en-US" dirty="0"/>
              <a:t>Visors, goggles, and glasses</a:t>
            </a:r>
          </a:p>
          <a:p>
            <a:pPr lvl="1"/>
            <a:endParaRPr lang="en-US" dirty="0"/>
          </a:p>
          <a:p>
            <a:pPr lvl="1"/>
            <a:endParaRPr lang="en-US" dirty="0"/>
          </a:p>
          <a:p>
            <a:pPr lvl="1"/>
            <a:endParaRPr lang="en-US" dirty="0"/>
          </a:p>
          <a:p>
            <a:pPr lvl="1"/>
            <a:endParaRPr lang="en-US" dirty="0"/>
          </a:p>
        </p:txBody>
      </p:sp>
      <p:sp>
        <p:nvSpPr>
          <p:cNvPr id="6" name="Content Placeholder 2">
            <a:extLst>
              <a:ext uri="{FF2B5EF4-FFF2-40B4-BE49-F238E27FC236}">
                <a16:creationId xmlns:a16="http://schemas.microsoft.com/office/drawing/2014/main" id="{A16BECD4-8BEE-4B43-82E8-2C5D44312EA1}"/>
              </a:ext>
            </a:extLst>
          </p:cNvPr>
          <p:cNvSpPr txBox="1">
            <a:spLocks/>
          </p:cNvSpPr>
          <p:nvPr/>
        </p:nvSpPr>
        <p:spPr>
          <a:xfrm>
            <a:off x="6476999" y="1420420"/>
            <a:ext cx="5341497"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ppleSystemUIFont" charset="-120"/>
              <a:buNone/>
            </a:pPr>
            <a:r>
              <a:rPr lang="en-US" dirty="0"/>
              <a:t>Precautions</a:t>
            </a:r>
          </a:p>
          <a:p>
            <a:pPr lvl="1"/>
            <a:r>
              <a:rPr lang="en-US" dirty="0"/>
              <a:t>Face Masks</a:t>
            </a:r>
          </a:p>
          <a:p>
            <a:pPr lvl="2"/>
            <a:r>
              <a:rPr lang="en-US" dirty="0"/>
              <a:t>There are types of face masks: </a:t>
            </a:r>
          </a:p>
          <a:p>
            <a:pPr lvl="2"/>
            <a:r>
              <a:rPr lang="en-US" dirty="0"/>
              <a:t>Surgical-style prevent you from inhaling contaminants.</a:t>
            </a:r>
          </a:p>
          <a:p>
            <a:pPr lvl="2"/>
            <a:r>
              <a:rPr lang="en-US" dirty="0"/>
              <a:t>Most have a bendable nosepiece and an adjustable elastic strap.</a:t>
            </a:r>
          </a:p>
          <a:p>
            <a:pPr lvl="2"/>
            <a:r>
              <a:rPr lang="en-US" dirty="0"/>
              <a:t>A CPR mask is used to give breaths while doing CPR.</a:t>
            </a:r>
          </a:p>
          <a:p>
            <a:pPr lvl="1"/>
            <a:endParaRPr lang="en-US" dirty="0"/>
          </a:p>
          <a:p>
            <a:pPr lvl="1"/>
            <a:endParaRPr lang="en-US" dirty="0"/>
          </a:p>
          <a:p>
            <a:pPr lvl="1"/>
            <a:endParaRPr lang="en-US" dirty="0"/>
          </a:p>
          <a:p>
            <a:pPr lvl="1"/>
            <a:endParaRPr lang="en-US" dirty="0"/>
          </a:p>
        </p:txBody>
      </p:sp>
      <p:pic>
        <p:nvPicPr>
          <p:cNvPr id="7" name="Picture 6">
            <a:extLst>
              <a:ext uri="{FF2B5EF4-FFF2-40B4-BE49-F238E27FC236}">
                <a16:creationId xmlns:a16="http://schemas.microsoft.com/office/drawing/2014/main" id="{859A41A7-094A-4F08-A4FC-180BB3E2569F}"/>
              </a:ext>
            </a:extLst>
          </p:cNvPr>
          <p:cNvPicPr>
            <a:picLocks noChangeAspect="1"/>
          </p:cNvPicPr>
          <p:nvPr/>
        </p:nvPicPr>
        <p:blipFill>
          <a:blip r:embed="rId2"/>
          <a:stretch>
            <a:fillRect/>
          </a:stretch>
        </p:blipFill>
        <p:spPr>
          <a:xfrm>
            <a:off x="4444264" y="4331875"/>
            <a:ext cx="1219306" cy="1828959"/>
          </a:xfrm>
          <a:prstGeom prst="rect">
            <a:avLst/>
          </a:prstGeom>
        </p:spPr>
      </p:pic>
      <p:pic>
        <p:nvPicPr>
          <p:cNvPr id="8" name="Picture 7">
            <a:extLst>
              <a:ext uri="{FF2B5EF4-FFF2-40B4-BE49-F238E27FC236}">
                <a16:creationId xmlns:a16="http://schemas.microsoft.com/office/drawing/2014/main" id="{D167D3B7-AFC3-4DC3-BCBB-F28E97344F0E}"/>
              </a:ext>
            </a:extLst>
          </p:cNvPr>
          <p:cNvPicPr>
            <a:picLocks noChangeAspect="1"/>
          </p:cNvPicPr>
          <p:nvPr/>
        </p:nvPicPr>
        <p:blipFill>
          <a:blip r:embed="rId3"/>
          <a:stretch>
            <a:fillRect/>
          </a:stretch>
        </p:blipFill>
        <p:spPr>
          <a:xfrm>
            <a:off x="1685468" y="4331875"/>
            <a:ext cx="1719221" cy="1816765"/>
          </a:xfrm>
          <a:prstGeom prst="rect">
            <a:avLst/>
          </a:prstGeom>
        </p:spPr>
      </p:pic>
    </p:spTree>
    <p:extLst>
      <p:ext uri="{BB962C8B-B14F-4D97-AF65-F5344CB8AC3E}">
        <p14:creationId xmlns:p14="http://schemas.microsoft.com/office/powerpoint/2010/main" val="3392309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Treatment</a:t>
            </a:r>
          </a:p>
          <a:p>
            <a:pPr lvl="1"/>
            <a:r>
              <a:rPr lang="en-US" dirty="0"/>
              <a:t>Occupational Exposure – reasonable, anticipated skin, eye, mucous membrane, or parenteral contact with blood or other potentially infectious materials that may result from the performance of an employee’s duties.</a:t>
            </a:r>
          </a:p>
          <a:p>
            <a:pPr lvl="1"/>
            <a:r>
              <a:rPr lang="en-US" dirty="0"/>
              <a:t>Parenteral – piercing mucous membranes or the skin through such events as needle sticks, human bites, cuts, and abrasions.</a:t>
            </a:r>
          </a:p>
          <a:p>
            <a:pPr lvl="1"/>
            <a:r>
              <a:rPr lang="en-US" dirty="0"/>
              <a:t>Whenever an occupational exposure has occurred, you must know what to do.</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884706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Treatment</a:t>
            </a:r>
          </a:p>
          <a:p>
            <a:pPr lvl="1"/>
            <a:r>
              <a:rPr lang="en-US" dirty="0"/>
              <a:t>Remove the blood or possibly infectious material.</a:t>
            </a:r>
          </a:p>
          <a:p>
            <a:pPr lvl="1"/>
            <a:r>
              <a:rPr lang="en-US" dirty="0"/>
              <a:t>Wash the affected area immediately.  Flush the eyes, nose, or mouth with clean water.</a:t>
            </a:r>
          </a:p>
          <a:p>
            <a:pPr lvl="1"/>
            <a:r>
              <a:rPr lang="en-US" dirty="0"/>
              <a:t>Seek first aid or medical treatment, if necessary.  </a:t>
            </a:r>
          </a:p>
          <a:p>
            <a:pPr lvl="1"/>
            <a:r>
              <a:rPr lang="en-US" dirty="0"/>
              <a:t>Let the medical staff determine if you have been occupationally exposed.  Time is of the essence.  If preventive action for HIV is required, it is best to start within two hours of exposure.</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420984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Treatment</a:t>
            </a:r>
          </a:p>
          <a:p>
            <a:pPr lvl="1"/>
            <a:r>
              <a:rPr lang="en-US" dirty="0"/>
              <a:t>Ensure the area is cleaned to prevent others from being exposed.</a:t>
            </a:r>
          </a:p>
          <a:p>
            <a:pPr lvl="1"/>
            <a:r>
              <a:rPr lang="en-US" dirty="0"/>
              <a:t>If a supervisor or coworker is available, let them see what happened, but don’t delay cleaning the area or seeking medical attention to let someone witness what happened.</a:t>
            </a:r>
          </a:p>
          <a:p>
            <a:pPr lvl="1"/>
            <a:r>
              <a:rPr lang="en-US" dirty="0"/>
              <a:t>Report the incident to your supervisor as soon as possible.</a:t>
            </a:r>
          </a:p>
          <a:p>
            <a:pPr lvl="1"/>
            <a:r>
              <a:rPr lang="en-US" dirty="0"/>
              <a:t>Get a baseline blood test done within ten days for any future workman’s compensation claims.</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86480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Tuberculosis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Tuberculosis (TB) is an infectious disease caused by bacteria, unlike the blood-borne pathogens which are caused by viruses.  TB is a potentially lethal infection of the lungs, although it infects other parts of the body on rare occasions.</a:t>
            </a:r>
          </a:p>
          <a:p>
            <a:pPr lvl="1"/>
            <a:endParaRPr lang="en-US" dirty="0"/>
          </a:p>
        </p:txBody>
      </p:sp>
      <p:pic>
        <p:nvPicPr>
          <p:cNvPr id="4" name="Picture 3">
            <a:extLst>
              <a:ext uri="{FF2B5EF4-FFF2-40B4-BE49-F238E27FC236}">
                <a16:creationId xmlns:a16="http://schemas.microsoft.com/office/drawing/2014/main" id="{E520801A-7EFA-485C-8419-BBC2176CDCA7}"/>
              </a:ext>
            </a:extLst>
          </p:cNvPr>
          <p:cNvPicPr>
            <a:picLocks noChangeAspect="1"/>
          </p:cNvPicPr>
          <p:nvPr/>
        </p:nvPicPr>
        <p:blipFill>
          <a:blip r:embed="rId2"/>
          <a:stretch>
            <a:fillRect/>
          </a:stretch>
        </p:blipFill>
        <p:spPr>
          <a:xfrm>
            <a:off x="6828372" y="1686178"/>
            <a:ext cx="3971608" cy="3883350"/>
          </a:xfrm>
          <a:prstGeom prst="rect">
            <a:avLst/>
          </a:prstGeom>
        </p:spPr>
      </p:pic>
    </p:spTree>
    <p:extLst>
      <p:ext uri="{BB962C8B-B14F-4D97-AF65-F5344CB8AC3E}">
        <p14:creationId xmlns:p14="http://schemas.microsoft.com/office/powerpoint/2010/main" val="266943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Tuberculosis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Symptoms</a:t>
            </a:r>
          </a:p>
          <a:p>
            <a:pPr lvl="1"/>
            <a:r>
              <a:rPr lang="en-US" dirty="0"/>
              <a:t>Common cough with a progressive increase in production of mucus </a:t>
            </a:r>
          </a:p>
          <a:p>
            <a:pPr lvl="1"/>
            <a:r>
              <a:rPr lang="en-US" dirty="0"/>
              <a:t>Coughing up blood</a:t>
            </a:r>
          </a:p>
          <a:p>
            <a:pPr lvl="1"/>
            <a:r>
              <a:rPr lang="en-US" dirty="0"/>
              <a:t>Fever</a:t>
            </a:r>
          </a:p>
          <a:p>
            <a:pPr lvl="1"/>
            <a:r>
              <a:rPr lang="en-US" dirty="0"/>
              <a:t>Loss of appetite</a:t>
            </a:r>
          </a:p>
          <a:p>
            <a:pPr lvl="1"/>
            <a:r>
              <a:rPr lang="en-US" dirty="0"/>
              <a:t>Weight loss</a:t>
            </a:r>
          </a:p>
          <a:p>
            <a:pPr lvl="1"/>
            <a:r>
              <a:rPr lang="en-US" dirty="0"/>
              <a:t>Night sweats </a:t>
            </a:r>
          </a:p>
          <a:p>
            <a:pPr lvl="1"/>
            <a:r>
              <a:rPr lang="en-US" dirty="0"/>
              <a:t>Sharp pain in the chest when breathing deeply or coughing</a:t>
            </a:r>
          </a:p>
          <a:p>
            <a:pPr lvl="1"/>
            <a:endParaRPr lang="en-US" dirty="0"/>
          </a:p>
        </p:txBody>
      </p:sp>
      <p:pic>
        <p:nvPicPr>
          <p:cNvPr id="5" name="Picture 4">
            <a:extLst>
              <a:ext uri="{FF2B5EF4-FFF2-40B4-BE49-F238E27FC236}">
                <a16:creationId xmlns:a16="http://schemas.microsoft.com/office/drawing/2014/main" id="{B4F97BBE-87C6-4016-B586-63C06BCDEB4B}"/>
              </a:ext>
            </a:extLst>
          </p:cNvPr>
          <p:cNvPicPr>
            <a:picLocks noChangeAspect="1"/>
          </p:cNvPicPr>
          <p:nvPr/>
        </p:nvPicPr>
        <p:blipFill>
          <a:blip r:embed="rId2"/>
          <a:stretch>
            <a:fillRect/>
          </a:stretch>
        </p:blipFill>
        <p:spPr>
          <a:xfrm>
            <a:off x="7908094" y="1902120"/>
            <a:ext cx="2891886" cy="4343127"/>
          </a:xfrm>
          <a:prstGeom prst="rect">
            <a:avLst/>
          </a:prstGeom>
        </p:spPr>
      </p:pic>
    </p:spTree>
    <p:extLst>
      <p:ext uri="{BB962C8B-B14F-4D97-AF65-F5344CB8AC3E}">
        <p14:creationId xmlns:p14="http://schemas.microsoft.com/office/powerpoint/2010/main" val="475766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Tuberculosis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Routes of Transmission</a:t>
            </a:r>
          </a:p>
          <a:p>
            <a:pPr lvl="1"/>
            <a:r>
              <a:rPr lang="en-US" dirty="0"/>
              <a:t>Spread by inhaling particles containing the bacteria.</a:t>
            </a:r>
          </a:p>
          <a:p>
            <a:pPr lvl="1"/>
            <a:r>
              <a:rPr lang="en-US" dirty="0"/>
              <a:t>The particles are caused by coughing, sneezing, or speaking to someone in the infectious stage of the disease.</a:t>
            </a:r>
          </a:p>
          <a:p>
            <a:pPr lvl="1"/>
            <a:endParaRPr lang="en-US" dirty="0"/>
          </a:p>
        </p:txBody>
      </p:sp>
      <p:pic>
        <p:nvPicPr>
          <p:cNvPr id="4" name="Picture 3">
            <a:extLst>
              <a:ext uri="{FF2B5EF4-FFF2-40B4-BE49-F238E27FC236}">
                <a16:creationId xmlns:a16="http://schemas.microsoft.com/office/drawing/2014/main" id="{1B8A7D52-9299-4E5D-AC20-3583B238D520}"/>
              </a:ext>
            </a:extLst>
          </p:cNvPr>
          <p:cNvPicPr>
            <a:picLocks noChangeAspect="1"/>
          </p:cNvPicPr>
          <p:nvPr/>
        </p:nvPicPr>
        <p:blipFill>
          <a:blip r:embed="rId2"/>
          <a:stretch>
            <a:fillRect/>
          </a:stretch>
        </p:blipFill>
        <p:spPr>
          <a:xfrm>
            <a:off x="7767782" y="1420419"/>
            <a:ext cx="3032198" cy="4564143"/>
          </a:xfrm>
          <a:prstGeom prst="rect">
            <a:avLst/>
          </a:prstGeom>
        </p:spPr>
      </p:pic>
    </p:spTree>
    <p:extLst>
      <p:ext uri="{BB962C8B-B14F-4D97-AF65-F5344CB8AC3E}">
        <p14:creationId xmlns:p14="http://schemas.microsoft.com/office/powerpoint/2010/main" val="1666960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Tuberculosis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Prevention</a:t>
            </a:r>
          </a:p>
          <a:p>
            <a:pPr lvl="1"/>
            <a:r>
              <a:rPr lang="en-US" dirty="0"/>
              <a:t>Infection can be prevented by not inhaling the bacteria.</a:t>
            </a:r>
          </a:p>
          <a:p>
            <a:pPr lvl="1"/>
            <a:r>
              <a:rPr lang="en-US" dirty="0"/>
              <a:t>Keep your immune system strong.  Many times the body is able to fight off TB exposures.</a:t>
            </a:r>
          </a:p>
          <a:p>
            <a:pPr lvl="1"/>
            <a:r>
              <a:rPr lang="en-US" dirty="0"/>
              <a:t>A person should wear a surgical mask when in close contact with an infected person.</a:t>
            </a:r>
          </a:p>
          <a:p>
            <a:pPr lvl="1"/>
            <a:r>
              <a:rPr lang="en-US" dirty="0"/>
              <a:t>Infected persons must wear a mask when being transported outside of isolation, either in a hospital room or a secluded cell area.</a:t>
            </a:r>
          </a:p>
          <a:p>
            <a:pPr lvl="1"/>
            <a:endParaRPr lang="en-US" dirty="0"/>
          </a:p>
          <a:p>
            <a:pPr lvl="1"/>
            <a:endParaRPr lang="en-US" dirty="0"/>
          </a:p>
        </p:txBody>
      </p:sp>
    </p:spTree>
    <p:extLst>
      <p:ext uri="{BB962C8B-B14F-4D97-AF65-F5344CB8AC3E}">
        <p14:creationId xmlns:p14="http://schemas.microsoft.com/office/powerpoint/2010/main" val="2738863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Tuberculosis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Treatment</a:t>
            </a:r>
          </a:p>
          <a:p>
            <a:pPr lvl="1"/>
            <a:r>
              <a:rPr lang="en-US" dirty="0"/>
              <a:t>Medication</a:t>
            </a:r>
          </a:p>
          <a:p>
            <a:pPr lvl="1"/>
            <a:endParaRPr lang="en-US" dirty="0"/>
          </a:p>
          <a:p>
            <a:pPr lvl="1"/>
            <a:endParaRPr lang="en-US" dirty="0"/>
          </a:p>
        </p:txBody>
      </p:sp>
      <p:pic>
        <p:nvPicPr>
          <p:cNvPr id="4" name="Picture 3">
            <a:extLst>
              <a:ext uri="{FF2B5EF4-FFF2-40B4-BE49-F238E27FC236}">
                <a16:creationId xmlns:a16="http://schemas.microsoft.com/office/drawing/2014/main" id="{9DF9B1DF-B852-4FF3-821D-C885B8168BF4}"/>
              </a:ext>
            </a:extLst>
          </p:cNvPr>
          <p:cNvPicPr>
            <a:picLocks noChangeAspect="1"/>
          </p:cNvPicPr>
          <p:nvPr/>
        </p:nvPicPr>
        <p:blipFill>
          <a:blip r:embed="rId2"/>
          <a:stretch>
            <a:fillRect/>
          </a:stretch>
        </p:blipFill>
        <p:spPr>
          <a:xfrm>
            <a:off x="7411605" y="1495328"/>
            <a:ext cx="2651990" cy="3036071"/>
          </a:xfrm>
          <a:prstGeom prst="rect">
            <a:avLst/>
          </a:prstGeom>
        </p:spPr>
      </p:pic>
    </p:spTree>
    <p:extLst>
      <p:ext uri="{BB962C8B-B14F-4D97-AF65-F5344CB8AC3E}">
        <p14:creationId xmlns:p14="http://schemas.microsoft.com/office/powerpoint/2010/main" val="357356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Methicillin Resistant Staphylococcus Aureus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Methicillin Resistant Staphylococcus Aureus (MRSA) </a:t>
            </a:r>
          </a:p>
          <a:p>
            <a:pPr lvl="2"/>
            <a:r>
              <a:rPr lang="en-US" dirty="0"/>
              <a:t>Is the common name for bacteria staph</a:t>
            </a:r>
          </a:p>
          <a:p>
            <a:pPr lvl="2"/>
            <a:r>
              <a:rPr lang="en-US" dirty="0"/>
              <a:t>Refers to particular strains of this bacterium that have become resistant to the most common antibiotics used to treat them</a:t>
            </a:r>
          </a:p>
          <a:p>
            <a:pPr lvl="2"/>
            <a:r>
              <a:rPr lang="en-US" dirty="0"/>
              <a:t>Is potentially more dangerous and difficult to treat than a typical staph infection</a:t>
            </a:r>
          </a:p>
          <a:p>
            <a:pPr lvl="2"/>
            <a:r>
              <a:rPr lang="en-US" dirty="0"/>
              <a:t>Typically infects wounds, and is therefore most often seen in skin infections</a:t>
            </a:r>
          </a:p>
          <a:p>
            <a:pPr lvl="2"/>
            <a:r>
              <a:rPr lang="en-US" dirty="0"/>
              <a:t>Can infect other parts of the body, including the blood, which can be deadly</a:t>
            </a:r>
          </a:p>
          <a:p>
            <a:pPr lvl="1"/>
            <a:r>
              <a:rPr lang="en-US" dirty="0"/>
              <a:t>The strain of MRSA that is predominant in the Texas Department of Corrections still responds to several antibiotics. </a:t>
            </a:r>
          </a:p>
          <a:p>
            <a:pPr lvl="1"/>
            <a:endParaRPr lang="en-US" dirty="0"/>
          </a:p>
        </p:txBody>
      </p:sp>
    </p:spTree>
    <p:extLst>
      <p:ext uri="{BB962C8B-B14F-4D97-AF65-F5344CB8AC3E}">
        <p14:creationId xmlns:p14="http://schemas.microsoft.com/office/powerpoint/2010/main" val="2387042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Diseases transmitted through</a:t>
            </a:r>
          </a:p>
          <a:p>
            <a:pPr lvl="2"/>
            <a:r>
              <a:rPr lang="en-US" dirty="0"/>
              <a:t>Blood</a:t>
            </a:r>
          </a:p>
          <a:p>
            <a:pPr lvl="2"/>
            <a:r>
              <a:rPr lang="en-US" dirty="0"/>
              <a:t>Semen</a:t>
            </a:r>
          </a:p>
          <a:p>
            <a:pPr lvl="2"/>
            <a:r>
              <a:rPr lang="en-US" dirty="0"/>
              <a:t>Vaginal secretions</a:t>
            </a:r>
          </a:p>
          <a:p>
            <a:pPr lvl="2"/>
            <a:r>
              <a:rPr lang="en-US" dirty="0"/>
              <a:t>Amniotic (birth) fluid</a:t>
            </a:r>
          </a:p>
          <a:p>
            <a:pPr lvl="2"/>
            <a:r>
              <a:rPr lang="en-US" dirty="0"/>
              <a:t>Other internal body fluids</a:t>
            </a:r>
          </a:p>
          <a:p>
            <a:pPr lvl="1"/>
            <a:endParaRPr lang="en-US" dirty="0"/>
          </a:p>
          <a:p>
            <a:pPr lvl="1"/>
            <a:r>
              <a:rPr lang="en-US" dirty="0"/>
              <a:t>Caused by viruses</a:t>
            </a:r>
          </a:p>
          <a:p>
            <a:pPr lvl="1"/>
            <a:endParaRPr lang="en-US" dirty="0"/>
          </a:p>
        </p:txBody>
      </p:sp>
      <p:pic>
        <p:nvPicPr>
          <p:cNvPr id="4" name="Picture 3">
            <a:extLst>
              <a:ext uri="{FF2B5EF4-FFF2-40B4-BE49-F238E27FC236}">
                <a16:creationId xmlns:a16="http://schemas.microsoft.com/office/drawing/2014/main" id="{F746D97B-B9A7-4246-B4D6-03ECA14F65E6}"/>
              </a:ext>
            </a:extLst>
          </p:cNvPr>
          <p:cNvPicPr>
            <a:picLocks noChangeAspect="1"/>
          </p:cNvPicPr>
          <p:nvPr/>
        </p:nvPicPr>
        <p:blipFill>
          <a:blip r:embed="rId2"/>
          <a:stretch>
            <a:fillRect/>
          </a:stretch>
        </p:blipFill>
        <p:spPr>
          <a:xfrm>
            <a:off x="6724073" y="1616874"/>
            <a:ext cx="4492393" cy="3464571"/>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Methicillin Resistant Staphylococcus Aureus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Symptoms</a:t>
            </a:r>
          </a:p>
          <a:p>
            <a:pPr lvl="1"/>
            <a:r>
              <a:rPr lang="en-US" dirty="0"/>
              <a:t>Small red bumps that resemble pimples, boils, or spider bites</a:t>
            </a:r>
          </a:p>
          <a:p>
            <a:pPr lvl="1"/>
            <a:r>
              <a:rPr lang="en-US" dirty="0"/>
              <a:t>Shortness of breath </a:t>
            </a:r>
          </a:p>
          <a:p>
            <a:pPr lvl="1"/>
            <a:r>
              <a:rPr lang="en-US" dirty="0"/>
              <a:t>Fever </a:t>
            </a:r>
          </a:p>
          <a:p>
            <a:pPr lvl="1"/>
            <a:r>
              <a:rPr lang="en-US" dirty="0"/>
              <a:t>Cough </a:t>
            </a:r>
          </a:p>
          <a:p>
            <a:pPr lvl="1"/>
            <a:r>
              <a:rPr lang="en-US" dirty="0"/>
              <a:t>Chills </a:t>
            </a:r>
          </a:p>
          <a:p>
            <a:pPr lvl="1"/>
            <a:endParaRPr lang="en-US" dirty="0"/>
          </a:p>
        </p:txBody>
      </p:sp>
      <p:pic>
        <p:nvPicPr>
          <p:cNvPr id="4" name="Picture 3">
            <a:extLst>
              <a:ext uri="{FF2B5EF4-FFF2-40B4-BE49-F238E27FC236}">
                <a16:creationId xmlns:a16="http://schemas.microsoft.com/office/drawing/2014/main" id="{907E05A9-8E28-4CA0-8E44-5212F200ABCE}"/>
              </a:ext>
            </a:extLst>
          </p:cNvPr>
          <p:cNvPicPr>
            <a:picLocks noChangeAspect="1"/>
          </p:cNvPicPr>
          <p:nvPr/>
        </p:nvPicPr>
        <p:blipFill>
          <a:blip r:embed="rId2"/>
          <a:stretch>
            <a:fillRect/>
          </a:stretch>
        </p:blipFill>
        <p:spPr>
          <a:xfrm>
            <a:off x="6825615" y="1577339"/>
            <a:ext cx="4704795" cy="3696625"/>
          </a:xfrm>
          <a:prstGeom prst="rect">
            <a:avLst/>
          </a:prstGeom>
        </p:spPr>
      </p:pic>
    </p:spTree>
    <p:extLst>
      <p:ext uri="{BB962C8B-B14F-4D97-AF65-F5344CB8AC3E}">
        <p14:creationId xmlns:p14="http://schemas.microsoft.com/office/powerpoint/2010/main" val="2547555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Methicillin Resistant Staphylococcus Aureus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Routes of Transmission</a:t>
            </a:r>
          </a:p>
          <a:p>
            <a:pPr lvl="1"/>
            <a:r>
              <a:rPr lang="en-US" dirty="0"/>
              <a:t>Transmitted by wounds that allow the bacteria access to the body.</a:t>
            </a:r>
          </a:p>
          <a:p>
            <a:pPr lvl="1"/>
            <a:r>
              <a:rPr lang="en-US" dirty="0"/>
              <a:t>Comes from direct contact, as the bacteria is not airborne.</a:t>
            </a:r>
          </a:p>
          <a:p>
            <a:pPr lvl="1"/>
            <a:r>
              <a:rPr lang="en-US" dirty="0"/>
              <a:t>The most common way for the bacteria to enter the body is through the hands.</a:t>
            </a:r>
          </a:p>
          <a:p>
            <a:pPr lvl="1"/>
            <a:r>
              <a:rPr lang="en-US" dirty="0"/>
              <a:t>Sharp items could also be contaminated, and transfer into the body when a person gets cut.</a:t>
            </a:r>
          </a:p>
          <a:p>
            <a:pPr lvl="1"/>
            <a:endParaRPr lang="en-US" dirty="0"/>
          </a:p>
          <a:p>
            <a:pPr lvl="1"/>
            <a:endParaRPr lang="en-US" dirty="0"/>
          </a:p>
        </p:txBody>
      </p:sp>
      <p:pic>
        <p:nvPicPr>
          <p:cNvPr id="5" name="Picture 4">
            <a:extLst>
              <a:ext uri="{FF2B5EF4-FFF2-40B4-BE49-F238E27FC236}">
                <a16:creationId xmlns:a16="http://schemas.microsoft.com/office/drawing/2014/main" id="{A9526C3A-891D-4A21-B762-9777698A3901}"/>
              </a:ext>
            </a:extLst>
          </p:cNvPr>
          <p:cNvPicPr>
            <a:picLocks noChangeAspect="1"/>
          </p:cNvPicPr>
          <p:nvPr/>
        </p:nvPicPr>
        <p:blipFill>
          <a:blip r:embed="rId2"/>
          <a:stretch>
            <a:fillRect/>
          </a:stretch>
        </p:blipFill>
        <p:spPr>
          <a:xfrm>
            <a:off x="8004840" y="1513574"/>
            <a:ext cx="2499577" cy="2274005"/>
          </a:xfrm>
          <a:prstGeom prst="rect">
            <a:avLst/>
          </a:prstGeom>
        </p:spPr>
      </p:pic>
      <p:pic>
        <p:nvPicPr>
          <p:cNvPr id="6" name="Picture 5">
            <a:extLst>
              <a:ext uri="{FF2B5EF4-FFF2-40B4-BE49-F238E27FC236}">
                <a16:creationId xmlns:a16="http://schemas.microsoft.com/office/drawing/2014/main" id="{7D906EC9-D7A0-4398-BFB6-304CE2399D6A}"/>
              </a:ext>
            </a:extLst>
          </p:cNvPr>
          <p:cNvPicPr>
            <a:picLocks noChangeAspect="1"/>
          </p:cNvPicPr>
          <p:nvPr/>
        </p:nvPicPr>
        <p:blipFill>
          <a:blip r:embed="rId3"/>
          <a:stretch>
            <a:fillRect/>
          </a:stretch>
        </p:blipFill>
        <p:spPr>
          <a:xfrm>
            <a:off x="8617527" y="3981449"/>
            <a:ext cx="1456103" cy="2173289"/>
          </a:xfrm>
          <a:prstGeom prst="rect">
            <a:avLst/>
          </a:prstGeom>
        </p:spPr>
      </p:pic>
    </p:spTree>
    <p:extLst>
      <p:ext uri="{BB962C8B-B14F-4D97-AF65-F5344CB8AC3E}">
        <p14:creationId xmlns:p14="http://schemas.microsoft.com/office/powerpoint/2010/main" val="2174558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Methicillin Resistant Staphylococcus Aureus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Prevention</a:t>
            </a:r>
          </a:p>
          <a:p>
            <a:pPr lvl="1"/>
            <a:r>
              <a:rPr lang="en-US" dirty="0"/>
              <a:t>Frequent hand washing helps prevent the disease, since the hands are the most common route of infection.</a:t>
            </a:r>
          </a:p>
          <a:p>
            <a:pPr lvl="1"/>
            <a:endParaRPr lang="en-US" dirty="0"/>
          </a:p>
        </p:txBody>
      </p:sp>
      <p:pic>
        <p:nvPicPr>
          <p:cNvPr id="5" name="Picture 4">
            <a:extLst>
              <a:ext uri="{FF2B5EF4-FFF2-40B4-BE49-F238E27FC236}">
                <a16:creationId xmlns:a16="http://schemas.microsoft.com/office/drawing/2014/main" id="{BCFB1E54-1D67-4C72-A138-D200642CC1B6}"/>
              </a:ext>
            </a:extLst>
          </p:cNvPr>
          <p:cNvPicPr>
            <a:picLocks noChangeAspect="1"/>
          </p:cNvPicPr>
          <p:nvPr/>
        </p:nvPicPr>
        <p:blipFill>
          <a:blip r:embed="rId2"/>
          <a:stretch>
            <a:fillRect/>
          </a:stretch>
        </p:blipFill>
        <p:spPr>
          <a:xfrm>
            <a:off x="6881783" y="1420420"/>
            <a:ext cx="4176816" cy="4176816"/>
          </a:xfrm>
          <a:prstGeom prst="rect">
            <a:avLst/>
          </a:prstGeom>
        </p:spPr>
      </p:pic>
    </p:spTree>
    <p:extLst>
      <p:ext uri="{BB962C8B-B14F-4D97-AF65-F5344CB8AC3E}">
        <p14:creationId xmlns:p14="http://schemas.microsoft.com/office/powerpoint/2010/main" val="2132709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Methicillin Resistant Staphylococcus Aureus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Precautions</a:t>
            </a:r>
          </a:p>
          <a:p>
            <a:pPr lvl="1"/>
            <a:r>
              <a:rPr lang="en-US" dirty="0"/>
              <a:t>You should wear gloves whenever they might come in contact with another person’s wounds, sores, or wound dressings and bandages.</a:t>
            </a:r>
          </a:p>
          <a:p>
            <a:pPr lvl="1"/>
            <a:r>
              <a:rPr lang="en-US" dirty="0"/>
              <a:t>You should use a new pair for each offender so that you do not contribute to the spread of MRSA by passing bacteria from one offender to another.</a:t>
            </a:r>
          </a:p>
          <a:p>
            <a:pPr lvl="1"/>
            <a:endParaRPr lang="en-US" dirty="0"/>
          </a:p>
        </p:txBody>
      </p:sp>
      <p:pic>
        <p:nvPicPr>
          <p:cNvPr id="4" name="Picture 3">
            <a:extLst>
              <a:ext uri="{FF2B5EF4-FFF2-40B4-BE49-F238E27FC236}">
                <a16:creationId xmlns:a16="http://schemas.microsoft.com/office/drawing/2014/main" id="{80DC9DF5-37E1-40D9-A5FF-5D2FFAF099C5}"/>
              </a:ext>
            </a:extLst>
          </p:cNvPr>
          <p:cNvPicPr>
            <a:picLocks noChangeAspect="1"/>
          </p:cNvPicPr>
          <p:nvPr/>
        </p:nvPicPr>
        <p:blipFill>
          <a:blip r:embed="rId2"/>
          <a:stretch>
            <a:fillRect/>
          </a:stretch>
        </p:blipFill>
        <p:spPr>
          <a:xfrm>
            <a:off x="7087197" y="2385028"/>
            <a:ext cx="4045292" cy="2879699"/>
          </a:xfrm>
          <a:prstGeom prst="rect">
            <a:avLst/>
          </a:prstGeom>
        </p:spPr>
      </p:pic>
    </p:spTree>
    <p:extLst>
      <p:ext uri="{BB962C8B-B14F-4D97-AF65-F5344CB8AC3E}">
        <p14:creationId xmlns:p14="http://schemas.microsoft.com/office/powerpoint/2010/main" val="4179456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Methicillin Resistant Staphylococcus Aureus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Precautions</a:t>
            </a:r>
          </a:p>
          <a:p>
            <a:pPr lvl="1"/>
            <a:r>
              <a:rPr lang="en-US" dirty="0"/>
              <a:t>Cover any wounds or breaks in your own skin with bandages to protect them from the bacteria.</a:t>
            </a:r>
          </a:p>
          <a:p>
            <a:pPr lvl="1"/>
            <a:r>
              <a:rPr lang="en-US" dirty="0"/>
              <a:t>Antibiotic ointments are effective in preventing infection in small wounds.</a:t>
            </a:r>
          </a:p>
          <a:p>
            <a:pPr lvl="1"/>
            <a:r>
              <a:rPr lang="en-US" dirty="0"/>
              <a:t>Remove possible sources of infection. </a:t>
            </a:r>
          </a:p>
          <a:p>
            <a:pPr lvl="1"/>
            <a:endParaRPr lang="en-US" dirty="0"/>
          </a:p>
        </p:txBody>
      </p:sp>
      <p:pic>
        <p:nvPicPr>
          <p:cNvPr id="5" name="Picture 4" descr="C:\Documents and Settings\alegler\Local Settings\Temporary Internet Files\Content.IE5\M1YWMSV9\MCj04359170000[1].wmf">
            <a:extLst>
              <a:ext uri="{FF2B5EF4-FFF2-40B4-BE49-F238E27FC236}">
                <a16:creationId xmlns:a16="http://schemas.microsoft.com/office/drawing/2014/main" id="{2BF30CA2-8076-44D4-AE0D-17E3CF9BA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583" y="1790123"/>
            <a:ext cx="2609416" cy="239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294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Methicillin Resistant Staphylococcus Aureus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Precautions</a:t>
            </a:r>
          </a:p>
          <a:p>
            <a:pPr lvl="1"/>
            <a:r>
              <a:rPr lang="en-US" dirty="0"/>
              <a:t>Have all offenders dispose of soiled dressings and bandages properly.  </a:t>
            </a:r>
          </a:p>
          <a:p>
            <a:pPr lvl="1"/>
            <a:r>
              <a:rPr lang="en-US" dirty="0"/>
              <a:t>Ensure that disinfection procedures are strictly followed to prevent the spread of bacteria in:</a:t>
            </a:r>
          </a:p>
          <a:p>
            <a:pPr lvl="2"/>
            <a:r>
              <a:rPr lang="en-US" dirty="0"/>
              <a:t>Barber shops</a:t>
            </a:r>
          </a:p>
          <a:p>
            <a:pPr lvl="2"/>
            <a:r>
              <a:rPr lang="en-US" dirty="0"/>
              <a:t>Laundries</a:t>
            </a:r>
          </a:p>
          <a:p>
            <a:pPr lvl="2"/>
            <a:r>
              <a:rPr lang="en-US" dirty="0"/>
              <a:t>Food services</a:t>
            </a:r>
          </a:p>
          <a:p>
            <a:pPr lvl="2"/>
            <a:r>
              <a:rPr lang="en-US" dirty="0"/>
              <a:t>Housekeeping </a:t>
            </a:r>
          </a:p>
          <a:p>
            <a:pPr lvl="2"/>
            <a:endParaRPr lang="en-US" dirty="0"/>
          </a:p>
          <a:p>
            <a:pPr lvl="1"/>
            <a:endParaRPr lang="en-US" dirty="0"/>
          </a:p>
        </p:txBody>
      </p:sp>
      <p:sp>
        <p:nvSpPr>
          <p:cNvPr id="4" name="Content Placeholder 3">
            <a:extLst>
              <a:ext uri="{FF2B5EF4-FFF2-40B4-BE49-F238E27FC236}">
                <a16:creationId xmlns:a16="http://schemas.microsoft.com/office/drawing/2014/main" id="{A1CF8C8F-87BF-4B62-A7BA-640DCDDF9FC2}"/>
              </a:ext>
            </a:extLst>
          </p:cNvPr>
          <p:cNvSpPr>
            <a:spLocks noGrp="1"/>
          </p:cNvSpPr>
          <p:nvPr>
            <p:ph sz="half" idx="10"/>
          </p:nvPr>
        </p:nvSpPr>
        <p:spPr/>
        <p:txBody>
          <a:bodyPr/>
          <a:lstStyle/>
          <a:p>
            <a:r>
              <a:rPr lang="en-US" dirty="0"/>
              <a:t>Treatment</a:t>
            </a:r>
          </a:p>
          <a:p>
            <a:pPr lvl="1"/>
            <a:r>
              <a:rPr lang="en-US" dirty="0"/>
              <a:t>Medication</a:t>
            </a:r>
          </a:p>
          <a:p>
            <a:endParaRPr lang="en-US" dirty="0"/>
          </a:p>
        </p:txBody>
      </p:sp>
      <p:pic>
        <p:nvPicPr>
          <p:cNvPr id="6" name="Picture 5" descr="C:\Program Files\Microsoft Office\MEDIA\CAGCAT10\j0199755.wmf">
            <a:extLst>
              <a:ext uri="{FF2B5EF4-FFF2-40B4-BE49-F238E27FC236}">
                <a16:creationId xmlns:a16="http://schemas.microsoft.com/office/drawing/2014/main" id="{5A2FCB1C-AB37-46BB-AE5B-17ADCBE1C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7637" y="2411702"/>
            <a:ext cx="356552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033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Texas Department of Criminal Justice http://www.tdcj.state.tx.us/</a:t>
            </a:r>
          </a:p>
          <a:p>
            <a:pPr lvl="1"/>
            <a:endParaRPr lang="en-US" dirty="0"/>
          </a:p>
        </p:txBody>
      </p:sp>
    </p:spTree>
    <p:extLst>
      <p:ext uri="{BB962C8B-B14F-4D97-AF65-F5344CB8AC3E}">
        <p14:creationId xmlns:p14="http://schemas.microsoft.com/office/powerpoint/2010/main" val="202305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Are NOT found in:</a:t>
            </a:r>
          </a:p>
          <a:p>
            <a:pPr lvl="2"/>
            <a:r>
              <a:rPr lang="en-US" dirty="0"/>
              <a:t>Tears</a:t>
            </a:r>
          </a:p>
          <a:p>
            <a:pPr lvl="2"/>
            <a:r>
              <a:rPr lang="en-US" dirty="0"/>
              <a:t>Sweat</a:t>
            </a:r>
          </a:p>
          <a:p>
            <a:pPr lvl="2"/>
            <a:r>
              <a:rPr lang="en-US" dirty="0"/>
              <a:t>Urine</a:t>
            </a:r>
          </a:p>
          <a:p>
            <a:pPr lvl="2"/>
            <a:r>
              <a:rPr lang="en-US" dirty="0"/>
              <a:t>Feces</a:t>
            </a:r>
          </a:p>
          <a:p>
            <a:pPr lvl="2"/>
            <a:r>
              <a:rPr lang="en-US" dirty="0"/>
              <a:t>Nasal secretions</a:t>
            </a:r>
          </a:p>
          <a:p>
            <a:pPr lvl="2"/>
            <a:r>
              <a:rPr lang="en-US" dirty="0"/>
              <a:t>Sputum</a:t>
            </a:r>
          </a:p>
          <a:p>
            <a:pPr lvl="2"/>
            <a:r>
              <a:rPr lang="en-US" dirty="0"/>
              <a:t>Vomit</a:t>
            </a:r>
          </a:p>
          <a:p>
            <a:pPr lvl="2"/>
            <a:r>
              <a:rPr lang="en-US" dirty="0"/>
              <a:t>Saliva</a:t>
            </a:r>
          </a:p>
          <a:p>
            <a:pPr lvl="1"/>
            <a:r>
              <a:rPr lang="en-US" dirty="0"/>
              <a:t>Any unknown bodily fluids should be treated as infectious.</a:t>
            </a:r>
          </a:p>
          <a:p>
            <a:pPr lvl="1"/>
            <a:endParaRPr lang="en-US" dirty="0"/>
          </a:p>
        </p:txBody>
      </p:sp>
      <p:pic>
        <p:nvPicPr>
          <p:cNvPr id="5" name="Picture 4">
            <a:extLst>
              <a:ext uri="{FF2B5EF4-FFF2-40B4-BE49-F238E27FC236}">
                <a16:creationId xmlns:a16="http://schemas.microsoft.com/office/drawing/2014/main" id="{ADD2BF0F-7703-4CB7-B78B-95AD58B42C7A}"/>
              </a:ext>
            </a:extLst>
          </p:cNvPr>
          <p:cNvPicPr>
            <a:picLocks noChangeAspect="1"/>
          </p:cNvPicPr>
          <p:nvPr/>
        </p:nvPicPr>
        <p:blipFill>
          <a:blip r:embed="rId2"/>
          <a:stretch>
            <a:fillRect/>
          </a:stretch>
        </p:blipFill>
        <p:spPr>
          <a:xfrm>
            <a:off x="8937031" y="1839991"/>
            <a:ext cx="1707028" cy="1774090"/>
          </a:xfrm>
          <a:prstGeom prst="rect">
            <a:avLst/>
          </a:prstGeom>
        </p:spPr>
      </p:pic>
    </p:spTree>
    <p:extLst>
      <p:ext uri="{BB962C8B-B14F-4D97-AF65-F5344CB8AC3E}">
        <p14:creationId xmlns:p14="http://schemas.microsoft.com/office/powerpoint/2010/main" val="396801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Human Immunodeficiency Virus (HIV)</a:t>
            </a:r>
          </a:p>
          <a:p>
            <a:pPr lvl="1"/>
            <a:r>
              <a:rPr lang="en-US" dirty="0"/>
              <a:t>Death is usually caused by opportunistic infections (cancer, pneumonia, and others)</a:t>
            </a:r>
          </a:p>
          <a:p>
            <a:pPr lvl="1"/>
            <a:r>
              <a:rPr lang="en-US" dirty="0"/>
              <a:t>Progresses very slowly</a:t>
            </a:r>
          </a:p>
          <a:p>
            <a:pPr lvl="1"/>
            <a:r>
              <a:rPr lang="en-US" dirty="0"/>
              <a:t>Early signs and symptoms are easily missed</a:t>
            </a:r>
          </a:p>
          <a:p>
            <a:pPr lvl="1"/>
            <a:r>
              <a:rPr lang="en-US" dirty="0"/>
              <a:t>There is no cure</a:t>
            </a:r>
          </a:p>
          <a:p>
            <a:pPr lvl="1"/>
            <a:endParaRPr lang="en-US" dirty="0"/>
          </a:p>
        </p:txBody>
      </p:sp>
      <p:sp>
        <p:nvSpPr>
          <p:cNvPr id="6" name="Content Placeholder 5">
            <a:extLst>
              <a:ext uri="{FF2B5EF4-FFF2-40B4-BE49-F238E27FC236}">
                <a16:creationId xmlns:a16="http://schemas.microsoft.com/office/drawing/2014/main" id="{2A132345-9900-4534-89C9-0A14714EF661}"/>
              </a:ext>
            </a:extLst>
          </p:cNvPr>
          <p:cNvSpPr>
            <a:spLocks noGrp="1"/>
          </p:cNvSpPr>
          <p:nvPr>
            <p:ph sz="half" idx="10"/>
          </p:nvPr>
        </p:nvSpPr>
        <p:spPr>
          <a:xfrm>
            <a:off x="360218" y="1420420"/>
            <a:ext cx="5732607" cy="4554209"/>
          </a:xfrm>
        </p:spPr>
        <p:txBody>
          <a:bodyPr/>
          <a:lstStyle/>
          <a:p>
            <a:pPr marL="0" lvl="1" indent="0" algn="l">
              <a:buNone/>
            </a:pPr>
            <a:r>
              <a:rPr lang="en-US" dirty="0">
                <a:solidFill>
                  <a:schemeClr val="tx1"/>
                </a:solidFill>
              </a:rPr>
              <a:t>Human Immunodeficiency Virus (HIV)</a:t>
            </a:r>
          </a:p>
          <a:p>
            <a:pPr lvl="1" algn="l">
              <a:buFont typeface=".AppleSystemUIFont" charset="-120"/>
              <a:buChar char="&gt;"/>
            </a:pPr>
            <a:r>
              <a:rPr lang="en-US" dirty="0">
                <a:solidFill>
                  <a:schemeClr val="tx1"/>
                </a:solidFill>
              </a:rPr>
              <a:t>Attacks the immune system</a:t>
            </a:r>
          </a:p>
          <a:p>
            <a:pPr lvl="1" algn="l">
              <a:buFont typeface=".AppleSystemUIFont" charset="-120"/>
              <a:buChar char="&gt;"/>
            </a:pPr>
            <a:r>
              <a:rPr lang="en-US" dirty="0">
                <a:solidFill>
                  <a:schemeClr val="tx1"/>
                </a:solidFill>
              </a:rPr>
              <a:t>Weakens victims until they become unable to fight off even minor infections</a:t>
            </a:r>
          </a:p>
          <a:p>
            <a:pPr lvl="1" algn="l">
              <a:buFont typeface=".AppleSystemUIFont" charset="-120"/>
              <a:buChar char="&gt;"/>
            </a:pPr>
            <a:r>
              <a:rPr lang="en-US" dirty="0">
                <a:solidFill>
                  <a:schemeClr val="tx1"/>
                </a:solidFill>
              </a:rPr>
              <a:t>Once the immune system is severely weakened, the victim is said to have AIDS</a:t>
            </a:r>
          </a:p>
          <a:p>
            <a:endParaRPr lang="en-US" dirty="0"/>
          </a:p>
        </p:txBody>
      </p:sp>
      <p:pic>
        <p:nvPicPr>
          <p:cNvPr id="4" name="Picture 3">
            <a:extLst>
              <a:ext uri="{FF2B5EF4-FFF2-40B4-BE49-F238E27FC236}">
                <a16:creationId xmlns:a16="http://schemas.microsoft.com/office/drawing/2014/main" id="{AB4E6717-5803-40D4-BB20-1A8DA34D3F41}"/>
              </a:ext>
            </a:extLst>
          </p:cNvPr>
          <p:cNvPicPr>
            <a:picLocks noChangeAspect="1"/>
          </p:cNvPicPr>
          <p:nvPr/>
        </p:nvPicPr>
        <p:blipFill>
          <a:blip r:embed="rId2"/>
          <a:stretch>
            <a:fillRect/>
          </a:stretch>
        </p:blipFill>
        <p:spPr>
          <a:xfrm>
            <a:off x="9265318" y="4248529"/>
            <a:ext cx="2286198" cy="2286198"/>
          </a:xfrm>
          <a:prstGeom prst="rect">
            <a:avLst/>
          </a:prstGeom>
        </p:spPr>
      </p:pic>
    </p:spTree>
    <p:extLst>
      <p:ext uri="{BB962C8B-B14F-4D97-AF65-F5344CB8AC3E}">
        <p14:creationId xmlns:p14="http://schemas.microsoft.com/office/powerpoint/2010/main" val="388419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Human Immunodeficiency Virus (HIV)</a:t>
            </a:r>
          </a:p>
          <a:p>
            <a:pPr lvl="1"/>
            <a:r>
              <a:rPr lang="en-US" u="sng" dirty="0"/>
              <a:t>Symptoms:</a:t>
            </a:r>
            <a:endParaRPr lang="en-US" b="1" u="sng" dirty="0"/>
          </a:p>
          <a:p>
            <a:pPr lvl="2"/>
            <a:r>
              <a:rPr lang="en-US" dirty="0"/>
              <a:t>Early signs can be flu-like symptoms, six weeks to three months after infection</a:t>
            </a:r>
          </a:p>
          <a:p>
            <a:pPr lvl="2"/>
            <a:r>
              <a:rPr lang="en-US" dirty="0"/>
              <a:t>Contract illnesses that do not normally affect the general population</a:t>
            </a:r>
          </a:p>
          <a:p>
            <a:pPr lvl="1"/>
            <a:endParaRPr lang="en-US" dirty="0"/>
          </a:p>
        </p:txBody>
      </p:sp>
      <p:pic>
        <p:nvPicPr>
          <p:cNvPr id="5" name="Picture 4">
            <a:extLst>
              <a:ext uri="{FF2B5EF4-FFF2-40B4-BE49-F238E27FC236}">
                <a16:creationId xmlns:a16="http://schemas.microsoft.com/office/drawing/2014/main" id="{FC2BDFDE-690B-4E60-9AE6-26CC1DB5A806}"/>
              </a:ext>
            </a:extLst>
          </p:cNvPr>
          <p:cNvPicPr>
            <a:picLocks noChangeAspect="1"/>
          </p:cNvPicPr>
          <p:nvPr/>
        </p:nvPicPr>
        <p:blipFill>
          <a:blip r:embed="rId2"/>
          <a:stretch>
            <a:fillRect/>
          </a:stretch>
        </p:blipFill>
        <p:spPr>
          <a:xfrm>
            <a:off x="6726665" y="1489283"/>
            <a:ext cx="4073315" cy="4073315"/>
          </a:xfrm>
          <a:prstGeom prst="rect">
            <a:avLst/>
          </a:prstGeom>
        </p:spPr>
      </p:pic>
    </p:spTree>
    <p:extLst>
      <p:ext uri="{BB962C8B-B14F-4D97-AF65-F5344CB8AC3E}">
        <p14:creationId xmlns:p14="http://schemas.microsoft.com/office/powerpoint/2010/main" val="231685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Human Immunodeficiency Virus (HIV)</a:t>
            </a:r>
          </a:p>
          <a:p>
            <a:pPr lvl="1"/>
            <a:r>
              <a:rPr lang="en-US" u="sng" dirty="0"/>
              <a:t>Symptoms:</a:t>
            </a:r>
          </a:p>
          <a:p>
            <a:pPr marL="457200" lvl="2" indent="0">
              <a:buNone/>
            </a:pPr>
            <a:r>
              <a:rPr lang="en-US" dirty="0"/>
              <a:t>Later stages of HIV and AIDS may include:</a:t>
            </a:r>
          </a:p>
          <a:p>
            <a:pPr lvl="2"/>
            <a:r>
              <a:rPr lang="en-US" dirty="0"/>
              <a:t>Chronic yeast infections or thrush (yeast infection of the mouth) </a:t>
            </a:r>
          </a:p>
          <a:p>
            <a:pPr lvl="2"/>
            <a:r>
              <a:rPr lang="en-US" dirty="0"/>
              <a:t>Fever and/or night sweats </a:t>
            </a:r>
          </a:p>
          <a:p>
            <a:pPr lvl="2"/>
            <a:r>
              <a:rPr lang="en-US" dirty="0"/>
              <a:t>Easy bruising </a:t>
            </a:r>
          </a:p>
          <a:p>
            <a:pPr lvl="2"/>
            <a:r>
              <a:rPr lang="en-US" dirty="0"/>
              <a:t>Bouts of extreme exhaustion </a:t>
            </a:r>
          </a:p>
          <a:p>
            <a:pPr lvl="2"/>
            <a:r>
              <a:rPr lang="en-US" dirty="0"/>
              <a:t>Unexplained body rashes </a:t>
            </a:r>
          </a:p>
          <a:p>
            <a:pPr lvl="2"/>
            <a:r>
              <a:rPr lang="en-US" dirty="0"/>
              <a:t>Appearance of purplish lesions on the skin or inside the mouth </a:t>
            </a:r>
          </a:p>
          <a:p>
            <a:pPr lvl="2"/>
            <a:r>
              <a:rPr lang="en-US" dirty="0"/>
              <a:t>Sudden unexplained weight loss </a:t>
            </a:r>
          </a:p>
          <a:p>
            <a:pPr lvl="2"/>
            <a:r>
              <a:rPr lang="en-US" dirty="0"/>
              <a:t>Chronic diarrhea lasting for a month or more </a:t>
            </a:r>
          </a:p>
          <a:p>
            <a:pPr lvl="1"/>
            <a:endParaRPr lang="en-US" dirty="0"/>
          </a:p>
        </p:txBody>
      </p:sp>
    </p:spTree>
    <p:extLst>
      <p:ext uri="{BB962C8B-B14F-4D97-AF65-F5344CB8AC3E}">
        <p14:creationId xmlns:p14="http://schemas.microsoft.com/office/powerpoint/2010/main" val="24476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Human Immunodeficiency Virus (HIV)</a:t>
            </a:r>
          </a:p>
          <a:p>
            <a:pPr lvl="1"/>
            <a:r>
              <a:rPr lang="en-US" u="sng" dirty="0"/>
              <a:t>Symptoms:</a:t>
            </a:r>
            <a:endParaRPr lang="en-US" b="1" u="sng" dirty="0"/>
          </a:p>
          <a:p>
            <a:pPr lvl="2"/>
            <a:r>
              <a:rPr lang="en-US" dirty="0"/>
              <a:t>Kaposi's Sarcoma </a:t>
            </a:r>
          </a:p>
          <a:p>
            <a:pPr lvl="2"/>
            <a:r>
              <a:rPr lang="en-US" dirty="0"/>
              <a:t>Pulmonary tuberculosis </a:t>
            </a:r>
          </a:p>
          <a:p>
            <a:pPr lvl="2"/>
            <a:r>
              <a:rPr lang="en-US" dirty="0" err="1"/>
              <a:t>Candiasis</a:t>
            </a:r>
            <a:r>
              <a:rPr lang="en-US" dirty="0"/>
              <a:t> of the esophagus, trachea, bronchi or lungs </a:t>
            </a:r>
          </a:p>
          <a:p>
            <a:pPr lvl="2"/>
            <a:r>
              <a:rPr lang="en-US" dirty="0"/>
              <a:t>Toxoplasmosis of the brain </a:t>
            </a:r>
          </a:p>
          <a:p>
            <a:pPr lvl="2"/>
            <a:r>
              <a:rPr lang="en-US" dirty="0"/>
              <a:t>Severe bacterial infections </a:t>
            </a:r>
          </a:p>
          <a:p>
            <a:pPr lvl="2"/>
            <a:r>
              <a:rPr lang="en-US" dirty="0"/>
              <a:t>Invasive cervical cancer</a:t>
            </a:r>
          </a:p>
          <a:p>
            <a:pPr lvl="2"/>
            <a:r>
              <a:rPr lang="en-US" dirty="0"/>
              <a:t>Lymphoma </a:t>
            </a:r>
          </a:p>
          <a:p>
            <a:pPr lvl="2"/>
            <a:r>
              <a:rPr lang="en-US" dirty="0"/>
              <a:t>Recurrent pneumonia </a:t>
            </a:r>
          </a:p>
          <a:p>
            <a:pPr lvl="1"/>
            <a:endParaRPr lang="en-US" dirty="0"/>
          </a:p>
        </p:txBody>
      </p:sp>
      <p:pic>
        <p:nvPicPr>
          <p:cNvPr id="4" name="Picture 3">
            <a:extLst>
              <a:ext uri="{FF2B5EF4-FFF2-40B4-BE49-F238E27FC236}">
                <a16:creationId xmlns:a16="http://schemas.microsoft.com/office/drawing/2014/main" id="{1B0CCE90-D2AC-4ADF-836F-BA00983CFEE1}"/>
              </a:ext>
            </a:extLst>
          </p:cNvPr>
          <p:cNvPicPr>
            <a:picLocks noChangeAspect="1"/>
          </p:cNvPicPr>
          <p:nvPr/>
        </p:nvPicPr>
        <p:blipFill>
          <a:blip r:embed="rId2"/>
          <a:stretch>
            <a:fillRect/>
          </a:stretch>
        </p:blipFill>
        <p:spPr>
          <a:xfrm>
            <a:off x="6915012" y="2121988"/>
            <a:ext cx="4032750" cy="4032750"/>
          </a:xfrm>
          <a:prstGeom prst="rect">
            <a:avLst/>
          </a:prstGeom>
        </p:spPr>
      </p:pic>
    </p:spTree>
    <p:extLst>
      <p:ext uri="{BB962C8B-B14F-4D97-AF65-F5344CB8AC3E}">
        <p14:creationId xmlns:p14="http://schemas.microsoft.com/office/powerpoint/2010/main" val="318474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Blood-Borne Pathogens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r>
              <a:rPr lang="en-US" dirty="0"/>
              <a:t>Hepatitis B Virus (HBV)</a:t>
            </a:r>
          </a:p>
          <a:p>
            <a:pPr lvl="1"/>
            <a:r>
              <a:rPr lang="en-US" dirty="0"/>
              <a:t>Attacks and damages the liver</a:t>
            </a:r>
          </a:p>
          <a:p>
            <a:pPr lvl="1"/>
            <a:r>
              <a:rPr lang="en-US" dirty="0"/>
              <a:t>The liver is necessary for survival</a:t>
            </a:r>
          </a:p>
          <a:p>
            <a:pPr lvl="1"/>
            <a:r>
              <a:rPr lang="en-US" dirty="0"/>
              <a:t>95% of victims recover with no permanent liver damage</a:t>
            </a:r>
          </a:p>
          <a:p>
            <a:pPr lvl="1"/>
            <a:r>
              <a:rPr lang="en-US" dirty="0"/>
              <a:t>Symptoms may last for several months and may include:</a:t>
            </a:r>
          </a:p>
          <a:p>
            <a:pPr lvl="2"/>
            <a:r>
              <a:rPr lang="en-US" dirty="0"/>
              <a:t>Fatigue</a:t>
            </a:r>
          </a:p>
          <a:p>
            <a:pPr lvl="2"/>
            <a:r>
              <a:rPr lang="en-US" dirty="0"/>
              <a:t>Jaundice</a:t>
            </a:r>
          </a:p>
          <a:p>
            <a:pPr lvl="2"/>
            <a:r>
              <a:rPr lang="en-US" dirty="0"/>
              <a:t>Enlarged liver</a:t>
            </a:r>
          </a:p>
          <a:p>
            <a:pPr lvl="1"/>
            <a:r>
              <a:rPr lang="en-US" dirty="0"/>
              <a:t>About 5% of HBV infections become chronic</a:t>
            </a:r>
          </a:p>
          <a:p>
            <a:pPr lvl="1"/>
            <a:endParaRPr lang="en-US" dirty="0"/>
          </a:p>
        </p:txBody>
      </p:sp>
    </p:spTree>
    <p:extLst>
      <p:ext uri="{BB962C8B-B14F-4D97-AF65-F5344CB8AC3E}">
        <p14:creationId xmlns:p14="http://schemas.microsoft.com/office/powerpoint/2010/main" val="175491782"/>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purl.org/dc/dcmitype/"/>
    <ds:schemaRef ds:uri="http://purl.org/dc/elements/1.1/"/>
    <ds:schemaRef ds:uri="http://schemas.microsoft.com/office/2006/documentManagement/types"/>
    <ds:schemaRef ds:uri="http://www.w3.org/XML/1998/namespace"/>
    <ds:schemaRef ds:uri="http://schemas.microsoft.com/sharepoint/v3"/>
    <ds:schemaRef ds:uri="http://purl.org/dc/terms/"/>
    <ds:schemaRef ds:uri="56ea17bb-c96d-4826-b465-01eec0dd23dd"/>
    <ds:schemaRef ds:uri="http://schemas.microsoft.com/office/infopath/2007/PartnerControls"/>
    <ds:schemaRef ds:uri="http://schemas.openxmlformats.org/package/2006/metadata/core-properties"/>
    <ds:schemaRef ds:uri="05d88611-e516-4d1a-b12e-39107e78b3d0"/>
    <ds:schemaRef ds:uri="http://schemas.microsoft.com/office/2006/metadata/properties"/>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169</TotalTime>
  <Words>1605</Words>
  <Application>Microsoft Office PowerPoint</Application>
  <PresentationFormat>Widescreen</PresentationFormat>
  <Paragraphs>257</Paragraphs>
  <Slides>36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Blood-Borne Pathogens</vt:lpstr>
      <vt:lpstr>Tuberculosis</vt:lpstr>
      <vt:lpstr>Tuberculosis</vt:lpstr>
      <vt:lpstr>Tuberculosis</vt:lpstr>
      <vt:lpstr>Tuberculosis</vt:lpstr>
      <vt:lpstr>Tuberculosis</vt:lpstr>
      <vt:lpstr>Methicillin Resistant Staphylococcus Aureus</vt:lpstr>
      <vt:lpstr>Methicillin Resistant Staphylococcus Aureus</vt:lpstr>
      <vt:lpstr>Methicillin Resistant Staphylococcus Aureus</vt:lpstr>
      <vt:lpstr>Methicillin Resistant Staphylococcus Aureus</vt:lpstr>
      <vt:lpstr>Methicillin Resistant Staphylococcus Aureus</vt:lpstr>
      <vt:lpstr>Methicillin Resistant Staphylococcus Aureus</vt:lpstr>
      <vt:lpstr>Methicillin Resistant Staphylococcus Aureus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22</cp:revision>
  <cp:lastPrinted>2017-07-07T16:17:37Z</cp:lastPrinted>
  <dcterms:created xsi:type="dcterms:W3CDTF">2017-07-11T23:58:30Z</dcterms:created>
  <dcterms:modified xsi:type="dcterms:W3CDTF">2017-07-17T18:32:44Z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