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24"/>
  </p:notesMasterIdLst>
  <p:sldIdLst>
    <p:sldId id="321" r:id="rId6"/>
    <p:sldId id="319" r:id="rId7"/>
    <p:sldId id="347" r:id="rId8"/>
    <p:sldId id="346" r:id="rId9"/>
    <p:sldId id="323" r:id="rId10"/>
    <p:sldId id="331" r:id="rId11"/>
    <p:sldId id="332" r:id="rId12"/>
    <p:sldId id="333" r:id="rId13"/>
    <p:sldId id="334" r:id="rId14"/>
    <p:sldId id="337" r:id="rId15"/>
    <p:sldId id="338" r:id="rId16"/>
    <p:sldId id="339" r:id="rId17"/>
    <p:sldId id="340" r:id="rId18"/>
    <p:sldId id="341" r:id="rId19"/>
    <p:sldId id="342" r:id="rId20"/>
    <p:sldId id="343" r:id="rId21"/>
    <p:sldId id="344" r:id="rId22"/>
    <p:sldId id="345" r:id="rId2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5190" autoAdjust="0"/>
  </p:normalViewPr>
  <p:slideViewPr>
    <p:cSldViewPr snapToGrid="0">
      <p:cViewPr varScale="1">
        <p:scale>
          <a:sx n="86" d="100"/>
          <a:sy n="86" d="100"/>
        </p:scale>
        <p:origin x="562" y="72"/>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7/24/2017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42448" y="949485"/>
            <a:ext cx="7080130" cy="5072063"/>
          </a:xfrm>
        </p:spPr>
        <p:txBody>
          <a:bodyPr>
            <a:normAutofit/>
          </a:bodyPr>
          <a:lstStyle/>
          <a:p>
            <a:r>
              <a:rPr lang="en-US" dirty="0"/>
              <a:t>INTRODUCTION TO  MICROBIOLOGY</a:t>
            </a:r>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Safety hoods are used to avoid splashing and inhaling possible pathogens.</a:t>
            </a:r>
          </a:p>
          <a:p>
            <a:pPr lvl="1"/>
            <a:endParaRPr lang="en-US" dirty="0"/>
          </a:p>
        </p:txBody>
      </p:sp>
      <p:pic>
        <p:nvPicPr>
          <p:cNvPr id="4" name="Picture 3">
            <a:extLst>
              <a:ext uri="{FF2B5EF4-FFF2-40B4-BE49-F238E27FC236}">
                <a16:creationId xmlns:a16="http://schemas.microsoft.com/office/drawing/2014/main" id="{4F026566-A080-4A0F-9308-4E9FBBFF8A3B}"/>
              </a:ext>
            </a:extLst>
          </p:cNvPr>
          <p:cNvPicPr>
            <a:picLocks noChangeAspect="1"/>
          </p:cNvPicPr>
          <p:nvPr/>
        </p:nvPicPr>
        <p:blipFill>
          <a:blip r:embed="rId2"/>
          <a:stretch>
            <a:fillRect/>
          </a:stretch>
        </p:blipFill>
        <p:spPr>
          <a:xfrm>
            <a:off x="4078619" y="2831241"/>
            <a:ext cx="4513058" cy="3159141"/>
          </a:xfrm>
          <a:prstGeom prst="rect">
            <a:avLst/>
          </a:prstGeom>
        </p:spPr>
      </p:pic>
    </p:spTree>
    <p:extLst>
      <p:ext uri="{BB962C8B-B14F-4D97-AF65-F5344CB8AC3E}">
        <p14:creationId xmlns:p14="http://schemas.microsoft.com/office/powerpoint/2010/main" val="576248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monitored refrigeration unit is essential for accurate results in microbiology.</a:t>
            </a:r>
          </a:p>
          <a:p>
            <a:pPr lvl="1"/>
            <a:endParaRPr lang="en-US" dirty="0"/>
          </a:p>
        </p:txBody>
      </p:sp>
      <p:pic>
        <p:nvPicPr>
          <p:cNvPr id="4" name="Picture 3">
            <a:extLst>
              <a:ext uri="{FF2B5EF4-FFF2-40B4-BE49-F238E27FC236}">
                <a16:creationId xmlns:a16="http://schemas.microsoft.com/office/drawing/2014/main" id="{8348CC51-80B7-4C5F-B9FF-CBB5611FDAC1}"/>
              </a:ext>
            </a:extLst>
          </p:cNvPr>
          <p:cNvPicPr>
            <a:picLocks noChangeAspect="1"/>
          </p:cNvPicPr>
          <p:nvPr/>
        </p:nvPicPr>
        <p:blipFill>
          <a:blip r:embed="rId2"/>
          <a:stretch>
            <a:fillRect/>
          </a:stretch>
        </p:blipFill>
        <p:spPr>
          <a:xfrm>
            <a:off x="4354912" y="3098434"/>
            <a:ext cx="3927579" cy="2945684"/>
          </a:xfrm>
          <a:prstGeom prst="rect">
            <a:avLst/>
          </a:prstGeom>
        </p:spPr>
      </p:pic>
    </p:spTree>
    <p:extLst>
      <p:ext uri="{BB962C8B-B14F-4D97-AF65-F5344CB8AC3E}">
        <p14:creationId xmlns:p14="http://schemas.microsoft.com/office/powerpoint/2010/main" val="4095474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Reagents, such as those used in this strep screen, aid in diagnosis of disease.</a:t>
            </a:r>
          </a:p>
          <a:p>
            <a:pPr lvl="1"/>
            <a:endParaRPr lang="en-US" dirty="0"/>
          </a:p>
        </p:txBody>
      </p:sp>
      <p:pic>
        <p:nvPicPr>
          <p:cNvPr id="4" name="Picture 3">
            <a:extLst>
              <a:ext uri="{FF2B5EF4-FFF2-40B4-BE49-F238E27FC236}">
                <a16:creationId xmlns:a16="http://schemas.microsoft.com/office/drawing/2014/main" id="{93A7E59C-F1F1-4E46-99E3-176E7304D21F}"/>
              </a:ext>
            </a:extLst>
          </p:cNvPr>
          <p:cNvPicPr>
            <a:picLocks noChangeAspect="1"/>
          </p:cNvPicPr>
          <p:nvPr/>
        </p:nvPicPr>
        <p:blipFill>
          <a:blip r:embed="rId2"/>
          <a:stretch>
            <a:fillRect/>
          </a:stretch>
        </p:blipFill>
        <p:spPr>
          <a:xfrm>
            <a:off x="4137825" y="2937264"/>
            <a:ext cx="3940736" cy="2955552"/>
          </a:xfrm>
          <a:prstGeom prst="rect">
            <a:avLst/>
          </a:prstGeom>
        </p:spPr>
      </p:pic>
    </p:spTree>
    <p:extLst>
      <p:ext uri="{BB962C8B-B14F-4D97-AF65-F5344CB8AC3E}">
        <p14:creationId xmlns:p14="http://schemas.microsoft.com/office/powerpoint/2010/main" val="3176866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hospital microbiology laboratory</a:t>
            </a:r>
          </a:p>
          <a:p>
            <a:pPr lvl="1"/>
            <a:endParaRPr lang="en-US" dirty="0"/>
          </a:p>
        </p:txBody>
      </p:sp>
      <p:pic>
        <p:nvPicPr>
          <p:cNvPr id="4" name="Picture 3">
            <a:extLst>
              <a:ext uri="{FF2B5EF4-FFF2-40B4-BE49-F238E27FC236}">
                <a16:creationId xmlns:a16="http://schemas.microsoft.com/office/drawing/2014/main" id="{36CEB26B-4B3E-46E7-B77F-961BAABB865E}"/>
              </a:ext>
            </a:extLst>
          </p:cNvPr>
          <p:cNvPicPr>
            <a:picLocks noChangeAspect="1"/>
          </p:cNvPicPr>
          <p:nvPr/>
        </p:nvPicPr>
        <p:blipFill>
          <a:blip r:embed="rId2"/>
          <a:stretch>
            <a:fillRect/>
          </a:stretch>
        </p:blipFill>
        <p:spPr>
          <a:xfrm>
            <a:off x="3993098" y="2843521"/>
            <a:ext cx="3802589" cy="2851942"/>
          </a:xfrm>
          <a:prstGeom prst="rect">
            <a:avLst/>
          </a:prstGeom>
        </p:spPr>
      </p:pic>
    </p:spTree>
    <p:extLst>
      <p:ext uri="{BB962C8B-B14F-4D97-AF65-F5344CB8AC3E}">
        <p14:creationId xmlns:p14="http://schemas.microsoft.com/office/powerpoint/2010/main" val="3381024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Blood cultures are incubated and monitored electronically for bacterial and fungus growth.</a:t>
            </a:r>
          </a:p>
          <a:p>
            <a:pPr lvl="1"/>
            <a:endParaRPr lang="en-US" dirty="0"/>
          </a:p>
        </p:txBody>
      </p:sp>
      <p:pic>
        <p:nvPicPr>
          <p:cNvPr id="4" name="Picture 3">
            <a:extLst>
              <a:ext uri="{FF2B5EF4-FFF2-40B4-BE49-F238E27FC236}">
                <a16:creationId xmlns:a16="http://schemas.microsoft.com/office/drawing/2014/main" id="{3546AD60-0C00-4DB5-8F98-F35131E88DD9}"/>
              </a:ext>
            </a:extLst>
          </p:cNvPr>
          <p:cNvPicPr>
            <a:picLocks noChangeAspect="1"/>
          </p:cNvPicPr>
          <p:nvPr/>
        </p:nvPicPr>
        <p:blipFill>
          <a:blip r:embed="rId2"/>
          <a:stretch>
            <a:fillRect/>
          </a:stretch>
        </p:blipFill>
        <p:spPr>
          <a:xfrm>
            <a:off x="4177296" y="3254810"/>
            <a:ext cx="3598658" cy="2472278"/>
          </a:xfrm>
          <a:prstGeom prst="rect">
            <a:avLst/>
          </a:prstGeom>
        </p:spPr>
      </p:pic>
    </p:spTree>
    <p:extLst>
      <p:ext uri="{BB962C8B-B14F-4D97-AF65-F5344CB8AC3E}">
        <p14:creationId xmlns:p14="http://schemas.microsoft.com/office/powerpoint/2010/main" val="2196700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High tech instruments are used to aid in the identification of microorganisms.</a:t>
            </a:r>
          </a:p>
          <a:p>
            <a:pPr lvl="1"/>
            <a:endParaRPr lang="en-US" dirty="0"/>
          </a:p>
        </p:txBody>
      </p:sp>
      <p:pic>
        <p:nvPicPr>
          <p:cNvPr id="4" name="Picture 3">
            <a:extLst>
              <a:ext uri="{FF2B5EF4-FFF2-40B4-BE49-F238E27FC236}">
                <a16:creationId xmlns:a16="http://schemas.microsoft.com/office/drawing/2014/main" id="{1B4B1F9B-52F2-4765-92F6-F800F19D2CF2}"/>
              </a:ext>
            </a:extLst>
          </p:cNvPr>
          <p:cNvPicPr>
            <a:picLocks noChangeAspect="1"/>
          </p:cNvPicPr>
          <p:nvPr/>
        </p:nvPicPr>
        <p:blipFill>
          <a:blip r:embed="rId2"/>
          <a:stretch>
            <a:fillRect/>
          </a:stretch>
        </p:blipFill>
        <p:spPr>
          <a:xfrm>
            <a:off x="3940471" y="3101723"/>
            <a:ext cx="4078883" cy="2753246"/>
          </a:xfrm>
          <a:prstGeom prst="rect">
            <a:avLst/>
          </a:prstGeom>
        </p:spPr>
      </p:pic>
    </p:spTree>
    <p:extLst>
      <p:ext uri="{BB962C8B-B14F-4D97-AF65-F5344CB8AC3E}">
        <p14:creationId xmlns:p14="http://schemas.microsoft.com/office/powerpoint/2010/main" val="880878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Teamwork is essential in all types of laboratories, including the school laboratory.</a:t>
            </a:r>
          </a:p>
          <a:p>
            <a:pPr lvl="1"/>
            <a:endParaRPr lang="en-US" dirty="0"/>
          </a:p>
        </p:txBody>
      </p:sp>
      <p:pic>
        <p:nvPicPr>
          <p:cNvPr id="4" name="Picture 3">
            <a:extLst>
              <a:ext uri="{FF2B5EF4-FFF2-40B4-BE49-F238E27FC236}">
                <a16:creationId xmlns:a16="http://schemas.microsoft.com/office/drawing/2014/main" id="{8A31384C-D2C7-4D73-808C-0B92E01FD35E}"/>
              </a:ext>
            </a:extLst>
          </p:cNvPr>
          <p:cNvPicPr>
            <a:picLocks noChangeAspect="1"/>
          </p:cNvPicPr>
          <p:nvPr/>
        </p:nvPicPr>
        <p:blipFill>
          <a:blip r:embed="rId2"/>
          <a:stretch>
            <a:fillRect/>
          </a:stretch>
        </p:blipFill>
        <p:spPr>
          <a:xfrm>
            <a:off x="4407538" y="3038570"/>
            <a:ext cx="4026255" cy="2717723"/>
          </a:xfrm>
          <a:prstGeom prst="rect">
            <a:avLst/>
          </a:prstGeom>
        </p:spPr>
      </p:pic>
    </p:spTree>
    <p:extLst>
      <p:ext uri="{BB962C8B-B14F-4D97-AF65-F5344CB8AC3E}">
        <p14:creationId xmlns:p14="http://schemas.microsoft.com/office/powerpoint/2010/main" val="2858825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What is growing on this agar plate?</a:t>
            </a:r>
          </a:p>
        </p:txBody>
      </p:sp>
      <p:pic>
        <p:nvPicPr>
          <p:cNvPr id="4" name="Picture 3">
            <a:extLst>
              <a:ext uri="{FF2B5EF4-FFF2-40B4-BE49-F238E27FC236}">
                <a16:creationId xmlns:a16="http://schemas.microsoft.com/office/drawing/2014/main" id="{B1F70C55-1870-4E2C-B04F-8168DF676F09}"/>
              </a:ext>
            </a:extLst>
          </p:cNvPr>
          <p:cNvPicPr>
            <a:picLocks noChangeAspect="1"/>
          </p:cNvPicPr>
          <p:nvPr/>
        </p:nvPicPr>
        <p:blipFill>
          <a:blip r:embed="rId2"/>
          <a:stretch>
            <a:fillRect/>
          </a:stretch>
        </p:blipFill>
        <p:spPr>
          <a:xfrm>
            <a:off x="4348334" y="2917526"/>
            <a:ext cx="3703913" cy="2777935"/>
          </a:xfrm>
          <a:prstGeom prst="rect">
            <a:avLst/>
          </a:prstGeom>
        </p:spPr>
      </p:pic>
    </p:spTree>
    <p:extLst>
      <p:ext uri="{BB962C8B-B14F-4D97-AF65-F5344CB8AC3E}">
        <p14:creationId xmlns:p14="http://schemas.microsoft.com/office/powerpoint/2010/main" val="4137201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At the end of this course, you will gain knowledge in the following:</a:t>
            </a:r>
          </a:p>
          <a:p>
            <a:pPr lvl="2"/>
            <a:r>
              <a:rPr lang="en-US" dirty="0"/>
              <a:t>Normal flora of the human body</a:t>
            </a:r>
          </a:p>
          <a:p>
            <a:pPr lvl="2"/>
            <a:r>
              <a:rPr lang="en-US" dirty="0"/>
              <a:t>Microbiological disease states related to the human body</a:t>
            </a:r>
          </a:p>
          <a:p>
            <a:pPr lvl="2"/>
            <a:r>
              <a:rPr lang="en-US" dirty="0"/>
              <a:t>Media/Agar used to grow microorganisms</a:t>
            </a:r>
          </a:p>
          <a:p>
            <a:pPr lvl="2"/>
            <a:r>
              <a:rPr lang="en-US" dirty="0"/>
              <a:t>Biochemical reactions of microorganisms</a:t>
            </a:r>
          </a:p>
          <a:p>
            <a:pPr lvl="2"/>
            <a:r>
              <a:rPr lang="en-US" dirty="0"/>
              <a:t>Identification of microorganisms!</a:t>
            </a:r>
          </a:p>
          <a:p>
            <a:pPr lvl="1"/>
            <a:endParaRPr lang="en-US" dirty="0"/>
          </a:p>
        </p:txBody>
      </p:sp>
    </p:spTree>
    <p:extLst>
      <p:ext uri="{BB962C8B-B14F-4D97-AF65-F5344CB8AC3E}">
        <p14:creationId xmlns:p14="http://schemas.microsoft.com/office/powerpoint/2010/main" val="448658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WHAT IS MEDICAL MICROBIOLOGY?</a:t>
            </a:r>
          </a:p>
          <a:p>
            <a:pPr lvl="1"/>
            <a:r>
              <a:rPr lang="en-US" dirty="0"/>
              <a:t>WHO STUDIES MEDICAL MICRO?</a:t>
            </a:r>
          </a:p>
          <a:p>
            <a:pPr lvl="1"/>
            <a:r>
              <a:rPr lang="en-US" dirty="0"/>
              <a:t>WHY DO WE STUDY IT?</a:t>
            </a:r>
          </a:p>
          <a:p>
            <a:pPr lvl="1"/>
            <a:r>
              <a:rPr lang="en-US" dirty="0"/>
              <a:t>WHERE DO WE STUDY IT?</a:t>
            </a:r>
          </a:p>
          <a:p>
            <a:pPr lvl="1"/>
            <a:r>
              <a:rPr lang="en-US" dirty="0"/>
              <a:t>WHAT KNOWLEDGE WILL A STUDENT GAIN  TAKING THIS COURSE?</a:t>
            </a:r>
          </a:p>
          <a:p>
            <a:pPr lvl="1"/>
            <a:endParaRPr lang="en-US" dirty="0"/>
          </a:p>
        </p:txBody>
      </p:sp>
    </p:spTree>
    <p:extLst>
      <p:ext uri="{BB962C8B-B14F-4D97-AF65-F5344CB8AC3E}">
        <p14:creationId xmlns:p14="http://schemas.microsoft.com/office/powerpoint/2010/main" val="3154846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Medical Microbiology is the study of microorganisms:</a:t>
            </a:r>
          </a:p>
          <a:p>
            <a:pPr lvl="2"/>
            <a:r>
              <a:rPr lang="en-US" dirty="0"/>
              <a:t>Bacteria</a:t>
            </a:r>
          </a:p>
          <a:p>
            <a:pPr lvl="2"/>
            <a:r>
              <a:rPr lang="en-US" dirty="0"/>
              <a:t>Fungus</a:t>
            </a:r>
          </a:p>
          <a:p>
            <a:pPr lvl="2"/>
            <a:r>
              <a:rPr lang="en-US" dirty="0"/>
              <a:t>Parasites</a:t>
            </a:r>
          </a:p>
          <a:p>
            <a:pPr lvl="2"/>
            <a:r>
              <a:rPr lang="en-US" dirty="0"/>
              <a:t>Viruses</a:t>
            </a:r>
          </a:p>
          <a:p>
            <a:pPr lvl="2"/>
            <a:r>
              <a:rPr lang="en-US" dirty="0"/>
              <a:t>Most can only be seen with the microscope!</a:t>
            </a:r>
          </a:p>
          <a:p>
            <a:pPr lvl="1"/>
            <a:endParaRPr lang="en-US" dirty="0"/>
          </a:p>
        </p:txBody>
      </p:sp>
    </p:spTree>
    <p:extLst>
      <p:ext uri="{BB962C8B-B14F-4D97-AF65-F5344CB8AC3E}">
        <p14:creationId xmlns:p14="http://schemas.microsoft.com/office/powerpoint/2010/main" val="3673791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Medical Microbiology studies are usually performed on human blood and body fluids. </a:t>
            </a:r>
          </a:p>
          <a:p>
            <a:pPr lvl="1"/>
            <a:r>
              <a:rPr lang="en-US" dirty="0"/>
              <a:t>Medical Laboratory Technicians and Medical Laboratory Technologists perform the studies.</a:t>
            </a:r>
          </a:p>
          <a:p>
            <a:pPr lvl="1"/>
            <a:r>
              <a:rPr lang="en-US" dirty="0"/>
              <a:t>Education level: 2 yr. AAS or 4 </a:t>
            </a:r>
            <a:r>
              <a:rPr lang="en-US" dirty="0" err="1"/>
              <a:t>yr</a:t>
            </a:r>
            <a:r>
              <a:rPr lang="en-US" dirty="0"/>
              <a:t> BS</a:t>
            </a:r>
          </a:p>
          <a:p>
            <a:pPr lvl="1"/>
            <a:endParaRPr lang="en-US" dirty="0"/>
          </a:p>
        </p:txBody>
      </p:sp>
    </p:spTree>
    <p:extLst>
      <p:ext uri="{BB962C8B-B14F-4D97-AF65-F5344CB8AC3E}">
        <p14:creationId xmlns:p14="http://schemas.microsoft.com/office/powerpoint/2010/main" val="370812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Microorganisms can cause disease in humans.</a:t>
            </a:r>
          </a:p>
          <a:p>
            <a:pPr lvl="1"/>
            <a:r>
              <a:rPr lang="en-US" dirty="0"/>
              <a:t>Microbiologists determine the type of microorganism causing the disease and find a drug, usually an antibiotic, to inhibit the microorganism.</a:t>
            </a:r>
          </a:p>
          <a:p>
            <a:pPr lvl="1"/>
            <a:r>
              <a:rPr lang="en-US" dirty="0"/>
              <a:t>Microbiologists continue to study the microorganisms through research to determine new antibiotics.</a:t>
            </a:r>
          </a:p>
          <a:p>
            <a:pPr lvl="1"/>
            <a:endParaRPr lang="en-US" dirty="0"/>
          </a:p>
        </p:txBody>
      </p:sp>
    </p:spTree>
    <p:extLst>
      <p:ext uri="{BB962C8B-B14F-4D97-AF65-F5344CB8AC3E}">
        <p14:creationId xmlns:p14="http://schemas.microsoft.com/office/powerpoint/2010/main" val="861705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Microorganisms are studied in clinical hospital laboratories, reference laboratories, and research facilities.</a:t>
            </a:r>
          </a:p>
          <a:p>
            <a:pPr lvl="1"/>
            <a:endParaRPr lang="en-US" dirty="0"/>
          </a:p>
        </p:txBody>
      </p:sp>
    </p:spTree>
    <p:extLst>
      <p:ext uri="{BB962C8B-B14F-4D97-AF65-F5344CB8AC3E}">
        <p14:creationId xmlns:p14="http://schemas.microsoft.com/office/powerpoint/2010/main" val="3992967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All laboratories post signs regarding safety.</a:t>
            </a:r>
          </a:p>
          <a:p>
            <a:pPr lvl="1"/>
            <a:endParaRPr lang="en-US" dirty="0"/>
          </a:p>
        </p:txBody>
      </p:sp>
      <p:pic>
        <p:nvPicPr>
          <p:cNvPr id="4" name="Picture 3">
            <a:extLst>
              <a:ext uri="{FF2B5EF4-FFF2-40B4-BE49-F238E27FC236}">
                <a16:creationId xmlns:a16="http://schemas.microsoft.com/office/drawing/2014/main" id="{08019699-C3CA-4335-80CA-428A277A9DF5}"/>
              </a:ext>
            </a:extLst>
          </p:cNvPr>
          <p:cNvPicPr>
            <a:picLocks noChangeAspect="1"/>
          </p:cNvPicPr>
          <p:nvPr/>
        </p:nvPicPr>
        <p:blipFill>
          <a:blip r:embed="rId2"/>
          <a:stretch>
            <a:fillRect/>
          </a:stretch>
        </p:blipFill>
        <p:spPr>
          <a:xfrm>
            <a:off x="4203608" y="2975868"/>
            <a:ext cx="4251422" cy="2763424"/>
          </a:xfrm>
          <a:prstGeom prst="rect">
            <a:avLst/>
          </a:prstGeom>
        </p:spPr>
      </p:pic>
    </p:spTree>
    <p:extLst>
      <p:ext uri="{BB962C8B-B14F-4D97-AF65-F5344CB8AC3E}">
        <p14:creationId xmlns:p14="http://schemas.microsoft.com/office/powerpoint/2010/main" val="321607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MEDICAL MICROBIOLOGY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marL="0" lvl="1" indent="0">
              <a:buNone/>
            </a:pPr>
            <a:endParaRPr lang="en-US" dirty="0"/>
          </a:p>
          <a:p>
            <a:pPr lvl="1"/>
            <a:endParaRPr lang="en-US" dirty="0"/>
          </a:p>
        </p:txBody>
      </p:sp>
      <p:pic>
        <p:nvPicPr>
          <p:cNvPr id="5" name="Picture 4">
            <a:extLst>
              <a:ext uri="{FF2B5EF4-FFF2-40B4-BE49-F238E27FC236}">
                <a16:creationId xmlns:a16="http://schemas.microsoft.com/office/drawing/2014/main" id="{0E3694FC-C0D4-46F1-BA42-799BC35371F8}"/>
              </a:ext>
            </a:extLst>
          </p:cNvPr>
          <p:cNvPicPr>
            <a:picLocks noChangeAspect="1"/>
          </p:cNvPicPr>
          <p:nvPr/>
        </p:nvPicPr>
        <p:blipFill>
          <a:blip r:embed="rId2"/>
          <a:stretch>
            <a:fillRect/>
          </a:stretch>
        </p:blipFill>
        <p:spPr>
          <a:xfrm>
            <a:off x="4249658" y="2453750"/>
            <a:ext cx="4295970" cy="3221978"/>
          </a:xfrm>
          <a:prstGeom prst="rect">
            <a:avLst/>
          </a:prstGeom>
        </p:spPr>
      </p:pic>
    </p:spTree>
    <p:extLst>
      <p:ext uri="{BB962C8B-B14F-4D97-AF65-F5344CB8AC3E}">
        <p14:creationId xmlns:p14="http://schemas.microsoft.com/office/powerpoint/2010/main" val="3655258706"/>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1B5C7F-2497-4FAB-9E2E-E6A7EB669C3E}">
  <ds:schemaRefs>
    <ds:schemaRef ds:uri="http://www.w3.org/XML/1998/namespace"/>
    <ds:schemaRef ds:uri="05d88611-e516-4d1a-b12e-39107e78b3d0"/>
    <ds:schemaRef ds:uri="http://schemas.openxmlformats.org/package/2006/metadata/core-properties"/>
    <ds:schemaRef ds:uri="http://purl.org/dc/terms/"/>
    <ds:schemaRef ds:uri="http://purl.org/dc/elements/1.1/"/>
    <ds:schemaRef ds:uri="56ea17bb-c96d-4826-b465-01eec0dd23dd"/>
    <ds:schemaRef ds:uri="http://schemas.microsoft.com/office/2006/metadata/properties"/>
    <ds:schemaRef ds:uri="http://schemas.microsoft.com/office/2006/documentManagement/types"/>
    <ds:schemaRef ds:uri="http://schemas.microsoft.com/office/infopath/2007/PartnerControls"/>
    <ds:schemaRef ds:uri="http://schemas.microsoft.com/sharepoint/v3"/>
    <ds:schemaRef ds:uri="http://purl.org/dc/dcmitype/"/>
  </ds:schemaRefs>
</ds:datastoreItem>
</file>

<file path=customXml/itemProps2.xml><?xml version="1.0" encoding="utf-8"?>
<ds:datastoreItem xmlns:ds="http://schemas.openxmlformats.org/officeDocument/2006/customXml" ds:itemID="{E510B6C6-E837-483C-A857-03CE8FC2D022}">
  <ds:schemaRefs>
    <ds:schemaRef ds:uri="http://schemas.microsoft.com/sharepoint/v3/contenttype/forms"/>
  </ds:schemaRefs>
</ds:datastoreItem>
</file>

<file path=customXml/itemProps3.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218</TotalTime>
  <Words>325</Words>
  <Application>Microsoft Office PowerPoint</Application>
  <PresentationFormat>Widescreen</PresentationFormat>
  <Paragraphs>50</Paragraphs>
  <Slides>18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MEDICAL MICROBIOLOGY</vt:lpstr>
      <vt:lpstr>MEDICAL MICROBIOLOGY</vt:lpstr>
      <vt:lpstr>MEDICAL MICROBIOLOGY</vt:lpstr>
      <vt:lpstr>MEDICAL MICROBIOLOGY</vt:lpstr>
      <vt:lpstr>MEDICAL MICROBIOLOGY</vt:lpstr>
      <vt:lpstr>MEDICAL MICROBIOLOGY</vt:lpstr>
      <vt:lpstr>MEDICAL MICROBIOLOGY</vt:lpstr>
      <vt:lpstr>MEDICAL MICROBIOLOGY</vt:lpstr>
      <vt:lpstr>MEDICAL MICROBIOLOGY</vt:lpstr>
      <vt:lpstr>MEDICAL MICROBIOLOGY</vt:lpstr>
      <vt:lpstr>MEDICAL MICROBIOLOGY</vt:lpstr>
      <vt:lpstr>MEDICAL MICROBIOLOGY</vt:lpstr>
      <vt:lpstr>MEDICAL MICROBIOLOGY</vt:lpstr>
      <vt:lpstr>MEDICAL MICROBIOLOGY</vt:lpstr>
      <vt:lpstr>MEDICAL MICROBIOLOGY</vt:lpstr>
      <vt:lpstr>MEDICAL MICROBIOLOGY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7</cp:revision>
  <cp:lastPrinted>2017-07-07T16:17:37Z</cp:lastPrinted>
  <dcterms:created xsi:type="dcterms:W3CDTF">2017-07-11T23:58:30Z</dcterms:created>
  <dcterms:modified xsi:type="dcterms:W3CDTF">2017-07-24T20:25:52Z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