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22"/>
  </p:notesMasterIdLst>
  <p:sldIdLst>
    <p:sldId id="321" r:id="rId7"/>
    <p:sldId id="338"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CA030A2-A19A-4CAA-81FB-70B7F782EAF4}"/>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061DB030-47C3-4890-8D5F-F6A018734E1C}"/>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33B66EC3-F872-44E4-9307-3F0BE9E69611}" type="datetimeFigureOut">
              <a:rPr lang="en-US"/>
              <a:pPr>
                <a:defRPr/>
              </a:pPr>
              <a:t>7/27/2017</a:t>
            </a:fld>
            <a:endParaRPr lang="en-US"/>
          </a:p>
        </p:txBody>
      </p:sp>
      <p:sp>
        <p:nvSpPr>
          <p:cNvPr id="4" name="Slide Image Placeholder 3">
            <a:extLst>
              <a:ext uri="{FF2B5EF4-FFF2-40B4-BE49-F238E27FC236}">
                <a16:creationId xmlns:a16="http://schemas.microsoft.com/office/drawing/2014/main" id="{0DB8E305-A8B1-4E58-B40C-D87B9A62F4E1}"/>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9FF743AD-2560-4956-BA75-0E4ADB740051}"/>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CC24517-1217-4091-B558-DABD8E6AF89D}"/>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CFB923DD-02E3-4433-8143-6BA6CB2517C4}"/>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2470E7AB-C3B2-4617-BEAB-FA6D776AE0C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5C0DB106-283C-457E-9BFA-FB0187267C8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183814BC-89DA-41FF-A99D-3ACEC5B9C13F}"/>
              </a:ext>
            </a:extLst>
          </p:cNvPr>
          <p:cNvSpPr>
            <a:spLocks noGrp="1"/>
          </p:cNvSpPr>
          <p:nvPr>
            <p:ph type="body" idx="1"/>
          </p:nvPr>
        </p:nvSpPr>
        <p:spPr/>
        <p:txBody>
          <a:bodyPr>
            <a:normAutofit/>
          </a:bodyPr>
          <a:lstStyle/>
          <a:p>
            <a:pPr fontAlgn="auto">
              <a:spcBef>
                <a:spcPts val="0"/>
              </a:spcBef>
              <a:spcAft>
                <a:spcPts val="0"/>
              </a:spcAft>
              <a:defRPr/>
            </a:pPr>
            <a:r>
              <a:rPr lang="en-US" dirty="0"/>
              <a:t>Use this exercise as an introduction to the Manufacturing Math Lesson by discussing how important it is to understand how to calculate basic math functions used in manufacturing. </a:t>
            </a:r>
          </a:p>
          <a:p>
            <a:pPr fontAlgn="auto">
              <a:spcBef>
                <a:spcPts val="0"/>
              </a:spcBef>
              <a:spcAft>
                <a:spcPts val="0"/>
              </a:spcAft>
              <a:defRPr/>
            </a:pPr>
            <a:endParaRPr lang="en-US" dirty="0"/>
          </a:p>
          <a:p>
            <a:pPr fontAlgn="auto">
              <a:spcBef>
                <a:spcPts val="0"/>
              </a:spcBef>
              <a:spcAft>
                <a:spcPts val="0"/>
              </a:spcAft>
              <a:defRPr/>
            </a:pPr>
            <a:r>
              <a:rPr lang="en-US" sz="1400" b="1" dirty="0"/>
              <a:t>Answers</a:t>
            </a:r>
            <a:endParaRPr lang="en-US" sz="1400" dirty="0"/>
          </a:p>
          <a:p>
            <a:pPr marL="222245" indent="-222245" fontAlgn="auto">
              <a:spcBef>
                <a:spcPts val="0"/>
              </a:spcBef>
              <a:spcAft>
                <a:spcPts val="0"/>
              </a:spcAft>
              <a:buFontTx/>
              <a:buAutoNum type="arabicPeriod"/>
              <a:defRPr/>
            </a:pPr>
            <a:r>
              <a:rPr lang="en-US" sz="1400" dirty="0"/>
              <a:t>3/4</a:t>
            </a:r>
          </a:p>
          <a:p>
            <a:pPr marL="222245" indent="-222245" fontAlgn="auto">
              <a:spcBef>
                <a:spcPts val="0"/>
              </a:spcBef>
              <a:spcAft>
                <a:spcPts val="0"/>
              </a:spcAft>
              <a:buFontTx/>
              <a:buAutoNum type="arabicPeriod"/>
              <a:defRPr/>
            </a:pPr>
            <a:r>
              <a:rPr lang="en-US" sz="1400" dirty="0"/>
              <a:t>3.175</a:t>
            </a:r>
          </a:p>
        </p:txBody>
      </p:sp>
      <p:sp>
        <p:nvSpPr>
          <p:cNvPr id="18436" name="Slide Number Placeholder 3">
            <a:extLst>
              <a:ext uri="{FF2B5EF4-FFF2-40B4-BE49-F238E27FC236}">
                <a16:creationId xmlns:a16="http://schemas.microsoft.com/office/drawing/2014/main" id="{47FD433B-2F2A-46C8-826A-A6C80873208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EDE7E2A-4E87-407A-9C13-A00F82D2B6AE}" type="slidenum">
              <a:rPr lang="en-US" altLang="en-US"/>
              <a:pPr fontAlgn="base">
                <a:spcBef>
                  <a:spcPct val="0"/>
                </a:spcBef>
                <a:spcAft>
                  <a:spcPct val="0"/>
                </a:spcAft>
              </a:pPr>
              <a:t>3</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ADC8FBD4-1E53-432D-9A53-9C036FA8B27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496BA213-9A33-4EEF-BF7A-FAED2C9B104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When subtracting decimals, ensure the decimal point remains in place and use standard subtraction and carry over principles. Have students calculate the practice problems in class.</a:t>
            </a:r>
          </a:p>
          <a:p>
            <a:pPr>
              <a:spcBef>
                <a:spcPct val="0"/>
              </a:spcBef>
            </a:pPr>
            <a:endParaRPr lang="en-US" altLang="en-US"/>
          </a:p>
          <a:p>
            <a:pPr>
              <a:spcBef>
                <a:spcPct val="0"/>
              </a:spcBef>
            </a:pPr>
            <a:r>
              <a:rPr lang="en-US" altLang="en-US" b="1"/>
              <a:t>Answers </a:t>
            </a:r>
          </a:p>
          <a:p>
            <a:pPr>
              <a:spcBef>
                <a:spcPct val="0"/>
              </a:spcBef>
            </a:pPr>
            <a:endParaRPr lang="en-US" altLang="en-US" b="1"/>
          </a:p>
          <a:p>
            <a:pPr>
              <a:spcBef>
                <a:spcPct val="0"/>
              </a:spcBef>
            </a:pPr>
            <a:r>
              <a:rPr lang="en-US" altLang="en-US"/>
              <a:t>A) 3.302</a:t>
            </a:r>
          </a:p>
          <a:p>
            <a:pPr>
              <a:spcBef>
                <a:spcPct val="0"/>
              </a:spcBef>
            </a:pPr>
            <a:endParaRPr lang="en-US" altLang="en-US"/>
          </a:p>
          <a:p>
            <a:pPr>
              <a:spcBef>
                <a:spcPct val="0"/>
              </a:spcBef>
            </a:pPr>
            <a:r>
              <a:rPr lang="en-US" altLang="en-US"/>
              <a:t>B) 12.565</a:t>
            </a:r>
          </a:p>
          <a:p>
            <a:pPr>
              <a:spcBef>
                <a:spcPct val="0"/>
              </a:spcBef>
            </a:pPr>
            <a:endParaRPr lang="en-US" altLang="en-US"/>
          </a:p>
          <a:p>
            <a:pPr>
              <a:spcBef>
                <a:spcPct val="0"/>
              </a:spcBef>
            </a:pPr>
            <a:r>
              <a:rPr lang="en-US" altLang="en-US"/>
              <a:t>C)  16.734</a:t>
            </a:r>
          </a:p>
        </p:txBody>
      </p:sp>
      <p:sp>
        <p:nvSpPr>
          <p:cNvPr id="36868" name="Slide Number Placeholder 3">
            <a:extLst>
              <a:ext uri="{FF2B5EF4-FFF2-40B4-BE49-F238E27FC236}">
                <a16:creationId xmlns:a16="http://schemas.microsoft.com/office/drawing/2014/main" id="{1887232E-BE74-4F1E-B49C-3B811DAB46E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FE5A7BE-64D8-4DE1-B2CC-B98AF56B8940}" type="slidenum">
              <a:rPr lang="en-US" altLang="en-US"/>
              <a:pPr fontAlgn="base">
                <a:spcBef>
                  <a:spcPct val="0"/>
                </a:spcBef>
                <a:spcAft>
                  <a:spcPct val="0"/>
                </a:spcAft>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90929C18-A444-49E5-B254-E538E36071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15886253-27D8-4C96-9CDC-71ECDD43236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8916" name="Slide Number Placeholder 3">
            <a:extLst>
              <a:ext uri="{FF2B5EF4-FFF2-40B4-BE49-F238E27FC236}">
                <a16:creationId xmlns:a16="http://schemas.microsoft.com/office/drawing/2014/main" id="{4D9A531F-5C32-4215-9ACF-801CCCE3DEC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15FFA20-4D6F-412C-B6BC-DD0D42F3AC2C}" type="slidenum">
              <a:rPr lang="en-US" altLang="en-US"/>
              <a:pPr fontAlgn="base">
                <a:spcBef>
                  <a:spcPct val="0"/>
                </a:spcBef>
                <a:spcAft>
                  <a:spcPct val="0"/>
                </a:spcAft>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0921C051-E572-458A-A1C8-5C306BEC54F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65471C86-7081-4859-8C29-042D4A8A7FF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0964" name="Slide Number Placeholder 3">
            <a:extLst>
              <a:ext uri="{FF2B5EF4-FFF2-40B4-BE49-F238E27FC236}">
                <a16:creationId xmlns:a16="http://schemas.microsoft.com/office/drawing/2014/main" id="{42E790DD-F38F-41B6-A84B-FB6CC50C1CD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72FD774-71E3-4A8D-8DFF-15A28645B471}" type="slidenum">
              <a:rPr lang="en-US" altLang="en-US"/>
              <a:pPr fontAlgn="base">
                <a:spcBef>
                  <a:spcPct val="0"/>
                </a:spcBef>
                <a:spcAft>
                  <a:spcPct val="0"/>
                </a:spcAft>
              </a:pPr>
              <a:t>14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B4EE0282-2BB6-4D31-B7DB-03B0D1BC6D8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B4B8FEAC-E85B-492F-91F7-2DA34FC25DA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b="1"/>
              <a:t>Answers to practice problems:</a:t>
            </a:r>
          </a:p>
          <a:p>
            <a:pPr>
              <a:spcBef>
                <a:spcPct val="0"/>
              </a:spcBef>
            </a:pPr>
            <a:endParaRPr lang="en-US" altLang="en-US" b="1"/>
          </a:p>
          <a:p>
            <a:pPr>
              <a:spcBef>
                <a:spcPct val="0"/>
              </a:spcBef>
            </a:pPr>
            <a:r>
              <a:rPr lang="en-US" altLang="en-US"/>
              <a:t>A) .375</a:t>
            </a:r>
          </a:p>
          <a:p>
            <a:pPr>
              <a:spcBef>
                <a:spcPct val="0"/>
              </a:spcBef>
            </a:pPr>
            <a:endParaRPr lang="en-US" altLang="en-US"/>
          </a:p>
          <a:p>
            <a:pPr>
              <a:spcBef>
                <a:spcPct val="0"/>
              </a:spcBef>
            </a:pPr>
            <a:r>
              <a:rPr lang="en-US" altLang="en-US"/>
              <a:t>B) .6875</a:t>
            </a:r>
          </a:p>
          <a:p>
            <a:pPr>
              <a:spcBef>
                <a:spcPct val="0"/>
              </a:spcBef>
            </a:pPr>
            <a:endParaRPr lang="en-US" altLang="en-US"/>
          </a:p>
          <a:p>
            <a:pPr>
              <a:spcBef>
                <a:spcPct val="0"/>
              </a:spcBef>
            </a:pPr>
            <a:r>
              <a:rPr lang="en-US" altLang="en-US"/>
              <a:t>C)  .625</a:t>
            </a:r>
          </a:p>
          <a:p>
            <a:pPr>
              <a:spcBef>
                <a:spcPct val="0"/>
              </a:spcBef>
            </a:pPr>
            <a:endParaRPr lang="en-US" altLang="en-US"/>
          </a:p>
        </p:txBody>
      </p:sp>
      <p:sp>
        <p:nvSpPr>
          <p:cNvPr id="43012" name="Slide Number Placeholder 3">
            <a:extLst>
              <a:ext uri="{FF2B5EF4-FFF2-40B4-BE49-F238E27FC236}">
                <a16:creationId xmlns:a16="http://schemas.microsoft.com/office/drawing/2014/main" id="{597F9281-D83F-4641-B0D6-134853511E8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391FBF9-D9D0-4F55-978A-5EE33EFA0F3E}" type="slidenum">
              <a:rPr lang="en-US" altLang="en-US"/>
              <a:pPr fontAlgn="base">
                <a:spcBef>
                  <a:spcPct val="0"/>
                </a:spcBef>
                <a:spcAft>
                  <a:spcPct val="0"/>
                </a:spcAft>
              </a:pPr>
              <a:t>15</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4678FD82-C577-4E75-8C62-58C874D3420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814D1060-72A4-4BA2-AED7-45E8FE98A1A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i="1"/>
              <a:t>Webster’s new compact office dictionary </a:t>
            </a:r>
            <a:r>
              <a:rPr lang="en-US" altLang="en-US"/>
              <a:t>(2003). New York, NY: Houghton Mifflin </a:t>
            </a:r>
          </a:p>
          <a:p>
            <a:pPr>
              <a:spcBef>
                <a:spcPct val="0"/>
              </a:spcBef>
            </a:pPr>
            <a:r>
              <a:rPr lang="en-US" altLang="en-US"/>
              <a:t>Harcourt Publishing Co.   </a:t>
            </a:r>
          </a:p>
          <a:p>
            <a:pPr>
              <a:spcBef>
                <a:spcPct val="0"/>
              </a:spcBef>
            </a:pPr>
            <a:endParaRPr lang="en-US" altLang="en-US"/>
          </a:p>
          <a:p>
            <a:pPr>
              <a:spcBef>
                <a:spcPct val="0"/>
              </a:spcBef>
            </a:pPr>
            <a:r>
              <a:rPr lang="en-US" altLang="en-US"/>
              <a:t>Definitions make a great warm-up activity. </a:t>
            </a:r>
          </a:p>
          <a:p>
            <a:pPr>
              <a:spcBef>
                <a:spcPct val="0"/>
              </a:spcBef>
            </a:pPr>
            <a:endParaRPr lang="en-US" altLang="en-US"/>
          </a:p>
          <a:p>
            <a:pPr>
              <a:spcBef>
                <a:spcPct val="0"/>
              </a:spcBef>
            </a:pPr>
            <a:endParaRPr lang="en-US" altLang="en-US"/>
          </a:p>
        </p:txBody>
      </p:sp>
      <p:sp>
        <p:nvSpPr>
          <p:cNvPr id="20484" name="Slide Number Placeholder 3">
            <a:extLst>
              <a:ext uri="{FF2B5EF4-FFF2-40B4-BE49-F238E27FC236}">
                <a16:creationId xmlns:a16="http://schemas.microsoft.com/office/drawing/2014/main" id="{CC0ADDFD-633B-4828-87F0-DAF50136970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DFFD280-14D9-454B-BA85-876E5CBB731E}" type="slidenum">
              <a:rPr lang="en-US" altLang="en-US"/>
              <a:pPr fontAlgn="base">
                <a:spcBef>
                  <a:spcPct val="0"/>
                </a:spcBef>
                <a:spcAft>
                  <a:spcPct val="0"/>
                </a:spcAft>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E20800CB-3404-4BFF-B3E8-C869E6B974C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C8763E35-854B-442B-8271-32B316DDCE2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The common, standard measurement system used in the United states is called the English Standard Measurement System. It was adopted from England in the 1800s. We continue to use it, despite the worldwide use of the metric system. The cost of full conversion to another system would be very expensive. </a:t>
            </a:r>
          </a:p>
          <a:p>
            <a:pPr>
              <a:spcBef>
                <a:spcPct val="0"/>
              </a:spcBef>
            </a:pPr>
            <a:endParaRPr lang="en-US" altLang="en-US"/>
          </a:p>
          <a:p>
            <a:pPr>
              <a:spcBef>
                <a:spcPct val="0"/>
              </a:spcBef>
            </a:pPr>
            <a:r>
              <a:rPr lang="en-US" altLang="en-US"/>
              <a:t>Discuss the increments on the example above. Ensure each student understands how to measure the length of an object.</a:t>
            </a:r>
          </a:p>
          <a:p>
            <a:pPr>
              <a:spcBef>
                <a:spcPct val="0"/>
              </a:spcBef>
            </a:pPr>
            <a:endParaRPr lang="en-US" altLang="en-US"/>
          </a:p>
          <a:p>
            <a:pPr>
              <a:spcBef>
                <a:spcPct val="0"/>
              </a:spcBef>
            </a:pPr>
            <a:r>
              <a:rPr lang="en-US" altLang="en-US"/>
              <a:t>Remind students that the increments are the same even if you are measuring multiple inches or feet. For example: 5 and 1/2 inches OR 2 feet, 2 1/4 inches. </a:t>
            </a:r>
          </a:p>
        </p:txBody>
      </p:sp>
      <p:sp>
        <p:nvSpPr>
          <p:cNvPr id="22532" name="Slide Number Placeholder 3">
            <a:extLst>
              <a:ext uri="{FF2B5EF4-FFF2-40B4-BE49-F238E27FC236}">
                <a16:creationId xmlns:a16="http://schemas.microsoft.com/office/drawing/2014/main" id="{44B7B490-230D-44ED-9557-415FA4BBF5F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7AEA5B8-3410-4F13-97BB-F49EDF0749E8}" type="slidenum">
              <a:rPr lang="en-US" altLang="en-US"/>
              <a:pPr fontAlgn="base">
                <a:spcBef>
                  <a:spcPct val="0"/>
                </a:spcBef>
                <a:spcAft>
                  <a:spcPct val="0"/>
                </a:spcAft>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D6D304F8-31C0-45E0-9A79-4732560A38A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47E83AFB-56B9-421D-AC7A-36D0474C703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Discuss the ruler measurements with the class.  Ensure that they understand how to count the increments on the ruler. </a:t>
            </a:r>
          </a:p>
          <a:p>
            <a:pPr>
              <a:spcBef>
                <a:spcPct val="0"/>
              </a:spcBef>
            </a:pPr>
            <a:endParaRPr lang="en-US" altLang="en-US"/>
          </a:p>
          <a:p>
            <a:pPr>
              <a:spcBef>
                <a:spcPct val="0"/>
              </a:spcBef>
            </a:pPr>
            <a:r>
              <a:rPr lang="en-US" altLang="en-US"/>
              <a:t>A) 3/16 </a:t>
            </a:r>
          </a:p>
          <a:p>
            <a:pPr>
              <a:spcBef>
                <a:spcPct val="0"/>
              </a:spcBef>
            </a:pPr>
            <a:endParaRPr lang="en-US" altLang="en-US"/>
          </a:p>
          <a:p>
            <a:pPr>
              <a:spcBef>
                <a:spcPct val="0"/>
              </a:spcBef>
            </a:pPr>
            <a:r>
              <a:rPr lang="en-US" altLang="en-US"/>
              <a:t>B)  3/8</a:t>
            </a:r>
          </a:p>
          <a:p>
            <a:pPr>
              <a:spcBef>
                <a:spcPct val="0"/>
              </a:spcBef>
            </a:pPr>
            <a:endParaRPr lang="en-US" altLang="en-US"/>
          </a:p>
          <a:p>
            <a:pPr>
              <a:spcBef>
                <a:spcPct val="0"/>
              </a:spcBef>
            </a:pPr>
            <a:r>
              <a:rPr lang="en-US" altLang="en-US"/>
              <a:t>C)  7/8</a:t>
            </a:r>
          </a:p>
        </p:txBody>
      </p:sp>
      <p:sp>
        <p:nvSpPr>
          <p:cNvPr id="24580" name="Slide Number Placeholder 3">
            <a:extLst>
              <a:ext uri="{FF2B5EF4-FFF2-40B4-BE49-F238E27FC236}">
                <a16:creationId xmlns:a16="http://schemas.microsoft.com/office/drawing/2014/main" id="{8F1C81AB-AB44-481F-9722-766E9502F96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428FFA3-022D-4372-B4E6-79BD9C291B72}" type="slidenum">
              <a:rPr lang="en-US" altLang="en-US"/>
              <a:pPr fontAlgn="base">
                <a:spcBef>
                  <a:spcPct val="0"/>
                </a:spcBef>
                <a:spcAft>
                  <a:spcPct val="0"/>
                </a:spcAft>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35F80D20-65BE-4526-A371-89F8ED48B50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0E25A93E-169E-41C0-B302-9CD654F69261}"/>
              </a:ext>
            </a:extLst>
          </p:cNvPr>
          <p:cNvSpPr>
            <a:spLocks noGrp="1"/>
          </p:cNvSpPr>
          <p:nvPr>
            <p:ph type="body" idx="1"/>
          </p:nvPr>
        </p:nvSpPr>
        <p:spPr/>
        <p:txBody>
          <a:bodyPr/>
          <a:lstStyle/>
          <a:p>
            <a:pPr fontAlgn="auto">
              <a:spcBef>
                <a:spcPts val="0"/>
              </a:spcBef>
              <a:spcAft>
                <a:spcPts val="0"/>
              </a:spcAft>
              <a:defRPr/>
            </a:pPr>
            <a:r>
              <a:rPr lang="en-US" dirty="0"/>
              <a:t>NOTE: </a:t>
            </a:r>
          </a:p>
          <a:p>
            <a:pPr fontAlgn="auto">
              <a:spcBef>
                <a:spcPts val="0"/>
              </a:spcBef>
              <a:spcAft>
                <a:spcPts val="0"/>
              </a:spcAft>
              <a:defRPr/>
            </a:pPr>
            <a:r>
              <a:rPr lang="en-US" dirty="0"/>
              <a:t>Discuss how theses problems are calculated. </a:t>
            </a:r>
          </a:p>
          <a:p>
            <a:pPr marL="171450" indent="-171450" fontAlgn="auto">
              <a:spcBef>
                <a:spcPts val="0"/>
              </a:spcBef>
              <a:spcAft>
                <a:spcPts val="0"/>
              </a:spcAft>
              <a:buFont typeface="Arial" panose="020B0604020202020204" pitchFamily="34" charset="0"/>
              <a:buChar char="•"/>
              <a:defRPr/>
            </a:pPr>
            <a:r>
              <a:rPr lang="en-US" dirty="0"/>
              <a:t>Like fractions: Add the numerators and carry over the sum of the numerators over the like denominator.</a:t>
            </a:r>
          </a:p>
          <a:p>
            <a:pPr fontAlgn="auto">
              <a:spcBef>
                <a:spcPts val="0"/>
              </a:spcBef>
              <a:spcAft>
                <a:spcPts val="0"/>
              </a:spcAft>
              <a:defRPr/>
            </a:pPr>
            <a:endParaRPr lang="en-US" dirty="0"/>
          </a:p>
          <a:p>
            <a:pPr fontAlgn="auto">
              <a:spcBef>
                <a:spcPts val="0"/>
              </a:spcBef>
              <a:spcAft>
                <a:spcPts val="0"/>
              </a:spcAft>
              <a:defRPr/>
            </a:pPr>
            <a:r>
              <a:rPr lang="en-US" dirty="0"/>
              <a:t>For unlike fractions, we must simplify the fractions. Find the Least Common Multiple (LCM) for the denominators (4 and 8); 8 is the LCM. We can then say 4 into 8, two times, so 2 x 3 = 6; and then 8 into 8, one time, so 1 x 7 = 7. Then add the numerators, and carry over the like denominator.</a:t>
            </a:r>
          </a:p>
        </p:txBody>
      </p:sp>
      <p:sp>
        <p:nvSpPr>
          <p:cNvPr id="26628" name="Slide Number Placeholder 3">
            <a:extLst>
              <a:ext uri="{FF2B5EF4-FFF2-40B4-BE49-F238E27FC236}">
                <a16:creationId xmlns:a16="http://schemas.microsoft.com/office/drawing/2014/main" id="{A8D88B21-8C82-4AFA-A76A-FBD69CC973A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3E9FDD4-F3B7-4DF7-A18C-8E6C234B8C84}" type="slidenum">
              <a:rPr lang="en-US" altLang="en-US"/>
              <a:pPr fontAlgn="base">
                <a:spcBef>
                  <a:spcPct val="0"/>
                </a:spcBef>
                <a:spcAft>
                  <a:spcPct val="0"/>
                </a:spcAft>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E112C3E0-08E9-47D0-AB25-E93751D294E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8C97308-35CC-4623-ADF5-2C5383F26431}"/>
              </a:ext>
            </a:extLst>
          </p:cNvPr>
          <p:cNvSpPr>
            <a:spLocks noGrp="1"/>
          </p:cNvSpPr>
          <p:nvPr>
            <p:ph type="body" idx="1"/>
          </p:nvPr>
        </p:nvSpPr>
        <p:spPr>
          <a:xfrm>
            <a:off x="685800" y="4400550"/>
            <a:ext cx="5410200" cy="3600450"/>
          </a:xfrm>
        </p:spPr>
        <p:txBody>
          <a:bodyPr/>
          <a:lstStyle/>
          <a:p>
            <a:pPr fontAlgn="auto">
              <a:spcBef>
                <a:spcPts val="0"/>
              </a:spcBef>
              <a:spcAft>
                <a:spcPts val="0"/>
              </a:spcAft>
              <a:defRPr/>
            </a:pPr>
            <a:r>
              <a:rPr lang="en-US" dirty="0"/>
              <a:t>Have student calculate these problems in class.</a:t>
            </a:r>
          </a:p>
          <a:p>
            <a:pPr fontAlgn="auto">
              <a:spcBef>
                <a:spcPts val="0"/>
              </a:spcBef>
              <a:spcAft>
                <a:spcPts val="0"/>
              </a:spcAft>
              <a:defRPr/>
            </a:pPr>
            <a:endParaRPr lang="en-US" dirty="0"/>
          </a:p>
          <a:p>
            <a:pPr fontAlgn="auto">
              <a:spcBef>
                <a:spcPts val="0"/>
              </a:spcBef>
              <a:spcAft>
                <a:spcPts val="0"/>
              </a:spcAft>
              <a:defRPr/>
            </a:pPr>
            <a:r>
              <a:rPr lang="en-US" b="1" dirty="0"/>
              <a:t>Answers</a:t>
            </a:r>
          </a:p>
          <a:p>
            <a:pPr marL="171450" indent="-171450" fontAlgn="auto">
              <a:spcBef>
                <a:spcPts val="0"/>
              </a:spcBef>
              <a:spcAft>
                <a:spcPts val="0"/>
              </a:spcAft>
              <a:buFont typeface="Arial" panose="020B0604020202020204" pitchFamily="34" charset="0"/>
              <a:buChar char="•"/>
              <a:defRPr/>
            </a:pPr>
            <a:r>
              <a:rPr lang="en-US" dirty="0"/>
              <a:t>Like Fractions: 15/4 OR 3 and 3/ 4  (our first answer is an improper fraction). We get a proper fraction by dividing 15 by 4; 4 goes into 15 three times, which is 12; 3 is left over,  so we carry the leftover number over the denominator (4) and rewrite the fraction as 3  ¾. </a:t>
            </a:r>
          </a:p>
          <a:p>
            <a:pPr fontAlgn="auto">
              <a:spcBef>
                <a:spcPts val="0"/>
              </a:spcBef>
              <a:spcAft>
                <a:spcPts val="0"/>
              </a:spcAft>
              <a:defRPr/>
            </a:pPr>
            <a:endParaRPr lang="en-US" dirty="0"/>
          </a:p>
          <a:p>
            <a:pPr marL="171450" indent="-171450" fontAlgn="auto">
              <a:spcBef>
                <a:spcPts val="0"/>
              </a:spcBef>
              <a:spcAft>
                <a:spcPts val="0"/>
              </a:spcAft>
              <a:buFont typeface="Arial" panose="020B0604020202020204" pitchFamily="34" charset="0"/>
              <a:buChar char="•"/>
              <a:defRPr/>
            </a:pPr>
            <a:r>
              <a:rPr lang="en-US" dirty="0"/>
              <a:t>Unlike Fractions: 5/9</a:t>
            </a:r>
          </a:p>
        </p:txBody>
      </p:sp>
      <p:sp>
        <p:nvSpPr>
          <p:cNvPr id="28676" name="Slide Number Placeholder 3">
            <a:extLst>
              <a:ext uri="{FF2B5EF4-FFF2-40B4-BE49-F238E27FC236}">
                <a16:creationId xmlns:a16="http://schemas.microsoft.com/office/drawing/2014/main" id="{EC4FD1E2-4538-4567-8DC3-B290132CE0D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D02E2B9-2150-4109-AC4B-D4F0B2644E50}" type="slidenum">
              <a:rPr lang="en-US" altLang="en-US"/>
              <a:pPr fontAlgn="base">
                <a:spcBef>
                  <a:spcPct val="0"/>
                </a:spcBef>
                <a:spcAft>
                  <a:spcPct val="0"/>
                </a:spcAft>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6A2CD6B0-C9A8-41DB-95E5-2F1C15A1968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15BE0C8E-FFFE-4A4E-A764-5D331457C87D}"/>
              </a:ext>
            </a:extLst>
          </p:cNvPr>
          <p:cNvSpPr>
            <a:spLocks noGrp="1"/>
          </p:cNvSpPr>
          <p:nvPr>
            <p:ph type="body" idx="1"/>
          </p:nvPr>
        </p:nvSpPr>
        <p:spPr/>
        <p:txBody>
          <a:bodyPr/>
          <a:lstStyle/>
          <a:p>
            <a:pPr fontAlgn="auto">
              <a:spcBef>
                <a:spcPts val="0"/>
              </a:spcBef>
              <a:spcAft>
                <a:spcPts val="0"/>
              </a:spcAft>
              <a:defRPr/>
            </a:pPr>
            <a:r>
              <a:rPr lang="en-US" dirty="0"/>
              <a:t>Discuss how theses problems are calculated. </a:t>
            </a:r>
          </a:p>
          <a:p>
            <a:pPr marL="171450" indent="-171450" fontAlgn="auto">
              <a:spcBef>
                <a:spcPts val="0"/>
              </a:spcBef>
              <a:spcAft>
                <a:spcPts val="0"/>
              </a:spcAft>
              <a:buFont typeface="Arial" panose="020B0604020202020204" pitchFamily="34" charset="0"/>
              <a:buChar char="•"/>
              <a:defRPr/>
            </a:pPr>
            <a:endParaRPr lang="en-US" dirty="0"/>
          </a:p>
          <a:p>
            <a:pPr marL="171450" indent="-171450" fontAlgn="auto">
              <a:spcBef>
                <a:spcPts val="0"/>
              </a:spcBef>
              <a:spcAft>
                <a:spcPts val="0"/>
              </a:spcAft>
              <a:buFont typeface="Arial" panose="020B0604020202020204" pitchFamily="34" charset="0"/>
              <a:buChar char="•"/>
              <a:defRPr/>
            </a:pPr>
            <a:r>
              <a:rPr lang="en-US" dirty="0"/>
              <a:t>Like Fractions: Subtract the numerators and carry the numerator difference over the like denominator.</a:t>
            </a:r>
          </a:p>
          <a:p>
            <a:pPr fontAlgn="auto">
              <a:spcBef>
                <a:spcPts val="0"/>
              </a:spcBef>
              <a:spcAft>
                <a:spcPts val="0"/>
              </a:spcAft>
              <a:defRPr/>
            </a:pPr>
            <a:endParaRPr lang="en-US" dirty="0"/>
          </a:p>
          <a:p>
            <a:pPr marL="171450" indent="-171450" fontAlgn="auto">
              <a:spcBef>
                <a:spcPts val="0"/>
              </a:spcBef>
              <a:spcAft>
                <a:spcPts val="0"/>
              </a:spcAft>
              <a:buFont typeface="Arial" panose="020B0604020202020204" pitchFamily="34" charset="0"/>
              <a:buChar char="•"/>
              <a:defRPr/>
            </a:pPr>
            <a:r>
              <a:rPr lang="en-US" dirty="0"/>
              <a:t>Unlike fractions: We must simplify the fractions. Find the Least Common Multiple (LCM) for the denominators (5 and 7);  35 is the LCM. We can then say 5 into 35, seven times, so 7 x 4 = 28; and then 7 into 35, five times, so 5 x 5 = 25; We can then subtract the numerators 28 – 25 = 3; carry 3 over the like denominator 35 for the answer 3/35</a:t>
            </a:r>
          </a:p>
          <a:p>
            <a:pPr fontAlgn="auto">
              <a:spcBef>
                <a:spcPts val="0"/>
              </a:spcBef>
              <a:spcAft>
                <a:spcPts val="0"/>
              </a:spcAft>
              <a:defRPr/>
            </a:pPr>
            <a:endParaRPr lang="en-US" dirty="0"/>
          </a:p>
        </p:txBody>
      </p:sp>
      <p:sp>
        <p:nvSpPr>
          <p:cNvPr id="30724" name="Slide Number Placeholder 3">
            <a:extLst>
              <a:ext uri="{FF2B5EF4-FFF2-40B4-BE49-F238E27FC236}">
                <a16:creationId xmlns:a16="http://schemas.microsoft.com/office/drawing/2014/main" id="{3B91A8BB-7C52-4F5E-9043-B17F5CB588F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94284-0643-432C-9B47-38C8CFBB8DDF}" type="slidenum">
              <a:rPr lang="en-US" altLang="en-US"/>
              <a:pPr fontAlgn="base">
                <a:spcBef>
                  <a:spcPct val="0"/>
                </a:spcBef>
                <a:spcAft>
                  <a:spcPct val="0"/>
                </a:spcAft>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2310F84F-20AD-42CD-A7A2-6D9DBC676B1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411D9AC-FCA8-4462-9679-9ABD7292413D}"/>
              </a:ext>
            </a:extLst>
          </p:cNvPr>
          <p:cNvSpPr>
            <a:spLocks noGrp="1"/>
          </p:cNvSpPr>
          <p:nvPr>
            <p:ph type="body" idx="1"/>
          </p:nvPr>
        </p:nvSpPr>
        <p:spPr/>
        <p:txBody>
          <a:bodyPr/>
          <a:lstStyle/>
          <a:p>
            <a:pPr fontAlgn="auto">
              <a:spcBef>
                <a:spcPts val="0"/>
              </a:spcBef>
              <a:spcAft>
                <a:spcPts val="0"/>
              </a:spcAft>
              <a:defRPr/>
            </a:pPr>
            <a:r>
              <a:rPr lang="en-US" dirty="0"/>
              <a:t>Have students calculate these problems in class.</a:t>
            </a:r>
          </a:p>
          <a:p>
            <a:pPr fontAlgn="auto">
              <a:spcBef>
                <a:spcPts val="0"/>
              </a:spcBef>
              <a:spcAft>
                <a:spcPts val="0"/>
              </a:spcAft>
              <a:defRPr/>
            </a:pPr>
            <a:endParaRPr lang="en-US" dirty="0"/>
          </a:p>
          <a:p>
            <a:pPr fontAlgn="auto">
              <a:spcBef>
                <a:spcPts val="0"/>
              </a:spcBef>
              <a:spcAft>
                <a:spcPts val="0"/>
              </a:spcAft>
              <a:defRPr/>
            </a:pPr>
            <a:r>
              <a:rPr lang="en-US" b="1" dirty="0"/>
              <a:t>Answers</a:t>
            </a:r>
          </a:p>
          <a:p>
            <a:pPr marL="171450" indent="-171450" fontAlgn="auto">
              <a:spcBef>
                <a:spcPts val="0"/>
              </a:spcBef>
              <a:spcAft>
                <a:spcPts val="0"/>
              </a:spcAft>
              <a:buFont typeface="Arial" panose="020B0604020202020204" pitchFamily="34" charset="0"/>
              <a:buChar char="•"/>
              <a:defRPr/>
            </a:pPr>
            <a:r>
              <a:rPr lang="en-US" dirty="0"/>
              <a:t>12/15</a:t>
            </a:r>
          </a:p>
          <a:p>
            <a:pPr marL="171450" indent="-171450" fontAlgn="auto">
              <a:spcBef>
                <a:spcPts val="0"/>
              </a:spcBef>
              <a:spcAft>
                <a:spcPts val="0"/>
              </a:spcAft>
              <a:buFont typeface="Arial" panose="020B0604020202020204" pitchFamily="34" charset="0"/>
              <a:buChar char="•"/>
              <a:defRPr/>
            </a:pPr>
            <a:endParaRPr lang="en-US" dirty="0"/>
          </a:p>
          <a:p>
            <a:pPr marL="171450" indent="-171450" fontAlgn="auto">
              <a:spcBef>
                <a:spcPts val="0"/>
              </a:spcBef>
              <a:spcAft>
                <a:spcPts val="0"/>
              </a:spcAft>
              <a:buFont typeface="Arial" panose="020B0604020202020204" pitchFamily="34" charset="0"/>
              <a:buChar char="•"/>
              <a:defRPr/>
            </a:pPr>
            <a:r>
              <a:rPr lang="en-US" dirty="0"/>
              <a:t>1/14</a:t>
            </a:r>
          </a:p>
          <a:p>
            <a:pPr fontAlgn="auto">
              <a:spcBef>
                <a:spcPts val="0"/>
              </a:spcBef>
              <a:spcAft>
                <a:spcPts val="0"/>
              </a:spcAft>
              <a:defRPr/>
            </a:pPr>
            <a:endParaRPr lang="en-US" dirty="0"/>
          </a:p>
        </p:txBody>
      </p:sp>
      <p:sp>
        <p:nvSpPr>
          <p:cNvPr id="32772" name="Slide Number Placeholder 3">
            <a:extLst>
              <a:ext uri="{FF2B5EF4-FFF2-40B4-BE49-F238E27FC236}">
                <a16:creationId xmlns:a16="http://schemas.microsoft.com/office/drawing/2014/main" id="{AA4BD19C-F989-434A-92C4-7440250BC31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E4035DF-5663-4947-938A-025B2D1EF72A}" type="slidenum">
              <a:rPr lang="en-US" altLang="en-US"/>
              <a:pPr fontAlgn="base">
                <a:spcBef>
                  <a:spcPct val="0"/>
                </a:spcBef>
                <a:spcAft>
                  <a:spcPct val="0"/>
                </a:spcAft>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A7191580-9C70-482D-B0D8-253C8A05A5B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CD2CA266-3D27-4879-BD8A-40068F3BF18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When adding decimals, ensure the decimal point remains in place and use standard addition and carry over principles. Have students calculate the practice problems in class.</a:t>
            </a:r>
          </a:p>
          <a:p>
            <a:pPr>
              <a:spcBef>
                <a:spcPct val="0"/>
              </a:spcBef>
            </a:pPr>
            <a:endParaRPr lang="en-US" altLang="en-US"/>
          </a:p>
          <a:p>
            <a:pPr>
              <a:spcBef>
                <a:spcPct val="0"/>
              </a:spcBef>
            </a:pPr>
            <a:r>
              <a:rPr lang="en-US" altLang="en-US" b="1"/>
              <a:t>Answers </a:t>
            </a:r>
          </a:p>
          <a:p>
            <a:pPr>
              <a:spcBef>
                <a:spcPct val="0"/>
              </a:spcBef>
            </a:pPr>
            <a:endParaRPr lang="en-US" altLang="en-US" b="1"/>
          </a:p>
          <a:p>
            <a:pPr>
              <a:spcBef>
                <a:spcPct val="0"/>
              </a:spcBef>
            </a:pPr>
            <a:r>
              <a:rPr lang="en-US" altLang="en-US"/>
              <a:t>A) 7.381</a:t>
            </a:r>
          </a:p>
          <a:p>
            <a:pPr>
              <a:spcBef>
                <a:spcPct val="0"/>
              </a:spcBef>
            </a:pPr>
            <a:endParaRPr lang="en-US" altLang="en-US"/>
          </a:p>
          <a:p>
            <a:pPr>
              <a:spcBef>
                <a:spcPct val="0"/>
              </a:spcBef>
            </a:pPr>
            <a:r>
              <a:rPr lang="en-US" altLang="en-US"/>
              <a:t>B) 4.709</a:t>
            </a:r>
          </a:p>
          <a:p>
            <a:pPr>
              <a:spcBef>
                <a:spcPct val="0"/>
              </a:spcBef>
            </a:pPr>
            <a:endParaRPr lang="en-US" altLang="en-US"/>
          </a:p>
          <a:p>
            <a:pPr>
              <a:spcBef>
                <a:spcPct val="0"/>
              </a:spcBef>
            </a:pPr>
            <a:r>
              <a:rPr lang="en-US" altLang="en-US"/>
              <a:t>C) 8.573</a:t>
            </a:r>
          </a:p>
        </p:txBody>
      </p:sp>
      <p:sp>
        <p:nvSpPr>
          <p:cNvPr id="34820" name="Slide Number Placeholder 3">
            <a:extLst>
              <a:ext uri="{FF2B5EF4-FFF2-40B4-BE49-F238E27FC236}">
                <a16:creationId xmlns:a16="http://schemas.microsoft.com/office/drawing/2014/main" id="{058A0523-D247-4B29-8698-D432C9394B1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36EDADE-7D5B-4642-A7E8-11356E966A0A}" type="slidenum">
              <a:rPr lang="en-US" altLang="en-US"/>
              <a:pPr fontAlgn="base">
                <a:spcBef>
                  <a:spcPct val="0"/>
                </a:spcBef>
                <a:spcAft>
                  <a:spcPct val="0"/>
                </a:spcAft>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3CB9510-6FEC-4166-971A-6BEB10018F53}"/>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966F9925-294C-45E1-9C61-550F5FA534F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FA3DDF3E-0E6F-4D30-AC3C-79C18D54D96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1B0EB318-EA5C-40AC-BDCE-8900118D8C9F}"/>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4110354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DD178BBF-CDEE-4AC0-B4B4-BB5FD703F47D}"/>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3C842A95-E4C4-468A-8CCD-B37E83711234}"/>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7CAAABB3-E65D-47AC-8558-9C7A4CB97277}"/>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880168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609600" y="1524000"/>
            <a:ext cx="109728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16"/>
          <p:cNvSpPr>
            <a:spLocks noGrp="1"/>
          </p:cNvSpPr>
          <p:nvPr>
            <p:ph type="title"/>
          </p:nvPr>
        </p:nvSpPr>
        <p:spPr/>
        <p:txBody>
          <a:bodyPr/>
          <a:lstStyle/>
          <a:p>
            <a:r>
              <a:rPr lang="en-US"/>
              <a:t>Click to edit Master title style</a:t>
            </a:r>
          </a:p>
        </p:txBody>
      </p:sp>
      <p:sp>
        <p:nvSpPr>
          <p:cNvPr id="4" name="Date Placeholder 13">
            <a:extLst>
              <a:ext uri="{FF2B5EF4-FFF2-40B4-BE49-F238E27FC236}">
                <a16:creationId xmlns:a16="http://schemas.microsoft.com/office/drawing/2014/main" id="{CD162D9C-CB62-4284-BF96-8467C1D84C2D}"/>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601CEA3F-8DC6-4EB9-8052-F0374A6B41D6}" type="datetimeFigureOut">
              <a:rPr lang="en-US"/>
              <a:pPr>
                <a:defRPr/>
              </a:pPr>
              <a:t>7/27/2017</a:t>
            </a:fld>
            <a:endParaRPr lang="en-US"/>
          </a:p>
        </p:txBody>
      </p:sp>
      <p:sp>
        <p:nvSpPr>
          <p:cNvPr id="5" name="Slide Number Placeholder 14">
            <a:extLst>
              <a:ext uri="{FF2B5EF4-FFF2-40B4-BE49-F238E27FC236}">
                <a16:creationId xmlns:a16="http://schemas.microsoft.com/office/drawing/2014/main" id="{4D143CBB-0EB2-4139-A490-920BCF5196D2}"/>
              </a:ext>
            </a:extLst>
          </p:cNvPr>
          <p:cNvSpPr>
            <a:spLocks noGrp="1"/>
          </p:cNvSpPr>
          <p:nvPr>
            <p:ph type="sldNum" sz="quarter" idx="11"/>
          </p:nvPr>
        </p:nvSpPr>
        <p:spPr>
          <a:xfrm>
            <a:off x="0" y="0"/>
            <a:ext cx="0" cy="0"/>
          </a:xfrm>
        </p:spPr>
        <p:txBody>
          <a:bodyPr/>
          <a:lstStyle>
            <a:lvl1pPr algn="ctr" eaLnBrk="1" fontAlgn="auto" hangingPunct="1">
              <a:spcBef>
                <a:spcPts val="0"/>
              </a:spcBef>
              <a:spcAft>
                <a:spcPts val="0"/>
              </a:spcAft>
              <a:defRPr smtClean="0">
                <a:latin typeface="+mn-lt"/>
              </a:defRPr>
            </a:lvl1pPr>
          </a:lstStyle>
          <a:p>
            <a:pPr>
              <a:defRPr/>
            </a:pPr>
            <a:fld id="{A77B4F3D-C5C5-48E1-B470-F35EF0241BBC}" type="slidenum">
              <a:rPr lang="en-US"/>
              <a:pPr>
                <a:defRPr/>
              </a:pPr>
              <a:t>‹#›</a:t>
            </a:fld>
            <a:endParaRPr lang="en-US"/>
          </a:p>
        </p:txBody>
      </p:sp>
      <p:sp>
        <p:nvSpPr>
          <p:cNvPr id="6" name="Footer Placeholder 15">
            <a:extLst>
              <a:ext uri="{FF2B5EF4-FFF2-40B4-BE49-F238E27FC236}">
                <a16:creationId xmlns:a16="http://schemas.microsoft.com/office/drawing/2014/main" id="{2BDACE9B-AD1A-4300-9163-A89CBB9C81B7}"/>
              </a:ext>
            </a:extLst>
          </p:cNvPr>
          <p:cNvSpPr>
            <a:spLocks noGrp="1"/>
          </p:cNvSpPr>
          <p:nvPr>
            <p:ph type="ftr"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Tree>
    <p:extLst>
      <p:ext uri="{BB962C8B-B14F-4D97-AF65-F5344CB8AC3E}">
        <p14:creationId xmlns:p14="http://schemas.microsoft.com/office/powerpoint/2010/main" val="2296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B077E-16BB-42FB-A237-E8041FCABFFE}"/>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C90E3132-F16D-4FD8-87F2-A99647DBC379}" type="datetimeFigureOut">
              <a:rPr lang="en-US"/>
              <a:pPr>
                <a:defRPr/>
              </a:pPr>
              <a:t>7/27/2017</a:t>
            </a:fld>
            <a:endParaRPr lang="en-US"/>
          </a:p>
        </p:txBody>
      </p:sp>
      <p:sp>
        <p:nvSpPr>
          <p:cNvPr id="3" name="Footer Placeholder 2">
            <a:extLst>
              <a:ext uri="{FF2B5EF4-FFF2-40B4-BE49-F238E27FC236}">
                <a16:creationId xmlns:a16="http://schemas.microsoft.com/office/drawing/2014/main" id="{87AD3D04-C9E6-412D-9639-79777BA602B7}"/>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4" name="Slide Number Placeholder 3">
            <a:extLst>
              <a:ext uri="{FF2B5EF4-FFF2-40B4-BE49-F238E27FC236}">
                <a16:creationId xmlns:a16="http://schemas.microsoft.com/office/drawing/2014/main" id="{B83A1744-B486-401E-88BC-49F2CF668BAC}"/>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526C85B2-E382-4B01-A37C-DA3D71BE40F7}" type="slidenum">
              <a:rPr lang="en-US"/>
              <a:pPr>
                <a:defRPr/>
              </a:pPr>
              <a:t>‹#›</a:t>
            </a:fld>
            <a:endParaRPr lang="en-US"/>
          </a:p>
        </p:txBody>
      </p:sp>
    </p:spTree>
    <p:extLst>
      <p:ext uri="{BB962C8B-B14F-4D97-AF65-F5344CB8AC3E}">
        <p14:creationId xmlns:p14="http://schemas.microsoft.com/office/powerpoint/2010/main" val="3806856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321003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240288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54414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734230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8239299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450118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33752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B20081-D9C5-4F98-BEFE-B9ECE8C9EE98}"/>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278FD6D2-B160-4A0D-A435-E217BF31C006}"/>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59D13E46-B5CF-4BBC-95E6-CD9890633A6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68824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9920904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194482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78592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14448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69334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621797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0961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02C6BA08-A5DB-418B-A367-A0A710800807}"/>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657785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3FE81B6B-3345-4929-9A6C-47491B85EC43}"/>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90A906DC-27CF-4D9D-896E-671E88C39888}"/>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FAF8D115-DE17-408D-ADC0-0E4385521CED}"/>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39846229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5.png"/><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06973A6-5C03-4C5E-ACC9-825ED4C1D715}"/>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E5AEB971-B078-4437-BFE1-BC47D504DCAB}"/>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A915A5-AAAA-4389-BA6F-9F791C2FF4FE}"/>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F89595B0-2808-4D47-85ED-C81B9F8CB283}"/>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0F618BF0-BC2A-4E21-B8C3-7C39966557C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DEEDB118-35B1-44A3-836F-047E5C186DF1}"/>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A23EFE4F-949E-4B7B-AD99-9F93FFAAFF33}"/>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383B2896-1540-4B48-9076-954E1255FA6F}"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 id="2147483817" r:id="rId10"/>
    <p:sldLayoutId id="2147483818" r:id="rId11"/>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339083133"/>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4D36BFC-0171-4664-9A75-2B9EEC0DD02D}"/>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Math for Manufacturing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107FD-8438-4F95-BE3D-8F4852B75B0E}"/>
              </a:ext>
            </a:extLst>
          </p:cNvPr>
          <p:cNvSpPr>
            <a:spLocks noGrp="1"/>
          </p:cNvSpPr>
          <p:nvPr>
            <p:ph type="title"/>
          </p:nvPr>
        </p:nvSpPr>
        <p:spPr/>
        <p:txBody>
          <a:bodyPr/>
          <a:lstStyle/>
          <a:p>
            <a:r>
              <a:rPr lang="en-US" dirty="0"/>
              <a:t>Calculating Fractions: Subtraction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8E425EE-D26B-43F8-8FF0-000BE30A27A4}"/>
                  </a:ext>
                </a:extLst>
              </p:cNvPr>
              <p:cNvSpPr>
                <a:spLocks noGrp="1"/>
              </p:cNvSpPr>
              <p:nvPr>
                <p:ph sz="half" idx="1"/>
              </p:nvPr>
            </p:nvSpPr>
            <p:spPr/>
            <p:txBody>
              <a:bodyPr/>
              <a:lstStyle/>
              <a:p>
                <a:r>
                  <a:rPr lang="en-US" dirty="0"/>
                  <a:t>Like Fractions</a:t>
                </a:r>
              </a:p>
              <a:p>
                <a:pPr lvl="1"/>
                <a14:m>
                  <m:oMath xmlns:m="http://schemas.openxmlformats.org/officeDocument/2006/math">
                    <m:f>
                      <m:fPr>
                        <m:ctrlPr>
                          <a:rPr lang="en-US" sz="3200" i="1">
                            <a:latin typeface="Cambria Math" panose="02040503050406030204" pitchFamily="18" charset="0"/>
                          </a:rPr>
                        </m:ctrlPr>
                      </m:fPr>
                      <m:num>
                        <m:r>
                          <a:rPr lang="en-US" sz="3200" i="1">
                            <a:latin typeface="Cambria Math" panose="02040503050406030204" pitchFamily="18" charset="0"/>
                          </a:rPr>
                          <m:t>7</m:t>
                        </m:r>
                      </m:num>
                      <m:den>
                        <m:r>
                          <a:rPr lang="en-US" sz="3200" i="1">
                            <a:latin typeface="Cambria Math" panose="02040503050406030204" pitchFamily="18" charset="0"/>
                          </a:rPr>
                          <m:t>13</m:t>
                        </m:r>
                      </m:den>
                    </m:f>
                  </m:oMath>
                </a14:m>
                <a:r>
                  <a:rPr lang="en-US" sz="3200" dirty="0"/>
                  <a:t> - </a:t>
                </a:r>
                <a14:m>
                  <m:oMath xmlns:m="http://schemas.openxmlformats.org/officeDocument/2006/math">
                    <m:f>
                      <m:fPr>
                        <m:ctrlPr>
                          <a:rPr lang="en-US" sz="3200" i="1">
                            <a:latin typeface="Cambria Math" panose="02040503050406030204" pitchFamily="18" charset="0"/>
                          </a:rPr>
                        </m:ctrlPr>
                      </m:fPr>
                      <m:num>
                        <m:r>
                          <a:rPr lang="en-US" sz="3200" i="1">
                            <a:latin typeface="Cambria Math" panose="02040503050406030204" pitchFamily="18" charset="0"/>
                          </a:rPr>
                          <m:t>4</m:t>
                        </m:r>
                      </m:num>
                      <m:den>
                        <m:r>
                          <a:rPr lang="en-US" sz="3200" i="1">
                            <a:latin typeface="Cambria Math" panose="02040503050406030204" pitchFamily="18" charset="0"/>
                          </a:rPr>
                          <m:t>13</m:t>
                        </m:r>
                      </m:den>
                    </m:f>
                  </m:oMath>
                </a14:m>
                <a:r>
                  <a:rPr lang="en-US" sz="3200" dirty="0"/>
                  <a:t> </a:t>
                </a:r>
                <a:r>
                  <a:rPr lang="en-US" dirty="0"/>
                  <a:t>= _____	</a:t>
                </a:r>
              </a:p>
              <a:p>
                <a:r>
                  <a:rPr lang="en-US" dirty="0"/>
                  <a:t>     </a:t>
                </a:r>
              </a:p>
              <a:p>
                <a:endParaRPr lang="en-US" dirty="0"/>
              </a:p>
              <a:p>
                <a:r>
                  <a:rPr lang="en-US" dirty="0"/>
                  <a:t>Unlike Fractions</a:t>
                </a:r>
              </a:p>
              <a:p>
                <a:pPr lvl="1"/>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1</m:t>
                        </m:r>
                      </m:num>
                      <m:den>
                        <m:r>
                          <a:rPr lang="en-US" sz="3200" b="0" i="1" smtClean="0">
                            <a:latin typeface="Cambria Math" panose="02040503050406030204" pitchFamily="18" charset="0"/>
                          </a:rPr>
                          <m:t>2</m:t>
                        </m:r>
                      </m:den>
                    </m:f>
                  </m:oMath>
                </a14:m>
                <a:r>
                  <a:rPr lang="en-US" sz="3200" dirty="0"/>
                  <a:t> - </a:t>
                </a:r>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3</m:t>
                        </m:r>
                      </m:num>
                      <m:den>
                        <m:r>
                          <a:rPr lang="en-US" sz="3200" b="0" i="1" smtClean="0">
                            <a:latin typeface="Cambria Math" panose="02040503050406030204" pitchFamily="18" charset="0"/>
                          </a:rPr>
                          <m:t>7</m:t>
                        </m:r>
                      </m:den>
                    </m:f>
                  </m:oMath>
                </a14:m>
                <a:r>
                  <a:rPr lang="en-US" sz="3200" dirty="0"/>
                  <a:t> </a:t>
                </a:r>
                <a:r>
                  <a:rPr lang="en-US" dirty="0"/>
                  <a:t>= _____		</a:t>
                </a:r>
              </a:p>
              <a:p>
                <a:r>
                  <a:rPr lang="en-US" dirty="0"/>
                  <a:t>          			</a:t>
                </a:r>
              </a:p>
            </p:txBody>
          </p:sp>
        </mc:Choice>
        <mc:Fallback xmlns="">
          <p:sp>
            <p:nvSpPr>
              <p:cNvPr id="3" name="Content Placeholder 2">
                <a:extLst>
                  <a:ext uri="{FF2B5EF4-FFF2-40B4-BE49-F238E27FC236}">
                    <a16:creationId xmlns:a16="http://schemas.microsoft.com/office/drawing/2014/main" id="{F8E425EE-D26B-43F8-8FF0-000BE30A27A4}"/>
                  </a:ext>
                </a:extLst>
              </p:cNvPr>
              <p:cNvSpPr>
                <a:spLocks noGrp="1" noRot="1" noChangeAspect="1" noMove="1" noResize="1" noEditPoints="1" noAdjustHandles="1" noChangeArrowheads="1" noChangeShapeType="1" noTextEdit="1"/>
              </p:cNvSpPr>
              <p:nvPr>
                <p:ph sz="half" idx="1"/>
              </p:nvPr>
            </p:nvSpPr>
            <p:spPr>
              <a:blipFill>
                <a:blip r:embed="rId3"/>
                <a:stretch>
                  <a:fillRect l="-1820" t="-2059"/>
                </a:stretch>
              </a:blipFill>
            </p:spPr>
            <p:txBody>
              <a:bodyPr/>
              <a:lstStyle/>
              <a:p>
                <a:r>
                  <a:rPr lang="en-US">
                    <a:noFill/>
                  </a:rPr>
                  <a:t> </a:t>
                </a:r>
              </a:p>
            </p:txBody>
          </p:sp>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7D1AE-5929-46DE-A53C-2838735B9374}"/>
              </a:ext>
            </a:extLst>
          </p:cNvPr>
          <p:cNvSpPr>
            <a:spLocks noGrp="1"/>
          </p:cNvSpPr>
          <p:nvPr>
            <p:ph type="title"/>
          </p:nvPr>
        </p:nvSpPr>
        <p:spPr/>
        <p:txBody>
          <a:bodyPr/>
          <a:lstStyle/>
          <a:p>
            <a:r>
              <a:rPr lang="en-US" dirty="0"/>
              <a:t>Calculating Decimals: Addition</a:t>
            </a:r>
          </a:p>
        </p:txBody>
      </p:sp>
      <p:sp>
        <p:nvSpPr>
          <p:cNvPr id="3" name="Content Placeholder 2">
            <a:extLst>
              <a:ext uri="{FF2B5EF4-FFF2-40B4-BE49-F238E27FC236}">
                <a16:creationId xmlns:a16="http://schemas.microsoft.com/office/drawing/2014/main" id="{ECFD47C7-3491-46AA-B76F-E41BEDC9BCB2}"/>
              </a:ext>
            </a:extLst>
          </p:cNvPr>
          <p:cNvSpPr>
            <a:spLocks noGrp="1"/>
          </p:cNvSpPr>
          <p:nvPr>
            <p:ph sz="half" idx="1"/>
          </p:nvPr>
        </p:nvSpPr>
        <p:spPr/>
        <p:txBody>
          <a:bodyPr/>
          <a:lstStyle/>
          <a:p>
            <a:r>
              <a:rPr lang="en-US" u="sng" dirty="0"/>
              <a:t>Example</a:t>
            </a:r>
          </a:p>
          <a:p>
            <a:pPr lvl="1"/>
            <a:r>
              <a:rPr lang="en-US" dirty="0"/>
              <a:t>          5.275</a:t>
            </a:r>
          </a:p>
          <a:p>
            <a:pPr>
              <a:spcBef>
                <a:spcPts val="0"/>
              </a:spcBef>
            </a:pPr>
            <a:r>
              <a:rPr lang="en-US" dirty="0"/>
              <a:t>	</a:t>
            </a:r>
            <a:r>
              <a:rPr lang="en-US" u="sng" dirty="0"/>
              <a:t>+ 8.374 </a:t>
            </a:r>
          </a:p>
          <a:p>
            <a:pPr>
              <a:spcBef>
                <a:spcPts val="0"/>
              </a:spcBef>
            </a:pPr>
            <a:r>
              <a:rPr lang="en-US" dirty="0"/>
              <a:t>            13.649	</a:t>
            </a:r>
          </a:p>
          <a:p>
            <a:r>
              <a:rPr lang="en-US" dirty="0"/>
              <a:t>             </a:t>
            </a:r>
          </a:p>
          <a:p>
            <a:r>
              <a:rPr lang="en-US" u="sng" dirty="0"/>
              <a:t>Practice Problems</a:t>
            </a:r>
          </a:p>
          <a:p>
            <a:pPr lvl="1"/>
            <a:r>
              <a:rPr lang="en-US" dirty="0"/>
              <a:t>A)    4.162    B)    0.334    C)    6.476</a:t>
            </a:r>
          </a:p>
          <a:p>
            <a:pPr>
              <a:spcBef>
                <a:spcPts val="0"/>
              </a:spcBef>
            </a:pPr>
            <a:r>
              <a:rPr lang="en-US" dirty="0"/>
              <a:t>        </a:t>
            </a:r>
            <a:r>
              <a:rPr lang="en-US" u="sng" dirty="0"/>
              <a:t>+ 3.219</a:t>
            </a:r>
            <a:r>
              <a:rPr lang="en-US" dirty="0"/>
              <a:t>          </a:t>
            </a:r>
            <a:r>
              <a:rPr lang="en-US" u="sng" dirty="0"/>
              <a:t>+4.375</a:t>
            </a:r>
            <a:r>
              <a:rPr lang="en-US" dirty="0"/>
              <a:t>         </a:t>
            </a:r>
            <a:r>
              <a:rPr lang="en-US" u="sng" dirty="0"/>
              <a:t>+2.097</a:t>
            </a:r>
          </a:p>
          <a:p>
            <a:r>
              <a:rPr lang="en-US"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858D6-EC78-4A22-BED1-DCF58FD43EFE}"/>
              </a:ext>
            </a:extLst>
          </p:cNvPr>
          <p:cNvSpPr>
            <a:spLocks noGrp="1"/>
          </p:cNvSpPr>
          <p:nvPr>
            <p:ph type="title"/>
          </p:nvPr>
        </p:nvSpPr>
        <p:spPr/>
        <p:txBody>
          <a:bodyPr/>
          <a:lstStyle/>
          <a:p>
            <a:r>
              <a:rPr lang="en-US" dirty="0"/>
              <a:t>Calculating Decimals: Subtraction</a:t>
            </a:r>
          </a:p>
        </p:txBody>
      </p:sp>
      <p:sp>
        <p:nvSpPr>
          <p:cNvPr id="3" name="Content Placeholder 2">
            <a:extLst>
              <a:ext uri="{FF2B5EF4-FFF2-40B4-BE49-F238E27FC236}">
                <a16:creationId xmlns:a16="http://schemas.microsoft.com/office/drawing/2014/main" id="{D7461B75-9262-47EC-A05B-61AF058C427B}"/>
              </a:ext>
            </a:extLst>
          </p:cNvPr>
          <p:cNvSpPr>
            <a:spLocks noGrp="1"/>
          </p:cNvSpPr>
          <p:nvPr>
            <p:ph sz="half" idx="1"/>
          </p:nvPr>
        </p:nvSpPr>
        <p:spPr/>
        <p:txBody>
          <a:bodyPr/>
          <a:lstStyle/>
          <a:p>
            <a:r>
              <a:rPr lang="en-US" u="sng" dirty="0"/>
              <a:t>Example</a:t>
            </a:r>
          </a:p>
          <a:p>
            <a:pPr lvl="1"/>
            <a:r>
              <a:rPr lang="en-US" dirty="0"/>
              <a:t>   71.547</a:t>
            </a:r>
          </a:p>
          <a:p>
            <a:pPr marL="400050" lvl="2" indent="0">
              <a:spcBef>
                <a:spcPts val="0"/>
              </a:spcBef>
              <a:buNone/>
            </a:pPr>
            <a:r>
              <a:rPr lang="en-US" u="sng" dirty="0"/>
              <a:t>- 60.894 </a:t>
            </a:r>
          </a:p>
          <a:p>
            <a:pPr marL="0" lvl="1" indent="0">
              <a:spcBef>
                <a:spcPts val="0"/>
              </a:spcBef>
              <a:buNone/>
            </a:pPr>
            <a:r>
              <a:rPr lang="en-US" dirty="0"/>
              <a:t>       10.653	</a:t>
            </a:r>
          </a:p>
          <a:p>
            <a:r>
              <a:rPr lang="en-US" dirty="0"/>
              <a:t>             </a:t>
            </a:r>
          </a:p>
          <a:p>
            <a:r>
              <a:rPr lang="en-US" u="sng" dirty="0"/>
              <a:t>Practice Problems</a:t>
            </a:r>
          </a:p>
          <a:p>
            <a:pPr lvl="1"/>
            <a:r>
              <a:rPr lang="en-US" dirty="0"/>
              <a:t>A)    15.536	B)    57.874    C)    89.365</a:t>
            </a:r>
          </a:p>
          <a:p>
            <a:pPr>
              <a:spcBef>
                <a:spcPts val="0"/>
              </a:spcBef>
            </a:pPr>
            <a:r>
              <a:rPr lang="en-US" dirty="0"/>
              <a:t>         </a:t>
            </a:r>
            <a:r>
              <a:rPr lang="en-US" u="sng" dirty="0"/>
              <a:t>- 12.234 </a:t>
            </a:r>
            <a:r>
              <a:rPr lang="en-US" dirty="0"/>
              <a:t>	     </a:t>
            </a:r>
            <a:r>
              <a:rPr lang="en-US" u="sng" dirty="0"/>
              <a:t>- 45.309</a:t>
            </a:r>
            <a:r>
              <a:rPr lang="en-US" dirty="0"/>
              <a:t>	       </a:t>
            </a:r>
            <a:r>
              <a:rPr lang="en-US" u="sng" dirty="0"/>
              <a:t>- 72.631</a:t>
            </a:r>
          </a:p>
          <a:p>
            <a:pPr>
              <a:spcBef>
                <a:spcPts val="0"/>
              </a:spcBef>
            </a:pPr>
            <a:r>
              <a:rPr lang="en-US"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BA2A-85D0-46C3-95A8-7525F84A84C1}"/>
              </a:ext>
            </a:extLst>
          </p:cNvPr>
          <p:cNvSpPr>
            <a:spLocks noGrp="1"/>
          </p:cNvSpPr>
          <p:nvPr>
            <p:ph type="title"/>
          </p:nvPr>
        </p:nvSpPr>
        <p:spPr/>
        <p:txBody>
          <a:bodyPr/>
          <a:lstStyle/>
          <a:p>
            <a:r>
              <a:rPr lang="en-US"/>
              <a:t>Converting  Fractions to Decimals</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98F9B1D-6233-42CC-A171-D471AC9A4EC0}"/>
                  </a:ext>
                </a:extLst>
              </p:cNvPr>
              <p:cNvSpPr>
                <a:spLocks noGrp="1"/>
              </p:cNvSpPr>
              <p:nvPr>
                <p:ph sz="half" idx="1"/>
              </p:nvPr>
            </p:nvSpPr>
            <p:spPr/>
            <p:txBody>
              <a:bodyPr/>
              <a:lstStyle/>
              <a:p>
                <a:r>
                  <a:rPr lang="en-US" dirty="0"/>
                  <a:t>In the manufacturing workplace, sometimes it is necessary to calculate and convert a fraction into  a decimal number. This can be easily done on a calculator, for  example:  </a:t>
                </a:r>
              </a:p>
              <a:p>
                <a:pPr lvl="2"/>
                <a:r>
                  <a:rPr lang="en-US" dirty="0"/>
                  <a:t>Enter </a:t>
                </a:r>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1</m:t>
                        </m:r>
                      </m:num>
                      <m:den>
                        <m:r>
                          <a:rPr lang="en-US" sz="3200" b="0" i="1" smtClean="0">
                            <a:latin typeface="Cambria Math" panose="02040503050406030204" pitchFamily="18" charset="0"/>
                          </a:rPr>
                          <m:t>2</m:t>
                        </m:r>
                      </m:den>
                    </m:f>
                  </m:oMath>
                </a14:m>
                <a:r>
                  <a:rPr lang="en-US" dirty="0"/>
                  <a:t> as 1 divided by 2 = 0.5</a:t>
                </a:r>
              </a:p>
              <a:p>
                <a:pPr lvl="2"/>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1</m:t>
                        </m:r>
                      </m:num>
                      <m:den>
                        <m:r>
                          <a:rPr lang="en-US" sz="3200" b="0" i="1" smtClean="0">
                            <a:latin typeface="Cambria Math" panose="02040503050406030204" pitchFamily="18" charset="0"/>
                          </a:rPr>
                          <m:t>8</m:t>
                        </m:r>
                      </m:den>
                    </m:f>
                  </m:oMath>
                </a14:m>
                <a:r>
                  <a:rPr lang="en-US" dirty="0"/>
                  <a:t> = 0.12</a:t>
                </a:r>
              </a:p>
              <a:p>
                <a:pPr lvl="2">
                  <a:spcBef>
                    <a:spcPts val="1200"/>
                  </a:spcBef>
                </a:pPr>
                <a14:m>
                  <m:oMath xmlns:m="http://schemas.openxmlformats.org/officeDocument/2006/math">
                    <m:f>
                      <m:fPr>
                        <m:ctrlPr>
                          <a:rPr lang="en-US" sz="3200" i="1">
                            <a:latin typeface="Cambria Math" panose="02040503050406030204" pitchFamily="18" charset="0"/>
                          </a:rPr>
                        </m:ctrlPr>
                      </m:fPr>
                      <m:num>
                        <m:r>
                          <a:rPr lang="en-US" sz="3200" i="1">
                            <a:latin typeface="Cambria Math" panose="02040503050406030204" pitchFamily="18" charset="0"/>
                          </a:rPr>
                          <m:t>7</m:t>
                        </m:r>
                      </m:num>
                      <m:den>
                        <m:r>
                          <a:rPr lang="en-US" sz="3200" i="1">
                            <a:latin typeface="Cambria Math" panose="02040503050406030204" pitchFamily="18" charset="0"/>
                          </a:rPr>
                          <m:t>1</m:t>
                        </m:r>
                        <m:r>
                          <a:rPr lang="en-US" sz="3200" b="0" i="1" smtClean="0">
                            <a:latin typeface="Cambria Math" panose="02040503050406030204" pitchFamily="18" charset="0"/>
                          </a:rPr>
                          <m:t>6</m:t>
                        </m:r>
                      </m:den>
                    </m:f>
                  </m:oMath>
                </a14:m>
                <a:r>
                  <a:rPr lang="en-US" sz="3200" dirty="0"/>
                  <a:t> </a:t>
                </a:r>
                <a:r>
                  <a:rPr lang="en-US" dirty="0"/>
                  <a:t>= 0.4375</a:t>
                </a:r>
              </a:p>
              <a:p>
                <a:pPr lvl="2">
                  <a:spcBef>
                    <a:spcPts val="1200"/>
                  </a:spcBef>
                </a:pPr>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3</m:t>
                        </m:r>
                      </m:num>
                      <m:den>
                        <m:r>
                          <a:rPr lang="en-US" sz="3200" b="0" i="1" smtClean="0">
                            <a:latin typeface="Cambria Math" panose="02040503050406030204" pitchFamily="18" charset="0"/>
                          </a:rPr>
                          <m:t>4</m:t>
                        </m:r>
                      </m:den>
                    </m:f>
                  </m:oMath>
                </a14:m>
                <a:r>
                  <a:rPr lang="en-US" dirty="0"/>
                  <a:t> = 0.75</a:t>
                </a:r>
              </a:p>
              <a:p>
                <a:endParaRPr lang="en-US" dirty="0"/>
              </a:p>
            </p:txBody>
          </p:sp>
        </mc:Choice>
        <mc:Fallback xmlns="">
          <p:sp>
            <p:nvSpPr>
              <p:cNvPr id="3" name="Content Placeholder 2">
                <a:extLst>
                  <a:ext uri="{FF2B5EF4-FFF2-40B4-BE49-F238E27FC236}">
                    <a16:creationId xmlns:a16="http://schemas.microsoft.com/office/drawing/2014/main" id="{398F9B1D-6233-42CC-A171-D471AC9A4EC0}"/>
                  </a:ext>
                </a:extLst>
              </p:cNvPr>
              <p:cNvSpPr>
                <a:spLocks noGrp="1" noRot="1" noChangeAspect="1" noMove="1" noResize="1" noEditPoints="1" noAdjustHandles="1" noChangeArrowheads="1" noChangeShapeType="1" noTextEdit="1"/>
              </p:cNvSpPr>
              <p:nvPr>
                <p:ph sz="half" idx="1"/>
              </p:nvPr>
            </p:nvSpPr>
            <p:spPr>
              <a:blipFill>
                <a:blip r:embed="rId3"/>
                <a:stretch>
                  <a:fillRect l="-1820" t="-2059" r="-772"/>
                </a:stretch>
              </a:blipFill>
            </p:spPr>
            <p:txBody>
              <a:bodyPr/>
              <a:lstStyle/>
              <a:p>
                <a:r>
                  <a:rPr lang="en-US">
                    <a:noFill/>
                  </a:rPr>
                  <a:t> </a:t>
                </a:r>
              </a:p>
            </p:txBody>
          </p:sp>
        </mc:Fallback>
      </mc:AlternateContent>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E8A8F3-0657-4F79-A192-46FDE602A4E2}"/>
              </a:ext>
            </a:extLst>
          </p:cNvPr>
          <p:cNvSpPr>
            <a:spLocks noGrp="1"/>
          </p:cNvSpPr>
          <p:nvPr>
            <p:ph type="title"/>
          </p:nvPr>
        </p:nvSpPr>
        <p:spPr/>
        <p:txBody>
          <a:bodyPr/>
          <a:lstStyle/>
          <a:p>
            <a:r>
              <a:rPr lang="en-US" dirty="0"/>
              <a:t>Converting  Fractions to Decimals </a:t>
            </a:r>
          </a:p>
        </p:txBody>
      </p:sp>
      <p:sp>
        <p:nvSpPr>
          <p:cNvPr id="6" name="Content Placeholder 5">
            <a:extLst>
              <a:ext uri="{FF2B5EF4-FFF2-40B4-BE49-F238E27FC236}">
                <a16:creationId xmlns:a16="http://schemas.microsoft.com/office/drawing/2014/main" id="{0A568CAD-7B2D-4E24-BAAD-38C93883831A}"/>
              </a:ext>
            </a:extLst>
          </p:cNvPr>
          <p:cNvSpPr>
            <a:spLocks noGrp="1"/>
          </p:cNvSpPr>
          <p:nvPr>
            <p:ph sz="half" idx="1"/>
          </p:nvPr>
        </p:nvSpPr>
        <p:spPr/>
        <p:txBody>
          <a:bodyPr/>
          <a:lstStyle/>
          <a:p>
            <a:r>
              <a:rPr lang="en-US" dirty="0"/>
              <a:t>Calculate </a:t>
            </a:r>
          </a:p>
          <a:p>
            <a:pPr marL="514350" lvl="1" indent="-514350">
              <a:buFont typeface="+mj-lt"/>
              <a:buAutoNum type="arabicPeriod"/>
            </a:pPr>
            <a:r>
              <a:rPr lang="en-US" dirty="0"/>
              <a:t>Find a number and multiply that number with the denominator of a fraction to make the denominator equal to 10, 100, 1000, or any 1 followed by 0s.</a:t>
            </a:r>
          </a:p>
          <a:p>
            <a:pPr marL="514350" lvl="1" indent="-514350">
              <a:buFont typeface="+mj-lt"/>
              <a:buAutoNum type="arabicPeriod"/>
            </a:pPr>
            <a:r>
              <a:rPr lang="en-US" dirty="0"/>
              <a:t>Multiply both the numerator and the denominator by that number.</a:t>
            </a:r>
          </a:p>
          <a:p>
            <a:pPr marL="514350" lvl="1" indent="-514350">
              <a:buFont typeface="+mj-lt"/>
              <a:buAutoNum type="arabicPeriod"/>
            </a:pPr>
            <a:r>
              <a:rPr lang="en-US" dirty="0"/>
              <a:t>Next, write down only the top number, put the decimal point in the correct spot (one space from the right hand side for every zero in the bottom number).</a:t>
            </a:r>
          </a:p>
          <a:p>
            <a:r>
              <a:rPr lang="en-US" dirty="0"/>
              <a:t> </a:t>
            </a:r>
          </a:p>
          <a:p>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C25930C-6459-43C8-8D83-7CC650430C4E}"/>
              </a:ext>
            </a:extLst>
          </p:cNvPr>
          <p:cNvSpPr>
            <a:spLocks noGrp="1"/>
          </p:cNvSpPr>
          <p:nvPr>
            <p:ph type="title"/>
          </p:nvPr>
        </p:nvSpPr>
        <p:spPr/>
        <p:txBody>
          <a:bodyPr/>
          <a:lstStyle/>
          <a:p>
            <a:r>
              <a:rPr lang="en-US" dirty="0"/>
              <a:t>Converting  Fractions to Decimals</a:t>
            </a:r>
          </a:p>
        </p:txBody>
      </p:sp>
      <mc:AlternateContent xmlns:mc="http://schemas.openxmlformats.org/markup-compatibility/2006">
        <mc:Choice xmlns:a14="http://schemas.microsoft.com/office/drawing/2010/main" Requires="a14">
          <p:sp>
            <p:nvSpPr>
              <p:cNvPr id="2" name="Content Placeholder 1">
                <a:extLst>
                  <a:ext uri="{FF2B5EF4-FFF2-40B4-BE49-F238E27FC236}">
                    <a16:creationId xmlns:a16="http://schemas.microsoft.com/office/drawing/2014/main" id="{F9951ED6-3DEF-4AEE-BBF7-10AB47B9880F}"/>
                  </a:ext>
                </a:extLst>
              </p:cNvPr>
              <p:cNvSpPr>
                <a:spLocks noGrp="1"/>
              </p:cNvSpPr>
              <p:nvPr>
                <p:ph sz="half" idx="1"/>
              </p:nvPr>
            </p:nvSpPr>
            <p:spPr/>
            <p:txBody>
              <a:bodyPr/>
              <a:lstStyle/>
              <a:p>
                <a:r>
                  <a:rPr lang="en-US" dirty="0"/>
                  <a:t> </a:t>
                </a:r>
                <a:r>
                  <a:rPr lang="en-US" u="sng" dirty="0"/>
                  <a:t>Example</a:t>
                </a:r>
              </a:p>
              <a:p>
                <a:pPr lvl="1"/>
                <a14:m>
                  <m:oMath xmlns:m="http://schemas.openxmlformats.org/officeDocument/2006/math">
                    <m:f>
                      <m:fPr>
                        <m:ctrlPr>
                          <a:rPr lang="en-US" sz="2800" i="1">
                            <a:latin typeface="Cambria Math" panose="02040503050406030204" pitchFamily="18" charset="0"/>
                          </a:rPr>
                        </m:ctrlPr>
                      </m:fPr>
                      <m:num>
                        <m:r>
                          <a:rPr lang="en-US" sz="2800" b="0" i="1" smtClean="0">
                            <a:latin typeface="Cambria Math" panose="02040503050406030204" pitchFamily="18" charset="0"/>
                          </a:rPr>
                          <m:t>3</m:t>
                        </m:r>
                      </m:num>
                      <m:den>
                        <m:r>
                          <a:rPr lang="en-US" sz="2800" b="0" i="1" smtClean="0">
                            <a:latin typeface="Cambria Math" panose="02040503050406030204" pitchFamily="18" charset="0"/>
                          </a:rPr>
                          <m:t>4</m:t>
                        </m:r>
                      </m:den>
                    </m:f>
                  </m:oMath>
                </a14:m>
                <a:r>
                  <a:rPr lang="en-US" sz="2800" dirty="0"/>
                  <a:t> x </a:t>
                </a:r>
                <a14:m>
                  <m:oMath xmlns:m="http://schemas.openxmlformats.org/officeDocument/2006/math">
                    <m:f>
                      <m:fPr>
                        <m:ctrlPr>
                          <a:rPr lang="en-US" sz="2800" i="1">
                            <a:latin typeface="Cambria Math" panose="02040503050406030204" pitchFamily="18" charset="0"/>
                          </a:rPr>
                        </m:ctrlPr>
                      </m:fPr>
                      <m:num>
                        <m:r>
                          <a:rPr lang="en-US" sz="2800" b="0" i="1" smtClean="0">
                            <a:latin typeface="Cambria Math" panose="02040503050406030204" pitchFamily="18" charset="0"/>
                          </a:rPr>
                          <m:t>25</m:t>
                        </m:r>
                      </m:num>
                      <m:den>
                        <m:r>
                          <a:rPr lang="en-US" sz="2800" b="0" i="1" smtClean="0">
                            <a:latin typeface="Cambria Math" panose="02040503050406030204" pitchFamily="18" charset="0"/>
                          </a:rPr>
                          <m:t>25</m:t>
                        </m:r>
                      </m:den>
                    </m:f>
                  </m:oMath>
                </a14:m>
                <a:r>
                  <a:rPr lang="en-US" dirty="0"/>
                  <a:t> = </a:t>
                </a:r>
                <a14:m>
                  <m:oMath xmlns:m="http://schemas.openxmlformats.org/officeDocument/2006/math">
                    <m:f>
                      <m:fPr>
                        <m:ctrlPr>
                          <a:rPr lang="en-US" sz="2800" i="1">
                            <a:latin typeface="Cambria Math" panose="02040503050406030204" pitchFamily="18" charset="0"/>
                          </a:rPr>
                        </m:ctrlPr>
                      </m:fPr>
                      <m:num>
                        <m:r>
                          <a:rPr lang="en-US" sz="2800" i="1">
                            <a:latin typeface="Cambria Math" panose="02040503050406030204" pitchFamily="18" charset="0"/>
                          </a:rPr>
                          <m:t>7</m:t>
                        </m:r>
                        <m:r>
                          <a:rPr lang="en-US" sz="2800" b="0" i="1" smtClean="0">
                            <a:latin typeface="Cambria Math" panose="02040503050406030204" pitchFamily="18" charset="0"/>
                          </a:rPr>
                          <m:t>5</m:t>
                        </m:r>
                      </m:num>
                      <m:den>
                        <m:r>
                          <a:rPr lang="en-US" sz="2800" i="1">
                            <a:latin typeface="Cambria Math" panose="02040503050406030204" pitchFamily="18" charset="0"/>
                          </a:rPr>
                          <m:t>1</m:t>
                        </m:r>
                        <m:r>
                          <a:rPr lang="en-US" sz="2800" b="0" i="1" smtClean="0">
                            <a:latin typeface="Cambria Math" panose="02040503050406030204" pitchFamily="18" charset="0"/>
                          </a:rPr>
                          <m:t>00</m:t>
                        </m:r>
                      </m:den>
                    </m:f>
                  </m:oMath>
                </a14:m>
                <a:r>
                  <a:rPr lang="en-US" sz="2800" dirty="0"/>
                  <a:t> = </a:t>
                </a:r>
                <a:r>
                  <a:rPr lang="en-US" dirty="0"/>
                  <a:t>0.75</a:t>
                </a:r>
              </a:p>
              <a:p>
                <a:endParaRPr lang="en-US" dirty="0"/>
              </a:p>
              <a:p>
                <a:r>
                  <a:rPr lang="en-US" u="sng" dirty="0"/>
                  <a:t>Problems</a:t>
                </a:r>
                <a:r>
                  <a:rPr lang="en-US" dirty="0"/>
                  <a:t>: Convert the fractions to decimals.</a:t>
                </a:r>
              </a:p>
              <a:p>
                <a:pPr marL="514350" lvl="1" indent="-514350">
                  <a:buFont typeface="+mj-lt"/>
                  <a:buAutoNum type="alphaUcPeriod"/>
                </a:pPr>
                <a:r>
                  <a:rPr lang="en-US" dirty="0"/>
                  <a:t> </a:t>
                </a:r>
                <a14:m>
                  <m:oMath xmlns:m="http://schemas.openxmlformats.org/officeDocument/2006/math">
                    <m:f>
                      <m:fPr>
                        <m:ctrlPr>
                          <a:rPr lang="en-US" sz="2800" smtClean="0">
                            <a:latin typeface="Cambria Math" panose="02040503050406030204" pitchFamily="18" charset="0"/>
                          </a:rPr>
                        </m:ctrlPr>
                      </m:fPr>
                      <m:num>
                        <m:r>
                          <a:rPr lang="en-US" sz="2800" b="0" i="0" smtClean="0">
                            <a:latin typeface="Cambria Math" panose="02040503050406030204" pitchFamily="18" charset="0"/>
                          </a:rPr>
                          <m:t>3</m:t>
                        </m:r>
                      </m:num>
                      <m:den>
                        <m:r>
                          <a:rPr lang="en-US" sz="2800" b="0" i="0" smtClean="0">
                            <a:latin typeface="Cambria Math" panose="02040503050406030204" pitchFamily="18" charset="0"/>
                          </a:rPr>
                          <m:t>8</m:t>
                        </m:r>
                      </m:den>
                    </m:f>
                  </m:oMath>
                </a14:m>
                <a:r>
                  <a:rPr lang="en-US" sz="2800" dirty="0"/>
                  <a:t> = ____   </a:t>
                </a:r>
              </a:p>
              <a:p>
                <a:pPr marL="514350" lvl="1" indent="-514350">
                  <a:buFont typeface="+mj-lt"/>
                  <a:buAutoNum type="alphaUcPeriod"/>
                </a:pPr>
                <a14:m>
                  <m:oMath xmlns:m="http://schemas.openxmlformats.org/officeDocument/2006/math">
                    <m:f>
                      <m:fPr>
                        <m:ctrlPr>
                          <a:rPr lang="en-US" sz="2800">
                            <a:latin typeface="Cambria Math" panose="02040503050406030204" pitchFamily="18" charset="0"/>
                          </a:rPr>
                        </m:ctrlPr>
                      </m:fPr>
                      <m:num>
                        <m:r>
                          <a:rPr lang="en-US" sz="2800" b="0" i="0" smtClean="0">
                            <a:latin typeface="Cambria Math" panose="02040503050406030204" pitchFamily="18" charset="0"/>
                          </a:rPr>
                          <m:t>11</m:t>
                        </m:r>
                      </m:num>
                      <m:den>
                        <m:r>
                          <a:rPr lang="en-US" sz="2800" i="0">
                            <a:latin typeface="Cambria Math" panose="02040503050406030204" pitchFamily="18" charset="0"/>
                          </a:rPr>
                          <m:t>1</m:t>
                        </m:r>
                        <m:r>
                          <a:rPr lang="en-US" sz="2800" b="0" i="0" smtClean="0">
                            <a:latin typeface="Cambria Math" panose="02040503050406030204" pitchFamily="18" charset="0"/>
                          </a:rPr>
                          <m:t>6</m:t>
                        </m:r>
                      </m:den>
                    </m:f>
                  </m:oMath>
                </a14:m>
                <a:r>
                  <a:rPr lang="en-US" sz="2800" dirty="0"/>
                  <a:t> = ____   </a:t>
                </a:r>
              </a:p>
              <a:p>
                <a:pPr marL="514350" lvl="1" indent="-514350">
                  <a:buFont typeface="+mj-lt"/>
                  <a:buAutoNum type="alphaUcPeriod"/>
                </a:pPr>
                <a14:m>
                  <m:oMath xmlns:m="http://schemas.openxmlformats.org/officeDocument/2006/math">
                    <m:f>
                      <m:fPr>
                        <m:ctrlPr>
                          <a:rPr lang="en-US" sz="2800">
                            <a:latin typeface="Cambria Math" panose="02040503050406030204" pitchFamily="18" charset="0"/>
                          </a:rPr>
                        </m:ctrlPr>
                      </m:fPr>
                      <m:num>
                        <m:r>
                          <a:rPr lang="en-US" sz="2800" b="0" i="0" smtClean="0">
                            <a:latin typeface="Cambria Math" panose="02040503050406030204" pitchFamily="18" charset="0"/>
                          </a:rPr>
                          <m:t>5</m:t>
                        </m:r>
                      </m:num>
                      <m:den>
                        <m:r>
                          <a:rPr lang="en-US" sz="2800" b="0" i="0" smtClean="0">
                            <a:latin typeface="Cambria Math" panose="02040503050406030204" pitchFamily="18" charset="0"/>
                          </a:rPr>
                          <m:t>8</m:t>
                        </m:r>
                      </m:den>
                    </m:f>
                  </m:oMath>
                </a14:m>
                <a:r>
                  <a:rPr lang="en-US" sz="2800" dirty="0"/>
                  <a:t> = </a:t>
                </a:r>
                <a:r>
                  <a:rPr lang="en-US" dirty="0"/>
                  <a:t>____</a:t>
                </a:r>
              </a:p>
              <a:p>
                <a:endParaRPr lang="en-US" dirty="0"/>
              </a:p>
            </p:txBody>
          </p:sp>
        </mc:Choice>
        <mc:Fallback>
          <p:sp>
            <p:nvSpPr>
              <p:cNvPr id="2" name="Content Placeholder 1">
                <a:extLst>
                  <a:ext uri="{FF2B5EF4-FFF2-40B4-BE49-F238E27FC236}">
                    <a16:creationId xmlns:a16="http://schemas.microsoft.com/office/drawing/2014/main" id="{F9951ED6-3DEF-4AEE-BBF7-10AB47B9880F}"/>
                  </a:ext>
                </a:extLst>
              </p:cNvPr>
              <p:cNvSpPr>
                <a:spLocks noGrp="1" noRot="1" noChangeAspect="1" noMove="1" noResize="1" noEditPoints="1" noAdjustHandles="1" noChangeArrowheads="1" noChangeShapeType="1" noTextEdit="1"/>
              </p:cNvSpPr>
              <p:nvPr>
                <p:ph sz="half" idx="1"/>
              </p:nvPr>
            </p:nvSpPr>
            <p:spPr>
              <a:blipFill>
                <a:blip r:embed="rId3"/>
                <a:stretch>
                  <a:fillRect l="-2041" t="-2059"/>
                </a:stretch>
              </a:blipFill>
            </p:spPr>
            <p:txBody>
              <a:bodyPr/>
              <a:lstStyle/>
              <a:p>
                <a:r>
                  <a:rPr lang="en-US">
                    <a:noFill/>
                  </a:rPr>
                  <a:t> </a:t>
                </a:r>
              </a:p>
            </p:txBody>
          </p:sp>
        </mc:Fallback>
      </mc:AlternateContent>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4B4E9-52E4-44A5-B127-EEC2AE559A2F}"/>
              </a:ext>
            </a:extLst>
          </p:cNvPr>
          <p:cNvSpPr>
            <a:spLocks noGrp="1"/>
          </p:cNvSpPr>
          <p:nvPr>
            <p:ph type="title"/>
          </p:nvPr>
        </p:nvSpPr>
        <p:spPr/>
        <p:txBody>
          <a:bodyPr/>
          <a:lstStyle/>
          <a:p>
            <a:r>
              <a:rPr lang="en-GB" altLang="en-US"/>
              <a:t>Bell Work Activity</a:t>
            </a:r>
            <a:endParaRPr lang="en-US" dirty="0"/>
          </a:p>
        </p:txBody>
      </p:sp>
      <p:sp>
        <p:nvSpPr>
          <p:cNvPr id="3" name="Content Placeholder 2">
            <a:extLst>
              <a:ext uri="{FF2B5EF4-FFF2-40B4-BE49-F238E27FC236}">
                <a16:creationId xmlns:a16="http://schemas.microsoft.com/office/drawing/2014/main" id="{6DCC0ECB-132C-4FE2-A752-753E653ADFAE}"/>
              </a:ext>
            </a:extLst>
          </p:cNvPr>
          <p:cNvSpPr>
            <a:spLocks noGrp="1"/>
          </p:cNvSpPr>
          <p:nvPr>
            <p:ph sz="half" idx="1"/>
          </p:nvPr>
        </p:nvSpPr>
        <p:spPr/>
        <p:txBody>
          <a:bodyPr/>
          <a:lstStyle/>
          <a:p>
            <a:r>
              <a:rPr lang="en-GB" dirty="0"/>
              <a:t>Answer the following questions on a sheet of paper. </a:t>
            </a:r>
          </a:p>
          <a:p>
            <a:pPr marL="514350" lvl="1" indent="-514350">
              <a:buFont typeface="+mj-lt"/>
              <a:buAutoNum type="arabicPeriod"/>
            </a:pPr>
            <a:r>
              <a:rPr lang="en-US" dirty="0"/>
              <a:t>Calculate the sum of 1/2 + 1/4 =_______.</a:t>
            </a:r>
          </a:p>
          <a:p>
            <a:pPr marL="514350" lvl="1" indent="-514350">
              <a:buFont typeface="+mj-lt"/>
              <a:buAutoNum type="arabicPeriod"/>
            </a:pPr>
            <a:r>
              <a:rPr lang="en-US" dirty="0"/>
              <a:t>Calculate the difference of 9.325 - 6.150 = _______.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AA76A-C1F5-4F35-A41D-D34C5EB56A5C}"/>
              </a:ext>
            </a:extLst>
          </p:cNvPr>
          <p:cNvSpPr>
            <a:spLocks noGrp="1"/>
          </p:cNvSpPr>
          <p:nvPr>
            <p:ph type="title"/>
          </p:nvPr>
        </p:nvSpPr>
        <p:spPr/>
        <p:txBody>
          <a:bodyPr/>
          <a:lstStyle/>
          <a:p>
            <a:r>
              <a:rPr lang="en-GB" dirty="0"/>
              <a:t>Warm-Up Activity </a:t>
            </a:r>
            <a:r>
              <a:rPr lang="en-US" dirty="0"/>
              <a:t>: Terms</a:t>
            </a:r>
          </a:p>
        </p:txBody>
      </p:sp>
      <p:sp>
        <p:nvSpPr>
          <p:cNvPr id="19458" name="Content Placeholder 2">
            <a:extLst>
              <a:ext uri="{FF2B5EF4-FFF2-40B4-BE49-F238E27FC236}">
                <a16:creationId xmlns:a16="http://schemas.microsoft.com/office/drawing/2014/main" id="{7FCC34B1-87A6-42F3-A5A9-4BCCB522C52D}"/>
              </a:ext>
            </a:extLst>
          </p:cNvPr>
          <p:cNvSpPr>
            <a:spLocks noGrp="1" noChangeArrowheads="1"/>
          </p:cNvSpPr>
          <p:nvPr>
            <p:ph sz="half" idx="1"/>
          </p:nvPr>
        </p:nvSpPr>
        <p:spPr/>
        <p:txBody>
          <a:bodyPr/>
          <a:lstStyle/>
          <a:p>
            <a:r>
              <a:rPr lang="en-US" altLang="en-US" dirty="0"/>
              <a:t>There are several important  terms and definitions students need to know.</a:t>
            </a:r>
          </a:p>
          <a:p>
            <a:pPr marL="514350" lvl="1" indent="-514350">
              <a:buFont typeface="+mj-lt"/>
              <a:buAutoNum type="arabicPeriod"/>
            </a:pPr>
            <a:r>
              <a:rPr lang="en-US" altLang="en-US" dirty="0"/>
              <a:t>Complete Manufacturing Math Terms and Definitions.</a:t>
            </a:r>
          </a:p>
          <a:p>
            <a:pPr marL="514350" lvl="1" indent="-514350">
              <a:buFont typeface="+mj-lt"/>
              <a:buAutoNum type="arabicPeriod"/>
            </a:pPr>
            <a:r>
              <a:rPr lang="en-US" altLang="en-US" dirty="0"/>
              <a:t>Students may work in groups.  </a:t>
            </a:r>
          </a:p>
          <a:p>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BF7D4-35C1-4836-9753-5660ADF9C4BB}"/>
              </a:ext>
            </a:extLst>
          </p:cNvPr>
          <p:cNvSpPr>
            <a:spLocks noGrp="1"/>
          </p:cNvSpPr>
          <p:nvPr>
            <p:ph type="title"/>
          </p:nvPr>
        </p:nvSpPr>
        <p:spPr/>
        <p:txBody>
          <a:bodyPr/>
          <a:lstStyle/>
          <a:p>
            <a:r>
              <a:rPr lang="en-US" dirty="0"/>
              <a:t>Using a Standard Measuring Ruler</a:t>
            </a:r>
          </a:p>
        </p:txBody>
      </p:sp>
      <p:sp>
        <p:nvSpPr>
          <p:cNvPr id="5" name="Content Placeholder 4">
            <a:extLst>
              <a:ext uri="{FF2B5EF4-FFF2-40B4-BE49-F238E27FC236}">
                <a16:creationId xmlns:a16="http://schemas.microsoft.com/office/drawing/2014/main" id="{00EFEC2E-23F7-40FC-A6D6-5C7DAAA00E95}"/>
              </a:ext>
            </a:extLst>
          </p:cNvPr>
          <p:cNvSpPr>
            <a:spLocks noGrp="1"/>
          </p:cNvSpPr>
          <p:nvPr>
            <p:ph sz="half" idx="1"/>
          </p:nvPr>
        </p:nvSpPr>
        <p:spPr/>
        <p:txBody>
          <a:bodyPr/>
          <a:lstStyle/>
          <a:p>
            <a:endParaRPr lang="en-US" dirty="0"/>
          </a:p>
          <a:p>
            <a:endParaRPr lang="en-US" dirty="0"/>
          </a:p>
          <a:p>
            <a:endParaRPr lang="en-US" dirty="0"/>
          </a:p>
          <a:p>
            <a:endParaRPr lang="en-US" dirty="0"/>
          </a:p>
          <a:p>
            <a:endParaRPr lang="en-US" dirty="0"/>
          </a:p>
          <a:p>
            <a:r>
              <a:rPr lang="en-US" dirty="0"/>
              <a:t>The lines on this illustration represent the following measurements in sequence: </a:t>
            </a:r>
          </a:p>
          <a:p>
            <a:r>
              <a:rPr lang="en-US" dirty="0"/>
              <a:t>1/16, 1/8, 3/16, 1/4, 5/16, 3/8, 7/16, 1/2, 9/16, 5/8, 11/16, 3/4, 13/16, 7/8, 15/16, and 1 inch.</a:t>
            </a:r>
          </a:p>
          <a:p>
            <a:endParaRPr lang="en-US" dirty="0"/>
          </a:p>
          <a:p>
            <a:endParaRPr lang="en-US" dirty="0"/>
          </a:p>
        </p:txBody>
      </p:sp>
      <p:pic>
        <p:nvPicPr>
          <p:cNvPr id="21508" name="Picture 2" descr="C:\Users\mkb0009\Pictures\1 inch measurement.jpg">
            <a:extLst>
              <a:ext uri="{FF2B5EF4-FFF2-40B4-BE49-F238E27FC236}">
                <a16:creationId xmlns:a16="http://schemas.microsoft.com/office/drawing/2014/main" id="{55624659-18FA-4066-B9F0-B81FC12A69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3" y="1676400"/>
            <a:ext cx="7800975"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B351F730-D6A1-4979-93EE-D4991DABDEB8}"/>
              </a:ext>
            </a:extLst>
          </p:cNvPr>
          <p:cNvPicPr>
            <a:picLocks noGrp="1" noChangeAspect="1"/>
          </p:cNvPicPr>
          <p:nvPr>
            <p:ph sz="half" idx="1"/>
          </p:nvPr>
        </p:nvPicPr>
        <p:blipFill>
          <a:blip r:embed="rId3"/>
          <a:stretch>
            <a:fillRect/>
          </a:stretch>
        </p:blipFill>
        <p:spPr>
          <a:xfrm>
            <a:off x="2362200" y="1702492"/>
            <a:ext cx="7236579" cy="1219306"/>
          </a:xfrm>
          <a:prstGeom prst="rect">
            <a:avLst/>
          </a:prstGeom>
        </p:spPr>
      </p:pic>
      <p:sp>
        <p:nvSpPr>
          <p:cNvPr id="2" name="Title 1">
            <a:extLst>
              <a:ext uri="{FF2B5EF4-FFF2-40B4-BE49-F238E27FC236}">
                <a16:creationId xmlns:a16="http://schemas.microsoft.com/office/drawing/2014/main" id="{9B9764B2-4A20-4FEA-91C6-2A49325AEDD1}"/>
              </a:ext>
            </a:extLst>
          </p:cNvPr>
          <p:cNvSpPr>
            <a:spLocks noGrp="1"/>
          </p:cNvSpPr>
          <p:nvPr>
            <p:ph type="title"/>
          </p:nvPr>
        </p:nvSpPr>
        <p:spPr/>
        <p:txBody>
          <a:bodyPr/>
          <a:lstStyle/>
          <a:p>
            <a:r>
              <a:rPr lang="en-US" dirty="0"/>
              <a:t>Using a Standard Measuring Ruler </a:t>
            </a:r>
          </a:p>
        </p:txBody>
      </p:sp>
      <p:pic>
        <p:nvPicPr>
          <p:cNvPr id="23557" name="Picture 2">
            <a:extLst>
              <a:ext uri="{FF2B5EF4-FFF2-40B4-BE49-F238E27FC236}">
                <a16:creationId xmlns:a16="http://schemas.microsoft.com/office/drawing/2014/main" id="{72B297B5-BAA8-4E0F-AD35-3D2424FBB7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9792" t="36667" r="22917" b="41666"/>
          <a:stretch>
            <a:fillRect/>
          </a:stretch>
        </p:blipFill>
        <p:spPr bwMode="auto">
          <a:xfrm>
            <a:off x="2362200" y="3302798"/>
            <a:ext cx="7239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8" name="Picture 2">
            <a:extLst>
              <a:ext uri="{FF2B5EF4-FFF2-40B4-BE49-F238E27FC236}">
                <a16:creationId xmlns:a16="http://schemas.microsoft.com/office/drawing/2014/main" id="{ECBFF5E1-04B9-443E-A165-F6B683AF9A6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9792" t="36667" r="22917" b="41666"/>
          <a:stretch>
            <a:fillRect/>
          </a:stretch>
        </p:blipFill>
        <p:spPr bwMode="auto">
          <a:xfrm>
            <a:off x="2362200" y="4938714"/>
            <a:ext cx="7239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Up Arrow 10">
            <a:extLst>
              <a:ext uri="{FF2B5EF4-FFF2-40B4-BE49-F238E27FC236}">
                <a16:creationId xmlns:a16="http://schemas.microsoft.com/office/drawing/2014/main" id="{2E778400-0125-4E9E-8375-39EEB9EF6F73}"/>
              </a:ext>
            </a:extLst>
          </p:cNvPr>
          <p:cNvSpPr/>
          <p:nvPr/>
        </p:nvSpPr>
        <p:spPr>
          <a:xfrm>
            <a:off x="3671888" y="2450316"/>
            <a:ext cx="228600" cy="381000"/>
          </a:xfrm>
          <a:prstGeom prst="up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2" name="Up Arrow 11">
            <a:extLst>
              <a:ext uri="{FF2B5EF4-FFF2-40B4-BE49-F238E27FC236}">
                <a16:creationId xmlns:a16="http://schemas.microsoft.com/office/drawing/2014/main" id="{D5CB6917-A61C-411C-87CD-179DE26EF801}"/>
              </a:ext>
            </a:extLst>
          </p:cNvPr>
          <p:cNvSpPr/>
          <p:nvPr/>
        </p:nvSpPr>
        <p:spPr>
          <a:xfrm>
            <a:off x="4953000" y="4064798"/>
            <a:ext cx="228600" cy="381000"/>
          </a:xfrm>
          <a:prstGeom prst="up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Up Arrow 12">
            <a:extLst>
              <a:ext uri="{FF2B5EF4-FFF2-40B4-BE49-F238E27FC236}">
                <a16:creationId xmlns:a16="http://schemas.microsoft.com/office/drawing/2014/main" id="{01C71FFE-638E-4B23-A107-31661B28BD24}"/>
              </a:ext>
            </a:extLst>
          </p:cNvPr>
          <p:cNvSpPr/>
          <p:nvPr/>
        </p:nvSpPr>
        <p:spPr>
          <a:xfrm>
            <a:off x="8382000" y="5700714"/>
            <a:ext cx="228600" cy="381000"/>
          </a:xfrm>
          <a:prstGeom prst="up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562" name="TextBox 13">
            <a:extLst>
              <a:ext uri="{FF2B5EF4-FFF2-40B4-BE49-F238E27FC236}">
                <a16:creationId xmlns:a16="http://schemas.microsoft.com/office/drawing/2014/main" id="{3892A244-E69A-47B6-903D-3EAF25C16887}"/>
              </a:ext>
            </a:extLst>
          </p:cNvPr>
          <p:cNvSpPr txBox="1">
            <a:spLocks noChangeArrowheads="1"/>
          </p:cNvSpPr>
          <p:nvPr/>
        </p:nvSpPr>
        <p:spPr bwMode="auto">
          <a:xfrm>
            <a:off x="2362200" y="1804998"/>
            <a:ext cx="4667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solidFill>
                  <a:srgbClr val="FF0000"/>
                </a:solidFill>
              </a:rPr>
              <a:t>A</a:t>
            </a:r>
            <a:r>
              <a:rPr lang="en-US" altLang="en-US" sz="2400" dirty="0">
                <a:solidFill>
                  <a:srgbClr val="FF0000"/>
                </a:solidFill>
              </a:rPr>
              <a:t>. </a:t>
            </a:r>
          </a:p>
        </p:txBody>
      </p:sp>
      <p:sp>
        <p:nvSpPr>
          <p:cNvPr id="23563" name="TextBox 14">
            <a:extLst>
              <a:ext uri="{FF2B5EF4-FFF2-40B4-BE49-F238E27FC236}">
                <a16:creationId xmlns:a16="http://schemas.microsoft.com/office/drawing/2014/main" id="{59222A63-AD05-4312-A772-7EEEF524B1DF}"/>
              </a:ext>
            </a:extLst>
          </p:cNvPr>
          <p:cNvSpPr txBox="1">
            <a:spLocks noChangeArrowheads="1"/>
          </p:cNvSpPr>
          <p:nvPr/>
        </p:nvSpPr>
        <p:spPr bwMode="auto">
          <a:xfrm>
            <a:off x="2362200" y="3455198"/>
            <a:ext cx="1066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solidFill>
                  <a:srgbClr val="FF0000"/>
                </a:solidFill>
              </a:rPr>
              <a:t>B</a:t>
            </a:r>
            <a:r>
              <a:rPr lang="en-US" altLang="en-US" sz="2400">
                <a:solidFill>
                  <a:srgbClr val="FF0000"/>
                </a:solidFill>
              </a:rPr>
              <a:t>. </a:t>
            </a:r>
          </a:p>
        </p:txBody>
      </p:sp>
      <p:sp>
        <p:nvSpPr>
          <p:cNvPr id="23564" name="TextBox 15">
            <a:extLst>
              <a:ext uri="{FF2B5EF4-FFF2-40B4-BE49-F238E27FC236}">
                <a16:creationId xmlns:a16="http://schemas.microsoft.com/office/drawing/2014/main" id="{FA753765-3897-4AE4-8D2D-BAD2DBE83066}"/>
              </a:ext>
            </a:extLst>
          </p:cNvPr>
          <p:cNvSpPr txBox="1">
            <a:spLocks noChangeArrowheads="1"/>
          </p:cNvSpPr>
          <p:nvPr/>
        </p:nvSpPr>
        <p:spPr bwMode="auto">
          <a:xfrm>
            <a:off x="2362200" y="5014914"/>
            <a:ext cx="1066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solidFill>
                  <a:srgbClr val="FF0000"/>
                </a:solidFill>
              </a:rPr>
              <a:t>C</a:t>
            </a:r>
            <a:r>
              <a:rPr lang="en-US" altLang="en-US" sz="2400">
                <a:solidFill>
                  <a:srgbClr val="FF0000"/>
                </a:solidFill>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454C1-FAB6-4C28-9E1E-FDAA26C7C9D1}"/>
              </a:ext>
            </a:extLst>
          </p:cNvPr>
          <p:cNvSpPr>
            <a:spLocks noGrp="1"/>
          </p:cNvSpPr>
          <p:nvPr>
            <p:ph type="title"/>
          </p:nvPr>
        </p:nvSpPr>
        <p:spPr/>
        <p:txBody>
          <a:bodyPr/>
          <a:lstStyle/>
          <a:p>
            <a:r>
              <a:rPr lang="en-US" dirty="0"/>
              <a:t>Calculating Fractions: Addition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AA8049D-FAD3-4B8D-BD7B-D28068BF97C3}"/>
                  </a:ext>
                </a:extLst>
              </p:cNvPr>
              <p:cNvSpPr>
                <a:spLocks noGrp="1"/>
              </p:cNvSpPr>
              <p:nvPr>
                <p:ph sz="half" idx="1"/>
              </p:nvPr>
            </p:nvSpPr>
            <p:spPr/>
            <p:txBody>
              <a:bodyPr/>
              <a:lstStyle/>
              <a:p>
                <a:r>
                  <a:rPr lang="en-US" dirty="0"/>
                  <a:t>Like Fractions</a:t>
                </a:r>
              </a:p>
              <a:p>
                <a:pPr lvl="1"/>
                <a:r>
                  <a:rPr lang="en-US" dirty="0"/>
                  <a:t>  </a:t>
                </a:r>
                <a14:m>
                  <m:oMath xmlns:m="http://schemas.openxmlformats.org/officeDocument/2006/math">
                    <m:f>
                      <m:fPr>
                        <m:ctrlPr>
                          <a:rPr lang="en-US" sz="3200" i="1" smtClean="0">
                            <a:latin typeface="Cambria Math" panose="02040503050406030204" pitchFamily="18" charset="0"/>
                          </a:rPr>
                        </m:ctrlPr>
                      </m:fPr>
                      <m:num>
                        <m:r>
                          <a:rPr lang="en-US" sz="3200" b="0" i="1" smtClean="0">
                            <a:latin typeface="Cambria Math" panose="02040503050406030204" pitchFamily="18" charset="0"/>
                          </a:rPr>
                          <m:t>5</m:t>
                        </m:r>
                      </m:num>
                      <m:den>
                        <m:r>
                          <a:rPr lang="en-US" sz="3200" b="0" i="1" smtClean="0">
                            <a:latin typeface="Cambria Math" panose="02040503050406030204" pitchFamily="18" charset="0"/>
                          </a:rPr>
                          <m:t>2</m:t>
                        </m:r>
                      </m:den>
                    </m:f>
                  </m:oMath>
                </a14:m>
                <a:r>
                  <a:rPr lang="en-US" sz="3200" dirty="0"/>
                  <a:t> + </a:t>
                </a:r>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4</m:t>
                        </m:r>
                      </m:num>
                      <m:den>
                        <m:r>
                          <a:rPr lang="en-US" sz="3200" i="1">
                            <a:latin typeface="Cambria Math" panose="02040503050406030204" pitchFamily="18" charset="0"/>
                          </a:rPr>
                          <m:t>2</m:t>
                        </m:r>
                      </m:den>
                    </m:f>
                  </m:oMath>
                </a14:m>
                <a:r>
                  <a:rPr lang="en-US" sz="3200" dirty="0"/>
                  <a:t> =</a:t>
                </a:r>
                <a:r>
                  <a:rPr lang="en-US" sz="3200" dirty="0">
                    <a:solidFill>
                      <a:srgbClr val="000000"/>
                    </a:solidFill>
                  </a:rPr>
                  <a:t> </a:t>
                </a:r>
                <a14:m>
                  <m:oMath xmlns:m="http://schemas.openxmlformats.org/officeDocument/2006/math">
                    <m:f>
                      <m:fPr>
                        <m:ctrlPr>
                          <a:rPr lang="en-US" sz="3200" i="1">
                            <a:solidFill>
                              <a:srgbClr val="000000"/>
                            </a:solidFill>
                            <a:latin typeface="Cambria Math" panose="02040503050406030204" pitchFamily="18" charset="0"/>
                          </a:rPr>
                        </m:ctrlPr>
                      </m:fPr>
                      <m:num>
                        <m:r>
                          <a:rPr lang="en-US" sz="3200" b="0" i="1" smtClean="0">
                            <a:solidFill>
                              <a:srgbClr val="000000"/>
                            </a:solidFill>
                            <a:latin typeface="Cambria Math" panose="02040503050406030204" pitchFamily="18" charset="0"/>
                          </a:rPr>
                          <m:t>9</m:t>
                        </m:r>
                      </m:num>
                      <m:den>
                        <m:r>
                          <a:rPr lang="en-US" sz="3200" i="1">
                            <a:solidFill>
                              <a:srgbClr val="000000"/>
                            </a:solidFill>
                            <a:latin typeface="Cambria Math" panose="02040503050406030204" pitchFamily="18" charset="0"/>
                            <a:ea typeface="Cambria Math" panose="02040503050406030204" pitchFamily="18" charset="0"/>
                          </a:rPr>
                          <m:t>2</m:t>
                        </m:r>
                      </m:den>
                    </m:f>
                  </m:oMath>
                </a14:m>
                <a:r>
                  <a:rPr lang="en-US" sz="3200" dirty="0">
                    <a:solidFill>
                      <a:srgbClr val="000000"/>
                    </a:solidFill>
                  </a:rPr>
                  <a:t> </a:t>
                </a:r>
                <a:endParaRPr lang="en-US" sz="3200" dirty="0"/>
              </a:p>
              <a:p>
                <a:endParaRPr lang="en-US" dirty="0"/>
              </a:p>
              <a:p>
                <a:endParaRPr lang="en-US" dirty="0"/>
              </a:p>
              <a:p>
                <a:endParaRPr lang="en-US" dirty="0"/>
              </a:p>
              <a:p>
                <a:r>
                  <a:rPr lang="en-US" dirty="0"/>
                  <a:t>Unlike Fractions</a:t>
                </a:r>
              </a:p>
              <a:p>
                <a:pPr lvl="1"/>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3</m:t>
                        </m:r>
                      </m:num>
                      <m:den>
                        <m:r>
                          <a:rPr lang="en-US" sz="3200" b="0" i="1" smtClean="0">
                            <a:latin typeface="Cambria Math" panose="02040503050406030204" pitchFamily="18" charset="0"/>
                          </a:rPr>
                          <m:t>4</m:t>
                        </m:r>
                      </m:den>
                    </m:f>
                  </m:oMath>
                </a14:m>
                <a:r>
                  <a:rPr lang="en-US" sz="3200" dirty="0"/>
                  <a:t> + </a:t>
                </a:r>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7</m:t>
                        </m:r>
                      </m:num>
                      <m:den>
                        <m:r>
                          <a:rPr lang="en-US" sz="3200" b="0" i="1" smtClean="0">
                            <a:latin typeface="Cambria Math" panose="02040503050406030204" pitchFamily="18" charset="0"/>
                          </a:rPr>
                          <m:t>8</m:t>
                        </m:r>
                      </m:den>
                    </m:f>
                  </m:oMath>
                </a14:m>
                <a:r>
                  <a:rPr lang="en-US" sz="3200" dirty="0"/>
                  <a:t> =</a:t>
                </a:r>
                <a:r>
                  <a:rPr lang="en-US" sz="3200" dirty="0">
                    <a:solidFill>
                      <a:srgbClr val="000000"/>
                    </a:solidFill>
                  </a:rPr>
                  <a:t> </a:t>
                </a:r>
                <a14:m>
                  <m:oMath xmlns:m="http://schemas.openxmlformats.org/officeDocument/2006/math">
                    <m:f>
                      <m:fPr>
                        <m:ctrlPr>
                          <a:rPr lang="en-US" sz="3200" i="1">
                            <a:solidFill>
                              <a:srgbClr val="000000"/>
                            </a:solidFill>
                            <a:latin typeface="Cambria Math" panose="02040503050406030204" pitchFamily="18" charset="0"/>
                          </a:rPr>
                        </m:ctrlPr>
                      </m:fPr>
                      <m:num>
                        <m:r>
                          <a:rPr lang="en-US" sz="3200" b="0" i="1" smtClean="0">
                            <a:solidFill>
                              <a:srgbClr val="000000"/>
                            </a:solidFill>
                            <a:latin typeface="Cambria Math" panose="02040503050406030204" pitchFamily="18" charset="0"/>
                          </a:rPr>
                          <m:t>6</m:t>
                        </m:r>
                      </m:num>
                      <m:den>
                        <m:r>
                          <a:rPr lang="en-US" sz="3200" b="0" i="1" smtClean="0">
                            <a:solidFill>
                              <a:srgbClr val="000000"/>
                            </a:solidFill>
                            <a:latin typeface="Cambria Math" panose="02040503050406030204" pitchFamily="18" charset="0"/>
                          </a:rPr>
                          <m:t>8</m:t>
                        </m:r>
                      </m:den>
                    </m:f>
                  </m:oMath>
                </a14:m>
                <a:r>
                  <a:rPr lang="en-US" sz="3200" dirty="0">
                    <a:solidFill>
                      <a:srgbClr val="000000"/>
                    </a:solidFill>
                  </a:rPr>
                  <a:t> </a:t>
                </a:r>
                <a:r>
                  <a:rPr lang="en-US" sz="3200" dirty="0"/>
                  <a:t>+ </a:t>
                </a:r>
                <a14:m>
                  <m:oMath xmlns:m="http://schemas.openxmlformats.org/officeDocument/2006/math">
                    <m:f>
                      <m:fPr>
                        <m:ctrlPr>
                          <a:rPr lang="en-US" sz="3200" i="1">
                            <a:latin typeface="Cambria Math" panose="02040503050406030204" pitchFamily="18" charset="0"/>
                          </a:rPr>
                        </m:ctrlPr>
                      </m:fPr>
                      <m:num>
                        <m:r>
                          <a:rPr lang="en-US" sz="3200" i="1">
                            <a:latin typeface="Cambria Math" panose="02040503050406030204" pitchFamily="18" charset="0"/>
                          </a:rPr>
                          <m:t>7</m:t>
                        </m:r>
                      </m:num>
                      <m:den>
                        <m:r>
                          <a:rPr lang="en-US" sz="3200" i="1">
                            <a:latin typeface="Cambria Math" panose="02040503050406030204" pitchFamily="18" charset="0"/>
                          </a:rPr>
                          <m:t>8</m:t>
                        </m:r>
                      </m:den>
                    </m:f>
                  </m:oMath>
                </a14:m>
                <a:r>
                  <a:rPr lang="en-US" sz="3200" dirty="0"/>
                  <a:t> =</a:t>
                </a:r>
                <a:r>
                  <a:rPr lang="en-US" sz="3200" dirty="0">
                    <a:solidFill>
                      <a:srgbClr val="000000"/>
                    </a:solidFill>
                  </a:rPr>
                  <a:t> </a:t>
                </a:r>
                <a14:m>
                  <m:oMath xmlns:m="http://schemas.openxmlformats.org/officeDocument/2006/math">
                    <m:f>
                      <m:fPr>
                        <m:ctrlPr>
                          <a:rPr lang="en-US" sz="3200" i="1">
                            <a:solidFill>
                              <a:srgbClr val="000000"/>
                            </a:solidFill>
                            <a:latin typeface="Cambria Math" panose="02040503050406030204" pitchFamily="18" charset="0"/>
                          </a:rPr>
                        </m:ctrlPr>
                      </m:fPr>
                      <m:num>
                        <m:r>
                          <a:rPr lang="en-US" sz="3200" b="0" i="1" smtClean="0">
                            <a:solidFill>
                              <a:srgbClr val="000000"/>
                            </a:solidFill>
                            <a:latin typeface="Cambria Math" panose="02040503050406030204" pitchFamily="18" charset="0"/>
                          </a:rPr>
                          <m:t>13</m:t>
                        </m:r>
                      </m:num>
                      <m:den>
                        <m:r>
                          <a:rPr lang="en-US" sz="3200" i="1">
                            <a:solidFill>
                              <a:srgbClr val="000000"/>
                            </a:solidFill>
                            <a:latin typeface="Cambria Math" panose="02040503050406030204" pitchFamily="18" charset="0"/>
                          </a:rPr>
                          <m:t>8</m:t>
                        </m:r>
                      </m:den>
                    </m:f>
                  </m:oMath>
                </a14:m>
                <a:r>
                  <a:rPr lang="en-US" sz="3200" dirty="0">
                    <a:solidFill>
                      <a:srgbClr val="000000"/>
                    </a:solidFill>
                  </a:rPr>
                  <a:t> </a:t>
                </a:r>
                <a:endParaRPr lang="en-US" sz="3200" dirty="0"/>
              </a:p>
            </p:txBody>
          </p:sp>
        </mc:Choice>
        <mc:Fallback xmlns="">
          <p:sp>
            <p:nvSpPr>
              <p:cNvPr id="3" name="Content Placeholder 2">
                <a:extLst>
                  <a:ext uri="{FF2B5EF4-FFF2-40B4-BE49-F238E27FC236}">
                    <a16:creationId xmlns:a16="http://schemas.microsoft.com/office/drawing/2014/main" id="{EAA8049D-FAD3-4B8D-BD7B-D28068BF97C3}"/>
                  </a:ext>
                </a:extLst>
              </p:cNvPr>
              <p:cNvSpPr>
                <a:spLocks noGrp="1" noRot="1" noChangeAspect="1" noMove="1" noResize="1" noEditPoints="1" noAdjustHandles="1" noChangeArrowheads="1" noChangeShapeType="1" noTextEdit="1"/>
              </p:cNvSpPr>
              <p:nvPr>
                <p:ph sz="half" idx="1"/>
              </p:nvPr>
            </p:nvSpPr>
            <p:spPr>
              <a:blipFill>
                <a:blip r:embed="rId3"/>
                <a:stretch>
                  <a:fillRect l="-2041" t="-2059"/>
                </a:stretch>
              </a:blipFill>
            </p:spPr>
            <p:txBody>
              <a:bodyPr/>
              <a:lstStyle/>
              <a:p>
                <a:r>
                  <a:rPr lang="en-US">
                    <a:noFill/>
                  </a:rPr>
                  <a:t> </a:t>
                </a:r>
              </a:p>
            </p:txBody>
          </p:sp>
        </mc:Fallback>
      </mc:AlternateContent>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B2185-655B-40A7-823A-975D1DD188BC}"/>
              </a:ext>
            </a:extLst>
          </p:cNvPr>
          <p:cNvSpPr>
            <a:spLocks noGrp="1"/>
          </p:cNvSpPr>
          <p:nvPr>
            <p:ph type="title"/>
          </p:nvPr>
        </p:nvSpPr>
        <p:spPr/>
        <p:txBody>
          <a:bodyPr/>
          <a:lstStyle/>
          <a:p>
            <a:r>
              <a:rPr lang="en-US" dirty="0"/>
              <a:t>Calculating Fractions: Addition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4547AE7-FE8E-407D-B4F5-7C7503CA0F92}"/>
                  </a:ext>
                </a:extLst>
              </p:cNvPr>
              <p:cNvSpPr>
                <a:spLocks noGrp="1"/>
              </p:cNvSpPr>
              <p:nvPr>
                <p:ph sz="half" idx="1"/>
              </p:nvPr>
            </p:nvSpPr>
            <p:spPr>
              <a:xfrm>
                <a:off x="740664" y="1420420"/>
                <a:ext cx="11055750" cy="4734318"/>
              </a:xfrm>
            </p:spPr>
            <p:txBody>
              <a:bodyPr/>
              <a:lstStyle/>
              <a:p>
                <a:r>
                  <a:rPr lang="en-US" dirty="0"/>
                  <a:t>Like Fractions</a:t>
                </a:r>
              </a:p>
              <a:p>
                <a:pPr lvl="1"/>
                <a14:m>
                  <m:oMath xmlns:m="http://schemas.openxmlformats.org/officeDocument/2006/math">
                    <m:f>
                      <m:fPr>
                        <m:ctrlPr>
                          <a:rPr lang="en-US" sz="3200" i="1">
                            <a:solidFill>
                              <a:srgbClr val="000000"/>
                            </a:solidFill>
                            <a:latin typeface="Cambria Math" panose="02040503050406030204" pitchFamily="18" charset="0"/>
                          </a:rPr>
                        </m:ctrlPr>
                      </m:fPr>
                      <m:num>
                        <m:r>
                          <a:rPr lang="en-US" sz="3200" i="1">
                            <a:solidFill>
                              <a:srgbClr val="000000"/>
                            </a:solidFill>
                            <a:latin typeface="Cambria Math" panose="02040503050406030204" pitchFamily="18" charset="0"/>
                          </a:rPr>
                          <m:t>5</m:t>
                        </m:r>
                      </m:num>
                      <m:den>
                        <m:r>
                          <a:rPr lang="en-US" sz="3200" b="0" i="1" smtClean="0">
                            <a:solidFill>
                              <a:srgbClr val="000000"/>
                            </a:solidFill>
                            <a:latin typeface="Cambria Math" panose="02040503050406030204" pitchFamily="18" charset="0"/>
                          </a:rPr>
                          <m:t>4</m:t>
                        </m:r>
                      </m:den>
                    </m:f>
                  </m:oMath>
                </a14:m>
                <a:r>
                  <a:rPr lang="en-US" sz="3200" dirty="0">
                    <a:solidFill>
                      <a:srgbClr val="000000"/>
                    </a:solidFill>
                  </a:rPr>
                  <a:t> + </a:t>
                </a:r>
                <a14:m>
                  <m:oMath xmlns:m="http://schemas.openxmlformats.org/officeDocument/2006/math">
                    <m:f>
                      <m:fPr>
                        <m:ctrlPr>
                          <a:rPr lang="en-US" sz="3200" i="1">
                            <a:solidFill>
                              <a:srgbClr val="000000"/>
                            </a:solidFill>
                            <a:latin typeface="Cambria Math" panose="02040503050406030204" pitchFamily="18" charset="0"/>
                          </a:rPr>
                        </m:ctrlPr>
                      </m:fPr>
                      <m:num>
                        <m:r>
                          <a:rPr lang="en-US" sz="3200" b="0" i="1" smtClean="0">
                            <a:solidFill>
                              <a:srgbClr val="000000"/>
                            </a:solidFill>
                            <a:latin typeface="Cambria Math" panose="02040503050406030204" pitchFamily="18" charset="0"/>
                          </a:rPr>
                          <m:t>10</m:t>
                        </m:r>
                      </m:num>
                      <m:den>
                        <m:r>
                          <a:rPr lang="en-US" sz="3200" b="0" i="1" smtClean="0">
                            <a:solidFill>
                              <a:srgbClr val="000000"/>
                            </a:solidFill>
                            <a:latin typeface="Cambria Math" panose="02040503050406030204" pitchFamily="18" charset="0"/>
                          </a:rPr>
                          <m:t>4</m:t>
                        </m:r>
                      </m:den>
                    </m:f>
                  </m:oMath>
                </a14:m>
                <a:r>
                  <a:rPr lang="en-US" sz="3200" dirty="0">
                    <a:solidFill>
                      <a:srgbClr val="000000"/>
                    </a:solidFill>
                  </a:rPr>
                  <a:t> </a:t>
                </a:r>
                <a:r>
                  <a:rPr lang="en-US" dirty="0"/>
                  <a:t>= ______ </a:t>
                </a:r>
              </a:p>
              <a:p>
                <a:pPr marL="0" lvl="1" indent="0">
                  <a:buNone/>
                </a:pPr>
                <a:r>
                  <a:rPr lang="en-US" dirty="0"/>
                  <a:t>        </a:t>
                </a:r>
              </a:p>
              <a:p>
                <a:endParaRPr lang="en-US" dirty="0"/>
              </a:p>
              <a:p>
                <a:r>
                  <a:rPr lang="en-US" dirty="0"/>
                  <a:t>Unlike Fractions</a:t>
                </a:r>
              </a:p>
              <a:p>
                <a:pPr lvl="1"/>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2</m:t>
                        </m:r>
                      </m:num>
                      <m:den>
                        <m:r>
                          <a:rPr lang="en-US" sz="3200" b="0" i="1" smtClean="0">
                            <a:latin typeface="Cambria Math" panose="02040503050406030204" pitchFamily="18" charset="0"/>
                          </a:rPr>
                          <m:t>9</m:t>
                        </m:r>
                      </m:den>
                    </m:f>
                  </m:oMath>
                </a14:m>
                <a:r>
                  <a:rPr lang="en-US" sz="3200" dirty="0"/>
                  <a:t> + </a:t>
                </a:r>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1</m:t>
                        </m:r>
                      </m:num>
                      <m:den>
                        <m:r>
                          <a:rPr lang="en-US" sz="3200" b="0" i="1" smtClean="0">
                            <a:latin typeface="Cambria Math" panose="02040503050406030204" pitchFamily="18" charset="0"/>
                          </a:rPr>
                          <m:t>3</m:t>
                        </m:r>
                      </m:den>
                    </m:f>
                  </m:oMath>
                </a14:m>
                <a:r>
                  <a:rPr lang="en-US" sz="3200" dirty="0"/>
                  <a:t> </a:t>
                </a:r>
                <a:r>
                  <a:rPr lang="en-US" dirty="0"/>
                  <a:t>= ______</a:t>
                </a:r>
              </a:p>
              <a:p>
                <a:pPr marL="0" lvl="1" indent="0">
                  <a:buNone/>
                </a:pPr>
                <a:r>
                  <a:rPr lang="en-US" dirty="0"/>
                  <a:t>        </a:t>
                </a:r>
              </a:p>
            </p:txBody>
          </p:sp>
        </mc:Choice>
        <mc:Fallback xmlns="">
          <p:sp>
            <p:nvSpPr>
              <p:cNvPr id="3" name="Content Placeholder 2">
                <a:extLst>
                  <a:ext uri="{FF2B5EF4-FFF2-40B4-BE49-F238E27FC236}">
                    <a16:creationId xmlns:a16="http://schemas.microsoft.com/office/drawing/2014/main" id="{74547AE7-FE8E-407D-B4F5-7C7503CA0F92}"/>
                  </a:ext>
                </a:extLst>
              </p:cNvPr>
              <p:cNvSpPr>
                <a:spLocks noGrp="1" noRot="1" noChangeAspect="1" noMove="1" noResize="1" noEditPoints="1" noAdjustHandles="1" noChangeArrowheads="1" noChangeShapeType="1" noTextEdit="1"/>
              </p:cNvSpPr>
              <p:nvPr>
                <p:ph sz="half" idx="1"/>
              </p:nvPr>
            </p:nvSpPr>
            <p:spPr>
              <a:xfrm>
                <a:off x="740664" y="1420420"/>
                <a:ext cx="11055750" cy="4734318"/>
              </a:xfrm>
              <a:blipFill>
                <a:blip r:embed="rId3"/>
                <a:stretch>
                  <a:fillRect l="-1820" t="-2059"/>
                </a:stretch>
              </a:blipFill>
            </p:spPr>
            <p:txBody>
              <a:bodyPr/>
              <a:lstStyle/>
              <a:p>
                <a:r>
                  <a:rPr lang="en-US">
                    <a:noFill/>
                  </a:rPr>
                  <a:t> </a:t>
                </a:r>
              </a:p>
            </p:txBody>
          </p:sp>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A323F-119D-4E1E-BAAC-CE16520BF7A2}"/>
              </a:ext>
            </a:extLst>
          </p:cNvPr>
          <p:cNvSpPr>
            <a:spLocks noGrp="1"/>
          </p:cNvSpPr>
          <p:nvPr>
            <p:ph type="title"/>
          </p:nvPr>
        </p:nvSpPr>
        <p:spPr/>
        <p:txBody>
          <a:bodyPr/>
          <a:lstStyle/>
          <a:p>
            <a:r>
              <a:rPr lang="en-US" dirty="0"/>
              <a:t>Calculating Fractions: Subtraction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D100667-4DDC-487B-9999-0A5EE73396AF}"/>
                  </a:ext>
                </a:extLst>
              </p:cNvPr>
              <p:cNvSpPr>
                <a:spLocks noGrp="1"/>
              </p:cNvSpPr>
              <p:nvPr>
                <p:ph sz="half" idx="1"/>
              </p:nvPr>
            </p:nvSpPr>
            <p:spPr/>
            <p:txBody>
              <a:bodyPr/>
              <a:lstStyle/>
              <a:p>
                <a:r>
                  <a:rPr lang="en-US" dirty="0"/>
                  <a:t>Like Fractions</a:t>
                </a:r>
              </a:p>
              <a:p>
                <a:pPr lvl="1"/>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7</m:t>
                        </m:r>
                      </m:num>
                      <m:den>
                        <m:r>
                          <a:rPr lang="en-US" sz="3200" b="0" i="1" smtClean="0">
                            <a:latin typeface="Cambria Math" panose="02040503050406030204" pitchFamily="18" charset="0"/>
                          </a:rPr>
                          <m:t>13</m:t>
                        </m:r>
                      </m:den>
                    </m:f>
                  </m:oMath>
                </a14:m>
                <a:r>
                  <a:rPr lang="en-US" sz="3200" dirty="0"/>
                  <a:t> - </a:t>
                </a:r>
                <a14:m>
                  <m:oMath xmlns:m="http://schemas.openxmlformats.org/officeDocument/2006/math">
                    <m:f>
                      <m:fPr>
                        <m:ctrlPr>
                          <a:rPr lang="en-US" sz="3200" i="1">
                            <a:latin typeface="Cambria Math" panose="02040503050406030204" pitchFamily="18" charset="0"/>
                          </a:rPr>
                        </m:ctrlPr>
                      </m:fPr>
                      <m:num>
                        <m:r>
                          <a:rPr lang="en-US" sz="3200" i="1">
                            <a:latin typeface="Cambria Math" panose="02040503050406030204" pitchFamily="18" charset="0"/>
                          </a:rPr>
                          <m:t>4</m:t>
                        </m:r>
                      </m:num>
                      <m:den>
                        <m:r>
                          <a:rPr lang="en-US" sz="3200" b="0" i="1" smtClean="0">
                            <a:latin typeface="Cambria Math" panose="02040503050406030204" pitchFamily="18" charset="0"/>
                          </a:rPr>
                          <m:t>13</m:t>
                        </m:r>
                      </m:den>
                    </m:f>
                  </m:oMath>
                </a14:m>
                <a:r>
                  <a:rPr lang="en-US" sz="3200" dirty="0"/>
                  <a:t> =</a:t>
                </a:r>
                <a:r>
                  <a:rPr lang="en-US" sz="3200" dirty="0">
                    <a:solidFill>
                      <a:srgbClr val="000000"/>
                    </a:solidFill>
                  </a:rPr>
                  <a:t> </a:t>
                </a:r>
                <a14:m>
                  <m:oMath xmlns:m="http://schemas.openxmlformats.org/officeDocument/2006/math">
                    <m:f>
                      <m:fPr>
                        <m:ctrlPr>
                          <a:rPr lang="en-US" sz="3200" i="1">
                            <a:solidFill>
                              <a:srgbClr val="000000"/>
                            </a:solidFill>
                            <a:latin typeface="Cambria Math" panose="02040503050406030204" pitchFamily="18" charset="0"/>
                          </a:rPr>
                        </m:ctrlPr>
                      </m:fPr>
                      <m:num>
                        <m:r>
                          <a:rPr lang="en-US" sz="3200" b="0" i="1" smtClean="0">
                            <a:solidFill>
                              <a:srgbClr val="000000"/>
                            </a:solidFill>
                            <a:latin typeface="Cambria Math" panose="02040503050406030204" pitchFamily="18" charset="0"/>
                          </a:rPr>
                          <m:t>3</m:t>
                        </m:r>
                      </m:num>
                      <m:den>
                        <m:r>
                          <a:rPr lang="en-US" sz="3200" b="0" i="1" smtClean="0">
                            <a:solidFill>
                              <a:srgbClr val="000000"/>
                            </a:solidFill>
                            <a:latin typeface="Cambria Math" panose="02040503050406030204" pitchFamily="18" charset="0"/>
                          </a:rPr>
                          <m:t>13</m:t>
                        </m:r>
                      </m:den>
                    </m:f>
                  </m:oMath>
                </a14:m>
                <a:r>
                  <a:rPr lang="en-US" sz="3200" dirty="0">
                    <a:solidFill>
                      <a:srgbClr val="000000"/>
                    </a:solidFill>
                  </a:rPr>
                  <a:t> </a:t>
                </a:r>
                <a:endParaRPr lang="en-US" sz="3200" dirty="0"/>
              </a:p>
              <a:p>
                <a:pPr marL="0" lvl="1" indent="0">
                  <a:buNone/>
                </a:pPr>
                <a:r>
                  <a:rPr lang="en-US" dirty="0"/>
                  <a:t>	</a:t>
                </a:r>
              </a:p>
              <a:p>
                <a:endParaRPr lang="en-US" dirty="0"/>
              </a:p>
              <a:p>
                <a:r>
                  <a:rPr lang="en-US" dirty="0"/>
                  <a:t>Unlike Fractions</a:t>
                </a:r>
              </a:p>
              <a:p>
                <a:pPr lvl="1"/>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4</m:t>
                        </m:r>
                      </m:num>
                      <m:den>
                        <m:r>
                          <a:rPr lang="en-US" sz="3200" b="0" i="1" smtClean="0">
                            <a:latin typeface="Cambria Math" panose="02040503050406030204" pitchFamily="18" charset="0"/>
                          </a:rPr>
                          <m:t>5</m:t>
                        </m:r>
                      </m:den>
                    </m:f>
                  </m:oMath>
                </a14:m>
                <a:r>
                  <a:rPr lang="en-US" sz="3200" dirty="0"/>
                  <a:t> - </a:t>
                </a:r>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5</m:t>
                        </m:r>
                      </m:num>
                      <m:den>
                        <m:r>
                          <a:rPr lang="en-US" sz="3200" b="0" i="1" smtClean="0">
                            <a:latin typeface="Cambria Math" panose="02040503050406030204" pitchFamily="18" charset="0"/>
                          </a:rPr>
                          <m:t>7</m:t>
                        </m:r>
                      </m:den>
                    </m:f>
                  </m:oMath>
                </a14:m>
                <a:r>
                  <a:rPr lang="en-US" sz="3200" dirty="0"/>
                  <a:t> =</a:t>
                </a:r>
                <a:r>
                  <a:rPr lang="en-US" sz="3200" dirty="0">
                    <a:solidFill>
                      <a:srgbClr val="000000"/>
                    </a:solidFill>
                  </a:rPr>
                  <a:t> </a:t>
                </a:r>
                <a14:m>
                  <m:oMath xmlns:m="http://schemas.openxmlformats.org/officeDocument/2006/math">
                    <m:f>
                      <m:fPr>
                        <m:ctrlPr>
                          <a:rPr lang="en-US" sz="3200" i="1">
                            <a:solidFill>
                              <a:srgbClr val="000000"/>
                            </a:solidFill>
                            <a:latin typeface="Cambria Math" panose="02040503050406030204" pitchFamily="18" charset="0"/>
                          </a:rPr>
                        </m:ctrlPr>
                      </m:fPr>
                      <m:num>
                        <m:r>
                          <a:rPr lang="en-US" sz="3200" b="0" i="1" smtClean="0">
                            <a:solidFill>
                              <a:srgbClr val="000000"/>
                            </a:solidFill>
                            <a:latin typeface="Cambria Math" panose="02040503050406030204" pitchFamily="18" charset="0"/>
                          </a:rPr>
                          <m:t>28</m:t>
                        </m:r>
                      </m:num>
                      <m:den>
                        <m:r>
                          <a:rPr lang="en-US" sz="3200" b="0" i="1" smtClean="0">
                            <a:solidFill>
                              <a:srgbClr val="000000"/>
                            </a:solidFill>
                            <a:latin typeface="Cambria Math" panose="02040503050406030204" pitchFamily="18" charset="0"/>
                          </a:rPr>
                          <m:t>35</m:t>
                        </m:r>
                      </m:den>
                    </m:f>
                  </m:oMath>
                </a14:m>
                <a:r>
                  <a:rPr lang="en-US" sz="3200" dirty="0">
                    <a:solidFill>
                      <a:srgbClr val="000000"/>
                    </a:solidFill>
                  </a:rPr>
                  <a:t> </a:t>
                </a:r>
                <a:r>
                  <a:rPr lang="en-US" sz="3200" dirty="0"/>
                  <a:t>- </a:t>
                </a:r>
                <a14:m>
                  <m:oMath xmlns:m="http://schemas.openxmlformats.org/officeDocument/2006/math">
                    <m:f>
                      <m:fPr>
                        <m:ctrlPr>
                          <a:rPr lang="en-US" sz="3200" i="1">
                            <a:latin typeface="Cambria Math" panose="02040503050406030204" pitchFamily="18" charset="0"/>
                          </a:rPr>
                        </m:ctrlPr>
                      </m:fPr>
                      <m:num>
                        <m:r>
                          <a:rPr lang="en-US" sz="3200" b="0" i="1" smtClean="0">
                            <a:latin typeface="Cambria Math" panose="02040503050406030204" pitchFamily="18" charset="0"/>
                          </a:rPr>
                          <m:t>2</m:t>
                        </m:r>
                        <m:r>
                          <a:rPr lang="en-US" sz="3200" i="1">
                            <a:latin typeface="Cambria Math" panose="02040503050406030204" pitchFamily="18" charset="0"/>
                          </a:rPr>
                          <m:t>5</m:t>
                        </m:r>
                      </m:num>
                      <m:den>
                        <m:r>
                          <a:rPr lang="en-US" sz="3200" b="0" i="1" smtClean="0">
                            <a:latin typeface="Cambria Math" panose="02040503050406030204" pitchFamily="18" charset="0"/>
                          </a:rPr>
                          <m:t>35</m:t>
                        </m:r>
                      </m:den>
                    </m:f>
                  </m:oMath>
                </a14:m>
                <a:r>
                  <a:rPr lang="en-US" sz="3200" dirty="0"/>
                  <a:t> =</a:t>
                </a:r>
                <a:r>
                  <a:rPr lang="en-US" sz="3200" dirty="0">
                    <a:solidFill>
                      <a:srgbClr val="000000"/>
                    </a:solidFill>
                  </a:rPr>
                  <a:t> </a:t>
                </a:r>
                <a14:m>
                  <m:oMath xmlns:m="http://schemas.openxmlformats.org/officeDocument/2006/math">
                    <m:f>
                      <m:fPr>
                        <m:ctrlPr>
                          <a:rPr lang="en-US" sz="3200" i="1">
                            <a:solidFill>
                              <a:srgbClr val="000000"/>
                            </a:solidFill>
                            <a:latin typeface="Cambria Math" panose="02040503050406030204" pitchFamily="18" charset="0"/>
                          </a:rPr>
                        </m:ctrlPr>
                      </m:fPr>
                      <m:num>
                        <m:r>
                          <a:rPr lang="en-US" sz="3200" i="1">
                            <a:solidFill>
                              <a:srgbClr val="000000"/>
                            </a:solidFill>
                            <a:latin typeface="Cambria Math" panose="02040503050406030204" pitchFamily="18" charset="0"/>
                          </a:rPr>
                          <m:t>3</m:t>
                        </m:r>
                      </m:num>
                      <m:den>
                        <m:r>
                          <a:rPr lang="en-US" sz="3200" i="1">
                            <a:solidFill>
                              <a:srgbClr val="000000"/>
                            </a:solidFill>
                            <a:latin typeface="Cambria Math" panose="02040503050406030204" pitchFamily="18" charset="0"/>
                          </a:rPr>
                          <m:t>3</m:t>
                        </m:r>
                        <m:r>
                          <a:rPr lang="en-US" sz="3200" b="0" i="1" smtClean="0">
                            <a:solidFill>
                              <a:srgbClr val="000000"/>
                            </a:solidFill>
                            <a:latin typeface="Cambria Math" panose="02040503050406030204" pitchFamily="18" charset="0"/>
                          </a:rPr>
                          <m:t>5</m:t>
                        </m:r>
                      </m:den>
                    </m:f>
                  </m:oMath>
                </a14:m>
                <a:endParaRPr lang="en-US" sz="3200" dirty="0"/>
              </a:p>
              <a:p>
                <a:pPr lvl="1"/>
                <a:endParaRPr lang="en-US" dirty="0"/>
              </a:p>
            </p:txBody>
          </p:sp>
        </mc:Choice>
        <mc:Fallback xmlns="">
          <p:sp>
            <p:nvSpPr>
              <p:cNvPr id="3" name="Content Placeholder 2">
                <a:extLst>
                  <a:ext uri="{FF2B5EF4-FFF2-40B4-BE49-F238E27FC236}">
                    <a16:creationId xmlns:a16="http://schemas.microsoft.com/office/drawing/2014/main" id="{8D100667-4DDC-487B-9999-0A5EE73396AF}"/>
                  </a:ext>
                </a:extLst>
              </p:cNvPr>
              <p:cNvSpPr>
                <a:spLocks noGrp="1" noRot="1" noChangeAspect="1" noMove="1" noResize="1" noEditPoints="1" noAdjustHandles="1" noChangeArrowheads="1" noChangeShapeType="1" noTextEdit="1"/>
              </p:cNvSpPr>
              <p:nvPr>
                <p:ph sz="half" idx="1"/>
              </p:nvPr>
            </p:nvSpPr>
            <p:spPr>
              <a:blipFill>
                <a:blip r:embed="rId3"/>
                <a:stretch>
                  <a:fillRect l="-1820" t="-2059"/>
                </a:stretch>
              </a:blipFill>
            </p:spPr>
            <p:txBody>
              <a:bodyPr/>
              <a:lstStyle/>
              <a:p>
                <a:r>
                  <a:rPr lang="en-US">
                    <a:noFill/>
                  </a:rPr>
                  <a:t> </a:t>
                </a:r>
              </a:p>
            </p:txBody>
          </p:sp>
        </mc:Fallback>
      </mc:AlternateContent>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schemas.microsoft.com/sharepoint/v3"/>
    <ds:schemaRef ds:uri="http://purl.org/dc/elements/1.1/"/>
    <ds:schemaRef ds:uri="05d88611-e516-4d1a-b12e-39107e78b3d0"/>
    <ds:schemaRef ds:uri="http://www.w3.org/XML/1998/namespace"/>
    <ds:schemaRef ds:uri="http://schemas.microsoft.com/office/2006/documentManagement/types"/>
    <ds:schemaRef ds:uri="http://purl.org/dc/terms/"/>
    <ds:schemaRef ds:uri="http://purl.org/dc/dcmitype/"/>
    <ds:schemaRef ds:uri="http://schemas.microsoft.com/office/2006/metadata/properties"/>
    <ds:schemaRef ds:uri="http://schemas.microsoft.com/office/infopath/2007/PartnerControls"/>
    <ds:schemaRef ds:uri="http://schemas.openxmlformats.org/package/2006/metadata/core-properties"/>
    <ds:schemaRef ds:uri="56ea17bb-c96d-4826-b465-01eec0dd23d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81</TotalTime>
  <Words>983</Words>
  <Application>Microsoft Office PowerPoint</Application>
  <PresentationFormat>Widescreen</PresentationFormat>
  <Paragraphs>173</Paragraphs>
  <Slides>15</Slides>
  <Notes>13</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15</vt:i4>
      </vt:variant>
    </vt:vector>
  </HeadingPairs>
  <TitlesOfParts>
    <vt:vector size="24" baseType="lpstr">
      <vt:lpstr>.AppleSystemUIFont</vt:lpstr>
      <vt:lpstr>Arial</vt:lpstr>
      <vt:lpstr>Calibri</vt:lpstr>
      <vt:lpstr>Cambria Math</vt:lpstr>
      <vt:lpstr>Open Sans</vt:lpstr>
      <vt:lpstr>Open Sans SemiBold</vt:lpstr>
      <vt:lpstr>2_Office Theme</vt:lpstr>
      <vt:lpstr>3_Office Theme</vt:lpstr>
      <vt:lpstr>4_Office Theme</vt:lpstr>
      <vt:lpstr>PowerPoint Presentation</vt:lpstr>
      <vt:lpstr>PowerPoint Presentation</vt:lpstr>
      <vt:lpstr>Bell Work Activity</vt:lpstr>
      <vt:lpstr>Warm-Up Activity : Terms</vt:lpstr>
      <vt:lpstr>Using a Standard Measuring Ruler</vt:lpstr>
      <vt:lpstr>Using a Standard Measuring Ruler </vt:lpstr>
      <vt:lpstr>Calculating Fractions: Addition</vt:lpstr>
      <vt:lpstr>Calculating Fractions: Addition </vt:lpstr>
      <vt:lpstr>Calculating Fractions: Subtraction</vt:lpstr>
      <vt:lpstr>Calculating Fractions: Subtraction</vt:lpstr>
      <vt:lpstr>Calculating Decimals: Addition</vt:lpstr>
      <vt:lpstr>Calculating Decimals: Subtraction</vt:lpstr>
      <vt:lpstr>Converting  Fractions to Decimals</vt:lpstr>
      <vt:lpstr>Converting  Fractions to Decimals </vt:lpstr>
      <vt:lpstr>Converting  Fractions to Decimals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22</cp:revision>
  <cp:lastPrinted>2017-07-07T16:17:37Z</cp:lastPrinted>
  <dcterms:created xsi:type="dcterms:W3CDTF">2017-07-11T23:58:30Z</dcterms:created>
  <dcterms:modified xsi:type="dcterms:W3CDTF">2017-07-27T15:52:19Z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