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19"/>
  </p:notesMasterIdLst>
  <p:sldIdLst>
    <p:sldId id="321" r:id="rId7"/>
    <p:sldId id="336" r:id="rId8"/>
    <p:sldId id="326" r:id="rId9"/>
    <p:sldId id="327" r:id="rId10"/>
    <p:sldId id="328" r:id="rId11"/>
    <p:sldId id="329" r:id="rId12"/>
    <p:sldId id="330" r:id="rId13"/>
    <p:sldId id="331" r:id="rId14"/>
    <p:sldId id="332" r:id="rId15"/>
    <p:sldId id="333" r:id="rId16"/>
    <p:sldId id="334" r:id="rId17"/>
    <p:sldId id="335" r:id="rId18"/>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190" autoAdjust="0"/>
  </p:normalViewPr>
  <p:slideViewPr>
    <p:cSldViewPr snapToGrid="0">
      <p:cViewPr varScale="1">
        <p:scale>
          <a:sx n="83" d="100"/>
          <a:sy n="83" d="100"/>
        </p:scale>
        <p:origin x="566"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BC83A95-E91A-44F0-84C4-B279C47AB14A}"/>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D2693EB2-8E0C-44F8-A14E-FA76387CE787}"/>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1DFBB6BA-E70C-4DBD-84DB-90205276DBD9}" type="datetimeFigureOut">
              <a:rPr lang="en-US"/>
              <a:pPr>
                <a:defRPr/>
              </a:pPr>
              <a:t>7/24/2017</a:t>
            </a:fld>
            <a:endParaRPr lang="en-US"/>
          </a:p>
        </p:txBody>
      </p:sp>
      <p:sp>
        <p:nvSpPr>
          <p:cNvPr id="4" name="Slide Image Placeholder 3">
            <a:extLst>
              <a:ext uri="{FF2B5EF4-FFF2-40B4-BE49-F238E27FC236}">
                <a16:creationId xmlns:a16="http://schemas.microsoft.com/office/drawing/2014/main" id="{A8CB4AC1-D4A7-42DE-864D-E001A6E96269}"/>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54323334-7F2A-40ED-961E-5CE5E682ADCC}"/>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11C10E4-F23A-4672-BA09-EC560BB27C39}"/>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AF5C9CBA-19D5-4FDE-BD0A-84E1B958A88E}"/>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E35BE3E1-158B-48A9-8BF1-B999F65FA67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4B9A503-636E-4D2D-937C-5EA12C8ADE7C}"/>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2351D3C1-AF48-4E53-A47B-D747393DA71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D9F728B9-E68C-428E-80E6-F8DA40F7553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DB222A6D-E5CF-4B93-A274-CD0635450E19}"/>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1546691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5839053B-EE05-44E3-9FBF-1C3DF209E86E}"/>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E254211D-DE7D-4767-8D4A-6D1386F2667E}"/>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17975259-45A4-472A-B7D6-EEC3AC4FA49C}"/>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533425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4" name="Footer Placeholder 11">
            <a:extLst>
              <a:ext uri="{FF2B5EF4-FFF2-40B4-BE49-F238E27FC236}">
                <a16:creationId xmlns:a16="http://schemas.microsoft.com/office/drawing/2014/main" id="{0DEB65D6-1F7D-4053-B22D-2D3722C6B157}"/>
              </a:ext>
            </a:extLst>
          </p:cNvPr>
          <p:cNvSpPr txBox="1">
            <a:spLocks/>
          </p:cNvSpPr>
          <p:nvPr userDrawn="1"/>
        </p:nvSpPr>
        <p:spPr bwMode="auto">
          <a:xfrm>
            <a:off x="3122613" y="6400800"/>
            <a:ext cx="5614987" cy="2746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marL="0" algn="ctr" defTabSz="914400" rtl="0" eaLnBrk="0" latinLnBrk="0" hangingPunct="0">
              <a:defRPr sz="2400" kern="1200">
                <a:solidFill>
                  <a:schemeClr val="tx1"/>
                </a:solidFill>
                <a:latin typeface="Verdana" pitchFamily="34" charset="0"/>
                <a:ea typeface="+mn-ea"/>
                <a:cs typeface="+mn-cs"/>
              </a:defRPr>
            </a:lvl1pPr>
            <a:lvl2pPr marL="742950" indent="-285750" algn="l" defTabSz="914400" rtl="0" eaLnBrk="0" latinLnBrk="0" hangingPunct="0">
              <a:defRPr sz="2400" kern="1200">
                <a:solidFill>
                  <a:schemeClr val="tx1"/>
                </a:solidFill>
                <a:latin typeface="Verdana" pitchFamily="34" charset="0"/>
                <a:ea typeface="+mn-ea"/>
                <a:cs typeface="+mn-cs"/>
              </a:defRPr>
            </a:lvl2pPr>
            <a:lvl3pPr marL="1143000" indent="-228600" algn="l" defTabSz="914400" rtl="0" eaLnBrk="0" latinLnBrk="0" hangingPunct="0">
              <a:defRPr sz="2400" kern="1200">
                <a:solidFill>
                  <a:schemeClr val="tx1"/>
                </a:solidFill>
                <a:latin typeface="Verdana" pitchFamily="34" charset="0"/>
                <a:ea typeface="+mn-ea"/>
                <a:cs typeface="+mn-cs"/>
              </a:defRPr>
            </a:lvl3pPr>
            <a:lvl4pPr marL="1600200" indent="-228600" algn="l" defTabSz="914400" rtl="0" eaLnBrk="0" latinLnBrk="0" hangingPunct="0">
              <a:defRPr sz="2400" kern="1200">
                <a:solidFill>
                  <a:schemeClr val="tx1"/>
                </a:solidFill>
                <a:latin typeface="Verdana" pitchFamily="34" charset="0"/>
                <a:ea typeface="+mn-ea"/>
                <a:cs typeface="+mn-cs"/>
              </a:defRPr>
            </a:lvl4pPr>
            <a:lvl5pPr marL="2057400" indent="-228600" algn="l" defTabSz="914400" rtl="0" eaLnBrk="0" latinLnBrk="0" hangingPunct="0">
              <a:defRPr sz="2400" kern="1200">
                <a:solidFill>
                  <a:schemeClr val="tx1"/>
                </a:solidFill>
                <a:latin typeface="Verdana" pitchFamily="34" charset="0"/>
                <a:ea typeface="+mn-ea"/>
                <a:cs typeface="+mn-cs"/>
              </a:defRPr>
            </a:lvl5pPr>
            <a:lvl6pPr marL="25146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6pPr>
            <a:lvl7pPr marL="29718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7pPr>
            <a:lvl8pPr marL="34290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8pPr>
            <a:lvl9pPr marL="38862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9pPr>
          </a:lstStyle>
          <a:p>
            <a:pPr eaLnBrk="1" fontAlgn="auto" hangingPunct="1">
              <a:spcBef>
                <a:spcPts val="0"/>
              </a:spcBef>
              <a:spcAft>
                <a:spcPts val="0"/>
              </a:spcAft>
              <a:defRPr/>
            </a:pPr>
            <a:r>
              <a:rPr lang="en-US" sz="1000" dirty="0">
                <a:solidFill>
                  <a:srgbClr val="E9FD73"/>
                </a:solidFill>
                <a:latin typeface="Times New Roman" pitchFamily="18" charset="0"/>
                <a:cs typeface="Times New Roman" pitchFamily="18" charset="0"/>
              </a:rPr>
              <a:t>Copyright © Texas Education Agency 2012. All rights reserved.</a:t>
            </a:r>
          </a:p>
          <a:p>
            <a:pPr eaLnBrk="1" fontAlgn="auto" hangingPunct="1">
              <a:spcBef>
                <a:spcPts val="0"/>
              </a:spcBef>
              <a:spcAft>
                <a:spcPts val="0"/>
              </a:spcAft>
              <a:defRPr/>
            </a:pPr>
            <a:r>
              <a:rPr lang="en-US" sz="1000" dirty="0">
                <a:solidFill>
                  <a:srgbClr val="E9FD73"/>
                </a:solidFill>
                <a:latin typeface="Times New Roman" pitchFamily="18" charset="0"/>
                <a:cs typeface="Times New Roman" pitchFamily="18" charset="0"/>
              </a:rPr>
              <a:t>Images and other multimedia content used with permission. </a:t>
            </a:r>
          </a:p>
        </p:txBody>
      </p:sp>
      <p:sp>
        <p:nvSpPr>
          <p:cNvPr id="2" name="Title 1"/>
          <p:cNvSpPr>
            <a:spLocks noGrp="1"/>
          </p:cNvSpPr>
          <p:nvPr>
            <p:ph type="title"/>
          </p:nvPr>
        </p:nvSpPr>
        <p:spPr/>
        <p:txBody>
          <a:bodyPr/>
          <a:lstStyle>
            <a:lvl1pPr algn="l">
              <a:defRPr b="1">
                <a:solidFill>
                  <a:srgbClr val="E9FD73"/>
                </a:solidFill>
                <a:effectLst>
                  <a:outerShdw blurRad="38100" dist="38100" dir="2700000" algn="tl">
                    <a:srgbClr val="000000">
                      <a:alpha val="43137"/>
                    </a:srgbClr>
                  </a:outerShdw>
                </a:effectLst>
              </a:defRPr>
            </a:lvl1pPr>
          </a:lstStyle>
          <a:p>
            <a:r>
              <a:rPr lang="en-US" dirty="0"/>
              <a:t>Click to edit Master title style</a:t>
            </a:r>
          </a:p>
        </p:txBody>
      </p:sp>
      <p:sp>
        <p:nvSpPr>
          <p:cNvPr id="3" name="Content Placeholder 2"/>
          <p:cNvSpPr>
            <a:spLocks noGrp="1"/>
          </p:cNvSpPr>
          <p:nvPr>
            <p:ph idx="1"/>
          </p:nvPr>
        </p:nvSpPr>
        <p:spPr/>
        <p:txBody>
          <a:bodyPr/>
          <a:lstStyle>
            <a:lvl1pPr>
              <a:defRPr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vl2pPr>
              <a:defRPr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2pPr>
            <a:lvl3pPr>
              <a:defRPr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3pPr>
            <a:lvl4pPr>
              <a:defRPr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4pPr>
            <a:lvl5pPr>
              <a:defRPr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a:extLst>
              <a:ext uri="{FF2B5EF4-FFF2-40B4-BE49-F238E27FC236}">
                <a16:creationId xmlns:a16="http://schemas.microsoft.com/office/drawing/2014/main" id="{03F78FA1-620E-4874-A6E7-A4BF23D99A95}"/>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fld id="{33E1E707-6F8E-4560-8CEB-D97548A12A3D}" type="datetime1">
              <a:rPr lang="en-US"/>
              <a:pPr>
                <a:defRPr/>
              </a:pPr>
              <a:t>7/24/2017</a:t>
            </a:fld>
            <a:endParaRPr lang="en-US"/>
          </a:p>
        </p:txBody>
      </p:sp>
      <p:sp>
        <p:nvSpPr>
          <p:cNvPr id="6" name="Footer Placeholder 4">
            <a:extLst>
              <a:ext uri="{FF2B5EF4-FFF2-40B4-BE49-F238E27FC236}">
                <a16:creationId xmlns:a16="http://schemas.microsoft.com/office/drawing/2014/main" id="{73201DAF-1E6D-40E2-9F35-A53D833ADE0B}"/>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dirty="0">
                <a:latin typeface="+mn-lt"/>
              </a:defRPr>
            </a:lvl1pPr>
          </a:lstStyle>
          <a:p>
            <a:pPr>
              <a:defRPr/>
            </a:pPr>
            <a:endParaRPr lang="en-US"/>
          </a:p>
        </p:txBody>
      </p:sp>
      <p:sp>
        <p:nvSpPr>
          <p:cNvPr id="7" name="Slide Number Placeholder 5">
            <a:extLst>
              <a:ext uri="{FF2B5EF4-FFF2-40B4-BE49-F238E27FC236}">
                <a16:creationId xmlns:a16="http://schemas.microsoft.com/office/drawing/2014/main" id="{4A962357-A65A-48A8-B867-373E7086B368}"/>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smtClean="0">
                <a:solidFill>
                  <a:srgbClr val="E9FD73"/>
                </a:solidFill>
                <a:latin typeface="+mn-lt"/>
              </a:defRPr>
            </a:lvl1pPr>
          </a:lstStyle>
          <a:p>
            <a:pPr>
              <a:defRPr/>
            </a:pPr>
            <a:fld id="{BF085114-570F-4177-BFE1-FC3D52FAD141}" type="slidenum">
              <a:rPr lang="en-US"/>
              <a:pPr>
                <a:defRPr/>
              </a:pPr>
              <a:t>‹#›</a:t>
            </a:fld>
            <a:endParaRPr lang="en-US"/>
          </a:p>
        </p:txBody>
      </p:sp>
    </p:spTree>
    <p:extLst>
      <p:ext uri="{BB962C8B-B14F-4D97-AF65-F5344CB8AC3E}">
        <p14:creationId xmlns:p14="http://schemas.microsoft.com/office/powerpoint/2010/main" val="30050192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8054412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554275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38981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50581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25900691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983529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6394861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182813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5E0FC2-511F-417D-87B5-1A6111778715}"/>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A2134E6D-B7E4-4402-9C29-71650373F4A7}"/>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624AB251-5E79-41D9-AB5E-AA9BD1200C2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58135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199804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3637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21870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3704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1026791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44934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0BE30C29-364F-4CFA-B1D4-68CAE020B1CA}"/>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861958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FB6723BE-6510-40B0-8EC4-8963DEF30A14}"/>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F0622BD0-8698-41B1-AD2C-DC4C5402D3FB}"/>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02595200-AAE6-459B-9CDB-82CCED34E7F9}"/>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74770631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A8A36B95-4936-4338-B766-BF6010A43E96}"/>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153A7183-7F13-4F76-9B65-689AF280BAA6}"/>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panose="020B0606030504020204"/>
        </a:defRPr>
      </a:lvl2pPr>
      <a:lvl3pPr algn="l" rtl="0" fontAlgn="base">
        <a:lnSpc>
          <a:spcPct val="90000"/>
        </a:lnSpc>
        <a:spcBef>
          <a:spcPct val="0"/>
        </a:spcBef>
        <a:spcAft>
          <a:spcPct val="0"/>
        </a:spcAft>
        <a:defRPr sz="4400">
          <a:solidFill>
            <a:schemeClr val="tx1"/>
          </a:solidFill>
          <a:latin typeface="Open Sans" panose="020B0606030504020204"/>
        </a:defRPr>
      </a:lvl3pPr>
      <a:lvl4pPr algn="l" rtl="0" fontAlgn="base">
        <a:lnSpc>
          <a:spcPct val="90000"/>
        </a:lnSpc>
        <a:spcBef>
          <a:spcPct val="0"/>
        </a:spcBef>
        <a:spcAft>
          <a:spcPct val="0"/>
        </a:spcAft>
        <a:defRPr sz="4400">
          <a:solidFill>
            <a:schemeClr val="tx1"/>
          </a:solidFill>
          <a:latin typeface="Open Sans" panose="020B0606030504020204"/>
        </a:defRPr>
      </a:lvl4pPr>
      <a:lvl5pPr algn="l" rtl="0" fontAlgn="base">
        <a:lnSpc>
          <a:spcPct val="90000"/>
        </a:lnSpc>
        <a:spcBef>
          <a:spcPct val="0"/>
        </a:spcBef>
        <a:spcAft>
          <a:spcPct val="0"/>
        </a:spcAft>
        <a:defRPr sz="4400">
          <a:solidFill>
            <a:schemeClr val="tx1"/>
          </a:solidFill>
          <a:latin typeface="Open Sans" panose="020B0606030504020204"/>
        </a:defRPr>
      </a:lvl5pPr>
      <a:lvl6pPr marL="457200" algn="l" rtl="0" fontAlgn="base">
        <a:lnSpc>
          <a:spcPct val="90000"/>
        </a:lnSpc>
        <a:spcBef>
          <a:spcPct val="0"/>
        </a:spcBef>
        <a:spcAft>
          <a:spcPct val="0"/>
        </a:spcAft>
        <a:defRPr sz="4400">
          <a:solidFill>
            <a:schemeClr val="tx1"/>
          </a:solidFill>
          <a:latin typeface="Open Sans" panose="020B0606030504020204"/>
        </a:defRPr>
      </a:lvl6pPr>
      <a:lvl7pPr marL="914400" algn="l" rtl="0" fontAlgn="base">
        <a:lnSpc>
          <a:spcPct val="90000"/>
        </a:lnSpc>
        <a:spcBef>
          <a:spcPct val="0"/>
        </a:spcBef>
        <a:spcAft>
          <a:spcPct val="0"/>
        </a:spcAft>
        <a:defRPr sz="4400">
          <a:solidFill>
            <a:schemeClr val="tx1"/>
          </a:solidFill>
          <a:latin typeface="Open Sans" panose="020B0606030504020204"/>
        </a:defRPr>
      </a:lvl7pPr>
      <a:lvl8pPr marL="1371600" algn="l" rtl="0" fontAlgn="base">
        <a:lnSpc>
          <a:spcPct val="90000"/>
        </a:lnSpc>
        <a:spcBef>
          <a:spcPct val="0"/>
        </a:spcBef>
        <a:spcAft>
          <a:spcPct val="0"/>
        </a:spcAft>
        <a:defRPr sz="4400">
          <a:solidFill>
            <a:schemeClr val="tx1"/>
          </a:solidFill>
          <a:latin typeface="Open Sans" panose="020B0606030504020204"/>
        </a:defRPr>
      </a:lvl8pPr>
      <a:lvl9pPr marL="1828800" algn="l" rtl="0" fontAlgn="base">
        <a:lnSpc>
          <a:spcPct val="90000"/>
        </a:lnSpc>
        <a:spcBef>
          <a:spcPct val="0"/>
        </a:spcBef>
        <a:spcAft>
          <a:spcPct val="0"/>
        </a:spcAft>
        <a:defRPr sz="4400">
          <a:solidFill>
            <a:schemeClr val="tx1"/>
          </a:solidFill>
          <a:latin typeface="Open Sans" panose="020B0606030504020204"/>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F6C3A6-C365-44F3-A439-8A47E2A644B2}"/>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4FDA56B5-AAB5-4894-99CA-1365859BC0D9}"/>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602E2532-B168-405A-B3FC-6983698FCB3B}"/>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56B5FCDA-6AA1-4D90-90A8-395633F90F8C}"/>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C0712948-51AE-483D-A8F0-78AA12E329F8}"/>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1999724D-F20E-4DAC-A333-18258D32F4C4}"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15218729"/>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www.tdcj.state.tx.us/index.html"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AEC7FFB-3187-4A0A-B8A1-323FB72D5573}"/>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Professional Communication</a:t>
            </a:r>
          </a:p>
          <a:p>
            <a:pPr lvl="1" fontAlgn="auto">
              <a:spcAft>
                <a:spcPts val="0"/>
              </a:spcAft>
              <a:defRPr/>
            </a:pPr>
            <a:r>
              <a:rPr lang="en-US" dirty="0"/>
              <a:t>Correctional Services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34C29-6729-4A16-98C4-BA1B4E73F8C9}"/>
              </a:ext>
            </a:extLst>
          </p:cNvPr>
          <p:cNvSpPr>
            <a:spLocks noGrp="1"/>
          </p:cNvSpPr>
          <p:nvPr>
            <p:ph type="title"/>
          </p:nvPr>
        </p:nvSpPr>
        <p:spPr/>
        <p:txBody>
          <a:bodyPr/>
          <a:lstStyle/>
          <a:p>
            <a:pPr fontAlgn="auto">
              <a:spcAft>
                <a:spcPts val="0"/>
              </a:spcAft>
              <a:defRPr/>
            </a:pPr>
            <a:r>
              <a:rPr lang="en-US" dirty="0"/>
              <a:t>Effective Verbal Communication</a:t>
            </a:r>
          </a:p>
        </p:txBody>
      </p:sp>
      <p:sp>
        <p:nvSpPr>
          <p:cNvPr id="3" name="Content Placeholder 2">
            <a:extLst>
              <a:ext uri="{FF2B5EF4-FFF2-40B4-BE49-F238E27FC236}">
                <a16:creationId xmlns:a16="http://schemas.microsoft.com/office/drawing/2014/main" id="{549C4F61-FA73-4145-BFDD-122F0050D3C7}"/>
              </a:ext>
            </a:extLst>
          </p:cNvPr>
          <p:cNvSpPr>
            <a:spLocks noGrp="1"/>
          </p:cNvSpPr>
          <p:nvPr>
            <p:ph sz="half" idx="1"/>
          </p:nvPr>
        </p:nvSpPr>
        <p:spPr/>
        <p:txBody>
          <a:bodyPr>
            <a:normAutofit/>
          </a:bodyPr>
          <a:lstStyle/>
          <a:p>
            <a:pPr fontAlgn="auto">
              <a:spcAft>
                <a:spcPts val="0"/>
              </a:spcAft>
              <a:defRPr/>
            </a:pPr>
            <a:r>
              <a:rPr lang="en-US" dirty="0"/>
              <a:t>Verbally communicating technical terms can be challenging</a:t>
            </a:r>
          </a:p>
          <a:p>
            <a:pPr lvl="1" fontAlgn="auto">
              <a:spcAft>
                <a:spcPts val="0"/>
              </a:spcAft>
              <a:defRPr/>
            </a:pPr>
            <a:r>
              <a:rPr lang="en-US" dirty="0"/>
              <a:t>Communicating to other correctional officers may be done during emergency situations and it must be clear, concise, and complete</a:t>
            </a:r>
          </a:p>
          <a:p>
            <a:pPr lvl="1" fontAlgn="auto">
              <a:spcAft>
                <a:spcPts val="0"/>
              </a:spcAft>
              <a:defRPr/>
            </a:pPr>
            <a:r>
              <a:rPr lang="en-US" dirty="0"/>
              <a:t>Communicating to inmates may be challenging because of their unfamiliarity with correctional terms or lack of education; so the terms must be broken down into simpler words and concepts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D9B32-2044-4A72-8305-1E4E134245B5}"/>
              </a:ext>
            </a:extLst>
          </p:cNvPr>
          <p:cNvSpPr>
            <a:spLocks noGrp="1"/>
          </p:cNvSpPr>
          <p:nvPr>
            <p:ph type="title"/>
          </p:nvPr>
        </p:nvSpPr>
        <p:spPr/>
        <p:txBody>
          <a:bodyPr>
            <a:normAutofit/>
          </a:bodyPr>
          <a:lstStyle/>
          <a:p>
            <a:pPr fontAlgn="auto">
              <a:spcAft>
                <a:spcPts val="0"/>
              </a:spcAft>
              <a:defRPr/>
            </a:pPr>
            <a:r>
              <a:rPr lang="en-US" dirty="0"/>
              <a:t>Effective Verbal Communication </a:t>
            </a:r>
          </a:p>
        </p:txBody>
      </p:sp>
      <p:sp>
        <p:nvSpPr>
          <p:cNvPr id="3" name="Content Placeholder 2">
            <a:extLst>
              <a:ext uri="{FF2B5EF4-FFF2-40B4-BE49-F238E27FC236}">
                <a16:creationId xmlns:a16="http://schemas.microsoft.com/office/drawing/2014/main" id="{0AEBE962-1BC8-4AAB-BFA6-8A77FEAEBA8C}"/>
              </a:ext>
            </a:extLst>
          </p:cNvPr>
          <p:cNvSpPr>
            <a:spLocks noGrp="1"/>
          </p:cNvSpPr>
          <p:nvPr>
            <p:ph sz="half" idx="1"/>
          </p:nvPr>
        </p:nvSpPr>
        <p:spPr/>
        <p:txBody>
          <a:bodyPr>
            <a:normAutofit/>
          </a:bodyPr>
          <a:lstStyle/>
          <a:p>
            <a:pPr fontAlgn="auto">
              <a:spcAft>
                <a:spcPts val="0"/>
              </a:spcAft>
              <a:defRPr/>
            </a:pPr>
            <a:r>
              <a:rPr lang="en-US" dirty="0"/>
              <a:t>To communicate effectively the corrections officer must</a:t>
            </a:r>
          </a:p>
          <a:p>
            <a:pPr lvl="1" fontAlgn="auto">
              <a:spcAft>
                <a:spcPts val="0"/>
              </a:spcAft>
              <a:defRPr/>
            </a:pPr>
            <a:r>
              <a:rPr lang="en-US" dirty="0"/>
              <a:t>Identify the specific issue that he or she is addressing</a:t>
            </a:r>
          </a:p>
          <a:p>
            <a:pPr lvl="1" fontAlgn="auto">
              <a:spcAft>
                <a:spcPts val="0"/>
              </a:spcAft>
              <a:defRPr/>
            </a:pPr>
            <a:r>
              <a:rPr lang="en-US" dirty="0"/>
              <a:t>Understand the audience (i.e. inmate or officer, educated or uneducated)</a:t>
            </a:r>
          </a:p>
          <a:p>
            <a:pPr lvl="1" fontAlgn="auto">
              <a:spcAft>
                <a:spcPts val="0"/>
              </a:spcAft>
              <a:defRPr/>
            </a:pPr>
            <a:r>
              <a:rPr lang="en-US" dirty="0"/>
              <a:t>Empathize with the position/perspective of his or her audience in order to select the best words to use for the audience to comprehend the message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52090-BA30-4074-A8E5-12BE51CF1240}"/>
              </a:ext>
            </a:extLst>
          </p:cNvPr>
          <p:cNvSpPr>
            <a:spLocks noGrp="1"/>
          </p:cNvSpPr>
          <p:nvPr>
            <p:ph type="title"/>
          </p:nvPr>
        </p:nvSpPr>
        <p:spPr/>
        <p:txBody>
          <a:bodyPr/>
          <a:lstStyle/>
          <a:p>
            <a:pPr fontAlgn="auto">
              <a:spcAft>
                <a:spcPts val="0"/>
              </a:spcAft>
              <a:defRPr/>
            </a:pPr>
            <a:r>
              <a:rPr lang="en-US" dirty="0"/>
              <a:t>Resources</a:t>
            </a:r>
          </a:p>
        </p:txBody>
      </p:sp>
      <p:sp>
        <p:nvSpPr>
          <p:cNvPr id="3" name="Content Placeholder 2">
            <a:extLst>
              <a:ext uri="{FF2B5EF4-FFF2-40B4-BE49-F238E27FC236}">
                <a16:creationId xmlns:a16="http://schemas.microsoft.com/office/drawing/2014/main" id="{16621B59-D1F6-414B-925C-170DF8C5E43A}"/>
              </a:ext>
            </a:extLst>
          </p:cNvPr>
          <p:cNvSpPr>
            <a:spLocks noGrp="1"/>
          </p:cNvSpPr>
          <p:nvPr>
            <p:ph sz="half" idx="1"/>
          </p:nvPr>
        </p:nvSpPr>
        <p:spPr/>
        <p:txBody>
          <a:bodyPr>
            <a:normAutofit/>
          </a:bodyPr>
          <a:lstStyle/>
          <a:p>
            <a:pPr lvl="1" fontAlgn="auto">
              <a:spcAft>
                <a:spcPts val="0"/>
              </a:spcAft>
              <a:defRPr/>
            </a:pPr>
            <a:r>
              <a:rPr lang="en-US" sz="2000" dirty="0"/>
              <a:t>Texas Department of Criminal Justice (TDCJ) </a:t>
            </a:r>
            <a:r>
              <a:rPr lang="en-US" sz="2000" u="sng" dirty="0">
                <a:hlinkClick r:id="rId2"/>
              </a:rPr>
              <a:t>http://www.tdcj.state.tx.us/index.html</a:t>
            </a:r>
            <a:endParaRPr lang="en-US" sz="2000" dirty="0"/>
          </a:p>
          <a:p>
            <a:pPr lvl="1" fontAlgn="auto">
              <a:spcAft>
                <a:spcPts val="0"/>
              </a:spcAft>
              <a:defRPr/>
            </a:pPr>
            <a:r>
              <a:rPr lang="en-US" sz="2000" dirty="0"/>
              <a:t>Brien </a:t>
            </a:r>
            <a:r>
              <a:rPr lang="en-US" sz="2000" dirty="0" err="1"/>
              <a:t>Wargacki</a:t>
            </a:r>
            <a:r>
              <a:rPr lang="en-US" sz="2000" dirty="0"/>
              <a:t> – Irving Police Department Jail</a:t>
            </a:r>
          </a:p>
          <a:p>
            <a:pPr lvl="1" fontAlgn="auto">
              <a:spcAft>
                <a:spcPts val="0"/>
              </a:spcAft>
              <a:defRPr/>
            </a:pPr>
            <a:r>
              <a:rPr lang="en-US" sz="2000" dirty="0"/>
              <a:t>Texas Department of Criminal Justice Correctional Institutions Division Management Operations</a:t>
            </a:r>
          </a:p>
          <a:p>
            <a:pPr lvl="1" fontAlgn="auto">
              <a:spcAft>
                <a:spcPts val="0"/>
              </a:spcAft>
              <a:defRPr/>
            </a:pPr>
            <a:r>
              <a:rPr lang="en-US" sz="2000" dirty="0"/>
              <a:t>Do an Internet search for the following key words: Behind Bars S01 E01 Part 4</a:t>
            </a:r>
          </a:p>
          <a:p>
            <a:pPr fontAlgn="auto">
              <a:spcAft>
                <a:spcPts val="0"/>
              </a:spcAft>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282A6-561A-46DA-AC81-F81751CEEFCE}"/>
              </a:ext>
            </a:extLst>
          </p:cNvPr>
          <p:cNvSpPr>
            <a:spLocks noGrp="1"/>
          </p:cNvSpPr>
          <p:nvPr>
            <p:ph type="title"/>
          </p:nvPr>
        </p:nvSpPr>
        <p:spPr/>
        <p:txBody>
          <a:bodyPr/>
          <a:lstStyle/>
          <a:p>
            <a:pPr fontAlgn="auto">
              <a:spcAft>
                <a:spcPts val="0"/>
              </a:spcAft>
              <a:defRPr/>
            </a:pPr>
            <a:r>
              <a:rPr lang="en-US" dirty="0"/>
              <a:t>Technical Terms</a:t>
            </a:r>
          </a:p>
        </p:txBody>
      </p:sp>
      <p:sp>
        <p:nvSpPr>
          <p:cNvPr id="3" name="Content Placeholder 2">
            <a:extLst>
              <a:ext uri="{FF2B5EF4-FFF2-40B4-BE49-F238E27FC236}">
                <a16:creationId xmlns:a16="http://schemas.microsoft.com/office/drawing/2014/main" id="{53EAFA46-DBDA-4956-A081-77AE66C7B917}"/>
              </a:ext>
            </a:extLst>
          </p:cNvPr>
          <p:cNvSpPr>
            <a:spLocks noGrp="1"/>
          </p:cNvSpPr>
          <p:nvPr>
            <p:ph sz="half" idx="1"/>
          </p:nvPr>
        </p:nvSpPr>
        <p:spPr/>
        <p:txBody>
          <a:bodyPr>
            <a:normAutofit/>
          </a:bodyPr>
          <a:lstStyle/>
          <a:p>
            <a:pPr fontAlgn="auto">
              <a:spcAft>
                <a:spcPts val="0"/>
              </a:spcAft>
              <a:defRPr/>
            </a:pPr>
            <a:r>
              <a:rPr lang="en-US" dirty="0"/>
              <a:t>There are terms used specifically in a correctional facility that correctional officers and inmates must know</a:t>
            </a:r>
          </a:p>
          <a:p>
            <a:pPr lvl="1" fontAlgn="auto">
              <a:spcAft>
                <a:spcPts val="0"/>
              </a:spcAft>
              <a:defRPr/>
            </a:pPr>
            <a:r>
              <a:rPr lang="en-US" dirty="0"/>
              <a:t>Some terms about the prison or legal system must be known by inmates </a:t>
            </a:r>
          </a:p>
          <a:p>
            <a:pPr lvl="1" fontAlgn="auto">
              <a:spcAft>
                <a:spcPts val="0"/>
              </a:spcAft>
              <a:defRPr/>
            </a:pPr>
            <a:r>
              <a:rPr lang="en-US" dirty="0"/>
              <a:t>Some terms are known only to correctional officers and are used to communicate vital information about inmates</a:t>
            </a:r>
          </a:p>
          <a:p>
            <a:pPr lvl="2" fontAlgn="auto">
              <a:spcAft>
                <a:spcPts val="0"/>
              </a:spcAft>
              <a:defRPr/>
            </a:pPr>
            <a:r>
              <a:rPr lang="en-US" sz="2400" dirty="0"/>
              <a:t>Correctional officers may write terms on a white board outside of an inmate’s cell in order to communicate sensitive information to other officers about the inmate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7C99C-7C9E-4FD9-A222-159FA9E92DD7}"/>
              </a:ext>
            </a:extLst>
          </p:cNvPr>
          <p:cNvSpPr>
            <a:spLocks noGrp="1"/>
          </p:cNvSpPr>
          <p:nvPr>
            <p:ph type="title"/>
          </p:nvPr>
        </p:nvSpPr>
        <p:spPr/>
        <p:txBody>
          <a:bodyPr/>
          <a:lstStyle/>
          <a:p>
            <a:pPr fontAlgn="auto">
              <a:spcAft>
                <a:spcPts val="0"/>
              </a:spcAft>
              <a:defRPr/>
            </a:pPr>
            <a:r>
              <a:rPr lang="en-US" dirty="0"/>
              <a:t>Technical Terms</a:t>
            </a:r>
            <a:endParaRPr lang="en-US" sz="2400" dirty="0"/>
          </a:p>
        </p:txBody>
      </p:sp>
      <p:sp>
        <p:nvSpPr>
          <p:cNvPr id="3" name="Content Placeholder 2">
            <a:extLst>
              <a:ext uri="{FF2B5EF4-FFF2-40B4-BE49-F238E27FC236}">
                <a16:creationId xmlns:a16="http://schemas.microsoft.com/office/drawing/2014/main" id="{E5E127E2-D60B-4D79-BCFD-153BE41FAB48}"/>
              </a:ext>
            </a:extLst>
          </p:cNvPr>
          <p:cNvSpPr>
            <a:spLocks noGrp="1"/>
          </p:cNvSpPr>
          <p:nvPr>
            <p:ph sz="half" idx="1"/>
          </p:nvPr>
        </p:nvSpPr>
        <p:spPr/>
        <p:txBody>
          <a:bodyPr>
            <a:normAutofit/>
          </a:bodyPr>
          <a:lstStyle/>
          <a:p>
            <a:pPr lvl="1" fontAlgn="auto">
              <a:spcAft>
                <a:spcPts val="0"/>
              </a:spcAft>
              <a:defRPr/>
            </a:pPr>
            <a:r>
              <a:rPr lang="en-US" dirty="0"/>
              <a:t>MEDC – general or generic medical problem </a:t>
            </a:r>
          </a:p>
          <a:p>
            <a:pPr lvl="1" fontAlgn="auto">
              <a:spcAft>
                <a:spcPts val="0"/>
              </a:spcAft>
              <a:defRPr/>
            </a:pPr>
            <a:r>
              <a:rPr lang="en-US" dirty="0"/>
              <a:t>MENT – mental problems </a:t>
            </a:r>
          </a:p>
          <a:p>
            <a:pPr lvl="1" fontAlgn="auto">
              <a:spcAft>
                <a:spcPts val="0"/>
              </a:spcAft>
              <a:defRPr/>
            </a:pPr>
            <a:r>
              <a:rPr lang="en-US" dirty="0"/>
              <a:t>SUIC – suicidal</a:t>
            </a:r>
          </a:p>
          <a:p>
            <a:pPr lvl="1" fontAlgn="auto">
              <a:spcAft>
                <a:spcPts val="0"/>
              </a:spcAft>
              <a:defRPr/>
            </a:pPr>
            <a:r>
              <a:rPr lang="en-US" dirty="0"/>
              <a:t>10-88 – severe mental problems</a:t>
            </a:r>
          </a:p>
          <a:p>
            <a:pPr lvl="1" fontAlgn="auto">
              <a:spcAft>
                <a:spcPts val="0"/>
              </a:spcAft>
              <a:defRPr/>
            </a:pPr>
            <a:r>
              <a:rPr lang="en-US" dirty="0"/>
              <a:t>10-C – violent toward law enforcement personnel</a:t>
            </a:r>
          </a:p>
          <a:p>
            <a:pPr lvl="1" fontAlgn="auto">
              <a:spcAft>
                <a:spcPts val="0"/>
              </a:spcAft>
              <a:defRPr/>
            </a:pPr>
            <a:r>
              <a:rPr lang="en-US" dirty="0"/>
              <a:t>Contraband (dangerous and non-dangerous)</a:t>
            </a:r>
          </a:p>
          <a:p>
            <a:pPr lvl="1" fontAlgn="auto">
              <a:spcAft>
                <a:spcPts val="0"/>
              </a:spcAft>
              <a:defRPr/>
            </a:pPr>
            <a:r>
              <a:rPr lang="en-US" dirty="0"/>
              <a:t>Necessities/clothing items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7D5C6-158F-4CDF-9F37-A6113F0CDE0C}"/>
              </a:ext>
            </a:extLst>
          </p:cNvPr>
          <p:cNvSpPr>
            <a:spLocks noGrp="1"/>
          </p:cNvSpPr>
          <p:nvPr>
            <p:ph type="title"/>
          </p:nvPr>
        </p:nvSpPr>
        <p:spPr/>
        <p:txBody>
          <a:bodyPr/>
          <a:lstStyle/>
          <a:p>
            <a:pPr fontAlgn="auto">
              <a:spcAft>
                <a:spcPts val="0"/>
              </a:spcAft>
              <a:defRPr/>
            </a:pPr>
            <a:r>
              <a:rPr lang="en-US" dirty="0"/>
              <a:t>Technical Terms</a:t>
            </a:r>
            <a:endParaRPr lang="en-US" sz="2400" dirty="0"/>
          </a:p>
        </p:txBody>
      </p:sp>
      <p:sp>
        <p:nvSpPr>
          <p:cNvPr id="3" name="Content Placeholder 2">
            <a:extLst>
              <a:ext uri="{FF2B5EF4-FFF2-40B4-BE49-F238E27FC236}">
                <a16:creationId xmlns:a16="http://schemas.microsoft.com/office/drawing/2014/main" id="{27BE59A0-F879-483B-BDFC-FA373647A13B}"/>
              </a:ext>
            </a:extLst>
          </p:cNvPr>
          <p:cNvSpPr>
            <a:spLocks noGrp="1"/>
          </p:cNvSpPr>
          <p:nvPr>
            <p:ph sz="half" idx="1"/>
          </p:nvPr>
        </p:nvSpPr>
        <p:spPr/>
        <p:txBody>
          <a:bodyPr>
            <a:normAutofit/>
          </a:bodyPr>
          <a:lstStyle/>
          <a:p>
            <a:pPr fontAlgn="auto">
              <a:spcAft>
                <a:spcPts val="0"/>
              </a:spcAft>
              <a:defRPr/>
            </a:pPr>
            <a:r>
              <a:rPr lang="en-US" dirty="0"/>
              <a:t>Other terms may apply to the status of an inmate’s term or describe what has to be done for an inmate to be released. Often, these are legal terms that inmates would learn, such as</a:t>
            </a:r>
          </a:p>
          <a:p>
            <a:pPr lvl="1" fontAlgn="auto">
              <a:spcAft>
                <a:spcPts val="0"/>
              </a:spcAft>
              <a:defRPr/>
            </a:pPr>
            <a:r>
              <a:rPr lang="en-US" dirty="0"/>
              <a:t>Arraignment Court − going before the magistrate to have a bond set on their particular charges or to plea on a class C misdemeanor offense</a:t>
            </a:r>
          </a:p>
          <a:p>
            <a:pPr lvl="1" fontAlgn="auto">
              <a:spcAft>
                <a:spcPts val="0"/>
              </a:spcAft>
              <a:defRPr/>
            </a:pPr>
            <a:r>
              <a:rPr lang="en-US" dirty="0"/>
              <a:t>Magistrate − city judge</a:t>
            </a:r>
          </a:p>
          <a:p>
            <a:pPr lvl="1" fontAlgn="auto">
              <a:spcAft>
                <a:spcPts val="0"/>
              </a:spcAft>
              <a:defRPr/>
            </a:pPr>
            <a:r>
              <a:rPr lang="en-US" dirty="0"/>
              <a:t>Alias − bondable charges that have not been pled on</a:t>
            </a:r>
          </a:p>
          <a:p>
            <a:pPr lvl="1" fontAlgn="auto">
              <a:spcAft>
                <a:spcPts val="0"/>
              </a:spcAft>
              <a:defRPr/>
            </a:pPr>
            <a:r>
              <a:rPr lang="en-US" dirty="0"/>
              <a:t>Capias − fine, the charge already has the disposition of either guilty or no contest</a:t>
            </a:r>
          </a:p>
          <a:p>
            <a:pPr fontAlgn="auto">
              <a:spcAft>
                <a:spcPts val="0"/>
              </a:spcAft>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37981-CE4A-44F1-8AD2-48943D0460D8}"/>
              </a:ext>
            </a:extLst>
          </p:cNvPr>
          <p:cNvSpPr>
            <a:spLocks noGrp="1"/>
          </p:cNvSpPr>
          <p:nvPr>
            <p:ph type="title"/>
          </p:nvPr>
        </p:nvSpPr>
        <p:spPr/>
        <p:txBody>
          <a:bodyPr/>
          <a:lstStyle/>
          <a:p>
            <a:pPr fontAlgn="auto">
              <a:spcAft>
                <a:spcPts val="0"/>
              </a:spcAft>
              <a:defRPr/>
            </a:pPr>
            <a:r>
              <a:rPr lang="en-US" dirty="0"/>
              <a:t>Communication</a:t>
            </a:r>
          </a:p>
        </p:txBody>
      </p:sp>
      <p:sp>
        <p:nvSpPr>
          <p:cNvPr id="3" name="Content Placeholder 2">
            <a:extLst>
              <a:ext uri="{FF2B5EF4-FFF2-40B4-BE49-F238E27FC236}">
                <a16:creationId xmlns:a16="http://schemas.microsoft.com/office/drawing/2014/main" id="{F3420000-0788-43D5-AA9C-EDE125F3C869}"/>
              </a:ext>
            </a:extLst>
          </p:cNvPr>
          <p:cNvSpPr>
            <a:spLocks noGrp="1"/>
          </p:cNvSpPr>
          <p:nvPr>
            <p:ph sz="half" idx="1"/>
          </p:nvPr>
        </p:nvSpPr>
        <p:spPr/>
        <p:txBody>
          <a:bodyPr>
            <a:normAutofit/>
          </a:bodyPr>
          <a:lstStyle/>
          <a:p>
            <a:pPr fontAlgn="auto">
              <a:spcAft>
                <a:spcPts val="0"/>
              </a:spcAft>
              <a:defRPr/>
            </a:pPr>
            <a:r>
              <a:rPr lang="en-US" dirty="0"/>
              <a:t>Communication is the act of transferring a message from one person to another</a:t>
            </a:r>
          </a:p>
          <a:p>
            <a:pPr lvl="1" fontAlgn="auto">
              <a:spcAft>
                <a:spcPts val="0"/>
              </a:spcAft>
              <a:defRPr/>
            </a:pPr>
            <a:r>
              <a:rPr lang="en-US" dirty="0"/>
              <a:t>Means of communication</a:t>
            </a:r>
          </a:p>
          <a:p>
            <a:pPr lvl="2" fontAlgn="auto">
              <a:spcAft>
                <a:spcPts val="0"/>
              </a:spcAft>
              <a:defRPr/>
            </a:pPr>
            <a:r>
              <a:rPr lang="en-US" sz="2400" dirty="0"/>
              <a:t>Language</a:t>
            </a:r>
          </a:p>
          <a:p>
            <a:pPr lvl="2" fontAlgn="auto">
              <a:spcAft>
                <a:spcPts val="0"/>
              </a:spcAft>
              <a:defRPr/>
            </a:pPr>
            <a:r>
              <a:rPr lang="en-US" sz="2400" dirty="0"/>
              <a:t>Posture</a:t>
            </a:r>
          </a:p>
          <a:p>
            <a:pPr lvl="2" fontAlgn="auto">
              <a:spcAft>
                <a:spcPts val="0"/>
              </a:spcAft>
              <a:defRPr/>
            </a:pPr>
            <a:r>
              <a:rPr lang="en-US" sz="2400" dirty="0"/>
              <a:t>Tone of voice</a:t>
            </a:r>
          </a:p>
          <a:p>
            <a:pPr lvl="1" fontAlgn="auto">
              <a:spcAft>
                <a:spcPts val="0"/>
              </a:spcAft>
              <a:defRPr/>
            </a:pPr>
            <a:r>
              <a:rPr lang="en-US" dirty="0"/>
              <a:t>Tone</a:t>
            </a:r>
          </a:p>
          <a:p>
            <a:pPr lvl="2" fontAlgn="auto">
              <a:spcAft>
                <a:spcPts val="0"/>
              </a:spcAft>
              <a:defRPr/>
            </a:pPr>
            <a:r>
              <a:rPr lang="en-US" sz="2400" dirty="0"/>
              <a:t>The way we speak words can communicate our level of attention and emotion (i.e. volume and rate of speech)</a:t>
            </a:r>
          </a:p>
          <a:p>
            <a:pPr fontAlgn="auto">
              <a:spcAft>
                <a:spcPts val="0"/>
              </a:spcAft>
              <a:defRPr/>
            </a:pPr>
            <a:endParaRPr lang="en-US" dirty="0"/>
          </a:p>
          <a:p>
            <a:pPr fontAlgn="auto">
              <a:spcAft>
                <a:spcPts val="0"/>
              </a:spcAft>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29E33-2EAF-475B-814F-8F392E72444F}"/>
              </a:ext>
            </a:extLst>
          </p:cNvPr>
          <p:cNvSpPr>
            <a:spLocks noGrp="1"/>
          </p:cNvSpPr>
          <p:nvPr>
            <p:ph type="title"/>
          </p:nvPr>
        </p:nvSpPr>
        <p:spPr>
          <a:xfrm>
            <a:off x="665601" y="427680"/>
            <a:ext cx="10059452" cy="876300"/>
          </a:xfrm>
        </p:spPr>
        <p:txBody>
          <a:bodyPr/>
          <a:lstStyle/>
          <a:p>
            <a:pPr fontAlgn="auto">
              <a:spcAft>
                <a:spcPts val="0"/>
              </a:spcAft>
              <a:defRPr/>
            </a:pPr>
            <a:r>
              <a:rPr lang="en-US" dirty="0"/>
              <a:t>Communication </a:t>
            </a:r>
            <a:endParaRPr lang="en-US" sz="2400" dirty="0"/>
          </a:p>
        </p:txBody>
      </p:sp>
      <p:sp>
        <p:nvSpPr>
          <p:cNvPr id="3" name="Content Placeholder 2">
            <a:extLst>
              <a:ext uri="{FF2B5EF4-FFF2-40B4-BE49-F238E27FC236}">
                <a16:creationId xmlns:a16="http://schemas.microsoft.com/office/drawing/2014/main" id="{75C449FA-C5DB-4ACA-98EF-CCB4060ED6E9}"/>
              </a:ext>
            </a:extLst>
          </p:cNvPr>
          <p:cNvSpPr>
            <a:spLocks noGrp="1"/>
          </p:cNvSpPr>
          <p:nvPr>
            <p:ph sz="half" idx="1"/>
          </p:nvPr>
        </p:nvSpPr>
        <p:spPr/>
        <p:txBody>
          <a:bodyPr>
            <a:normAutofit/>
          </a:bodyPr>
          <a:lstStyle/>
          <a:p>
            <a:pPr lvl="1" fontAlgn="auto">
              <a:spcAft>
                <a:spcPts val="0"/>
              </a:spcAft>
              <a:defRPr/>
            </a:pPr>
            <a:r>
              <a:rPr lang="en-US" dirty="0"/>
              <a:t>Body language</a:t>
            </a:r>
          </a:p>
          <a:p>
            <a:pPr lvl="2" fontAlgn="auto">
              <a:spcAft>
                <a:spcPts val="0"/>
              </a:spcAft>
              <a:defRPr/>
            </a:pPr>
            <a:r>
              <a:rPr lang="en-US" dirty="0"/>
              <a:t>Most communication is expressed through body language</a:t>
            </a:r>
          </a:p>
          <a:p>
            <a:pPr lvl="3" fontAlgn="auto">
              <a:spcAft>
                <a:spcPts val="0"/>
              </a:spcAft>
              <a:defRPr/>
            </a:pPr>
            <a:r>
              <a:rPr lang="en-US" dirty="0"/>
              <a:t>Eye contact</a:t>
            </a:r>
          </a:p>
          <a:p>
            <a:pPr lvl="3" fontAlgn="auto">
              <a:spcAft>
                <a:spcPts val="0"/>
              </a:spcAft>
              <a:defRPr/>
            </a:pPr>
            <a:r>
              <a:rPr lang="en-US" dirty="0"/>
              <a:t>Facial expressions</a:t>
            </a:r>
          </a:p>
          <a:p>
            <a:pPr lvl="3" fontAlgn="auto">
              <a:spcAft>
                <a:spcPts val="0"/>
              </a:spcAft>
              <a:defRPr/>
            </a:pPr>
            <a:r>
              <a:rPr lang="en-US" dirty="0"/>
              <a:t>Arm position</a:t>
            </a:r>
          </a:p>
          <a:p>
            <a:pPr lvl="3" fontAlgn="auto">
              <a:spcAft>
                <a:spcPts val="0"/>
              </a:spcAft>
              <a:defRPr/>
            </a:pPr>
            <a:r>
              <a:rPr lang="en-US" dirty="0"/>
              <a:t>The way we stand</a:t>
            </a:r>
          </a:p>
          <a:p>
            <a:pPr lvl="3" fontAlgn="auto">
              <a:spcAft>
                <a:spcPts val="0"/>
              </a:spcAft>
              <a:defRPr/>
            </a:pPr>
            <a:r>
              <a:rPr lang="en-US" dirty="0"/>
              <a:t>Nodding or shaking our head</a:t>
            </a:r>
          </a:p>
          <a:p>
            <a:pPr lvl="2" fontAlgn="auto">
              <a:spcAft>
                <a:spcPts val="0"/>
              </a:spcAft>
              <a:defRPr/>
            </a:pPr>
            <a:r>
              <a:rPr lang="en-US" dirty="0"/>
              <a:t>May be expressed by the sender and the receiver simultaneously</a:t>
            </a:r>
          </a:p>
          <a:p>
            <a:pPr fontAlgn="auto">
              <a:spcAft>
                <a:spcPts val="0"/>
              </a:spcAft>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9103D-CEDB-4779-B2C7-49CD8250AB81}"/>
              </a:ext>
            </a:extLst>
          </p:cNvPr>
          <p:cNvSpPr>
            <a:spLocks noGrp="1"/>
          </p:cNvSpPr>
          <p:nvPr>
            <p:ph type="title"/>
          </p:nvPr>
        </p:nvSpPr>
        <p:spPr/>
        <p:txBody>
          <a:bodyPr/>
          <a:lstStyle/>
          <a:p>
            <a:pPr fontAlgn="auto">
              <a:spcAft>
                <a:spcPts val="0"/>
              </a:spcAft>
              <a:defRPr/>
            </a:pPr>
            <a:r>
              <a:rPr lang="en-US" dirty="0"/>
              <a:t>Communication</a:t>
            </a:r>
            <a:endParaRPr lang="en-US" sz="2400" dirty="0"/>
          </a:p>
        </p:txBody>
      </p:sp>
      <p:sp>
        <p:nvSpPr>
          <p:cNvPr id="3" name="Content Placeholder 2">
            <a:extLst>
              <a:ext uri="{FF2B5EF4-FFF2-40B4-BE49-F238E27FC236}">
                <a16:creationId xmlns:a16="http://schemas.microsoft.com/office/drawing/2014/main" id="{C1519E51-C23D-4B38-8E10-878BC36BA0DF}"/>
              </a:ext>
            </a:extLst>
          </p:cNvPr>
          <p:cNvSpPr>
            <a:spLocks noGrp="1"/>
          </p:cNvSpPr>
          <p:nvPr>
            <p:ph sz="half" idx="1"/>
          </p:nvPr>
        </p:nvSpPr>
        <p:spPr/>
        <p:txBody>
          <a:bodyPr>
            <a:normAutofit/>
          </a:bodyPr>
          <a:lstStyle/>
          <a:p>
            <a:pPr lvl="1" fontAlgn="auto">
              <a:spcAft>
                <a:spcPts val="0"/>
              </a:spcAft>
              <a:defRPr/>
            </a:pPr>
            <a:r>
              <a:rPr lang="en-US" dirty="0"/>
              <a:t>Listening is the role of the person receiving the message</a:t>
            </a:r>
          </a:p>
          <a:p>
            <a:pPr lvl="2" fontAlgn="auto">
              <a:spcAft>
                <a:spcPts val="0"/>
              </a:spcAft>
              <a:defRPr/>
            </a:pPr>
            <a:r>
              <a:rPr lang="en-US" dirty="0"/>
              <a:t>Active listening consists of giving careful attention to the sender of the message and is an essential element in correctional awareness</a:t>
            </a:r>
          </a:p>
          <a:p>
            <a:pPr lvl="2" fontAlgn="auto">
              <a:spcAft>
                <a:spcPts val="0"/>
              </a:spcAft>
              <a:defRPr/>
            </a:pPr>
            <a:r>
              <a:rPr lang="en-US" dirty="0"/>
              <a:t>Anyone working in the LPSCS field must be adept at active listening in order to obtain critical information</a:t>
            </a:r>
          </a:p>
          <a:p>
            <a:pPr lvl="2" fontAlgn="auto">
              <a:spcAft>
                <a:spcPts val="0"/>
              </a:spcAft>
              <a:defRPr/>
            </a:pPr>
            <a:r>
              <a:rPr lang="en-US" dirty="0"/>
              <a:t>Active listening improves communication (sending and receiving) because it shows the speaker that he or she has been heard, making him or her more receptive to receiving information</a:t>
            </a:r>
          </a:p>
          <a:p>
            <a:pPr fontAlgn="auto">
              <a:spcAft>
                <a:spcPts val="0"/>
              </a:spcAft>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4AAB3-27EB-4E52-82B5-3A3A184F6AB0}"/>
              </a:ext>
            </a:extLst>
          </p:cNvPr>
          <p:cNvSpPr>
            <a:spLocks noGrp="1"/>
          </p:cNvSpPr>
          <p:nvPr>
            <p:ph type="title"/>
          </p:nvPr>
        </p:nvSpPr>
        <p:spPr/>
        <p:txBody>
          <a:bodyPr/>
          <a:lstStyle/>
          <a:p>
            <a:pPr fontAlgn="auto">
              <a:spcAft>
                <a:spcPts val="0"/>
              </a:spcAft>
              <a:defRPr/>
            </a:pPr>
            <a:r>
              <a:rPr lang="en-US" dirty="0"/>
              <a:t>Active Listening</a:t>
            </a:r>
          </a:p>
        </p:txBody>
      </p:sp>
      <p:sp>
        <p:nvSpPr>
          <p:cNvPr id="3" name="Content Placeholder 2">
            <a:extLst>
              <a:ext uri="{FF2B5EF4-FFF2-40B4-BE49-F238E27FC236}">
                <a16:creationId xmlns:a16="http://schemas.microsoft.com/office/drawing/2014/main" id="{D5831C97-59E0-4BF8-9538-F957EC1DF042}"/>
              </a:ext>
            </a:extLst>
          </p:cNvPr>
          <p:cNvSpPr>
            <a:spLocks noGrp="1"/>
          </p:cNvSpPr>
          <p:nvPr>
            <p:ph sz="half" idx="1"/>
          </p:nvPr>
        </p:nvSpPr>
        <p:spPr/>
        <p:txBody>
          <a:bodyPr>
            <a:normAutofit/>
          </a:bodyPr>
          <a:lstStyle/>
          <a:p>
            <a:pPr lvl="1" fontAlgn="auto">
              <a:spcAft>
                <a:spcPts val="0"/>
              </a:spcAft>
              <a:defRPr/>
            </a:pPr>
            <a:r>
              <a:rPr lang="en-US" dirty="0"/>
              <a:t>A corrections officer can listen actively by</a:t>
            </a:r>
          </a:p>
          <a:p>
            <a:pPr lvl="2" fontAlgn="auto">
              <a:spcAft>
                <a:spcPts val="0"/>
              </a:spcAft>
              <a:defRPr/>
            </a:pPr>
            <a:r>
              <a:rPr lang="en-US" dirty="0"/>
              <a:t>Not interrupting the speaker except to ask clarifying questions</a:t>
            </a:r>
          </a:p>
          <a:p>
            <a:pPr lvl="2" fontAlgn="auto">
              <a:spcAft>
                <a:spcPts val="0"/>
              </a:spcAft>
              <a:defRPr/>
            </a:pPr>
            <a:r>
              <a:rPr lang="en-US" dirty="0"/>
              <a:t>Summarizing what the speaker said to let him or her confirm that the officer understood what was being communicated</a:t>
            </a:r>
          </a:p>
          <a:p>
            <a:pPr lvl="2" fontAlgn="auto">
              <a:spcAft>
                <a:spcPts val="0"/>
              </a:spcAft>
              <a:defRPr/>
            </a:pPr>
            <a:r>
              <a:rPr lang="en-US" dirty="0"/>
              <a:t>Making eye contact</a:t>
            </a:r>
          </a:p>
          <a:p>
            <a:pPr lvl="2" fontAlgn="auto">
              <a:spcAft>
                <a:spcPts val="0"/>
              </a:spcAft>
              <a:defRPr/>
            </a:pPr>
            <a:r>
              <a:rPr lang="en-US" dirty="0"/>
              <a:t>Facing the speaker</a:t>
            </a:r>
          </a:p>
          <a:p>
            <a:pPr lvl="2" fontAlgn="auto">
              <a:spcAft>
                <a:spcPts val="0"/>
              </a:spcAft>
              <a:defRPr/>
            </a:pPr>
            <a:r>
              <a:rPr lang="en-US" dirty="0"/>
              <a:t>Nodding as the speaker is speaking</a:t>
            </a:r>
          </a:p>
          <a:p>
            <a:pPr lvl="2" fontAlgn="auto">
              <a:spcAft>
                <a:spcPts val="0"/>
              </a:spcAft>
              <a:defRPr/>
            </a:pPr>
            <a:r>
              <a:rPr lang="en-US" dirty="0"/>
              <a:t>Refrain from crossing his or her arms to show that he or she are open to what the speaker is saying</a:t>
            </a:r>
          </a:p>
          <a:p>
            <a:pPr fontAlgn="auto">
              <a:spcAft>
                <a:spcPts val="0"/>
              </a:spcAft>
              <a:defRPr/>
            </a:pPr>
            <a:endParaRPr lang="en-US" dirty="0"/>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microsoft.com/office/2006/documentManagement/types"/>
    <ds:schemaRef ds:uri="http://purl.org/dc/elements/1.1/"/>
    <ds:schemaRef ds:uri="http://purl.org/dc/terms/"/>
    <ds:schemaRef ds:uri="http://schemas.microsoft.com/office/2006/metadata/properties"/>
    <ds:schemaRef ds:uri="05d88611-e516-4d1a-b12e-39107e78b3d0"/>
    <ds:schemaRef ds:uri="http://schemas.microsoft.com/sharepoint/v3"/>
    <ds:schemaRef ds:uri="http://www.w3.org/XML/1998/namespace"/>
    <ds:schemaRef ds:uri="http://schemas.openxmlformats.org/package/2006/metadata/core-properties"/>
    <ds:schemaRef ds:uri="http://schemas.microsoft.com/office/infopath/2007/PartnerControls"/>
    <ds:schemaRef ds:uri="56ea17bb-c96d-4826-b465-01eec0dd23dd"/>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40</TotalTime>
  <Words>576</Words>
  <Application>Microsoft Office PowerPoint</Application>
  <PresentationFormat>Widescreen</PresentationFormat>
  <Paragraphs>65</Paragraphs>
  <Slides>12</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12</vt:i4>
      </vt:variant>
    </vt:vector>
  </HeadingPairs>
  <TitlesOfParts>
    <vt:vector size="21" baseType="lpstr">
      <vt:lpstr>.AppleSystemUIFont</vt:lpstr>
      <vt:lpstr>Arial</vt:lpstr>
      <vt:lpstr>Calibri</vt:lpstr>
      <vt:lpstr>Open Sans</vt:lpstr>
      <vt:lpstr>Open Sans SemiBold</vt:lpstr>
      <vt:lpstr>Times New Roman</vt:lpstr>
      <vt:lpstr>2_Office Theme</vt:lpstr>
      <vt:lpstr>3_Office Theme</vt:lpstr>
      <vt:lpstr>4_Office Theme</vt:lpstr>
      <vt:lpstr>PowerPoint Presentation</vt:lpstr>
      <vt:lpstr>PowerPoint Presentation</vt:lpstr>
      <vt:lpstr>Technical Terms</vt:lpstr>
      <vt:lpstr>Technical Terms</vt:lpstr>
      <vt:lpstr>Technical Terms</vt:lpstr>
      <vt:lpstr>Communication</vt:lpstr>
      <vt:lpstr>Communication </vt:lpstr>
      <vt:lpstr>Communication</vt:lpstr>
      <vt:lpstr>Active Listening</vt:lpstr>
      <vt:lpstr>Effective Verbal Communication</vt:lpstr>
      <vt:lpstr>Effective Verbal Communication </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15</cp:revision>
  <cp:lastPrinted>2017-07-07T16:17:37Z</cp:lastPrinted>
  <dcterms:created xsi:type="dcterms:W3CDTF">2017-07-11T23:58:30Z</dcterms:created>
  <dcterms:modified xsi:type="dcterms:W3CDTF">2017-07-24T21:08:34Z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