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7"/>
  </p:notesMasterIdLst>
  <p:sldIdLst>
    <p:sldId id="321" r:id="rId6"/>
    <p:sldId id="319" r:id="rId7"/>
    <p:sldId id="323" r:id="rId8"/>
    <p:sldId id="324" r:id="rId9"/>
    <p:sldId id="325" r:id="rId10"/>
    <p:sldId id="326" r:id="rId11"/>
    <p:sldId id="327" r:id="rId12"/>
    <p:sldId id="328" r:id="rId13"/>
    <p:sldId id="329" r:id="rId14"/>
    <p:sldId id="331" r:id="rId15"/>
    <p:sldId id="330"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190" autoAdjust="0"/>
  </p:normalViewPr>
  <p:slideViewPr>
    <p:cSldViewPr snapToGrid="0">
      <p:cViewPr varScale="1">
        <p:scale>
          <a:sx n="110" d="100"/>
          <a:sy n="110" d="100"/>
        </p:scale>
        <p:origin x="610" y="77"/>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7/25/2017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osteochondroma of bone. This lesion appears as a bony projection (exostosis). Most are solitary, incidental lesions that may be excised if they cause local pain. There is a rare condition of multiple </a:t>
            </a:r>
            <a:r>
              <a:rPr lang="en-US" dirty="0" err="1"/>
              <a:t>osteochondromatosis</a:t>
            </a:r>
            <a:r>
              <a:rPr lang="en-US" dirty="0"/>
              <a:t> marked by bone deformity and by a greater propensity for development of chondrosarcoma.</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719983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"compressed" fracture of the vertebral column. The middle vertebral body shown here is greatly reduced in size. Such fractures are common in persons with osteoporosis in which there is accelerated bone loss, particularly older women, and can occur with even minor trauma.</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2496217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t>
            </a:r>
            <a:r>
              <a:rPr lang="en-US" dirty="0" err="1"/>
              <a:t>herinated</a:t>
            </a:r>
            <a:r>
              <a:rPr lang="en-US" dirty="0"/>
              <a:t> L3-L4 intervertebral disk (arrow) compressing the spinal cord.</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21</a:t>
            </a:fld>
            <a:endParaRPr lang="en-US"/>
          </a:p>
        </p:txBody>
      </p:sp>
    </p:spTree>
    <p:extLst>
      <p:ext uri="{BB962C8B-B14F-4D97-AF65-F5344CB8AC3E}">
        <p14:creationId xmlns:p14="http://schemas.microsoft.com/office/powerpoint/2010/main" val="1073326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knobby </a:t>
            </a:r>
            <a:r>
              <a:rPr lang="en-US" dirty="0" err="1"/>
              <a:t>excresences</a:t>
            </a:r>
            <a:r>
              <a:rPr lang="en-US" dirty="0"/>
              <a:t> at the left side of this vertebral column are due to degenerative osteoarthritis. This is the pronounced "lipping" of the vertebral bodies.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22</a:t>
            </a:fld>
            <a:endParaRPr lang="en-US"/>
          </a:p>
        </p:txBody>
      </p:sp>
    </p:spTree>
    <p:extLst>
      <p:ext uri="{BB962C8B-B14F-4D97-AF65-F5344CB8AC3E}">
        <p14:creationId xmlns:p14="http://schemas.microsoft.com/office/powerpoint/2010/main" val="2881884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femoral head (removed because of fracture) shows smooth, glistening articular cartilage.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23</a:t>
            </a:fld>
            <a:endParaRPr lang="en-US"/>
          </a:p>
        </p:txBody>
      </p:sp>
    </p:spTree>
    <p:extLst>
      <p:ext uri="{BB962C8B-B14F-4D97-AF65-F5344CB8AC3E}">
        <p14:creationId xmlns:p14="http://schemas.microsoft.com/office/powerpoint/2010/main" val="1282241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Femoral head shows a rough, </a:t>
            </a:r>
            <a:r>
              <a:rPr lang="en-US" dirty="0" err="1"/>
              <a:t>eburnated</a:t>
            </a:r>
            <a:r>
              <a:rPr lang="en-US" dirty="0"/>
              <a:t>, irregular appearance typical for osteoarthritis.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24</a:t>
            </a:fld>
            <a:endParaRPr lang="en-US"/>
          </a:p>
        </p:txBody>
      </p:sp>
    </p:spTree>
    <p:extLst>
      <p:ext uri="{BB962C8B-B14F-4D97-AF65-F5344CB8AC3E}">
        <p14:creationId xmlns:p14="http://schemas.microsoft.com/office/powerpoint/2010/main" val="2421472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rough, irregular surface on femoral head and greater trochanter.</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25</a:t>
            </a:fld>
            <a:endParaRPr lang="en-US"/>
          </a:p>
        </p:txBody>
      </p:sp>
    </p:spTree>
    <p:extLst>
      <p:ext uri="{BB962C8B-B14F-4D97-AF65-F5344CB8AC3E}">
        <p14:creationId xmlns:p14="http://schemas.microsoft.com/office/powerpoint/2010/main" val="4207713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deformity of the foot shown here is known as a "bunion" and represents protrusion of the MP joint. Such a deformity makes walking more difficult and can produce a thick callus or ulceration when the bunion makes shoes ill-fitting. This lesion can be lessened by surgical correction.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27</a:t>
            </a:fld>
            <a:endParaRPr lang="en-US"/>
          </a:p>
        </p:txBody>
      </p:sp>
    </p:spTree>
    <p:extLst>
      <p:ext uri="{BB962C8B-B14F-4D97-AF65-F5344CB8AC3E}">
        <p14:creationId xmlns:p14="http://schemas.microsoft.com/office/powerpoint/2010/main" val="446164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deformity of the hand is due to rheumatoid arthritis (RA). This autoimmune disease leads to synovial proliferation and joint destruction, typically in a symmetrical pattern involving small joints of hands and feet, followed by wrists, ankles, elbows, and knees. Rheumatoid factor can be identified serologically in most, but not all, RA patients.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28</a:t>
            </a:fld>
            <a:endParaRPr lang="en-US"/>
          </a:p>
        </p:txBody>
      </p:sp>
    </p:spTree>
    <p:extLst>
      <p:ext uri="{BB962C8B-B14F-4D97-AF65-F5344CB8AC3E}">
        <p14:creationId xmlns:p14="http://schemas.microsoft.com/office/powerpoint/2010/main" val="3105753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persons with rheumatoid arthritis (RA) have rheumatoid nodules form in subcutaneous locations at pressure points, such as the elbow shown here. Rheumatoid nodules may also appear viscerally, such as on the pleura of the.</a:t>
            </a:r>
          </a:p>
          <a:p>
            <a:r>
              <a:rPr lang="en-US" dirty="0"/>
              <a:t>lung</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29</a:t>
            </a:fld>
            <a:endParaRPr lang="en-US"/>
          </a:p>
        </p:txBody>
      </p:sp>
    </p:spTree>
    <p:extLst>
      <p:ext uri="{BB962C8B-B14F-4D97-AF65-F5344CB8AC3E}">
        <p14:creationId xmlns:p14="http://schemas.microsoft.com/office/powerpoint/2010/main" val="4167412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gout. Gouty arthritis results from deposition of sodium urate crystals in joints. The joint most often affected is the first MP joint (big toe) as seen here. Acute attacks are characterized by severe pain, swelling, and erythema of the joint.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30</a:t>
            </a:fld>
            <a:endParaRPr lang="en-US"/>
          </a:p>
        </p:txBody>
      </p:sp>
    </p:spTree>
    <p:extLst>
      <p:ext uri="{BB962C8B-B14F-4D97-AF65-F5344CB8AC3E}">
        <p14:creationId xmlns:p14="http://schemas.microsoft.com/office/powerpoint/2010/main" val="2906084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femur has a large eccentric tumor mass arising in the metaphyseal region. This is an osteosarcoma (a variant known as </a:t>
            </a:r>
            <a:r>
              <a:rPr lang="en-US" dirty="0" err="1"/>
              <a:t>parosteal</a:t>
            </a:r>
            <a:r>
              <a:rPr lang="en-US" dirty="0"/>
              <a:t> osteogenic sarcoma) of bone. These tumors most often occur in young persons (note that the epiphysis seen at the right is still present).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3422349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Chronic gout leads to </a:t>
            </a:r>
            <a:r>
              <a:rPr lang="en-US" dirty="0" err="1"/>
              <a:t>deposion</a:t>
            </a:r>
            <a:r>
              <a:rPr lang="en-US" dirty="0"/>
              <a:t> of urates into a chalky mass known as a "tophus". Such tophi can destroy the joint and adjacent bone as seen here radiographically in sequential radiographs of the same foot (the patient did not have two right feet). In most, but not all, cases there is hyperuricemia.</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31</a:t>
            </a:fld>
            <a:endParaRPr lang="en-US"/>
          </a:p>
        </p:txBody>
      </p:sp>
    </p:spTree>
    <p:extLst>
      <p:ext uri="{BB962C8B-B14F-4D97-AF65-F5344CB8AC3E}">
        <p14:creationId xmlns:p14="http://schemas.microsoft.com/office/powerpoint/2010/main" val="3622249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giant cell tumor of bone. The proximal femur has been amputated and cut in half to reveal an irregular dark red-black hemorrhagic mass in the epiphyseal region. Giant cell tumors are lytic on radiography.</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102182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closer view of bone metastases. Virtually all bone metastases are from carcinomas. The primary sites of carcinomas that commonly go to bone are: breast, prostate, kidney, thyroid, lung. Renal cell carcinomas tend to be osteolytic (they destroy the bone) whereas prostatic adenocarcinomas tend to be osteoblastic (they initiate new bone formation). </a:t>
            </a:r>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1658478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magnetic resonance imaging (MRI) scan of the spine in sagittal view demonstrates a metastatic lesion destroying C7 (the first cervical vertebra is not visible in this view, and there is partial congenital fusion of C5-C6).</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9617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Osteopetrosis</a:t>
            </a:r>
            <a:r>
              <a:rPr lang="en-US" dirty="0"/>
              <a:t> leads to failure of </a:t>
            </a:r>
            <a:r>
              <a:rPr lang="en-US" dirty="0" err="1"/>
              <a:t>osteoclastosis</a:t>
            </a:r>
            <a:r>
              <a:rPr lang="en-US" dirty="0"/>
              <a:t>. The entire bone remodeling process leaves individual with short, weak, unusually shaped bones. The following abnormalities are often seen with </a:t>
            </a:r>
            <a:r>
              <a:rPr lang="en-US" dirty="0" err="1"/>
              <a:t>osteopetrosis</a:t>
            </a:r>
            <a:r>
              <a:rPr lang="en-US" dirty="0"/>
              <a:t>:</a:t>
            </a:r>
          </a:p>
          <a:p>
            <a:r>
              <a:rPr lang="en-US" dirty="0"/>
              <a:t>Bones are very dense. </a:t>
            </a:r>
          </a:p>
          <a:p>
            <a:r>
              <a:rPr lang="en-US" dirty="0"/>
              <a:t>Bones tend to fracture easily. (often with a linear </a:t>
            </a:r>
            <a:r>
              <a:rPr lang="en-US" dirty="0" err="1"/>
              <a:t>fx</a:t>
            </a:r>
            <a:r>
              <a:rPr lang="en-US" dirty="0"/>
              <a:t>) </a:t>
            </a:r>
          </a:p>
          <a:p>
            <a:r>
              <a:rPr lang="en-US" dirty="0"/>
              <a:t>As bones grow, a proper medullary space is not formed. Without a proper medullary space for the marrow, the patient will develop anemia, increased problems with infections, and bleeding problems. Because of these complications, few patients with this disorder survive childhood and the teens, unless they have the "</a:t>
            </a:r>
            <a:r>
              <a:rPr lang="en-US" dirty="0" err="1"/>
              <a:t>tarda</a:t>
            </a:r>
            <a:r>
              <a:rPr lang="en-US" dirty="0"/>
              <a:t>" form of the disease. </a:t>
            </a:r>
          </a:p>
          <a:p>
            <a:r>
              <a:rPr lang="en-US" dirty="0"/>
              <a:t>The nutrient foramina may not grow as the patient and their nerves grow, leading to foraminal stenosis, especially at the skull base.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115570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Paget’s is an osteitis </a:t>
            </a:r>
            <a:r>
              <a:rPr lang="en-US" dirty="0" err="1"/>
              <a:t>deformans</a:t>
            </a:r>
            <a:r>
              <a:rPr lang="en-US" dirty="0"/>
              <a:t> of unknown cause characterized by excessive and abnormal bone </a:t>
            </a:r>
            <a:r>
              <a:rPr lang="en-US" dirty="0" err="1"/>
              <a:t>remodelling</a:t>
            </a:r>
            <a:r>
              <a:rPr lang="en-US" dirty="0"/>
              <a:t>. Complications associated with Paget's disease include fractures, skeletal deformities, neoplasms and joint malformations. </a:t>
            </a:r>
          </a:p>
          <a:p>
            <a:r>
              <a:rPr lang="en-US" dirty="0"/>
              <a:t>Lateral radiograph of the skull demonstrates a thickened calvarium and fluffy </a:t>
            </a:r>
            <a:r>
              <a:rPr lang="en-US" dirty="0" err="1"/>
              <a:t>radiodense</a:t>
            </a:r>
            <a:r>
              <a:rPr lang="en-US" dirty="0"/>
              <a:t> regions which is referred to as a "cotton-wool" appearance.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6419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curvature of the vertebral column seen here is known as scoliosis. In this case, the curve to the left in the lower lumbar region is not pronounced, and this person will be unlikely to have complications. Larger curves can progress and cause serious deformity.</a:t>
            </a:r>
          </a:p>
          <a:p>
            <a:r>
              <a:rPr lang="en-US" dirty="0"/>
              <a:t>10 </a:t>
            </a:r>
            <a:r>
              <a:rPr lang="en-US" dirty="0" err="1"/>
              <a:t>xray</a:t>
            </a:r>
            <a:r>
              <a:rPr lang="en-US" dirty="0"/>
              <a:t> slide-Curvature of the vertebral column is demonstrated here, typical for scoliosis.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4096419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MRI of the spine demonstrates marked kyphosis with compressed fractures. Such a finding can be seen as a consequence of osteoporosis.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19</a:t>
            </a:fld>
            <a:endParaRPr lang="en-US"/>
          </a:p>
        </p:txBody>
      </p:sp>
    </p:spTree>
    <p:extLst>
      <p:ext uri="{BB962C8B-B14F-4D97-AF65-F5344CB8AC3E}">
        <p14:creationId xmlns:p14="http://schemas.microsoft.com/office/powerpoint/2010/main" val="3738161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Skeletal Pathology</a:t>
            </a:r>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E7EEE9-8A63-4A0B-BD0D-B344153E0D6C}"/>
              </a:ext>
            </a:extLst>
          </p:cNvPr>
          <p:cNvPicPr>
            <a:picLocks noChangeAspect="1"/>
          </p:cNvPicPr>
          <p:nvPr/>
        </p:nvPicPr>
        <p:blipFill>
          <a:blip r:embed="rId2"/>
          <a:stretch>
            <a:fillRect/>
          </a:stretch>
        </p:blipFill>
        <p:spPr>
          <a:xfrm>
            <a:off x="2826326" y="1004454"/>
            <a:ext cx="6241473" cy="5299364"/>
          </a:xfrm>
          <a:prstGeom prst="rect">
            <a:avLst/>
          </a:prstGeom>
        </p:spPr>
      </p:pic>
    </p:spTree>
    <p:extLst>
      <p:ext uri="{BB962C8B-B14F-4D97-AF65-F5344CB8AC3E}">
        <p14:creationId xmlns:p14="http://schemas.microsoft.com/office/powerpoint/2010/main" val="907192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B324C5-FF6E-4627-8A9E-713CDFCB90B1}"/>
              </a:ext>
            </a:extLst>
          </p:cNvPr>
          <p:cNvPicPr>
            <a:picLocks noChangeAspect="1"/>
          </p:cNvPicPr>
          <p:nvPr/>
        </p:nvPicPr>
        <p:blipFill>
          <a:blip r:embed="rId2"/>
          <a:stretch>
            <a:fillRect/>
          </a:stretch>
        </p:blipFill>
        <p:spPr>
          <a:xfrm>
            <a:off x="2743200" y="634360"/>
            <a:ext cx="6987814" cy="5440857"/>
          </a:xfrm>
          <a:prstGeom prst="rect">
            <a:avLst/>
          </a:prstGeom>
        </p:spPr>
      </p:pic>
    </p:spTree>
    <p:extLst>
      <p:ext uri="{BB962C8B-B14F-4D97-AF65-F5344CB8AC3E}">
        <p14:creationId xmlns:p14="http://schemas.microsoft.com/office/powerpoint/2010/main" val="47632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032296-7F13-4441-BF97-77215B907150}"/>
              </a:ext>
            </a:extLst>
          </p:cNvPr>
          <p:cNvPicPr>
            <a:picLocks noChangeAspect="1"/>
          </p:cNvPicPr>
          <p:nvPr/>
        </p:nvPicPr>
        <p:blipFill>
          <a:blip r:embed="rId3"/>
          <a:stretch>
            <a:fillRect/>
          </a:stretch>
        </p:blipFill>
        <p:spPr>
          <a:xfrm>
            <a:off x="2951018" y="918169"/>
            <a:ext cx="7005167" cy="5267885"/>
          </a:xfrm>
          <a:prstGeom prst="rect">
            <a:avLst/>
          </a:prstGeom>
        </p:spPr>
      </p:pic>
    </p:spTree>
    <p:extLst>
      <p:ext uri="{BB962C8B-B14F-4D97-AF65-F5344CB8AC3E}">
        <p14:creationId xmlns:p14="http://schemas.microsoft.com/office/powerpoint/2010/main" val="2498503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C4C2F-5A28-461E-B9C1-5552F8E56437}"/>
              </a:ext>
            </a:extLst>
          </p:cNvPr>
          <p:cNvPicPr>
            <a:picLocks noChangeAspect="1"/>
          </p:cNvPicPr>
          <p:nvPr/>
        </p:nvPicPr>
        <p:blipFill>
          <a:blip r:embed="rId3"/>
          <a:stretch>
            <a:fillRect/>
          </a:stretch>
        </p:blipFill>
        <p:spPr>
          <a:xfrm>
            <a:off x="2763981" y="809503"/>
            <a:ext cx="7094977" cy="5376552"/>
          </a:xfrm>
          <a:prstGeom prst="rect">
            <a:avLst/>
          </a:prstGeom>
        </p:spPr>
      </p:pic>
    </p:spTree>
    <p:extLst>
      <p:ext uri="{BB962C8B-B14F-4D97-AF65-F5344CB8AC3E}">
        <p14:creationId xmlns:p14="http://schemas.microsoft.com/office/powerpoint/2010/main" val="1098111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MRI scan of spine demonstrates metastatic lesion destroying C7</a:t>
            </a:r>
          </a:p>
        </p:txBody>
      </p:sp>
      <p:pic>
        <p:nvPicPr>
          <p:cNvPr id="7" name="Content Placeholder 6">
            <a:extLst>
              <a:ext uri="{FF2B5EF4-FFF2-40B4-BE49-F238E27FC236}">
                <a16:creationId xmlns:a16="http://schemas.microsoft.com/office/drawing/2014/main" id="{F18CADDE-9705-4A1D-B264-205F7296E887}"/>
              </a:ext>
            </a:extLst>
          </p:cNvPr>
          <p:cNvPicPr>
            <a:picLocks noGrp="1" noChangeAspect="1"/>
          </p:cNvPicPr>
          <p:nvPr>
            <p:ph sz="half" idx="1"/>
          </p:nvPr>
        </p:nvPicPr>
        <p:blipFill>
          <a:blip r:embed="rId3"/>
          <a:stretch>
            <a:fillRect/>
          </a:stretch>
        </p:blipFill>
        <p:spPr>
          <a:xfrm>
            <a:off x="5073916" y="2064328"/>
            <a:ext cx="2402257" cy="3979574"/>
          </a:xfrm>
          <a:prstGeom prst="rect">
            <a:avLst/>
          </a:prstGeom>
        </p:spPr>
      </p:pic>
    </p:spTree>
    <p:extLst>
      <p:ext uri="{BB962C8B-B14F-4D97-AF65-F5344CB8AC3E}">
        <p14:creationId xmlns:p14="http://schemas.microsoft.com/office/powerpoint/2010/main" val="271668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err="1"/>
              <a:t>Osteopetrosis</a:t>
            </a:r>
            <a:endParaRPr lang="en-US" dirty="0"/>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Failure of </a:t>
            </a:r>
            <a:r>
              <a:rPr lang="en-US" dirty="0" err="1"/>
              <a:t>osteoclastosis</a:t>
            </a:r>
            <a:endParaRPr lang="en-US" dirty="0"/>
          </a:p>
        </p:txBody>
      </p:sp>
      <p:pic>
        <p:nvPicPr>
          <p:cNvPr id="4" name="Picture 3">
            <a:extLst>
              <a:ext uri="{FF2B5EF4-FFF2-40B4-BE49-F238E27FC236}">
                <a16:creationId xmlns:a16="http://schemas.microsoft.com/office/drawing/2014/main" id="{7A6AEDE4-ACAC-48F9-B6D8-002C897CEE30}"/>
              </a:ext>
            </a:extLst>
          </p:cNvPr>
          <p:cNvPicPr>
            <a:picLocks noChangeAspect="1"/>
          </p:cNvPicPr>
          <p:nvPr/>
        </p:nvPicPr>
        <p:blipFill>
          <a:blip r:embed="rId3"/>
          <a:stretch>
            <a:fillRect/>
          </a:stretch>
        </p:blipFill>
        <p:spPr>
          <a:xfrm>
            <a:off x="5466695" y="1283509"/>
            <a:ext cx="3920036" cy="4814455"/>
          </a:xfrm>
          <a:prstGeom prst="rect">
            <a:avLst/>
          </a:prstGeom>
        </p:spPr>
      </p:pic>
      <p:pic>
        <p:nvPicPr>
          <p:cNvPr id="5" name="Picture 4">
            <a:extLst>
              <a:ext uri="{FF2B5EF4-FFF2-40B4-BE49-F238E27FC236}">
                <a16:creationId xmlns:a16="http://schemas.microsoft.com/office/drawing/2014/main" id="{B458643D-9E4E-497D-B0B9-4FB798C0EC83}"/>
              </a:ext>
            </a:extLst>
          </p:cNvPr>
          <p:cNvPicPr>
            <a:picLocks noChangeAspect="1"/>
          </p:cNvPicPr>
          <p:nvPr/>
        </p:nvPicPr>
        <p:blipFill>
          <a:blip r:embed="rId4"/>
          <a:stretch>
            <a:fillRect/>
          </a:stretch>
        </p:blipFill>
        <p:spPr>
          <a:xfrm>
            <a:off x="7535467" y="2331210"/>
            <a:ext cx="487722" cy="2719052"/>
          </a:xfrm>
          <a:prstGeom prst="rect">
            <a:avLst/>
          </a:prstGeom>
        </p:spPr>
      </p:pic>
    </p:spTree>
    <p:extLst>
      <p:ext uri="{BB962C8B-B14F-4D97-AF65-F5344CB8AC3E}">
        <p14:creationId xmlns:p14="http://schemas.microsoft.com/office/powerpoint/2010/main" val="1802492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Paget’s Disease</a:t>
            </a:r>
          </a:p>
        </p:txBody>
      </p:sp>
      <p:pic>
        <p:nvPicPr>
          <p:cNvPr id="4" name="Content Placeholder 3">
            <a:extLst>
              <a:ext uri="{FF2B5EF4-FFF2-40B4-BE49-F238E27FC236}">
                <a16:creationId xmlns:a16="http://schemas.microsoft.com/office/drawing/2014/main" id="{6DE89A40-27BF-4142-BFCD-9AE4ACA2D50A}"/>
              </a:ext>
            </a:extLst>
          </p:cNvPr>
          <p:cNvPicPr>
            <a:picLocks noGrp="1" noChangeAspect="1"/>
          </p:cNvPicPr>
          <p:nvPr>
            <p:ph sz="half" idx="1"/>
          </p:nvPr>
        </p:nvPicPr>
        <p:blipFill>
          <a:blip r:embed="rId3"/>
          <a:stretch>
            <a:fillRect/>
          </a:stretch>
        </p:blipFill>
        <p:spPr>
          <a:xfrm>
            <a:off x="3435927" y="1897840"/>
            <a:ext cx="6629543" cy="4194552"/>
          </a:xfrm>
          <a:prstGeom prst="rect">
            <a:avLst/>
          </a:prstGeom>
        </p:spPr>
      </p:pic>
    </p:spTree>
    <p:extLst>
      <p:ext uri="{BB962C8B-B14F-4D97-AF65-F5344CB8AC3E}">
        <p14:creationId xmlns:p14="http://schemas.microsoft.com/office/powerpoint/2010/main" val="1348418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171A16-2170-4EF7-AABC-AD48E415F69C}"/>
              </a:ext>
            </a:extLst>
          </p:cNvPr>
          <p:cNvSpPr>
            <a:spLocks noGrp="1"/>
          </p:cNvSpPr>
          <p:nvPr>
            <p:ph type="title"/>
          </p:nvPr>
        </p:nvSpPr>
        <p:spPr/>
        <p:txBody>
          <a:bodyPr/>
          <a:lstStyle/>
          <a:p>
            <a:r>
              <a:rPr lang="en-US" dirty="0"/>
              <a:t>Radiograph--Scoliosis</a:t>
            </a:r>
            <a:br>
              <a:rPr lang="en-US" dirty="0"/>
            </a:br>
            <a:r>
              <a:rPr lang="en-US" dirty="0"/>
              <a:t>(lateral curvature of spine)</a:t>
            </a:r>
          </a:p>
        </p:txBody>
      </p:sp>
      <p:pic>
        <p:nvPicPr>
          <p:cNvPr id="11" name="Content Placeholder 10">
            <a:extLst>
              <a:ext uri="{FF2B5EF4-FFF2-40B4-BE49-F238E27FC236}">
                <a16:creationId xmlns:a16="http://schemas.microsoft.com/office/drawing/2014/main" id="{D54A210E-06EC-4A46-93FB-F90A4A930BB6}"/>
              </a:ext>
            </a:extLst>
          </p:cNvPr>
          <p:cNvPicPr>
            <a:picLocks noGrp="1" noChangeAspect="1"/>
          </p:cNvPicPr>
          <p:nvPr>
            <p:ph sz="half" idx="1"/>
          </p:nvPr>
        </p:nvPicPr>
        <p:blipFill>
          <a:blip r:embed="rId2"/>
          <a:stretch>
            <a:fillRect/>
          </a:stretch>
        </p:blipFill>
        <p:spPr>
          <a:xfrm>
            <a:off x="4577625" y="1766455"/>
            <a:ext cx="3445626" cy="4201247"/>
          </a:xfrm>
          <a:prstGeom prst="rect">
            <a:avLst/>
          </a:prstGeom>
        </p:spPr>
      </p:pic>
    </p:spTree>
    <p:extLst>
      <p:ext uri="{BB962C8B-B14F-4D97-AF65-F5344CB8AC3E}">
        <p14:creationId xmlns:p14="http://schemas.microsoft.com/office/powerpoint/2010/main" val="1617404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D62CD-EEA8-4A87-8D14-A44BCF0E9B0D}"/>
              </a:ext>
            </a:extLst>
          </p:cNvPr>
          <p:cNvSpPr>
            <a:spLocks noGrp="1"/>
          </p:cNvSpPr>
          <p:nvPr>
            <p:ph type="title"/>
          </p:nvPr>
        </p:nvSpPr>
        <p:spPr/>
        <p:txBody>
          <a:bodyPr/>
          <a:lstStyle/>
          <a:p>
            <a:r>
              <a:rPr lang="en-US" dirty="0"/>
              <a:t>Mild scoliosis in lumbar region</a:t>
            </a:r>
          </a:p>
        </p:txBody>
      </p:sp>
      <p:pic>
        <p:nvPicPr>
          <p:cNvPr id="11" name="Content Placeholder 10">
            <a:extLst>
              <a:ext uri="{FF2B5EF4-FFF2-40B4-BE49-F238E27FC236}">
                <a16:creationId xmlns:a16="http://schemas.microsoft.com/office/drawing/2014/main" id="{E97EB557-7A29-4E54-8053-2D83D469FA51}"/>
              </a:ext>
            </a:extLst>
          </p:cNvPr>
          <p:cNvPicPr>
            <a:picLocks noGrp="1" noChangeAspect="1"/>
          </p:cNvPicPr>
          <p:nvPr>
            <p:ph sz="half" idx="1"/>
          </p:nvPr>
        </p:nvPicPr>
        <p:blipFill>
          <a:blip r:embed="rId3"/>
          <a:stretch>
            <a:fillRect/>
          </a:stretch>
        </p:blipFill>
        <p:spPr>
          <a:xfrm>
            <a:off x="3283527" y="1767170"/>
            <a:ext cx="5602721" cy="4255950"/>
          </a:xfrm>
          <a:prstGeom prst="rect">
            <a:avLst/>
          </a:prstGeom>
        </p:spPr>
      </p:pic>
    </p:spTree>
    <p:extLst>
      <p:ext uri="{BB962C8B-B14F-4D97-AF65-F5344CB8AC3E}">
        <p14:creationId xmlns:p14="http://schemas.microsoft.com/office/powerpoint/2010/main" val="617006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AD5017-94CE-4F22-90B4-C524E2C31218}"/>
              </a:ext>
            </a:extLst>
          </p:cNvPr>
          <p:cNvSpPr>
            <a:spLocks noGrp="1"/>
          </p:cNvSpPr>
          <p:nvPr>
            <p:ph type="title"/>
          </p:nvPr>
        </p:nvSpPr>
        <p:spPr/>
        <p:txBody>
          <a:bodyPr/>
          <a:lstStyle/>
          <a:p>
            <a:r>
              <a:rPr lang="en-US" dirty="0"/>
              <a:t>MRI of Spine</a:t>
            </a:r>
          </a:p>
        </p:txBody>
      </p:sp>
      <p:pic>
        <p:nvPicPr>
          <p:cNvPr id="9" name="Picture 8">
            <a:extLst>
              <a:ext uri="{FF2B5EF4-FFF2-40B4-BE49-F238E27FC236}">
                <a16:creationId xmlns:a16="http://schemas.microsoft.com/office/drawing/2014/main" id="{6818E46E-0A2E-4D51-AE99-B04FBC4770C0}"/>
              </a:ext>
            </a:extLst>
          </p:cNvPr>
          <p:cNvPicPr>
            <a:picLocks noChangeAspect="1"/>
          </p:cNvPicPr>
          <p:nvPr/>
        </p:nvPicPr>
        <p:blipFill>
          <a:blip r:embed="rId3"/>
          <a:stretch>
            <a:fillRect/>
          </a:stretch>
        </p:blipFill>
        <p:spPr>
          <a:xfrm>
            <a:off x="7571510" y="2873841"/>
            <a:ext cx="2516164" cy="2049934"/>
          </a:xfrm>
          <a:prstGeom prst="rect">
            <a:avLst/>
          </a:prstGeom>
        </p:spPr>
      </p:pic>
      <p:pic>
        <p:nvPicPr>
          <p:cNvPr id="12" name="Content Placeholder 11">
            <a:extLst>
              <a:ext uri="{FF2B5EF4-FFF2-40B4-BE49-F238E27FC236}">
                <a16:creationId xmlns:a16="http://schemas.microsoft.com/office/drawing/2014/main" id="{B4DF25AF-A6B9-47EE-9ACD-F2913565FF02}"/>
              </a:ext>
            </a:extLst>
          </p:cNvPr>
          <p:cNvPicPr>
            <a:picLocks noGrp="1" noChangeAspect="1"/>
          </p:cNvPicPr>
          <p:nvPr>
            <p:ph sz="half" idx="1"/>
          </p:nvPr>
        </p:nvPicPr>
        <p:blipFill>
          <a:blip r:embed="rId4"/>
          <a:stretch>
            <a:fillRect/>
          </a:stretch>
        </p:blipFill>
        <p:spPr>
          <a:xfrm>
            <a:off x="3692288" y="1587068"/>
            <a:ext cx="3698773" cy="4733925"/>
          </a:xfrm>
          <a:prstGeom prst="rect">
            <a:avLst/>
          </a:prstGeom>
        </p:spPr>
      </p:pic>
    </p:spTree>
    <p:extLst>
      <p:ext uri="{BB962C8B-B14F-4D97-AF65-F5344CB8AC3E}">
        <p14:creationId xmlns:p14="http://schemas.microsoft.com/office/powerpoint/2010/main" val="49531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64ED5EF-AA63-474C-A833-A28D5CB36EE6}"/>
              </a:ext>
            </a:extLst>
          </p:cNvPr>
          <p:cNvSpPr>
            <a:spLocks noGrp="1"/>
          </p:cNvSpPr>
          <p:nvPr>
            <p:ph type="title"/>
          </p:nvPr>
        </p:nvSpPr>
        <p:spPr/>
        <p:txBody>
          <a:bodyPr/>
          <a:lstStyle/>
          <a:p>
            <a:r>
              <a:rPr lang="en-US" dirty="0"/>
              <a:t>Compression </a:t>
            </a:r>
            <a:r>
              <a:rPr lang="en-US" dirty="0" err="1"/>
              <a:t>Fx</a:t>
            </a:r>
            <a:r>
              <a:rPr lang="en-US" dirty="0"/>
              <a:t>.</a:t>
            </a:r>
            <a:br>
              <a:rPr lang="en-US" dirty="0"/>
            </a:br>
            <a:r>
              <a:rPr lang="en-US" dirty="0"/>
              <a:t>Collapse of vertebra</a:t>
            </a:r>
          </a:p>
        </p:txBody>
      </p:sp>
      <p:pic>
        <p:nvPicPr>
          <p:cNvPr id="9" name="Picture 8">
            <a:extLst>
              <a:ext uri="{FF2B5EF4-FFF2-40B4-BE49-F238E27FC236}">
                <a16:creationId xmlns:a16="http://schemas.microsoft.com/office/drawing/2014/main" id="{A18E3D75-4DA4-4CCA-8E29-651F56247041}"/>
              </a:ext>
            </a:extLst>
          </p:cNvPr>
          <p:cNvPicPr>
            <a:picLocks noChangeAspect="1"/>
          </p:cNvPicPr>
          <p:nvPr/>
        </p:nvPicPr>
        <p:blipFill>
          <a:blip r:embed="rId3"/>
          <a:stretch>
            <a:fillRect/>
          </a:stretch>
        </p:blipFill>
        <p:spPr>
          <a:xfrm>
            <a:off x="6822041" y="3640333"/>
            <a:ext cx="4645555" cy="682811"/>
          </a:xfrm>
          <a:prstGeom prst="rect">
            <a:avLst/>
          </a:prstGeom>
        </p:spPr>
      </p:pic>
      <p:pic>
        <p:nvPicPr>
          <p:cNvPr id="14" name="Content Placeholder 13">
            <a:extLst>
              <a:ext uri="{FF2B5EF4-FFF2-40B4-BE49-F238E27FC236}">
                <a16:creationId xmlns:a16="http://schemas.microsoft.com/office/drawing/2014/main" id="{9CEFE54F-18AC-4ABA-88B0-849A409AB7A1}"/>
              </a:ext>
            </a:extLst>
          </p:cNvPr>
          <p:cNvPicPr>
            <a:picLocks noGrp="1" noChangeAspect="1"/>
          </p:cNvPicPr>
          <p:nvPr>
            <p:ph sz="half" idx="1"/>
          </p:nvPr>
        </p:nvPicPr>
        <p:blipFill>
          <a:blip r:embed="rId4"/>
          <a:stretch>
            <a:fillRect/>
          </a:stretch>
        </p:blipFill>
        <p:spPr>
          <a:xfrm>
            <a:off x="3604402" y="1614777"/>
            <a:ext cx="3112545" cy="4733925"/>
          </a:xfrm>
          <a:prstGeom prst="rect">
            <a:avLst/>
          </a:prstGeom>
        </p:spPr>
      </p:pic>
      <p:pic>
        <p:nvPicPr>
          <p:cNvPr id="15" name="Picture 14">
            <a:extLst>
              <a:ext uri="{FF2B5EF4-FFF2-40B4-BE49-F238E27FC236}">
                <a16:creationId xmlns:a16="http://schemas.microsoft.com/office/drawing/2014/main" id="{8109B7CF-2021-49BC-B15D-4FBB8AF4F351}"/>
              </a:ext>
            </a:extLst>
          </p:cNvPr>
          <p:cNvPicPr>
            <a:picLocks noChangeAspect="1"/>
          </p:cNvPicPr>
          <p:nvPr/>
        </p:nvPicPr>
        <p:blipFill>
          <a:blip r:embed="rId5"/>
          <a:stretch>
            <a:fillRect/>
          </a:stretch>
        </p:blipFill>
        <p:spPr>
          <a:xfrm>
            <a:off x="6120940" y="3430003"/>
            <a:ext cx="701101" cy="1103472"/>
          </a:xfrm>
          <a:prstGeom prst="rect">
            <a:avLst/>
          </a:prstGeom>
        </p:spPr>
      </p:pic>
    </p:spTree>
    <p:extLst>
      <p:ext uri="{BB962C8B-B14F-4D97-AF65-F5344CB8AC3E}">
        <p14:creationId xmlns:p14="http://schemas.microsoft.com/office/powerpoint/2010/main" val="3181982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Herniated disk compressing spinal cord.</a:t>
            </a:r>
          </a:p>
        </p:txBody>
      </p:sp>
      <p:pic>
        <p:nvPicPr>
          <p:cNvPr id="7" name="Content Placeholder 6">
            <a:extLst>
              <a:ext uri="{FF2B5EF4-FFF2-40B4-BE49-F238E27FC236}">
                <a16:creationId xmlns:a16="http://schemas.microsoft.com/office/drawing/2014/main" id="{E3248E11-3123-44AD-AEAB-B524E0FF284A}"/>
              </a:ext>
            </a:extLst>
          </p:cNvPr>
          <p:cNvPicPr>
            <a:picLocks noGrp="1" noChangeAspect="1"/>
          </p:cNvPicPr>
          <p:nvPr>
            <p:ph sz="half" idx="1"/>
          </p:nvPr>
        </p:nvPicPr>
        <p:blipFill>
          <a:blip r:embed="rId3"/>
          <a:stretch>
            <a:fillRect/>
          </a:stretch>
        </p:blipFill>
        <p:spPr>
          <a:xfrm>
            <a:off x="4434465" y="1628633"/>
            <a:ext cx="2671850" cy="4333302"/>
          </a:xfrm>
          <a:prstGeom prst="rect">
            <a:avLst/>
          </a:prstGeom>
        </p:spPr>
      </p:pic>
    </p:spTree>
    <p:extLst>
      <p:ext uri="{BB962C8B-B14F-4D97-AF65-F5344CB8AC3E}">
        <p14:creationId xmlns:p14="http://schemas.microsoft.com/office/powerpoint/2010/main" val="369538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Osteoarthritis of vertebral column</a:t>
            </a:r>
          </a:p>
        </p:txBody>
      </p:sp>
      <p:pic>
        <p:nvPicPr>
          <p:cNvPr id="7" name="Content Placeholder 6">
            <a:extLst>
              <a:ext uri="{FF2B5EF4-FFF2-40B4-BE49-F238E27FC236}">
                <a16:creationId xmlns:a16="http://schemas.microsoft.com/office/drawing/2014/main" id="{C7FEFAF3-5A38-4D57-8263-0B78B399A4F0}"/>
              </a:ext>
            </a:extLst>
          </p:cNvPr>
          <p:cNvPicPr>
            <a:picLocks noGrp="1" noChangeAspect="1"/>
          </p:cNvPicPr>
          <p:nvPr>
            <p:ph sz="half" idx="1"/>
          </p:nvPr>
        </p:nvPicPr>
        <p:blipFill>
          <a:blip r:embed="rId3"/>
          <a:stretch>
            <a:fillRect/>
          </a:stretch>
        </p:blipFill>
        <p:spPr>
          <a:xfrm>
            <a:off x="4503213" y="1863437"/>
            <a:ext cx="2818874" cy="3931083"/>
          </a:xfrm>
          <a:prstGeom prst="rect">
            <a:avLst/>
          </a:prstGeom>
        </p:spPr>
      </p:pic>
    </p:spTree>
    <p:extLst>
      <p:ext uri="{BB962C8B-B14F-4D97-AF65-F5344CB8AC3E}">
        <p14:creationId xmlns:p14="http://schemas.microsoft.com/office/powerpoint/2010/main" val="1290754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Normal femoral head removed after fracture.</a:t>
            </a:r>
          </a:p>
        </p:txBody>
      </p:sp>
      <p:pic>
        <p:nvPicPr>
          <p:cNvPr id="4" name="Content Placeholder 3">
            <a:extLst>
              <a:ext uri="{FF2B5EF4-FFF2-40B4-BE49-F238E27FC236}">
                <a16:creationId xmlns:a16="http://schemas.microsoft.com/office/drawing/2014/main" id="{C46382CB-68BA-4485-B83A-C09D4B2AC85C}"/>
              </a:ext>
            </a:extLst>
          </p:cNvPr>
          <p:cNvPicPr>
            <a:picLocks noGrp="1" noChangeAspect="1"/>
          </p:cNvPicPr>
          <p:nvPr>
            <p:ph sz="half" idx="1"/>
          </p:nvPr>
        </p:nvPicPr>
        <p:blipFill>
          <a:blip r:embed="rId3"/>
          <a:stretch>
            <a:fillRect/>
          </a:stretch>
        </p:blipFill>
        <p:spPr>
          <a:xfrm>
            <a:off x="3345872" y="1783087"/>
            <a:ext cx="3202880" cy="4219251"/>
          </a:xfrm>
          <a:prstGeom prst="rect">
            <a:avLst/>
          </a:prstGeom>
        </p:spPr>
      </p:pic>
      <p:sp>
        <p:nvSpPr>
          <p:cNvPr id="5" name="Rectangle 4">
            <a:extLst>
              <a:ext uri="{FF2B5EF4-FFF2-40B4-BE49-F238E27FC236}">
                <a16:creationId xmlns:a16="http://schemas.microsoft.com/office/drawing/2014/main" id="{A1A95D83-A828-446A-9513-D0D6CEE77E97}"/>
              </a:ext>
            </a:extLst>
          </p:cNvPr>
          <p:cNvSpPr/>
          <p:nvPr/>
        </p:nvSpPr>
        <p:spPr>
          <a:xfrm>
            <a:off x="7215280" y="3369025"/>
            <a:ext cx="3164713" cy="369332"/>
          </a:xfrm>
          <a:prstGeom prst="rect">
            <a:avLst/>
          </a:prstGeom>
        </p:spPr>
        <p:txBody>
          <a:bodyPr wrap="none">
            <a:spAutoFit/>
          </a:bodyPr>
          <a:lstStyle/>
          <a:p>
            <a:r>
              <a:rPr lang="en-US" dirty="0"/>
              <a:t>Note smooth articular cartilage.</a:t>
            </a:r>
          </a:p>
        </p:txBody>
      </p:sp>
    </p:spTree>
    <p:extLst>
      <p:ext uri="{BB962C8B-B14F-4D97-AF65-F5344CB8AC3E}">
        <p14:creationId xmlns:p14="http://schemas.microsoft.com/office/powerpoint/2010/main" val="158774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Arthritic femoral head removed due to disease.</a:t>
            </a:r>
          </a:p>
        </p:txBody>
      </p:sp>
      <p:pic>
        <p:nvPicPr>
          <p:cNvPr id="4" name="Content Placeholder 3">
            <a:extLst>
              <a:ext uri="{FF2B5EF4-FFF2-40B4-BE49-F238E27FC236}">
                <a16:creationId xmlns:a16="http://schemas.microsoft.com/office/drawing/2014/main" id="{AC4117FD-74A3-4681-A401-5CA0E8FBF10E}"/>
              </a:ext>
            </a:extLst>
          </p:cNvPr>
          <p:cNvPicPr>
            <a:picLocks noGrp="1" noChangeAspect="1"/>
          </p:cNvPicPr>
          <p:nvPr>
            <p:ph sz="half" idx="1"/>
          </p:nvPr>
        </p:nvPicPr>
        <p:blipFill>
          <a:blip r:embed="rId3"/>
          <a:stretch>
            <a:fillRect/>
          </a:stretch>
        </p:blipFill>
        <p:spPr>
          <a:xfrm>
            <a:off x="2955960" y="2008908"/>
            <a:ext cx="2814430" cy="3834102"/>
          </a:xfrm>
          <a:prstGeom prst="rect">
            <a:avLst/>
          </a:prstGeom>
        </p:spPr>
      </p:pic>
      <p:sp>
        <p:nvSpPr>
          <p:cNvPr id="5" name="Rectangle 4">
            <a:extLst>
              <a:ext uri="{FF2B5EF4-FFF2-40B4-BE49-F238E27FC236}">
                <a16:creationId xmlns:a16="http://schemas.microsoft.com/office/drawing/2014/main" id="{A12EAC8D-A6A5-4159-B938-13B57FA275E5}"/>
              </a:ext>
            </a:extLst>
          </p:cNvPr>
          <p:cNvSpPr/>
          <p:nvPr/>
        </p:nvSpPr>
        <p:spPr>
          <a:xfrm>
            <a:off x="6215524" y="3556627"/>
            <a:ext cx="2878224" cy="369332"/>
          </a:xfrm>
          <a:prstGeom prst="rect">
            <a:avLst/>
          </a:prstGeom>
        </p:spPr>
        <p:txBody>
          <a:bodyPr wrap="none">
            <a:spAutoFit/>
          </a:bodyPr>
          <a:lstStyle/>
          <a:p>
            <a:r>
              <a:rPr lang="en-US" dirty="0"/>
              <a:t>Note rough articular surface.</a:t>
            </a:r>
          </a:p>
        </p:txBody>
      </p:sp>
    </p:spTree>
    <p:extLst>
      <p:ext uri="{BB962C8B-B14F-4D97-AF65-F5344CB8AC3E}">
        <p14:creationId xmlns:p14="http://schemas.microsoft.com/office/powerpoint/2010/main" val="3986496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Osteoarthritis (proximal femur)</a:t>
            </a:r>
          </a:p>
        </p:txBody>
      </p:sp>
      <p:pic>
        <p:nvPicPr>
          <p:cNvPr id="4" name="Content Placeholder 3">
            <a:extLst>
              <a:ext uri="{FF2B5EF4-FFF2-40B4-BE49-F238E27FC236}">
                <a16:creationId xmlns:a16="http://schemas.microsoft.com/office/drawing/2014/main" id="{5860C731-1021-41A4-AE82-3CD6ACB6DB7D}"/>
              </a:ext>
            </a:extLst>
          </p:cNvPr>
          <p:cNvPicPr>
            <a:picLocks noGrp="1" noChangeAspect="1"/>
          </p:cNvPicPr>
          <p:nvPr>
            <p:ph sz="half" idx="1"/>
          </p:nvPr>
        </p:nvPicPr>
        <p:blipFill>
          <a:blip r:embed="rId3"/>
          <a:stretch>
            <a:fillRect/>
          </a:stretch>
        </p:blipFill>
        <p:spPr>
          <a:xfrm>
            <a:off x="2506981" y="1718685"/>
            <a:ext cx="3561714" cy="4733925"/>
          </a:xfrm>
          <a:prstGeom prst="rect">
            <a:avLst/>
          </a:prstGeom>
        </p:spPr>
      </p:pic>
      <p:pic>
        <p:nvPicPr>
          <p:cNvPr id="5" name="Picture 4">
            <a:extLst>
              <a:ext uri="{FF2B5EF4-FFF2-40B4-BE49-F238E27FC236}">
                <a16:creationId xmlns:a16="http://schemas.microsoft.com/office/drawing/2014/main" id="{7CED0E5D-829B-4E31-80E9-24074D42D85F}"/>
              </a:ext>
            </a:extLst>
          </p:cNvPr>
          <p:cNvPicPr>
            <a:picLocks noChangeAspect="1"/>
          </p:cNvPicPr>
          <p:nvPr/>
        </p:nvPicPr>
        <p:blipFill>
          <a:blip r:embed="rId4"/>
          <a:stretch>
            <a:fillRect/>
          </a:stretch>
        </p:blipFill>
        <p:spPr>
          <a:xfrm>
            <a:off x="5539575" y="3021932"/>
            <a:ext cx="627942" cy="481626"/>
          </a:xfrm>
          <a:prstGeom prst="rect">
            <a:avLst/>
          </a:prstGeom>
        </p:spPr>
      </p:pic>
      <p:sp>
        <p:nvSpPr>
          <p:cNvPr id="6" name="Rectangle 5">
            <a:extLst>
              <a:ext uri="{FF2B5EF4-FFF2-40B4-BE49-F238E27FC236}">
                <a16:creationId xmlns:a16="http://schemas.microsoft.com/office/drawing/2014/main" id="{5461B776-899F-4052-BF4B-4518D7BCE700}"/>
              </a:ext>
            </a:extLst>
          </p:cNvPr>
          <p:cNvSpPr/>
          <p:nvPr/>
        </p:nvSpPr>
        <p:spPr>
          <a:xfrm>
            <a:off x="6260397" y="2837266"/>
            <a:ext cx="3107133" cy="369332"/>
          </a:xfrm>
          <a:prstGeom prst="rect">
            <a:avLst/>
          </a:prstGeom>
        </p:spPr>
        <p:txBody>
          <a:bodyPr wrap="none">
            <a:spAutoFit/>
          </a:bodyPr>
          <a:lstStyle/>
          <a:p>
            <a:r>
              <a:rPr lang="en-US" dirty="0"/>
              <a:t>Osteoarthritis (proximal femur)</a:t>
            </a:r>
          </a:p>
        </p:txBody>
      </p:sp>
    </p:spTree>
    <p:extLst>
      <p:ext uri="{BB962C8B-B14F-4D97-AF65-F5344CB8AC3E}">
        <p14:creationId xmlns:p14="http://schemas.microsoft.com/office/powerpoint/2010/main" val="3696501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Osteoarthritis anterior/superior patella &amp; posterior tibia</a:t>
            </a:r>
          </a:p>
        </p:txBody>
      </p:sp>
      <p:pic>
        <p:nvPicPr>
          <p:cNvPr id="7" name="Content Placeholder 6">
            <a:extLst>
              <a:ext uri="{FF2B5EF4-FFF2-40B4-BE49-F238E27FC236}">
                <a16:creationId xmlns:a16="http://schemas.microsoft.com/office/drawing/2014/main" id="{DE759EB8-7080-4577-A788-3ABDF1E28C4E}"/>
              </a:ext>
            </a:extLst>
          </p:cNvPr>
          <p:cNvPicPr>
            <a:picLocks noGrp="1" noChangeAspect="1"/>
          </p:cNvPicPr>
          <p:nvPr>
            <p:ph sz="half" idx="1"/>
          </p:nvPr>
        </p:nvPicPr>
        <p:blipFill>
          <a:blip r:embed="rId2"/>
          <a:stretch>
            <a:fillRect/>
          </a:stretch>
        </p:blipFill>
        <p:spPr>
          <a:xfrm>
            <a:off x="4233735" y="1731818"/>
            <a:ext cx="2963973" cy="4201247"/>
          </a:xfrm>
          <a:prstGeom prst="rect">
            <a:avLst/>
          </a:prstGeom>
        </p:spPr>
      </p:pic>
    </p:spTree>
    <p:extLst>
      <p:ext uri="{BB962C8B-B14F-4D97-AF65-F5344CB8AC3E}">
        <p14:creationId xmlns:p14="http://schemas.microsoft.com/office/powerpoint/2010/main" val="4076548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Bunions </a:t>
            </a:r>
          </a:p>
        </p:txBody>
      </p:sp>
      <p:pic>
        <p:nvPicPr>
          <p:cNvPr id="4" name="Content Placeholder 3">
            <a:extLst>
              <a:ext uri="{FF2B5EF4-FFF2-40B4-BE49-F238E27FC236}">
                <a16:creationId xmlns:a16="http://schemas.microsoft.com/office/drawing/2014/main" id="{BACDBE90-A04D-40B1-8907-FF824BE45C30}"/>
              </a:ext>
            </a:extLst>
          </p:cNvPr>
          <p:cNvPicPr>
            <a:picLocks noGrp="1" noChangeAspect="1"/>
          </p:cNvPicPr>
          <p:nvPr>
            <p:ph sz="half" idx="1"/>
          </p:nvPr>
        </p:nvPicPr>
        <p:blipFill>
          <a:blip r:embed="rId3"/>
          <a:stretch>
            <a:fillRect/>
          </a:stretch>
        </p:blipFill>
        <p:spPr>
          <a:xfrm>
            <a:off x="3402791" y="2036618"/>
            <a:ext cx="5785645" cy="4131974"/>
          </a:xfrm>
          <a:prstGeom prst="rect">
            <a:avLst/>
          </a:prstGeom>
        </p:spPr>
      </p:pic>
    </p:spTree>
    <p:extLst>
      <p:ext uri="{BB962C8B-B14F-4D97-AF65-F5344CB8AC3E}">
        <p14:creationId xmlns:p14="http://schemas.microsoft.com/office/powerpoint/2010/main" val="2119057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Rheumatoid Arthritis</a:t>
            </a:r>
          </a:p>
        </p:txBody>
      </p:sp>
      <p:pic>
        <p:nvPicPr>
          <p:cNvPr id="4" name="Content Placeholder 3">
            <a:extLst>
              <a:ext uri="{FF2B5EF4-FFF2-40B4-BE49-F238E27FC236}">
                <a16:creationId xmlns:a16="http://schemas.microsoft.com/office/drawing/2014/main" id="{D4DC4CE5-53E2-4B52-916C-D9CD4720AAD4}"/>
              </a:ext>
            </a:extLst>
          </p:cNvPr>
          <p:cNvPicPr>
            <a:picLocks noGrp="1" noChangeAspect="1"/>
          </p:cNvPicPr>
          <p:nvPr>
            <p:ph sz="half" idx="1"/>
          </p:nvPr>
        </p:nvPicPr>
        <p:blipFill>
          <a:blip r:embed="rId3"/>
          <a:stretch>
            <a:fillRect/>
          </a:stretch>
        </p:blipFill>
        <p:spPr>
          <a:xfrm>
            <a:off x="3893127" y="1928214"/>
            <a:ext cx="5252512" cy="3907869"/>
          </a:xfrm>
          <a:prstGeom prst="rect">
            <a:avLst/>
          </a:prstGeom>
        </p:spPr>
      </p:pic>
    </p:spTree>
    <p:extLst>
      <p:ext uri="{BB962C8B-B14F-4D97-AF65-F5344CB8AC3E}">
        <p14:creationId xmlns:p14="http://schemas.microsoft.com/office/powerpoint/2010/main" val="1921976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Rheumatoid nodules at pressure points of elbows</a:t>
            </a:r>
          </a:p>
        </p:txBody>
      </p:sp>
      <p:pic>
        <p:nvPicPr>
          <p:cNvPr id="7" name="Content Placeholder 6">
            <a:extLst>
              <a:ext uri="{FF2B5EF4-FFF2-40B4-BE49-F238E27FC236}">
                <a16:creationId xmlns:a16="http://schemas.microsoft.com/office/drawing/2014/main" id="{AFFDBE51-DE0E-42C8-9654-84DD661FC0ED}"/>
              </a:ext>
            </a:extLst>
          </p:cNvPr>
          <p:cNvPicPr>
            <a:picLocks noGrp="1" noChangeAspect="1"/>
          </p:cNvPicPr>
          <p:nvPr>
            <p:ph sz="half" idx="1"/>
          </p:nvPr>
        </p:nvPicPr>
        <p:blipFill>
          <a:blip r:embed="rId3"/>
          <a:stretch>
            <a:fillRect/>
          </a:stretch>
        </p:blipFill>
        <p:spPr>
          <a:xfrm>
            <a:off x="2909454" y="1940287"/>
            <a:ext cx="6642353" cy="4082833"/>
          </a:xfrm>
          <a:prstGeom prst="rect">
            <a:avLst/>
          </a:prstGeom>
        </p:spPr>
      </p:pic>
    </p:spTree>
    <p:extLst>
      <p:ext uri="{BB962C8B-B14F-4D97-AF65-F5344CB8AC3E}">
        <p14:creationId xmlns:p14="http://schemas.microsoft.com/office/powerpoint/2010/main" val="1769705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Skeletal system has 206 bones</a:t>
            </a:r>
          </a:p>
        </p:txBody>
      </p:sp>
      <p:pic>
        <p:nvPicPr>
          <p:cNvPr id="4" name="Picture 3">
            <a:extLst>
              <a:ext uri="{FF2B5EF4-FFF2-40B4-BE49-F238E27FC236}">
                <a16:creationId xmlns:a16="http://schemas.microsoft.com/office/drawing/2014/main" id="{CFBF3E50-1623-4FDA-9F4E-DBBCD733CD09}"/>
              </a:ext>
            </a:extLst>
          </p:cNvPr>
          <p:cNvPicPr>
            <a:picLocks noChangeAspect="1"/>
          </p:cNvPicPr>
          <p:nvPr/>
        </p:nvPicPr>
        <p:blipFill>
          <a:blip r:embed="rId2"/>
          <a:stretch>
            <a:fillRect/>
          </a:stretch>
        </p:blipFill>
        <p:spPr>
          <a:xfrm>
            <a:off x="5302203" y="2472324"/>
            <a:ext cx="2256397" cy="3492776"/>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Gout from sodium urate crystals deposited in joints. </a:t>
            </a:r>
          </a:p>
        </p:txBody>
      </p:sp>
      <p:pic>
        <p:nvPicPr>
          <p:cNvPr id="7" name="Content Placeholder 6">
            <a:extLst>
              <a:ext uri="{FF2B5EF4-FFF2-40B4-BE49-F238E27FC236}">
                <a16:creationId xmlns:a16="http://schemas.microsoft.com/office/drawing/2014/main" id="{79DC244C-5FB5-4686-AC56-A786CA9386D0}"/>
              </a:ext>
            </a:extLst>
          </p:cNvPr>
          <p:cNvPicPr>
            <a:picLocks noGrp="1" noChangeAspect="1"/>
          </p:cNvPicPr>
          <p:nvPr>
            <p:ph sz="half" idx="1"/>
          </p:nvPr>
        </p:nvPicPr>
        <p:blipFill>
          <a:blip r:embed="rId3"/>
          <a:stretch>
            <a:fillRect/>
          </a:stretch>
        </p:blipFill>
        <p:spPr>
          <a:xfrm>
            <a:off x="3318163" y="1943789"/>
            <a:ext cx="5918817" cy="3878440"/>
          </a:xfrm>
          <a:prstGeom prst="rect">
            <a:avLst/>
          </a:prstGeom>
        </p:spPr>
      </p:pic>
    </p:spTree>
    <p:extLst>
      <p:ext uri="{BB962C8B-B14F-4D97-AF65-F5344CB8AC3E}">
        <p14:creationId xmlns:p14="http://schemas.microsoft.com/office/powerpoint/2010/main" val="1473192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Chronic gout eventually destroys bone.</a:t>
            </a:r>
          </a:p>
        </p:txBody>
      </p:sp>
      <p:pic>
        <p:nvPicPr>
          <p:cNvPr id="7" name="Content Placeholder 6">
            <a:extLst>
              <a:ext uri="{FF2B5EF4-FFF2-40B4-BE49-F238E27FC236}">
                <a16:creationId xmlns:a16="http://schemas.microsoft.com/office/drawing/2014/main" id="{520BF0E7-8836-4B2C-B10B-4764AC855F69}"/>
              </a:ext>
            </a:extLst>
          </p:cNvPr>
          <p:cNvPicPr>
            <a:picLocks noGrp="1" noChangeAspect="1"/>
          </p:cNvPicPr>
          <p:nvPr>
            <p:ph sz="half" idx="1"/>
          </p:nvPr>
        </p:nvPicPr>
        <p:blipFill>
          <a:blip r:embed="rId3"/>
          <a:stretch>
            <a:fillRect/>
          </a:stretch>
        </p:blipFill>
        <p:spPr>
          <a:xfrm>
            <a:off x="3057172" y="1780310"/>
            <a:ext cx="6681915" cy="4374428"/>
          </a:xfrm>
          <a:prstGeom prst="rect">
            <a:avLst/>
          </a:prstGeom>
        </p:spPr>
      </p:pic>
    </p:spTree>
    <p:extLst>
      <p:ext uri="{BB962C8B-B14F-4D97-AF65-F5344CB8AC3E}">
        <p14:creationId xmlns:p14="http://schemas.microsoft.com/office/powerpoint/2010/main" val="3253172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Anatomy of Bone</a:t>
            </a:r>
          </a:p>
        </p:txBody>
      </p:sp>
      <p:pic>
        <p:nvPicPr>
          <p:cNvPr id="4" name="Content Placeholder 3">
            <a:extLst>
              <a:ext uri="{FF2B5EF4-FFF2-40B4-BE49-F238E27FC236}">
                <a16:creationId xmlns:a16="http://schemas.microsoft.com/office/drawing/2014/main" id="{233CC559-BD43-4E5B-9D35-C164A1DF1791}"/>
              </a:ext>
            </a:extLst>
          </p:cNvPr>
          <p:cNvPicPr>
            <a:picLocks noGrp="1" noChangeAspect="1"/>
          </p:cNvPicPr>
          <p:nvPr>
            <p:ph sz="half" idx="1"/>
          </p:nvPr>
        </p:nvPicPr>
        <p:blipFill>
          <a:blip r:embed="rId2"/>
          <a:stretch>
            <a:fillRect/>
          </a:stretch>
        </p:blipFill>
        <p:spPr>
          <a:xfrm>
            <a:off x="3539189" y="2197019"/>
            <a:ext cx="5870290" cy="3215112"/>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Osteoporosis-disease characterized by low bone mass &amp; structural deterioration of bone tissue</a:t>
            </a:r>
          </a:p>
        </p:txBody>
      </p:sp>
      <p:pic>
        <p:nvPicPr>
          <p:cNvPr id="4" name="Content Placeholder 3">
            <a:extLst>
              <a:ext uri="{FF2B5EF4-FFF2-40B4-BE49-F238E27FC236}">
                <a16:creationId xmlns:a16="http://schemas.microsoft.com/office/drawing/2014/main" id="{AF2C06D0-7BCA-4F9B-8105-CCF058720043}"/>
              </a:ext>
            </a:extLst>
          </p:cNvPr>
          <p:cNvPicPr>
            <a:picLocks noGrp="1" noChangeAspect="1"/>
          </p:cNvPicPr>
          <p:nvPr>
            <p:ph sz="half" idx="1"/>
          </p:nvPr>
        </p:nvPicPr>
        <p:blipFill>
          <a:blip r:embed="rId2"/>
          <a:stretch>
            <a:fillRect/>
          </a:stretch>
        </p:blipFill>
        <p:spPr>
          <a:xfrm>
            <a:off x="2907659" y="2567523"/>
            <a:ext cx="7023733" cy="2774374"/>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Skeletal pathology</a:t>
            </a:r>
          </a:p>
        </p:txBody>
      </p:sp>
      <p:pic>
        <p:nvPicPr>
          <p:cNvPr id="4" name="Content Placeholder 3">
            <a:extLst>
              <a:ext uri="{FF2B5EF4-FFF2-40B4-BE49-F238E27FC236}">
                <a16:creationId xmlns:a16="http://schemas.microsoft.com/office/drawing/2014/main" id="{2B7D8035-33EC-4D98-9D21-E9DEBB0ECD88}"/>
              </a:ext>
            </a:extLst>
          </p:cNvPr>
          <p:cNvPicPr>
            <a:picLocks noGrp="1" noChangeAspect="1"/>
          </p:cNvPicPr>
          <p:nvPr>
            <p:ph sz="half" idx="1"/>
          </p:nvPr>
        </p:nvPicPr>
        <p:blipFill>
          <a:blip r:embed="rId2"/>
          <a:stretch>
            <a:fillRect/>
          </a:stretch>
        </p:blipFill>
        <p:spPr>
          <a:xfrm>
            <a:off x="4756196" y="2107607"/>
            <a:ext cx="2735361" cy="3744524"/>
          </a:xfrm>
          <a:prstGeom prst="rect">
            <a:avLst/>
          </a:prstGeom>
        </p:spPr>
      </p:pic>
    </p:spTree>
    <p:extLst>
      <p:ext uri="{BB962C8B-B14F-4D97-AF65-F5344CB8AC3E}">
        <p14:creationId xmlns:p14="http://schemas.microsoft.com/office/powerpoint/2010/main" val="252456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58BAE0-DF98-457F-BCE2-FFF7E6F2A08B}"/>
              </a:ext>
            </a:extLst>
          </p:cNvPr>
          <p:cNvPicPr>
            <a:picLocks noChangeAspect="1"/>
          </p:cNvPicPr>
          <p:nvPr/>
        </p:nvPicPr>
        <p:blipFill>
          <a:blip r:embed="rId2"/>
          <a:stretch>
            <a:fillRect/>
          </a:stretch>
        </p:blipFill>
        <p:spPr>
          <a:xfrm>
            <a:off x="2743200" y="1065703"/>
            <a:ext cx="7030135" cy="5272601"/>
          </a:xfrm>
          <a:prstGeom prst="rect">
            <a:avLst/>
          </a:prstGeom>
        </p:spPr>
      </p:pic>
      <p:pic>
        <p:nvPicPr>
          <p:cNvPr id="7" name="Picture 6">
            <a:extLst>
              <a:ext uri="{FF2B5EF4-FFF2-40B4-BE49-F238E27FC236}">
                <a16:creationId xmlns:a16="http://schemas.microsoft.com/office/drawing/2014/main" id="{D676FBE3-17A4-413E-92B6-263106383496}"/>
              </a:ext>
            </a:extLst>
          </p:cNvPr>
          <p:cNvPicPr>
            <a:picLocks noChangeAspect="1"/>
          </p:cNvPicPr>
          <p:nvPr/>
        </p:nvPicPr>
        <p:blipFill>
          <a:blip r:embed="rId3"/>
          <a:stretch>
            <a:fillRect/>
          </a:stretch>
        </p:blipFill>
        <p:spPr>
          <a:xfrm>
            <a:off x="3759314" y="4619413"/>
            <a:ext cx="5791702" cy="908383"/>
          </a:xfrm>
          <a:prstGeom prst="rect">
            <a:avLst/>
          </a:prstGeom>
        </p:spPr>
      </p:pic>
    </p:spTree>
    <p:extLst>
      <p:ext uri="{BB962C8B-B14F-4D97-AF65-F5344CB8AC3E}">
        <p14:creationId xmlns:p14="http://schemas.microsoft.com/office/powerpoint/2010/main" val="296084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4A4617-13F4-4DB7-92B4-BC7456ADF35D}"/>
              </a:ext>
            </a:extLst>
          </p:cNvPr>
          <p:cNvPicPr>
            <a:picLocks noChangeAspect="1"/>
          </p:cNvPicPr>
          <p:nvPr/>
        </p:nvPicPr>
        <p:blipFill>
          <a:blip r:embed="rId3"/>
          <a:stretch>
            <a:fillRect/>
          </a:stretch>
        </p:blipFill>
        <p:spPr>
          <a:xfrm>
            <a:off x="2822141" y="977706"/>
            <a:ext cx="7222968" cy="5446118"/>
          </a:xfrm>
          <a:prstGeom prst="rect">
            <a:avLst/>
          </a:prstGeom>
        </p:spPr>
      </p:pic>
      <p:pic>
        <p:nvPicPr>
          <p:cNvPr id="7" name="Picture 6">
            <a:extLst>
              <a:ext uri="{FF2B5EF4-FFF2-40B4-BE49-F238E27FC236}">
                <a16:creationId xmlns:a16="http://schemas.microsoft.com/office/drawing/2014/main" id="{F947709D-2EA2-4EE4-864D-27714052AD09}"/>
              </a:ext>
            </a:extLst>
          </p:cNvPr>
          <p:cNvPicPr>
            <a:picLocks noChangeAspect="1"/>
          </p:cNvPicPr>
          <p:nvPr/>
        </p:nvPicPr>
        <p:blipFill>
          <a:blip r:embed="rId4"/>
          <a:stretch>
            <a:fillRect/>
          </a:stretch>
        </p:blipFill>
        <p:spPr>
          <a:xfrm>
            <a:off x="6433625" y="1243320"/>
            <a:ext cx="3944601" cy="907651"/>
          </a:xfrm>
          <a:prstGeom prst="rect">
            <a:avLst/>
          </a:prstGeom>
        </p:spPr>
      </p:pic>
    </p:spTree>
    <p:extLst>
      <p:ext uri="{BB962C8B-B14F-4D97-AF65-F5344CB8AC3E}">
        <p14:creationId xmlns:p14="http://schemas.microsoft.com/office/powerpoint/2010/main" val="34644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41EB5B-5E3E-485B-AE69-C250B8BBFE23}"/>
              </a:ext>
            </a:extLst>
          </p:cNvPr>
          <p:cNvPicPr>
            <a:picLocks noChangeAspect="1"/>
          </p:cNvPicPr>
          <p:nvPr/>
        </p:nvPicPr>
        <p:blipFill>
          <a:blip r:embed="rId3"/>
          <a:stretch>
            <a:fillRect/>
          </a:stretch>
        </p:blipFill>
        <p:spPr>
          <a:xfrm>
            <a:off x="2202873" y="481612"/>
            <a:ext cx="8133946" cy="6279406"/>
          </a:xfrm>
          <a:prstGeom prst="rect">
            <a:avLst/>
          </a:prstGeom>
        </p:spPr>
      </p:pic>
    </p:spTree>
    <p:extLst>
      <p:ext uri="{BB962C8B-B14F-4D97-AF65-F5344CB8AC3E}">
        <p14:creationId xmlns:p14="http://schemas.microsoft.com/office/powerpoint/2010/main" val="1077649995"/>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http://schemas.microsoft.com/sharepoint/v3"/>
    <ds:schemaRef ds:uri="http://schemas.openxmlformats.org/package/2006/metadata/core-properties"/>
    <ds:schemaRef ds:uri="http://schemas.microsoft.com/office/2006/documentManagement/types"/>
    <ds:schemaRef ds:uri="http://purl.org/dc/elements/1.1/"/>
    <ds:schemaRef ds:uri="http://purl.org/dc/terms/"/>
    <ds:schemaRef ds:uri="http://purl.org/dc/dcmitype/"/>
    <ds:schemaRef ds:uri="http://schemas.microsoft.com/office/2006/metadata/properties"/>
    <ds:schemaRef ds:uri="05d88611-e516-4d1a-b12e-39107e78b3d0"/>
    <ds:schemaRef ds:uri="http://schemas.microsoft.com/office/infopath/2007/PartnerControls"/>
    <ds:schemaRef ds:uri="56ea17bb-c96d-4826-b465-01eec0dd23dd"/>
    <ds:schemaRef ds:uri="http://www.w3.org/XML/1998/namespace"/>
  </ds:schemaRefs>
</ds:datastoreItem>
</file>

<file path=customXml/itemProps2.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292</TotalTime>
  <Words>1093</Words>
  <Application>Microsoft Office PowerPoint</Application>
  <PresentationFormat>Widescreen</PresentationFormat>
  <Paragraphs>74</Paragraphs>
  <Slides>31</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Skeletal system has 206 bones</vt:lpstr>
      <vt:lpstr>Anatomy of Bone</vt:lpstr>
      <vt:lpstr>Osteoporosis-disease characterized by low bone mass &amp; structural deterioration of bone tissue</vt:lpstr>
      <vt:lpstr>Skeletal 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MRI scan of spine demonstrates metastatic lesion destroying C7</vt:lpstr>
      <vt:lpstr>Osteopetrosis</vt:lpstr>
      <vt:lpstr>Paget’s Disease</vt:lpstr>
      <vt:lpstr>Radiograph--Scoliosis (lateral curvature of spine)</vt:lpstr>
      <vt:lpstr>Mild scoliosis in lumbar region</vt:lpstr>
      <vt:lpstr>MRI of Spine</vt:lpstr>
      <vt:lpstr>Compression Fx. Collapse of vertebra</vt:lpstr>
      <vt:lpstr>Herniated disk compressing spinal cord.</vt:lpstr>
      <vt:lpstr>Osteoarthritis of vertebral column</vt:lpstr>
      <vt:lpstr>Normal femoral head removed after fracture.</vt:lpstr>
      <vt:lpstr>Arthritic femoral head removed due to disease.</vt:lpstr>
      <vt:lpstr>Osteoarthritis (proximal femur)</vt:lpstr>
      <vt:lpstr>Osteoarthritis anterior/superior patella &amp; posterior tibia</vt:lpstr>
      <vt:lpstr>Bunions </vt:lpstr>
      <vt:lpstr>Rheumatoid Arthritis</vt:lpstr>
      <vt:lpstr>Rheumatoid nodules at pressure points of elbows</vt:lpstr>
      <vt:lpstr>Gout from sodium urate crystals deposited in joints. </vt:lpstr>
      <vt:lpstr>Chronic gout eventually destroys bone.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9</cp:revision>
  <cp:lastPrinted>2017-07-07T16:17:37Z</cp:lastPrinted>
  <dcterms:created xsi:type="dcterms:W3CDTF">2017-07-11T23:58:30Z</dcterms:created>
  <dcterms:modified xsi:type="dcterms:W3CDTF">2017-07-25T19:05:31Z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