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2"/>
  </p:notesMasterIdLst>
  <p:sldIdLst>
    <p:sldId id="321"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8" r:id="rId20"/>
    <p:sldId id="335" r:id="rId21"/>
    <p:sldId id="336" r:id="rId22"/>
    <p:sldId id="337" r:id="rId23"/>
    <p:sldId id="339" r:id="rId24"/>
    <p:sldId id="340" r:id="rId25"/>
    <p:sldId id="346" r:id="rId26"/>
    <p:sldId id="341" r:id="rId27"/>
    <p:sldId id="342" r:id="rId28"/>
    <p:sldId id="343" r:id="rId29"/>
    <p:sldId id="344" r:id="rId30"/>
    <p:sldId id="345" r:id="rId3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7/13/2017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The History of Health Care</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Jewish Medicine</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Avoided medical practice</a:t>
            </a:r>
          </a:p>
          <a:p>
            <a:pPr lvl="1"/>
            <a:r>
              <a:rPr lang="en-US" dirty="0"/>
              <a:t>Concentrated on health rules concerning food, cleanliness, and quarantine</a:t>
            </a:r>
          </a:p>
          <a:p>
            <a:pPr lvl="1"/>
            <a:r>
              <a:rPr lang="en-US" dirty="0"/>
              <a:t>Moses: pre-Hippocratic medical practice</a:t>
            </a:r>
          </a:p>
          <a:p>
            <a:pPr lvl="2"/>
            <a:r>
              <a:rPr lang="en-US" dirty="0"/>
              <a:t>Banned quackery (God was the only physician)</a:t>
            </a:r>
          </a:p>
          <a:p>
            <a:pPr lvl="2"/>
            <a:r>
              <a:rPr lang="en-US" dirty="0"/>
              <a:t>Enforced Day of Rest</a:t>
            </a:r>
          </a:p>
        </p:txBody>
      </p:sp>
    </p:spTree>
    <p:extLst>
      <p:ext uri="{BB962C8B-B14F-4D97-AF65-F5344CB8AC3E}">
        <p14:creationId xmlns:p14="http://schemas.microsoft.com/office/powerpoint/2010/main" val="47632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Greek Medicine</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First to study causes of diseases</a:t>
            </a:r>
          </a:p>
          <a:p>
            <a:pPr lvl="1"/>
            <a:r>
              <a:rPr lang="en-US" dirty="0"/>
              <a:t>Research helped eliminate superstitions</a:t>
            </a:r>
          </a:p>
          <a:p>
            <a:pPr lvl="1"/>
            <a:r>
              <a:rPr lang="en-US" dirty="0"/>
              <a:t>Sanitary practices were associated with the spread of disease</a:t>
            </a:r>
          </a:p>
          <a:p>
            <a:pPr lvl="1"/>
            <a:r>
              <a:rPr lang="en-US" dirty="0"/>
              <a:t>Hippocrates - “Father of Medicine”</a:t>
            </a:r>
          </a:p>
          <a:p>
            <a:pPr lvl="2"/>
            <a:r>
              <a:rPr lang="en-US" dirty="0"/>
              <a:t>no dissection, only observations </a:t>
            </a:r>
          </a:p>
          <a:p>
            <a:pPr lvl="2"/>
            <a:r>
              <a:rPr lang="en-US" dirty="0"/>
              <a:t>took careful notes of signs/symptoms of diseases </a:t>
            </a:r>
          </a:p>
          <a:p>
            <a:pPr lvl="2"/>
            <a:r>
              <a:rPr lang="en-US" dirty="0"/>
              <a:t>disease was not caused by supernatural forces</a:t>
            </a:r>
          </a:p>
          <a:p>
            <a:pPr lvl="2"/>
            <a:r>
              <a:rPr lang="en-US" dirty="0"/>
              <a:t>wrote standards of ethics which is the basis for today’s medical ethics</a:t>
            </a:r>
          </a:p>
          <a:p>
            <a:pPr lvl="1"/>
            <a:endParaRPr lang="en-US" dirty="0"/>
          </a:p>
        </p:txBody>
      </p:sp>
    </p:spTree>
    <p:extLst>
      <p:ext uri="{BB962C8B-B14F-4D97-AF65-F5344CB8AC3E}">
        <p14:creationId xmlns:p14="http://schemas.microsoft.com/office/powerpoint/2010/main" val="2548540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Greek Medicine</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Aesculapius</a:t>
            </a:r>
          </a:p>
          <a:p>
            <a:pPr lvl="1"/>
            <a:r>
              <a:rPr lang="en-US" dirty="0"/>
              <a:t>staff and serpent symbol of medicine</a:t>
            </a:r>
          </a:p>
          <a:p>
            <a:pPr lvl="1"/>
            <a:r>
              <a:rPr lang="en-US" dirty="0"/>
              <a:t>temples built in his honor because the first true clinics and hospitals</a:t>
            </a:r>
          </a:p>
          <a:p>
            <a:pPr marL="0" lvl="1" indent="0">
              <a:buNone/>
            </a:pPr>
            <a:endParaRPr lang="en-US" dirty="0"/>
          </a:p>
        </p:txBody>
      </p:sp>
      <p:pic>
        <p:nvPicPr>
          <p:cNvPr id="4" name="Picture 3" descr="D:\PFiles\MSOffice\Clipart\standard\stddir3\hm00155_.wmf">
            <a:extLst>
              <a:ext uri="{FF2B5EF4-FFF2-40B4-BE49-F238E27FC236}">
                <a16:creationId xmlns:a16="http://schemas.microsoft.com/office/drawing/2014/main" id="{6343F07F-92B1-484E-8DBF-7A41F8683A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7587" y="1283509"/>
            <a:ext cx="3086840" cy="49864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324875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Roman Medicine</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Learned from the Greeks and developed a sanitation system</a:t>
            </a:r>
          </a:p>
          <a:p>
            <a:pPr lvl="2"/>
            <a:r>
              <a:rPr lang="en-US" dirty="0"/>
              <a:t>Aqueducts and sewers</a:t>
            </a:r>
          </a:p>
          <a:p>
            <a:pPr lvl="2"/>
            <a:r>
              <a:rPr lang="en-US" dirty="0"/>
              <a:t>Public baths</a:t>
            </a:r>
          </a:p>
          <a:p>
            <a:pPr lvl="1"/>
            <a:r>
              <a:rPr lang="en-US" dirty="0"/>
              <a:t>Beginning of public health</a:t>
            </a:r>
          </a:p>
          <a:p>
            <a:pPr lvl="1"/>
            <a:r>
              <a:rPr lang="en-US" dirty="0"/>
              <a:t>First to organize medical care</a:t>
            </a:r>
          </a:p>
          <a:p>
            <a:pPr lvl="1"/>
            <a:r>
              <a:rPr lang="en-US" dirty="0"/>
              <a:t>Army medicine</a:t>
            </a:r>
          </a:p>
          <a:p>
            <a:pPr lvl="1"/>
            <a:r>
              <a:rPr lang="en-US" dirty="0"/>
              <a:t>Room in doctors’ house became first hospital</a:t>
            </a:r>
          </a:p>
          <a:p>
            <a:pPr lvl="1"/>
            <a:r>
              <a:rPr lang="en-US" dirty="0"/>
              <a:t>Public hygiene</a:t>
            </a:r>
          </a:p>
          <a:p>
            <a:pPr lvl="2"/>
            <a:r>
              <a:rPr lang="en-US" dirty="0"/>
              <a:t>Flood control</a:t>
            </a:r>
          </a:p>
          <a:p>
            <a:pPr lvl="2"/>
            <a:r>
              <a:rPr lang="en-US" dirty="0"/>
              <a:t>Solid construction of homes</a:t>
            </a:r>
          </a:p>
        </p:txBody>
      </p:sp>
    </p:spTree>
    <p:extLst>
      <p:ext uri="{BB962C8B-B14F-4D97-AF65-F5344CB8AC3E}">
        <p14:creationId xmlns:p14="http://schemas.microsoft.com/office/powerpoint/2010/main" val="12446210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Dark Ages (400-800 A.D.) and Middle Ages (800-1400 A.D.)</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Medicine practiced only in convents and monasteries</a:t>
            </a:r>
          </a:p>
          <a:p>
            <a:pPr lvl="1"/>
            <a:r>
              <a:rPr lang="en-US" dirty="0"/>
              <a:t>Custodial care</a:t>
            </a:r>
          </a:p>
          <a:p>
            <a:pPr lvl="1"/>
            <a:r>
              <a:rPr lang="en-US" dirty="0"/>
              <a:t>Life and death in god’s hands</a:t>
            </a:r>
          </a:p>
          <a:p>
            <a:pPr lvl="1"/>
            <a:r>
              <a:rPr lang="en-US" dirty="0"/>
              <a:t>Terrible epidemics</a:t>
            </a:r>
          </a:p>
          <a:p>
            <a:pPr lvl="2"/>
            <a:r>
              <a:rPr lang="en-US" dirty="0"/>
              <a:t>Bubonic plague (Black Death)</a:t>
            </a:r>
          </a:p>
          <a:p>
            <a:pPr lvl="2"/>
            <a:r>
              <a:rPr lang="en-US" dirty="0"/>
              <a:t>Small pox</a:t>
            </a:r>
          </a:p>
          <a:p>
            <a:pPr lvl="2"/>
            <a:r>
              <a:rPr lang="en-US" dirty="0"/>
              <a:t>Diphtheria</a:t>
            </a:r>
          </a:p>
          <a:p>
            <a:pPr lvl="2"/>
            <a:r>
              <a:rPr lang="en-US" dirty="0"/>
              <a:t>Syphilis</a:t>
            </a:r>
          </a:p>
          <a:p>
            <a:pPr lvl="2"/>
            <a:r>
              <a:rPr lang="en-US" dirty="0"/>
              <a:t>Measles</a:t>
            </a:r>
          </a:p>
          <a:p>
            <a:pPr lvl="2"/>
            <a:r>
              <a:rPr lang="en-US" dirty="0" err="1"/>
              <a:t>Typhonid</a:t>
            </a:r>
            <a:r>
              <a:rPr lang="en-US" dirty="0"/>
              <a:t> fever</a:t>
            </a:r>
          </a:p>
          <a:p>
            <a:pPr lvl="2"/>
            <a:r>
              <a:rPr lang="en-US" dirty="0"/>
              <a:t>Tuberculosis</a:t>
            </a:r>
          </a:p>
          <a:p>
            <a:pPr lvl="1"/>
            <a:endParaRPr lang="en-US" dirty="0"/>
          </a:p>
        </p:txBody>
      </p:sp>
    </p:spTree>
    <p:extLst>
      <p:ext uri="{BB962C8B-B14F-4D97-AF65-F5344CB8AC3E}">
        <p14:creationId xmlns:p14="http://schemas.microsoft.com/office/powerpoint/2010/main" val="4014961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Dark Ages (400-800 A.D.) and Middle Ages (800-1400 A.D.)</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Crusaders spread disease</a:t>
            </a:r>
          </a:p>
          <a:p>
            <a:pPr lvl="1"/>
            <a:r>
              <a:rPr lang="en-US" dirty="0"/>
              <a:t>Cities became common</a:t>
            </a:r>
          </a:p>
          <a:p>
            <a:pPr lvl="1"/>
            <a:r>
              <a:rPr lang="en-US" dirty="0"/>
              <a:t>Special officers to deal with sanitary problems</a:t>
            </a:r>
          </a:p>
          <a:p>
            <a:pPr lvl="1"/>
            <a:r>
              <a:rPr lang="en-US" dirty="0"/>
              <a:t>Realization that diseases are contagious</a:t>
            </a:r>
          </a:p>
          <a:p>
            <a:pPr lvl="1"/>
            <a:r>
              <a:rPr lang="en-US" dirty="0"/>
              <a:t>Quarantine laws passed</a:t>
            </a:r>
          </a:p>
        </p:txBody>
      </p:sp>
    </p:spTree>
    <p:extLst>
      <p:ext uri="{BB962C8B-B14F-4D97-AF65-F5344CB8AC3E}">
        <p14:creationId xmlns:p14="http://schemas.microsoft.com/office/powerpoint/2010/main" val="10269301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Renaissance Medicine (1350-1650 A.D.)</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Universities and medical schools for research</a:t>
            </a:r>
          </a:p>
          <a:p>
            <a:pPr lvl="1"/>
            <a:r>
              <a:rPr lang="en-US" dirty="0"/>
              <a:t>Dissection</a:t>
            </a:r>
          </a:p>
          <a:p>
            <a:pPr lvl="1"/>
            <a:r>
              <a:rPr lang="en-US" dirty="0"/>
              <a:t>Book publishing</a:t>
            </a:r>
          </a:p>
          <a:p>
            <a:pPr marL="0" lvl="1" indent="0">
              <a:buNone/>
            </a:pPr>
            <a:endParaRPr lang="en-US" dirty="0"/>
          </a:p>
        </p:txBody>
      </p:sp>
      <p:pic>
        <p:nvPicPr>
          <p:cNvPr id="4" name="Picture 3" descr="D:\PFiles\MSOffice\Clipart\standard\stddir1\bd00038_.wmf">
            <a:extLst>
              <a:ext uri="{FF2B5EF4-FFF2-40B4-BE49-F238E27FC236}">
                <a16:creationId xmlns:a16="http://schemas.microsoft.com/office/drawing/2014/main" id="{CA2B02B7-215D-4F0A-A2A2-503A0FFE27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0559" y="2233358"/>
            <a:ext cx="3111624" cy="30213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1748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16</a:t>
            </a:r>
            <a:r>
              <a:rPr lang="en-US" altLang="en-US" baseline="30000" dirty="0"/>
              <a:t>th</a:t>
            </a:r>
            <a:r>
              <a:rPr lang="en-US" altLang="en-US" dirty="0"/>
              <a:t> &amp; 17</a:t>
            </a:r>
            <a:r>
              <a:rPr lang="en-US" altLang="en-US" baseline="30000" dirty="0"/>
              <a:t>th</a:t>
            </a:r>
            <a:r>
              <a:rPr lang="en-US" altLang="en-US" dirty="0"/>
              <a:t> Century</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Leonardo da Vinci</a:t>
            </a:r>
          </a:p>
          <a:p>
            <a:pPr lvl="2"/>
            <a:r>
              <a:rPr lang="en-US" dirty="0"/>
              <a:t>Studied the anatomy of the body</a:t>
            </a:r>
          </a:p>
          <a:p>
            <a:pPr lvl="1"/>
            <a:r>
              <a:rPr lang="en-US" dirty="0"/>
              <a:t>Anton van </a:t>
            </a:r>
            <a:r>
              <a:rPr lang="en-US" dirty="0" err="1"/>
              <a:t>Leeuwekhoek</a:t>
            </a:r>
            <a:r>
              <a:rPr lang="en-US" dirty="0"/>
              <a:t> (1676)</a:t>
            </a:r>
          </a:p>
          <a:p>
            <a:pPr lvl="2"/>
            <a:r>
              <a:rPr lang="en-US" dirty="0"/>
              <a:t>Invented microscope</a:t>
            </a:r>
          </a:p>
          <a:p>
            <a:pPr lvl="2"/>
            <a:r>
              <a:rPr lang="en-US" dirty="0"/>
              <a:t>Observed microorganisms</a:t>
            </a:r>
          </a:p>
          <a:p>
            <a:pPr lvl="1"/>
            <a:endParaRPr lang="en-US" dirty="0"/>
          </a:p>
        </p:txBody>
      </p:sp>
      <p:grpSp>
        <p:nvGrpSpPr>
          <p:cNvPr id="4" name="Group 3">
            <a:extLst>
              <a:ext uri="{FF2B5EF4-FFF2-40B4-BE49-F238E27FC236}">
                <a16:creationId xmlns:a16="http://schemas.microsoft.com/office/drawing/2014/main" id="{6EBC8633-B5B6-4B89-A818-413DBD384CE8}"/>
              </a:ext>
            </a:extLst>
          </p:cNvPr>
          <p:cNvGrpSpPr>
            <a:grpSpLocks/>
          </p:cNvGrpSpPr>
          <p:nvPr/>
        </p:nvGrpSpPr>
        <p:grpSpPr bwMode="auto">
          <a:xfrm>
            <a:off x="7182514" y="1677871"/>
            <a:ext cx="3741753" cy="4092613"/>
            <a:chOff x="3264" y="1692"/>
            <a:chExt cx="2158" cy="2154"/>
          </a:xfrm>
        </p:grpSpPr>
        <p:sp>
          <p:nvSpPr>
            <p:cNvPr id="5" name="Freeform 5">
              <a:extLst>
                <a:ext uri="{FF2B5EF4-FFF2-40B4-BE49-F238E27FC236}">
                  <a16:creationId xmlns:a16="http://schemas.microsoft.com/office/drawing/2014/main" id="{974C8530-ADC5-4953-9094-7A14D5C8BB1C}"/>
                </a:ext>
              </a:extLst>
            </p:cNvPr>
            <p:cNvSpPr>
              <a:spLocks/>
            </p:cNvSpPr>
            <p:nvPr/>
          </p:nvSpPr>
          <p:spPr bwMode="auto">
            <a:xfrm>
              <a:off x="3400" y="1946"/>
              <a:ext cx="1897" cy="1852"/>
            </a:xfrm>
            <a:custGeom>
              <a:avLst/>
              <a:gdLst>
                <a:gd name="T0" fmla="*/ 1179 w 3795"/>
                <a:gd name="T1" fmla="*/ 297 h 3705"/>
                <a:gd name="T2" fmla="*/ 1548 w 3795"/>
                <a:gd name="T3" fmla="*/ 120 h 3705"/>
                <a:gd name="T4" fmla="*/ 2726 w 3795"/>
                <a:gd name="T5" fmla="*/ 0 h 3705"/>
                <a:gd name="T6" fmla="*/ 3618 w 3795"/>
                <a:gd name="T7" fmla="*/ 1365 h 3705"/>
                <a:gd name="T8" fmla="*/ 3795 w 3795"/>
                <a:gd name="T9" fmla="*/ 2583 h 3705"/>
                <a:gd name="T10" fmla="*/ 2624 w 3795"/>
                <a:gd name="T11" fmla="*/ 3454 h 3705"/>
                <a:gd name="T12" fmla="*/ 1658 w 3795"/>
                <a:gd name="T13" fmla="*/ 3705 h 3705"/>
                <a:gd name="T14" fmla="*/ 781 w 3795"/>
                <a:gd name="T15" fmla="*/ 3439 h 3705"/>
                <a:gd name="T16" fmla="*/ 133 w 3795"/>
                <a:gd name="T17" fmla="*/ 3026 h 3705"/>
                <a:gd name="T18" fmla="*/ 0 w 3795"/>
                <a:gd name="T19" fmla="*/ 2266 h 3705"/>
                <a:gd name="T20" fmla="*/ 861 w 3795"/>
                <a:gd name="T21" fmla="*/ 1337 h 3705"/>
                <a:gd name="T22" fmla="*/ 981 w 3795"/>
                <a:gd name="T23" fmla="*/ 458 h 3705"/>
                <a:gd name="T24" fmla="*/ 1179 w 3795"/>
                <a:gd name="T25" fmla="*/ 297 h 3705"/>
                <a:gd name="T26" fmla="*/ 1179 w 3795"/>
                <a:gd name="T27" fmla="*/ 297 h 37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795" h="3705">
                  <a:moveTo>
                    <a:pt x="1179" y="297"/>
                  </a:moveTo>
                  <a:lnTo>
                    <a:pt x="1548" y="120"/>
                  </a:lnTo>
                  <a:lnTo>
                    <a:pt x="2726" y="0"/>
                  </a:lnTo>
                  <a:lnTo>
                    <a:pt x="3618" y="1365"/>
                  </a:lnTo>
                  <a:lnTo>
                    <a:pt x="3795" y="2583"/>
                  </a:lnTo>
                  <a:lnTo>
                    <a:pt x="2624" y="3454"/>
                  </a:lnTo>
                  <a:lnTo>
                    <a:pt x="1658" y="3705"/>
                  </a:lnTo>
                  <a:lnTo>
                    <a:pt x="781" y="3439"/>
                  </a:lnTo>
                  <a:lnTo>
                    <a:pt x="133" y="3026"/>
                  </a:lnTo>
                  <a:lnTo>
                    <a:pt x="0" y="2266"/>
                  </a:lnTo>
                  <a:lnTo>
                    <a:pt x="861" y="1337"/>
                  </a:lnTo>
                  <a:lnTo>
                    <a:pt x="981" y="458"/>
                  </a:lnTo>
                  <a:lnTo>
                    <a:pt x="1179" y="297"/>
                  </a:lnTo>
                  <a:lnTo>
                    <a:pt x="1179" y="297"/>
                  </a:lnTo>
                  <a:close/>
                </a:path>
              </a:pathLst>
            </a:custGeom>
            <a:solidFill>
              <a:srgbClr val="D4F5EC"/>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6" name="Freeform 6">
              <a:extLst>
                <a:ext uri="{FF2B5EF4-FFF2-40B4-BE49-F238E27FC236}">
                  <a16:creationId xmlns:a16="http://schemas.microsoft.com/office/drawing/2014/main" id="{40D2F67D-27A1-48F1-94FE-B6836997DE42}"/>
                </a:ext>
              </a:extLst>
            </p:cNvPr>
            <p:cNvSpPr>
              <a:spLocks/>
            </p:cNvSpPr>
            <p:nvPr/>
          </p:nvSpPr>
          <p:spPr bwMode="auto">
            <a:xfrm>
              <a:off x="3300" y="1895"/>
              <a:ext cx="2079" cy="1796"/>
            </a:xfrm>
            <a:custGeom>
              <a:avLst/>
              <a:gdLst>
                <a:gd name="T0" fmla="*/ 584 w 4158"/>
                <a:gd name="T1" fmla="*/ 3282 h 3592"/>
                <a:gd name="T2" fmla="*/ 392 w 4158"/>
                <a:gd name="T3" fmla="*/ 2944 h 3592"/>
                <a:gd name="T4" fmla="*/ 348 w 4158"/>
                <a:gd name="T5" fmla="*/ 2760 h 3592"/>
                <a:gd name="T6" fmla="*/ 348 w 4158"/>
                <a:gd name="T7" fmla="*/ 2516 h 3592"/>
                <a:gd name="T8" fmla="*/ 407 w 4158"/>
                <a:gd name="T9" fmla="*/ 2301 h 3592"/>
                <a:gd name="T10" fmla="*/ 679 w 4158"/>
                <a:gd name="T11" fmla="*/ 2058 h 3592"/>
                <a:gd name="T12" fmla="*/ 966 w 4158"/>
                <a:gd name="T13" fmla="*/ 1784 h 3592"/>
                <a:gd name="T14" fmla="*/ 1107 w 4158"/>
                <a:gd name="T15" fmla="*/ 1608 h 3592"/>
                <a:gd name="T16" fmla="*/ 1194 w 4158"/>
                <a:gd name="T17" fmla="*/ 1416 h 3592"/>
                <a:gd name="T18" fmla="*/ 1305 w 4158"/>
                <a:gd name="T19" fmla="*/ 1106 h 3592"/>
                <a:gd name="T20" fmla="*/ 1305 w 4158"/>
                <a:gd name="T21" fmla="*/ 650 h 3592"/>
                <a:gd name="T22" fmla="*/ 1386 w 4158"/>
                <a:gd name="T23" fmla="*/ 442 h 3592"/>
                <a:gd name="T24" fmla="*/ 1535 w 4158"/>
                <a:gd name="T25" fmla="*/ 332 h 3592"/>
                <a:gd name="T26" fmla="*/ 1740 w 4158"/>
                <a:gd name="T27" fmla="*/ 250 h 3592"/>
                <a:gd name="T28" fmla="*/ 1940 w 4158"/>
                <a:gd name="T29" fmla="*/ 199 h 3592"/>
                <a:gd name="T30" fmla="*/ 2381 w 4158"/>
                <a:gd name="T31" fmla="*/ 192 h 3592"/>
                <a:gd name="T32" fmla="*/ 2757 w 4158"/>
                <a:gd name="T33" fmla="*/ 214 h 3592"/>
                <a:gd name="T34" fmla="*/ 3023 w 4158"/>
                <a:gd name="T35" fmla="*/ 406 h 3592"/>
                <a:gd name="T36" fmla="*/ 3272 w 4158"/>
                <a:gd name="T37" fmla="*/ 783 h 3592"/>
                <a:gd name="T38" fmla="*/ 3516 w 4158"/>
                <a:gd name="T39" fmla="*/ 1113 h 3592"/>
                <a:gd name="T40" fmla="*/ 3752 w 4158"/>
                <a:gd name="T41" fmla="*/ 1402 h 3592"/>
                <a:gd name="T42" fmla="*/ 3877 w 4158"/>
                <a:gd name="T43" fmla="*/ 1815 h 3592"/>
                <a:gd name="T44" fmla="*/ 3923 w 4158"/>
                <a:gd name="T45" fmla="*/ 2330 h 3592"/>
                <a:gd name="T46" fmla="*/ 3841 w 4158"/>
                <a:gd name="T47" fmla="*/ 2634 h 3592"/>
                <a:gd name="T48" fmla="*/ 3605 w 4158"/>
                <a:gd name="T49" fmla="*/ 2722 h 3592"/>
                <a:gd name="T50" fmla="*/ 3052 w 4158"/>
                <a:gd name="T51" fmla="*/ 2655 h 3592"/>
                <a:gd name="T52" fmla="*/ 1791 w 4158"/>
                <a:gd name="T53" fmla="*/ 3031 h 3592"/>
                <a:gd name="T54" fmla="*/ 1143 w 4158"/>
                <a:gd name="T55" fmla="*/ 3334 h 3592"/>
                <a:gd name="T56" fmla="*/ 1276 w 4158"/>
                <a:gd name="T57" fmla="*/ 3467 h 3592"/>
                <a:gd name="T58" fmla="*/ 1645 w 4158"/>
                <a:gd name="T59" fmla="*/ 3505 h 3592"/>
                <a:gd name="T60" fmla="*/ 2027 w 4158"/>
                <a:gd name="T61" fmla="*/ 3372 h 3592"/>
                <a:gd name="T62" fmla="*/ 2440 w 4158"/>
                <a:gd name="T63" fmla="*/ 3408 h 3592"/>
                <a:gd name="T64" fmla="*/ 3001 w 4158"/>
                <a:gd name="T65" fmla="*/ 3592 h 3592"/>
                <a:gd name="T66" fmla="*/ 3457 w 4158"/>
                <a:gd name="T67" fmla="*/ 3415 h 3592"/>
                <a:gd name="T68" fmla="*/ 3885 w 4158"/>
                <a:gd name="T69" fmla="*/ 3121 h 3592"/>
                <a:gd name="T70" fmla="*/ 4113 w 4158"/>
                <a:gd name="T71" fmla="*/ 2647 h 3592"/>
                <a:gd name="T72" fmla="*/ 4158 w 4158"/>
                <a:gd name="T73" fmla="*/ 2022 h 3592"/>
                <a:gd name="T74" fmla="*/ 3944 w 4158"/>
                <a:gd name="T75" fmla="*/ 1210 h 3592"/>
                <a:gd name="T76" fmla="*/ 3449 w 4158"/>
                <a:gd name="T77" fmla="*/ 384 h 3592"/>
                <a:gd name="T78" fmla="*/ 2993 w 4158"/>
                <a:gd name="T79" fmla="*/ 140 h 3592"/>
                <a:gd name="T80" fmla="*/ 2588 w 4158"/>
                <a:gd name="T81" fmla="*/ 0 h 3592"/>
                <a:gd name="T82" fmla="*/ 2352 w 4158"/>
                <a:gd name="T83" fmla="*/ 7 h 3592"/>
                <a:gd name="T84" fmla="*/ 1843 w 4158"/>
                <a:gd name="T85" fmla="*/ 140 h 3592"/>
                <a:gd name="T86" fmla="*/ 1363 w 4158"/>
                <a:gd name="T87" fmla="*/ 294 h 3592"/>
                <a:gd name="T88" fmla="*/ 1143 w 4158"/>
                <a:gd name="T89" fmla="*/ 458 h 3592"/>
                <a:gd name="T90" fmla="*/ 1017 w 4158"/>
                <a:gd name="T91" fmla="*/ 855 h 3592"/>
                <a:gd name="T92" fmla="*/ 951 w 4158"/>
                <a:gd name="T93" fmla="*/ 1298 h 3592"/>
                <a:gd name="T94" fmla="*/ 723 w 4158"/>
                <a:gd name="T95" fmla="*/ 1520 h 3592"/>
                <a:gd name="T96" fmla="*/ 223 w 4158"/>
                <a:gd name="T97" fmla="*/ 1984 h 3592"/>
                <a:gd name="T98" fmla="*/ 0 w 4158"/>
                <a:gd name="T99" fmla="*/ 2330 h 3592"/>
                <a:gd name="T100" fmla="*/ 0 w 4158"/>
                <a:gd name="T101" fmla="*/ 2627 h 3592"/>
                <a:gd name="T102" fmla="*/ 149 w 4158"/>
                <a:gd name="T103" fmla="*/ 2965 h 3592"/>
                <a:gd name="T104" fmla="*/ 392 w 4158"/>
                <a:gd name="T105" fmla="*/ 3239 h 3592"/>
                <a:gd name="T106" fmla="*/ 584 w 4158"/>
                <a:gd name="T107" fmla="*/ 3282 h 3592"/>
                <a:gd name="T108" fmla="*/ 584 w 4158"/>
                <a:gd name="T109" fmla="*/ 3282 h 3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158" h="3592">
                  <a:moveTo>
                    <a:pt x="584" y="3282"/>
                  </a:moveTo>
                  <a:lnTo>
                    <a:pt x="392" y="2944"/>
                  </a:lnTo>
                  <a:lnTo>
                    <a:pt x="348" y="2760"/>
                  </a:lnTo>
                  <a:lnTo>
                    <a:pt x="348" y="2516"/>
                  </a:lnTo>
                  <a:lnTo>
                    <a:pt x="407" y="2301"/>
                  </a:lnTo>
                  <a:lnTo>
                    <a:pt x="679" y="2058"/>
                  </a:lnTo>
                  <a:lnTo>
                    <a:pt x="966" y="1784"/>
                  </a:lnTo>
                  <a:lnTo>
                    <a:pt x="1107" y="1608"/>
                  </a:lnTo>
                  <a:lnTo>
                    <a:pt x="1194" y="1416"/>
                  </a:lnTo>
                  <a:lnTo>
                    <a:pt x="1305" y="1106"/>
                  </a:lnTo>
                  <a:lnTo>
                    <a:pt x="1305" y="650"/>
                  </a:lnTo>
                  <a:lnTo>
                    <a:pt x="1386" y="442"/>
                  </a:lnTo>
                  <a:lnTo>
                    <a:pt x="1535" y="332"/>
                  </a:lnTo>
                  <a:lnTo>
                    <a:pt x="1740" y="250"/>
                  </a:lnTo>
                  <a:lnTo>
                    <a:pt x="1940" y="199"/>
                  </a:lnTo>
                  <a:lnTo>
                    <a:pt x="2381" y="192"/>
                  </a:lnTo>
                  <a:lnTo>
                    <a:pt x="2757" y="214"/>
                  </a:lnTo>
                  <a:lnTo>
                    <a:pt x="3023" y="406"/>
                  </a:lnTo>
                  <a:lnTo>
                    <a:pt x="3272" y="783"/>
                  </a:lnTo>
                  <a:lnTo>
                    <a:pt x="3516" y="1113"/>
                  </a:lnTo>
                  <a:lnTo>
                    <a:pt x="3752" y="1402"/>
                  </a:lnTo>
                  <a:lnTo>
                    <a:pt x="3877" y="1815"/>
                  </a:lnTo>
                  <a:lnTo>
                    <a:pt x="3923" y="2330"/>
                  </a:lnTo>
                  <a:lnTo>
                    <a:pt x="3841" y="2634"/>
                  </a:lnTo>
                  <a:lnTo>
                    <a:pt x="3605" y="2722"/>
                  </a:lnTo>
                  <a:lnTo>
                    <a:pt x="3052" y="2655"/>
                  </a:lnTo>
                  <a:lnTo>
                    <a:pt x="1791" y="3031"/>
                  </a:lnTo>
                  <a:lnTo>
                    <a:pt x="1143" y="3334"/>
                  </a:lnTo>
                  <a:lnTo>
                    <a:pt x="1276" y="3467"/>
                  </a:lnTo>
                  <a:lnTo>
                    <a:pt x="1645" y="3505"/>
                  </a:lnTo>
                  <a:lnTo>
                    <a:pt x="2027" y="3372"/>
                  </a:lnTo>
                  <a:lnTo>
                    <a:pt x="2440" y="3408"/>
                  </a:lnTo>
                  <a:lnTo>
                    <a:pt x="3001" y="3592"/>
                  </a:lnTo>
                  <a:lnTo>
                    <a:pt x="3457" y="3415"/>
                  </a:lnTo>
                  <a:lnTo>
                    <a:pt x="3885" y="3121"/>
                  </a:lnTo>
                  <a:lnTo>
                    <a:pt x="4113" y="2647"/>
                  </a:lnTo>
                  <a:lnTo>
                    <a:pt x="4158" y="2022"/>
                  </a:lnTo>
                  <a:lnTo>
                    <a:pt x="3944" y="1210"/>
                  </a:lnTo>
                  <a:lnTo>
                    <a:pt x="3449" y="384"/>
                  </a:lnTo>
                  <a:lnTo>
                    <a:pt x="2993" y="140"/>
                  </a:lnTo>
                  <a:lnTo>
                    <a:pt x="2588" y="0"/>
                  </a:lnTo>
                  <a:lnTo>
                    <a:pt x="2352" y="7"/>
                  </a:lnTo>
                  <a:lnTo>
                    <a:pt x="1843" y="140"/>
                  </a:lnTo>
                  <a:lnTo>
                    <a:pt x="1363" y="294"/>
                  </a:lnTo>
                  <a:lnTo>
                    <a:pt x="1143" y="458"/>
                  </a:lnTo>
                  <a:lnTo>
                    <a:pt x="1017" y="855"/>
                  </a:lnTo>
                  <a:lnTo>
                    <a:pt x="951" y="1298"/>
                  </a:lnTo>
                  <a:lnTo>
                    <a:pt x="723" y="1520"/>
                  </a:lnTo>
                  <a:lnTo>
                    <a:pt x="223" y="1984"/>
                  </a:lnTo>
                  <a:lnTo>
                    <a:pt x="0" y="2330"/>
                  </a:lnTo>
                  <a:lnTo>
                    <a:pt x="0" y="2627"/>
                  </a:lnTo>
                  <a:lnTo>
                    <a:pt x="149" y="2965"/>
                  </a:lnTo>
                  <a:lnTo>
                    <a:pt x="392" y="3239"/>
                  </a:lnTo>
                  <a:lnTo>
                    <a:pt x="584" y="3282"/>
                  </a:lnTo>
                  <a:lnTo>
                    <a:pt x="584" y="3282"/>
                  </a:lnTo>
                  <a:close/>
                </a:path>
              </a:pathLst>
            </a:custGeom>
            <a:solidFill>
              <a:srgbClr val="A8C2A8"/>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7" name="Freeform 7">
              <a:extLst>
                <a:ext uri="{FF2B5EF4-FFF2-40B4-BE49-F238E27FC236}">
                  <a16:creationId xmlns:a16="http://schemas.microsoft.com/office/drawing/2014/main" id="{1E8E8107-25D4-44CD-A7B2-1B05CE4E88BB}"/>
                </a:ext>
              </a:extLst>
            </p:cNvPr>
            <p:cNvSpPr>
              <a:spLocks/>
            </p:cNvSpPr>
            <p:nvPr/>
          </p:nvSpPr>
          <p:spPr bwMode="auto">
            <a:xfrm>
              <a:off x="3691" y="1699"/>
              <a:ext cx="1213" cy="2106"/>
            </a:xfrm>
            <a:custGeom>
              <a:avLst/>
              <a:gdLst>
                <a:gd name="T0" fmla="*/ 1437 w 2426"/>
                <a:gd name="T1" fmla="*/ 0 h 4212"/>
                <a:gd name="T2" fmla="*/ 1532 w 2426"/>
                <a:gd name="T3" fmla="*/ 304 h 4212"/>
                <a:gd name="T4" fmla="*/ 1665 w 2426"/>
                <a:gd name="T5" fmla="*/ 886 h 4212"/>
                <a:gd name="T6" fmla="*/ 2426 w 2426"/>
                <a:gd name="T7" fmla="*/ 1979 h 4212"/>
                <a:gd name="T8" fmla="*/ 2403 w 2426"/>
                <a:gd name="T9" fmla="*/ 3534 h 4212"/>
                <a:gd name="T10" fmla="*/ 1821 w 2426"/>
                <a:gd name="T11" fmla="*/ 4212 h 4212"/>
                <a:gd name="T12" fmla="*/ 1393 w 2426"/>
                <a:gd name="T13" fmla="*/ 4117 h 4212"/>
                <a:gd name="T14" fmla="*/ 1888 w 2426"/>
                <a:gd name="T15" fmla="*/ 3712 h 4212"/>
                <a:gd name="T16" fmla="*/ 2026 w 2426"/>
                <a:gd name="T17" fmla="*/ 3475 h 4212"/>
                <a:gd name="T18" fmla="*/ 1224 w 2426"/>
                <a:gd name="T19" fmla="*/ 3631 h 4212"/>
                <a:gd name="T20" fmla="*/ 464 w 2426"/>
                <a:gd name="T21" fmla="*/ 3836 h 4212"/>
                <a:gd name="T22" fmla="*/ 118 w 2426"/>
                <a:gd name="T23" fmla="*/ 3697 h 4212"/>
                <a:gd name="T24" fmla="*/ 148 w 2426"/>
                <a:gd name="T25" fmla="*/ 3431 h 4212"/>
                <a:gd name="T26" fmla="*/ 530 w 2426"/>
                <a:gd name="T27" fmla="*/ 3136 h 4212"/>
                <a:gd name="T28" fmla="*/ 30 w 2426"/>
                <a:gd name="T29" fmla="*/ 2790 h 4212"/>
                <a:gd name="T30" fmla="*/ 817 w 2426"/>
                <a:gd name="T31" fmla="*/ 2576 h 4212"/>
                <a:gd name="T32" fmla="*/ 1068 w 2426"/>
                <a:gd name="T33" fmla="*/ 2524 h 4212"/>
                <a:gd name="T34" fmla="*/ 1591 w 2426"/>
                <a:gd name="T35" fmla="*/ 2709 h 4212"/>
                <a:gd name="T36" fmla="*/ 1865 w 2426"/>
                <a:gd name="T37" fmla="*/ 2693 h 4212"/>
                <a:gd name="T38" fmla="*/ 2013 w 2426"/>
                <a:gd name="T39" fmla="*/ 2133 h 4212"/>
                <a:gd name="T40" fmla="*/ 1821 w 2426"/>
                <a:gd name="T41" fmla="*/ 1734 h 4212"/>
                <a:gd name="T42" fmla="*/ 1650 w 2426"/>
                <a:gd name="T43" fmla="*/ 1705 h 4212"/>
                <a:gd name="T44" fmla="*/ 1829 w 2426"/>
                <a:gd name="T45" fmla="*/ 2022 h 4212"/>
                <a:gd name="T46" fmla="*/ 1739 w 2426"/>
                <a:gd name="T47" fmla="*/ 2207 h 4212"/>
                <a:gd name="T48" fmla="*/ 1637 w 2426"/>
                <a:gd name="T49" fmla="*/ 2384 h 4212"/>
                <a:gd name="T50" fmla="*/ 1496 w 2426"/>
                <a:gd name="T51" fmla="*/ 2332 h 4212"/>
                <a:gd name="T52" fmla="*/ 1371 w 2426"/>
                <a:gd name="T53" fmla="*/ 2435 h 4212"/>
                <a:gd name="T54" fmla="*/ 1194 w 2426"/>
                <a:gd name="T55" fmla="*/ 2361 h 4212"/>
                <a:gd name="T56" fmla="*/ 1112 w 2426"/>
                <a:gd name="T57" fmla="*/ 2156 h 4212"/>
                <a:gd name="T58" fmla="*/ 950 w 2426"/>
                <a:gd name="T59" fmla="*/ 2302 h 4212"/>
                <a:gd name="T60" fmla="*/ 848 w 2426"/>
                <a:gd name="T61" fmla="*/ 2258 h 4212"/>
                <a:gd name="T62" fmla="*/ 766 w 2426"/>
                <a:gd name="T63" fmla="*/ 2097 h 4212"/>
                <a:gd name="T64" fmla="*/ 899 w 2426"/>
                <a:gd name="T65" fmla="*/ 1874 h 4212"/>
                <a:gd name="T66" fmla="*/ 1112 w 2426"/>
                <a:gd name="T67" fmla="*/ 1734 h 4212"/>
                <a:gd name="T68" fmla="*/ 870 w 2426"/>
                <a:gd name="T69" fmla="*/ 1572 h 4212"/>
                <a:gd name="T70" fmla="*/ 891 w 2426"/>
                <a:gd name="T71" fmla="*/ 1167 h 4212"/>
                <a:gd name="T72" fmla="*/ 1158 w 2426"/>
                <a:gd name="T73" fmla="*/ 1085 h 4212"/>
                <a:gd name="T74" fmla="*/ 1268 w 2426"/>
                <a:gd name="T75" fmla="*/ 317 h 4212"/>
                <a:gd name="T76" fmla="*/ 1283 w 2426"/>
                <a:gd name="T77" fmla="*/ 23 h 4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426" h="4212">
                  <a:moveTo>
                    <a:pt x="1283" y="23"/>
                  </a:moveTo>
                  <a:lnTo>
                    <a:pt x="1437" y="0"/>
                  </a:lnTo>
                  <a:lnTo>
                    <a:pt x="1555" y="38"/>
                  </a:lnTo>
                  <a:lnTo>
                    <a:pt x="1532" y="304"/>
                  </a:lnTo>
                  <a:lnTo>
                    <a:pt x="1622" y="399"/>
                  </a:lnTo>
                  <a:lnTo>
                    <a:pt x="1665" y="886"/>
                  </a:lnTo>
                  <a:lnTo>
                    <a:pt x="2070" y="1239"/>
                  </a:lnTo>
                  <a:lnTo>
                    <a:pt x="2426" y="1979"/>
                  </a:lnTo>
                  <a:lnTo>
                    <a:pt x="2241" y="3180"/>
                  </a:lnTo>
                  <a:lnTo>
                    <a:pt x="2403" y="3534"/>
                  </a:lnTo>
                  <a:lnTo>
                    <a:pt x="2344" y="3756"/>
                  </a:lnTo>
                  <a:lnTo>
                    <a:pt x="1821" y="4212"/>
                  </a:lnTo>
                  <a:lnTo>
                    <a:pt x="1429" y="4153"/>
                  </a:lnTo>
                  <a:lnTo>
                    <a:pt x="1393" y="4117"/>
                  </a:lnTo>
                  <a:lnTo>
                    <a:pt x="1481" y="3874"/>
                  </a:lnTo>
                  <a:lnTo>
                    <a:pt x="1888" y="3712"/>
                  </a:lnTo>
                  <a:lnTo>
                    <a:pt x="2101" y="3608"/>
                  </a:lnTo>
                  <a:lnTo>
                    <a:pt x="2026" y="3475"/>
                  </a:lnTo>
                  <a:lnTo>
                    <a:pt x="1814" y="3431"/>
                  </a:lnTo>
                  <a:lnTo>
                    <a:pt x="1224" y="3631"/>
                  </a:lnTo>
                  <a:lnTo>
                    <a:pt x="796" y="3587"/>
                  </a:lnTo>
                  <a:lnTo>
                    <a:pt x="464" y="3836"/>
                  </a:lnTo>
                  <a:lnTo>
                    <a:pt x="340" y="3800"/>
                  </a:lnTo>
                  <a:lnTo>
                    <a:pt x="118" y="3697"/>
                  </a:lnTo>
                  <a:lnTo>
                    <a:pt x="74" y="3534"/>
                  </a:lnTo>
                  <a:lnTo>
                    <a:pt x="148" y="3431"/>
                  </a:lnTo>
                  <a:lnTo>
                    <a:pt x="576" y="3321"/>
                  </a:lnTo>
                  <a:lnTo>
                    <a:pt x="530" y="3136"/>
                  </a:lnTo>
                  <a:lnTo>
                    <a:pt x="0" y="2929"/>
                  </a:lnTo>
                  <a:lnTo>
                    <a:pt x="30" y="2790"/>
                  </a:lnTo>
                  <a:lnTo>
                    <a:pt x="715" y="2650"/>
                  </a:lnTo>
                  <a:lnTo>
                    <a:pt x="817" y="2576"/>
                  </a:lnTo>
                  <a:lnTo>
                    <a:pt x="973" y="2509"/>
                  </a:lnTo>
                  <a:lnTo>
                    <a:pt x="1068" y="2524"/>
                  </a:lnTo>
                  <a:lnTo>
                    <a:pt x="1186" y="2678"/>
                  </a:lnTo>
                  <a:lnTo>
                    <a:pt x="1591" y="2709"/>
                  </a:lnTo>
                  <a:lnTo>
                    <a:pt x="1717" y="2657"/>
                  </a:lnTo>
                  <a:lnTo>
                    <a:pt x="1865" y="2693"/>
                  </a:lnTo>
                  <a:lnTo>
                    <a:pt x="1945" y="2486"/>
                  </a:lnTo>
                  <a:lnTo>
                    <a:pt x="2013" y="2133"/>
                  </a:lnTo>
                  <a:lnTo>
                    <a:pt x="1945" y="1602"/>
                  </a:lnTo>
                  <a:lnTo>
                    <a:pt x="1821" y="1734"/>
                  </a:lnTo>
                  <a:lnTo>
                    <a:pt x="1755" y="1749"/>
                  </a:lnTo>
                  <a:lnTo>
                    <a:pt x="1650" y="1705"/>
                  </a:lnTo>
                  <a:lnTo>
                    <a:pt x="1570" y="1933"/>
                  </a:lnTo>
                  <a:lnTo>
                    <a:pt x="1829" y="2022"/>
                  </a:lnTo>
                  <a:lnTo>
                    <a:pt x="1791" y="2199"/>
                  </a:lnTo>
                  <a:lnTo>
                    <a:pt x="1739" y="2207"/>
                  </a:lnTo>
                  <a:lnTo>
                    <a:pt x="1732" y="2332"/>
                  </a:lnTo>
                  <a:lnTo>
                    <a:pt x="1637" y="2384"/>
                  </a:lnTo>
                  <a:lnTo>
                    <a:pt x="1570" y="2376"/>
                  </a:lnTo>
                  <a:lnTo>
                    <a:pt x="1496" y="2332"/>
                  </a:lnTo>
                  <a:lnTo>
                    <a:pt x="1488" y="2420"/>
                  </a:lnTo>
                  <a:lnTo>
                    <a:pt x="1371" y="2435"/>
                  </a:lnTo>
                  <a:lnTo>
                    <a:pt x="1268" y="2420"/>
                  </a:lnTo>
                  <a:lnTo>
                    <a:pt x="1194" y="2361"/>
                  </a:lnTo>
                  <a:lnTo>
                    <a:pt x="1194" y="2214"/>
                  </a:lnTo>
                  <a:lnTo>
                    <a:pt x="1112" y="2156"/>
                  </a:lnTo>
                  <a:lnTo>
                    <a:pt x="1083" y="2294"/>
                  </a:lnTo>
                  <a:lnTo>
                    <a:pt x="950" y="2302"/>
                  </a:lnTo>
                  <a:lnTo>
                    <a:pt x="884" y="2289"/>
                  </a:lnTo>
                  <a:lnTo>
                    <a:pt x="848" y="2258"/>
                  </a:lnTo>
                  <a:lnTo>
                    <a:pt x="870" y="2169"/>
                  </a:lnTo>
                  <a:lnTo>
                    <a:pt x="766" y="2097"/>
                  </a:lnTo>
                  <a:lnTo>
                    <a:pt x="753" y="1926"/>
                  </a:lnTo>
                  <a:lnTo>
                    <a:pt x="899" y="1874"/>
                  </a:lnTo>
                  <a:lnTo>
                    <a:pt x="1150" y="1838"/>
                  </a:lnTo>
                  <a:lnTo>
                    <a:pt x="1112" y="1734"/>
                  </a:lnTo>
                  <a:lnTo>
                    <a:pt x="943" y="1734"/>
                  </a:lnTo>
                  <a:lnTo>
                    <a:pt x="870" y="1572"/>
                  </a:lnTo>
                  <a:lnTo>
                    <a:pt x="840" y="1329"/>
                  </a:lnTo>
                  <a:lnTo>
                    <a:pt x="891" y="1167"/>
                  </a:lnTo>
                  <a:lnTo>
                    <a:pt x="988" y="1122"/>
                  </a:lnTo>
                  <a:lnTo>
                    <a:pt x="1158" y="1085"/>
                  </a:lnTo>
                  <a:lnTo>
                    <a:pt x="1165" y="340"/>
                  </a:lnTo>
                  <a:lnTo>
                    <a:pt x="1268" y="317"/>
                  </a:lnTo>
                  <a:lnTo>
                    <a:pt x="1253" y="59"/>
                  </a:lnTo>
                  <a:lnTo>
                    <a:pt x="1283" y="23"/>
                  </a:lnTo>
                  <a:lnTo>
                    <a:pt x="1283" y="2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8" name="Freeform 8">
              <a:extLst>
                <a:ext uri="{FF2B5EF4-FFF2-40B4-BE49-F238E27FC236}">
                  <a16:creationId xmlns:a16="http://schemas.microsoft.com/office/drawing/2014/main" id="{35636B69-6623-440B-BF11-CBB48D153A72}"/>
                </a:ext>
              </a:extLst>
            </p:cNvPr>
            <p:cNvSpPr>
              <a:spLocks/>
            </p:cNvSpPr>
            <p:nvPr/>
          </p:nvSpPr>
          <p:spPr bwMode="auto">
            <a:xfrm>
              <a:off x="4649" y="2596"/>
              <a:ext cx="155" cy="501"/>
            </a:xfrm>
            <a:custGeom>
              <a:avLst/>
              <a:gdLst>
                <a:gd name="T0" fmla="*/ 110 w 310"/>
                <a:gd name="T1" fmla="*/ 0 h 1002"/>
                <a:gd name="T2" fmla="*/ 141 w 310"/>
                <a:gd name="T3" fmla="*/ 272 h 1002"/>
                <a:gd name="T4" fmla="*/ 133 w 310"/>
                <a:gd name="T5" fmla="*/ 554 h 1002"/>
                <a:gd name="T6" fmla="*/ 74 w 310"/>
                <a:gd name="T7" fmla="*/ 848 h 1002"/>
                <a:gd name="T8" fmla="*/ 0 w 310"/>
                <a:gd name="T9" fmla="*/ 989 h 1002"/>
                <a:gd name="T10" fmla="*/ 133 w 310"/>
                <a:gd name="T11" fmla="*/ 1002 h 1002"/>
                <a:gd name="T12" fmla="*/ 280 w 310"/>
                <a:gd name="T13" fmla="*/ 523 h 1002"/>
                <a:gd name="T14" fmla="*/ 310 w 310"/>
                <a:gd name="T15" fmla="*/ 190 h 1002"/>
                <a:gd name="T16" fmla="*/ 110 w 310"/>
                <a:gd name="T17" fmla="*/ 0 h 1002"/>
                <a:gd name="T18" fmla="*/ 110 w 310"/>
                <a:gd name="T19" fmla="*/ 0 h 10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0" h="1002">
                  <a:moveTo>
                    <a:pt x="110" y="0"/>
                  </a:moveTo>
                  <a:lnTo>
                    <a:pt x="141" y="272"/>
                  </a:lnTo>
                  <a:lnTo>
                    <a:pt x="133" y="554"/>
                  </a:lnTo>
                  <a:lnTo>
                    <a:pt x="74" y="848"/>
                  </a:lnTo>
                  <a:lnTo>
                    <a:pt x="0" y="989"/>
                  </a:lnTo>
                  <a:lnTo>
                    <a:pt x="133" y="1002"/>
                  </a:lnTo>
                  <a:lnTo>
                    <a:pt x="280" y="523"/>
                  </a:lnTo>
                  <a:lnTo>
                    <a:pt x="310" y="190"/>
                  </a:lnTo>
                  <a:lnTo>
                    <a:pt x="110" y="0"/>
                  </a:lnTo>
                  <a:lnTo>
                    <a:pt x="110" y="0"/>
                  </a:lnTo>
                  <a:close/>
                </a:path>
              </a:pathLst>
            </a:custGeom>
            <a:solidFill>
              <a:srgbClr val="D1BABA"/>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9" name="Freeform 9">
              <a:extLst>
                <a:ext uri="{FF2B5EF4-FFF2-40B4-BE49-F238E27FC236}">
                  <a16:creationId xmlns:a16="http://schemas.microsoft.com/office/drawing/2014/main" id="{254E0458-8939-4A27-AF04-1AD828E9C8D7}"/>
                </a:ext>
              </a:extLst>
            </p:cNvPr>
            <p:cNvSpPr>
              <a:spLocks/>
            </p:cNvSpPr>
            <p:nvPr/>
          </p:nvSpPr>
          <p:spPr bwMode="auto">
            <a:xfrm>
              <a:off x="3739" y="3470"/>
              <a:ext cx="240" cy="147"/>
            </a:xfrm>
            <a:custGeom>
              <a:avLst/>
              <a:gdLst>
                <a:gd name="T0" fmla="*/ 0 w 479"/>
                <a:gd name="T1" fmla="*/ 126 h 295"/>
                <a:gd name="T2" fmla="*/ 51 w 479"/>
                <a:gd name="T3" fmla="*/ 0 h 295"/>
                <a:gd name="T4" fmla="*/ 330 w 479"/>
                <a:gd name="T5" fmla="*/ 46 h 295"/>
                <a:gd name="T6" fmla="*/ 479 w 479"/>
                <a:gd name="T7" fmla="*/ 59 h 295"/>
                <a:gd name="T8" fmla="*/ 330 w 479"/>
                <a:gd name="T9" fmla="*/ 295 h 295"/>
                <a:gd name="T10" fmla="*/ 64 w 479"/>
                <a:gd name="T11" fmla="*/ 185 h 295"/>
                <a:gd name="T12" fmla="*/ 0 w 479"/>
                <a:gd name="T13" fmla="*/ 126 h 295"/>
                <a:gd name="T14" fmla="*/ 0 w 479"/>
                <a:gd name="T15" fmla="*/ 126 h 2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9" h="295">
                  <a:moveTo>
                    <a:pt x="0" y="126"/>
                  </a:moveTo>
                  <a:lnTo>
                    <a:pt x="51" y="0"/>
                  </a:lnTo>
                  <a:lnTo>
                    <a:pt x="330" y="46"/>
                  </a:lnTo>
                  <a:lnTo>
                    <a:pt x="479" y="59"/>
                  </a:lnTo>
                  <a:lnTo>
                    <a:pt x="330" y="295"/>
                  </a:lnTo>
                  <a:lnTo>
                    <a:pt x="64" y="185"/>
                  </a:lnTo>
                  <a:lnTo>
                    <a:pt x="0" y="126"/>
                  </a:lnTo>
                  <a:lnTo>
                    <a:pt x="0" y="126"/>
                  </a:lnTo>
                  <a:close/>
                </a:path>
              </a:pathLst>
            </a:custGeom>
            <a:solidFill>
              <a:srgbClr val="D1BABA"/>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0" name="Freeform 10">
              <a:extLst>
                <a:ext uri="{FF2B5EF4-FFF2-40B4-BE49-F238E27FC236}">
                  <a16:creationId xmlns:a16="http://schemas.microsoft.com/office/drawing/2014/main" id="{7380EAE1-5C5F-4214-BF7D-41E10BBF1CA8}"/>
                </a:ext>
              </a:extLst>
            </p:cNvPr>
            <p:cNvSpPr>
              <a:spLocks/>
            </p:cNvSpPr>
            <p:nvPr/>
          </p:nvSpPr>
          <p:spPr bwMode="auto">
            <a:xfrm>
              <a:off x="3997" y="3319"/>
              <a:ext cx="453" cy="243"/>
            </a:xfrm>
            <a:custGeom>
              <a:avLst/>
              <a:gdLst>
                <a:gd name="T0" fmla="*/ 0 w 907"/>
                <a:gd name="T1" fmla="*/ 8 h 487"/>
                <a:gd name="T2" fmla="*/ 59 w 907"/>
                <a:gd name="T3" fmla="*/ 295 h 487"/>
                <a:gd name="T4" fmla="*/ 523 w 907"/>
                <a:gd name="T5" fmla="*/ 451 h 487"/>
                <a:gd name="T6" fmla="*/ 759 w 907"/>
                <a:gd name="T7" fmla="*/ 487 h 487"/>
                <a:gd name="T8" fmla="*/ 907 w 907"/>
                <a:gd name="T9" fmla="*/ 340 h 487"/>
                <a:gd name="T10" fmla="*/ 840 w 907"/>
                <a:gd name="T11" fmla="*/ 105 h 487"/>
                <a:gd name="T12" fmla="*/ 110 w 907"/>
                <a:gd name="T13" fmla="*/ 0 h 487"/>
                <a:gd name="T14" fmla="*/ 0 w 907"/>
                <a:gd name="T15" fmla="*/ 8 h 487"/>
                <a:gd name="T16" fmla="*/ 0 w 907"/>
                <a:gd name="T17" fmla="*/ 8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07" h="487">
                  <a:moveTo>
                    <a:pt x="0" y="8"/>
                  </a:moveTo>
                  <a:lnTo>
                    <a:pt x="59" y="295"/>
                  </a:lnTo>
                  <a:lnTo>
                    <a:pt x="523" y="451"/>
                  </a:lnTo>
                  <a:lnTo>
                    <a:pt x="759" y="487"/>
                  </a:lnTo>
                  <a:lnTo>
                    <a:pt x="907" y="340"/>
                  </a:lnTo>
                  <a:lnTo>
                    <a:pt x="840" y="105"/>
                  </a:lnTo>
                  <a:lnTo>
                    <a:pt x="110" y="0"/>
                  </a:lnTo>
                  <a:lnTo>
                    <a:pt x="0" y="8"/>
                  </a:lnTo>
                  <a:lnTo>
                    <a:pt x="0" y="8"/>
                  </a:lnTo>
                  <a:close/>
                </a:path>
              </a:pathLst>
            </a:custGeom>
            <a:solidFill>
              <a:srgbClr val="FFE5E5"/>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1" name="Freeform 11">
              <a:extLst>
                <a:ext uri="{FF2B5EF4-FFF2-40B4-BE49-F238E27FC236}">
                  <a16:creationId xmlns:a16="http://schemas.microsoft.com/office/drawing/2014/main" id="{17ABEE57-9F9A-41F2-8FC1-E8190A3F29B0}"/>
                </a:ext>
              </a:extLst>
            </p:cNvPr>
            <p:cNvSpPr>
              <a:spLocks/>
            </p:cNvSpPr>
            <p:nvPr/>
          </p:nvSpPr>
          <p:spPr bwMode="auto">
            <a:xfrm>
              <a:off x="4424" y="3628"/>
              <a:ext cx="321" cy="214"/>
            </a:xfrm>
            <a:custGeom>
              <a:avLst/>
              <a:gdLst>
                <a:gd name="T0" fmla="*/ 89 w 642"/>
                <a:gd name="T1" fmla="*/ 81 h 427"/>
                <a:gd name="T2" fmla="*/ 30 w 642"/>
                <a:gd name="T3" fmla="*/ 148 h 427"/>
                <a:gd name="T4" fmla="*/ 0 w 642"/>
                <a:gd name="T5" fmla="*/ 266 h 427"/>
                <a:gd name="T6" fmla="*/ 178 w 642"/>
                <a:gd name="T7" fmla="*/ 361 h 427"/>
                <a:gd name="T8" fmla="*/ 368 w 642"/>
                <a:gd name="T9" fmla="*/ 427 h 427"/>
                <a:gd name="T10" fmla="*/ 642 w 642"/>
                <a:gd name="T11" fmla="*/ 30 h 427"/>
                <a:gd name="T12" fmla="*/ 576 w 642"/>
                <a:gd name="T13" fmla="*/ 0 h 427"/>
                <a:gd name="T14" fmla="*/ 391 w 642"/>
                <a:gd name="T15" fmla="*/ 104 h 427"/>
                <a:gd name="T16" fmla="*/ 89 w 642"/>
                <a:gd name="T17" fmla="*/ 81 h 427"/>
                <a:gd name="T18" fmla="*/ 89 w 642"/>
                <a:gd name="T19" fmla="*/ 81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42" h="427">
                  <a:moveTo>
                    <a:pt x="89" y="81"/>
                  </a:moveTo>
                  <a:lnTo>
                    <a:pt x="30" y="148"/>
                  </a:lnTo>
                  <a:lnTo>
                    <a:pt x="0" y="266"/>
                  </a:lnTo>
                  <a:lnTo>
                    <a:pt x="178" y="361"/>
                  </a:lnTo>
                  <a:lnTo>
                    <a:pt x="368" y="427"/>
                  </a:lnTo>
                  <a:lnTo>
                    <a:pt x="642" y="30"/>
                  </a:lnTo>
                  <a:lnTo>
                    <a:pt x="576" y="0"/>
                  </a:lnTo>
                  <a:lnTo>
                    <a:pt x="391" y="104"/>
                  </a:lnTo>
                  <a:lnTo>
                    <a:pt x="89" y="81"/>
                  </a:lnTo>
                  <a:lnTo>
                    <a:pt x="89" y="81"/>
                  </a:lnTo>
                  <a:close/>
                </a:path>
              </a:pathLst>
            </a:custGeom>
            <a:solidFill>
              <a:srgbClr val="D1BABA"/>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2" name="Freeform 12">
              <a:extLst>
                <a:ext uri="{FF2B5EF4-FFF2-40B4-BE49-F238E27FC236}">
                  <a16:creationId xmlns:a16="http://schemas.microsoft.com/office/drawing/2014/main" id="{3C300EB1-C815-4478-9057-0F3D02D3DF47}"/>
                </a:ext>
              </a:extLst>
            </p:cNvPr>
            <p:cNvSpPr>
              <a:spLocks/>
            </p:cNvSpPr>
            <p:nvPr/>
          </p:nvSpPr>
          <p:spPr bwMode="auto">
            <a:xfrm>
              <a:off x="4314" y="1869"/>
              <a:ext cx="557" cy="645"/>
            </a:xfrm>
            <a:custGeom>
              <a:avLst/>
              <a:gdLst>
                <a:gd name="T0" fmla="*/ 435 w 1114"/>
                <a:gd name="T1" fmla="*/ 620 h 1291"/>
                <a:gd name="T2" fmla="*/ 671 w 1114"/>
                <a:gd name="T3" fmla="*/ 745 h 1291"/>
                <a:gd name="T4" fmla="*/ 1114 w 1114"/>
                <a:gd name="T5" fmla="*/ 1247 h 1291"/>
                <a:gd name="T6" fmla="*/ 981 w 1114"/>
                <a:gd name="T7" fmla="*/ 907 h 1291"/>
                <a:gd name="T8" fmla="*/ 781 w 1114"/>
                <a:gd name="T9" fmla="*/ 643 h 1291"/>
                <a:gd name="T10" fmla="*/ 589 w 1114"/>
                <a:gd name="T11" fmla="*/ 531 h 1291"/>
                <a:gd name="T12" fmla="*/ 384 w 1114"/>
                <a:gd name="T13" fmla="*/ 494 h 1291"/>
                <a:gd name="T14" fmla="*/ 325 w 1114"/>
                <a:gd name="T15" fmla="*/ 59 h 1291"/>
                <a:gd name="T16" fmla="*/ 192 w 1114"/>
                <a:gd name="T17" fmla="*/ 0 h 1291"/>
                <a:gd name="T18" fmla="*/ 30 w 1114"/>
                <a:gd name="T19" fmla="*/ 59 h 1291"/>
                <a:gd name="T20" fmla="*/ 8 w 1114"/>
                <a:gd name="T21" fmla="*/ 154 h 1291"/>
                <a:gd name="T22" fmla="*/ 46 w 1114"/>
                <a:gd name="T23" fmla="*/ 295 h 1291"/>
                <a:gd name="T24" fmla="*/ 0 w 1114"/>
                <a:gd name="T25" fmla="*/ 436 h 1291"/>
                <a:gd name="T26" fmla="*/ 38 w 1114"/>
                <a:gd name="T27" fmla="*/ 723 h 1291"/>
                <a:gd name="T28" fmla="*/ 82 w 1114"/>
                <a:gd name="T29" fmla="*/ 899 h 1291"/>
                <a:gd name="T30" fmla="*/ 30 w 1114"/>
                <a:gd name="T31" fmla="*/ 1078 h 1291"/>
                <a:gd name="T32" fmla="*/ 141 w 1114"/>
                <a:gd name="T33" fmla="*/ 1291 h 1291"/>
                <a:gd name="T34" fmla="*/ 243 w 1114"/>
                <a:gd name="T35" fmla="*/ 804 h 1291"/>
                <a:gd name="T36" fmla="*/ 346 w 1114"/>
                <a:gd name="T37" fmla="*/ 715 h 1291"/>
                <a:gd name="T38" fmla="*/ 435 w 1114"/>
                <a:gd name="T39" fmla="*/ 620 h 1291"/>
                <a:gd name="T40" fmla="*/ 435 w 1114"/>
                <a:gd name="T41" fmla="*/ 620 h 1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14" h="1291">
                  <a:moveTo>
                    <a:pt x="435" y="620"/>
                  </a:moveTo>
                  <a:lnTo>
                    <a:pt x="671" y="745"/>
                  </a:lnTo>
                  <a:lnTo>
                    <a:pt x="1114" y="1247"/>
                  </a:lnTo>
                  <a:lnTo>
                    <a:pt x="981" y="907"/>
                  </a:lnTo>
                  <a:lnTo>
                    <a:pt x="781" y="643"/>
                  </a:lnTo>
                  <a:lnTo>
                    <a:pt x="589" y="531"/>
                  </a:lnTo>
                  <a:lnTo>
                    <a:pt x="384" y="494"/>
                  </a:lnTo>
                  <a:lnTo>
                    <a:pt x="325" y="59"/>
                  </a:lnTo>
                  <a:lnTo>
                    <a:pt x="192" y="0"/>
                  </a:lnTo>
                  <a:lnTo>
                    <a:pt x="30" y="59"/>
                  </a:lnTo>
                  <a:lnTo>
                    <a:pt x="8" y="154"/>
                  </a:lnTo>
                  <a:lnTo>
                    <a:pt x="46" y="295"/>
                  </a:lnTo>
                  <a:lnTo>
                    <a:pt x="0" y="436"/>
                  </a:lnTo>
                  <a:lnTo>
                    <a:pt x="38" y="723"/>
                  </a:lnTo>
                  <a:lnTo>
                    <a:pt x="82" y="899"/>
                  </a:lnTo>
                  <a:lnTo>
                    <a:pt x="30" y="1078"/>
                  </a:lnTo>
                  <a:lnTo>
                    <a:pt x="141" y="1291"/>
                  </a:lnTo>
                  <a:lnTo>
                    <a:pt x="243" y="804"/>
                  </a:lnTo>
                  <a:lnTo>
                    <a:pt x="346" y="715"/>
                  </a:lnTo>
                  <a:lnTo>
                    <a:pt x="435" y="620"/>
                  </a:lnTo>
                  <a:lnTo>
                    <a:pt x="435" y="620"/>
                  </a:lnTo>
                  <a:close/>
                </a:path>
              </a:pathLst>
            </a:custGeom>
            <a:solidFill>
              <a:srgbClr val="FFE5E5"/>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3" name="Freeform 13">
              <a:extLst>
                <a:ext uri="{FF2B5EF4-FFF2-40B4-BE49-F238E27FC236}">
                  <a16:creationId xmlns:a16="http://schemas.microsoft.com/office/drawing/2014/main" id="{09BA5DCB-D557-4687-A524-916E580FF995}"/>
                </a:ext>
              </a:extLst>
            </p:cNvPr>
            <p:cNvSpPr>
              <a:spLocks/>
            </p:cNvSpPr>
            <p:nvPr/>
          </p:nvSpPr>
          <p:spPr bwMode="auto">
            <a:xfrm>
              <a:off x="4509" y="2168"/>
              <a:ext cx="423" cy="1674"/>
            </a:xfrm>
            <a:custGeom>
              <a:avLst/>
              <a:gdLst>
                <a:gd name="T0" fmla="*/ 315 w 846"/>
                <a:gd name="T1" fmla="*/ 540 h 3349"/>
                <a:gd name="T2" fmla="*/ 256 w 846"/>
                <a:gd name="T3" fmla="*/ 238 h 3349"/>
                <a:gd name="T4" fmla="*/ 0 w 846"/>
                <a:gd name="T5" fmla="*/ 156 h 3349"/>
                <a:gd name="T6" fmla="*/ 43 w 846"/>
                <a:gd name="T7" fmla="*/ 23 h 3349"/>
                <a:gd name="T8" fmla="*/ 169 w 846"/>
                <a:gd name="T9" fmla="*/ 0 h 3349"/>
                <a:gd name="T10" fmla="*/ 346 w 846"/>
                <a:gd name="T11" fmla="*/ 97 h 3349"/>
                <a:gd name="T12" fmla="*/ 523 w 846"/>
                <a:gd name="T13" fmla="*/ 310 h 3349"/>
                <a:gd name="T14" fmla="*/ 707 w 846"/>
                <a:gd name="T15" fmla="*/ 584 h 3349"/>
                <a:gd name="T16" fmla="*/ 832 w 846"/>
                <a:gd name="T17" fmla="*/ 1011 h 3349"/>
                <a:gd name="T18" fmla="*/ 817 w 846"/>
                <a:gd name="T19" fmla="*/ 1506 h 3349"/>
                <a:gd name="T20" fmla="*/ 699 w 846"/>
                <a:gd name="T21" fmla="*/ 2235 h 3349"/>
                <a:gd name="T22" fmla="*/ 825 w 846"/>
                <a:gd name="T23" fmla="*/ 2369 h 3349"/>
                <a:gd name="T24" fmla="*/ 840 w 846"/>
                <a:gd name="T25" fmla="*/ 2524 h 3349"/>
                <a:gd name="T26" fmla="*/ 846 w 846"/>
                <a:gd name="T27" fmla="*/ 2842 h 3349"/>
                <a:gd name="T28" fmla="*/ 197 w 846"/>
                <a:gd name="T29" fmla="*/ 3349 h 3349"/>
                <a:gd name="T30" fmla="*/ 192 w 846"/>
                <a:gd name="T31" fmla="*/ 3239 h 3349"/>
                <a:gd name="T32" fmla="*/ 220 w 846"/>
                <a:gd name="T33" fmla="*/ 3093 h 3349"/>
                <a:gd name="T34" fmla="*/ 294 w 846"/>
                <a:gd name="T35" fmla="*/ 3047 h 3349"/>
                <a:gd name="T36" fmla="*/ 448 w 846"/>
                <a:gd name="T37" fmla="*/ 2886 h 3349"/>
                <a:gd name="T38" fmla="*/ 633 w 846"/>
                <a:gd name="T39" fmla="*/ 2789 h 3349"/>
                <a:gd name="T40" fmla="*/ 574 w 846"/>
                <a:gd name="T41" fmla="*/ 2604 h 3349"/>
                <a:gd name="T42" fmla="*/ 464 w 846"/>
                <a:gd name="T43" fmla="*/ 2671 h 3349"/>
                <a:gd name="T44" fmla="*/ 367 w 846"/>
                <a:gd name="T45" fmla="*/ 2597 h 3349"/>
                <a:gd name="T46" fmla="*/ 197 w 846"/>
                <a:gd name="T47" fmla="*/ 2561 h 3349"/>
                <a:gd name="T48" fmla="*/ 331 w 846"/>
                <a:gd name="T49" fmla="*/ 2361 h 3349"/>
                <a:gd name="T50" fmla="*/ 405 w 846"/>
                <a:gd name="T51" fmla="*/ 2089 h 3349"/>
                <a:gd name="T52" fmla="*/ 574 w 846"/>
                <a:gd name="T53" fmla="*/ 2015 h 3349"/>
                <a:gd name="T54" fmla="*/ 559 w 846"/>
                <a:gd name="T55" fmla="*/ 1912 h 3349"/>
                <a:gd name="T56" fmla="*/ 412 w 846"/>
                <a:gd name="T57" fmla="*/ 1859 h 3349"/>
                <a:gd name="T58" fmla="*/ 523 w 846"/>
                <a:gd name="T59" fmla="*/ 1521 h 3349"/>
                <a:gd name="T60" fmla="*/ 589 w 846"/>
                <a:gd name="T61" fmla="*/ 1144 h 3349"/>
                <a:gd name="T62" fmla="*/ 353 w 846"/>
                <a:gd name="T63" fmla="*/ 901 h 3349"/>
                <a:gd name="T64" fmla="*/ 294 w 846"/>
                <a:gd name="T65" fmla="*/ 776 h 3349"/>
                <a:gd name="T66" fmla="*/ 251 w 846"/>
                <a:gd name="T67" fmla="*/ 732 h 3349"/>
                <a:gd name="T68" fmla="*/ 315 w 846"/>
                <a:gd name="T69" fmla="*/ 540 h 3349"/>
                <a:gd name="T70" fmla="*/ 315 w 846"/>
                <a:gd name="T71" fmla="*/ 540 h 3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46" h="3349">
                  <a:moveTo>
                    <a:pt x="315" y="540"/>
                  </a:moveTo>
                  <a:lnTo>
                    <a:pt x="256" y="238"/>
                  </a:lnTo>
                  <a:lnTo>
                    <a:pt x="0" y="156"/>
                  </a:lnTo>
                  <a:lnTo>
                    <a:pt x="43" y="23"/>
                  </a:lnTo>
                  <a:lnTo>
                    <a:pt x="169" y="0"/>
                  </a:lnTo>
                  <a:lnTo>
                    <a:pt x="346" y="97"/>
                  </a:lnTo>
                  <a:lnTo>
                    <a:pt x="523" y="310"/>
                  </a:lnTo>
                  <a:lnTo>
                    <a:pt x="707" y="584"/>
                  </a:lnTo>
                  <a:lnTo>
                    <a:pt x="832" y="1011"/>
                  </a:lnTo>
                  <a:lnTo>
                    <a:pt x="817" y="1506"/>
                  </a:lnTo>
                  <a:lnTo>
                    <a:pt x="699" y="2235"/>
                  </a:lnTo>
                  <a:lnTo>
                    <a:pt x="825" y="2369"/>
                  </a:lnTo>
                  <a:lnTo>
                    <a:pt x="840" y="2524"/>
                  </a:lnTo>
                  <a:lnTo>
                    <a:pt x="846" y="2842"/>
                  </a:lnTo>
                  <a:lnTo>
                    <a:pt x="197" y="3349"/>
                  </a:lnTo>
                  <a:lnTo>
                    <a:pt x="192" y="3239"/>
                  </a:lnTo>
                  <a:lnTo>
                    <a:pt x="220" y="3093"/>
                  </a:lnTo>
                  <a:lnTo>
                    <a:pt x="294" y="3047"/>
                  </a:lnTo>
                  <a:lnTo>
                    <a:pt x="448" y="2886"/>
                  </a:lnTo>
                  <a:lnTo>
                    <a:pt x="633" y="2789"/>
                  </a:lnTo>
                  <a:lnTo>
                    <a:pt x="574" y="2604"/>
                  </a:lnTo>
                  <a:lnTo>
                    <a:pt x="464" y="2671"/>
                  </a:lnTo>
                  <a:lnTo>
                    <a:pt x="367" y="2597"/>
                  </a:lnTo>
                  <a:lnTo>
                    <a:pt x="197" y="2561"/>
                  </a:lnTo>
                  <a:lnTo>
                    <a:pt x="331" y="2361"/>
                  </a:lnTo>
                  <a:lnTo>
                    <a:pt x="405" y="2089"/>
                  </a:lnTo>
                  <a:lnTo>
                    <a:pt x="574" y="2015"/>
                  </a:lnTo>
                  <a:lnTo>
                    <a:pt x="559" y="1912"/>
                  </a:lnTo>
                  <a:lnTo>
                    <a:pt x="412" y="1859"/>
                  </a:lnTo>
                  <a:lnTo>
                    <a:pt x="523" y="1521"/>
                  </a:lnTo>
                  <a:lnTo>
                    <a:pt x="589" y="1144"/>
                  </a:lnTo>
                  <a:lnTo>
                    <a:pt x="353" y="901"/>
                  </a:lnTo>
                  <a:lnTo>
                    <a:pt x="294" y="776"/>
                  </a:lnTo>
                  <a:lnTo>
                    <a:pt x="251" y="732"/>
                  </a:lnTo>
                  <a:lnTo>
                    <a:pt x="315" y="540"/>
                  </a:lnTo>
                  <a:lnTo>
                    <a:pt x="315" y="540"/>
                  </a:lnTo>
                  <a:close/>
                </a:path>
              </a:pathLst>
            </a:custGeom>
            <a:solidFill>
              <a:srgbClr val="B5A3A3"/>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4" name="Freeform 14">
              <a:extLst>
                <a:ext uri="{FF2B5EF4-FFF2-40B4-BE49-F238E27FC236}">
                  <a16:creationId xmlns:a16="http://schemas.microsoft.com/office/drawing/2014/main" id="{399FD815-887F-427B-8CA3-0D65D482B04C}"/>
                </a:ext>
              </a:extLst>
            </p:cNvPr>
            <p:cNvSpPr>
              <a:spLocks/>
            </p:cNvSpPr>
            <p:nvPr/>
          </p:nvSpPr>
          <p:spPr bwMode="auto">
            <a:xfrm>
              <a:off x="4454" y="3189"/>
              <a:ext cx="405" cy="325"/>
            </a:xfrm>
            <a:custGeom>
              <a:avLst/>
              <a:gdLst>
                <a:gd name="T0" fmla="*/ 810 w 810"/>
                <a:gd name="T1" fmla="*/ 191 h 650"/>
                <a:gd name="T2" fmla="*/ 597 w 810"/>
                <a:gd name="T3" fmla="*/ 368 h 650"/>
                <a:gd name="T4" fmla="*/ 700 w 810"/>
                <a:gd name="T5" fmla="*/ 465 h 650"/>
                <a:gd name="T6" fmla="*/ 685 w 810"/>
                <a:gd name="T7" fmla="*/ 560 h 650"/>
                <a:gd name="T8" fmla="*/ 539 w 810"/>
                <a:gd name="T9" fmla="*/ 650 h 650"/>
                <a:gd name="T10" fmla="*/ 478 w 810"/>
                <a:gd name="T11" fmla="*/ 553 h 650"/>
                <a:gd name="T12" fmla="*/ 308 w 810"/>
                <a:gd name="T13" fmla="*/ 517 h 650"/>
                <a:gd name="T14" fmla="*/ 0 w 810"/>
                <a:gd name="T15" fmla="*/ 650 h 650"/>
                <a:gd name="T16" fmla="*/ 487 w 810"/>
                <a:gd name="T17" fmla="*/ 81 h 650"/>
                <a:gd name="T18" fmla="*/ 611 w 810"/>
                <a:gd name="T19" fmla="*/ 0 h 650"/>
                <a:gd name="T20" fmla="*/ 810 w 810"/>
                <a:gd name="T21" fmla="*/ 191 h 650"/>
                <a:gd name="T22" fmla="*/ 810 w 810"/>
                <a:gd name="T23" fmla="*/ 191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0" h="650">
                  <a:moveTo>
                    <a:pt x="810" y="191"/>
                  </a:moveTo>
                  <a:lnTo>
                    <a:pt x="597" y="368"/>
                  </a:lnTo>
                  <a:lnTo>
                    <a:pt x="700" y="465"/>
                  </a:lnTo>
                  <a:lnTo>
                    <a:pt x="685" y="560"/>
                  </a:lnTo>
                  <a:lnTo>
                    <a:pt x="539" y="650"/>
                  </a:lnTo>
                  <a:lnTo>
                    <a:pt x="478" y="553"/>
                  </a:lnTo>
                  <a:lnTo>
                    <a:pt x="308" y="517"/>
                  </a:lnTo>
                  <a:lnTo>
                    <a:pt x="0" y="650"/>
                  </a:lnTo>
                  <a:lnTo>
                    <a:pt x="487" y="81"/>
                  </a:lnTo>
                  <a:lnTo>
                    <a:pt x="611" y="0"/>
                  </a:lnTo>
                  <a:lnTo>
                    <a:pt x="810" y="191"/>
                  </a:lnTo>
                  <a:lnTo>
                    <a:pt x="810" y="191"/>
                  </a:lnTo>
                  <a:close/>
                </a:path>
              </a:pathLst>
            </a:custGeom>
            <a:solidFill>
              <a:srgbClr val="755B5B"/>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5" name="Freeform 15">
              <a:extLst>
                <a:ext uri="{FF2B5EF4-FFF2-40B4-BE49-F238E27FC236}">
                  <a16:creationId xmlns:a16="http://schemas.microsoft.com/office/drawing/2014/main" id="{791825A8-34D3-4FFF-BB85-6102BB70BDC4}"/>
                </a:ext>
              </a:extLst>
            </p:cNvPr>
            <p:cNvSpPr>
              <a:spLocks/>
            </p:cNvSpPr>
            <p:nvPr/>
          </p:nvSpPr>
          <p:spPr bwMode="auto">
            <a:xfrm>
              <a:off x="4008" y="3050"/>
              <a:ext cx="442" cy="154"/>
            </a:xfrm>
            <a:custGeom>
              <a:avLst/>
              <a:gdLst>
                <a:gd name="T0" fmla="*/ 0 w 884"/>
                <a:gd name="T1" fmla="*/ 133 h 310"/>
                <a:gd name="T2" fmla="*/ 102 w 884"/>
                <a:gd name="T3" fmla="*/ 82 h 310"/>
                <a:gd name="T4" fmla="*/ 154 w 884"/>
                <a:gd name="T5" fmla="*/ 0 h 310"/>
                <a:gd name="T6" fmla="*/ 884 w 884"/>
                <a:gd name="T7" fmla="*/ 126 h 310"/>
                <a:gd name="T8" fmla="*/ 781 w 884"/>
                <a:gd name="T9" fmla="*/ 200 h 310"/>
                <a:gd name="T10" fmla="*/ 485 w 884"/>
                <a:gd name="T11" fmla="*/ 266 h 310"/>
                <a:gd name="T12" fmla="*/ 536 w 884"/>
                <a:gd name="T13" fmla="*/ 310 h 310"/>
                <a:gd name="T14" fmla="*/ 405 w 884"/>
                <a:gd name="T15" fmla="*/ 280 h 310"/>
                <a:gd name="T16" fmla="*/ 0 w 884"/>
                <a:gd name="T17" fmla="*/ 133 h 310"/>
                <a:gd name="T18" fmla="*/ 0 w 884"/>
                <a:gd name="T19" fmla="*/ 133 h 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84" h="310">
                  <a:moveTo>
                    <a:pt x="0" y="133"/>
                  </a:moveTo>
                  <a:lnTo>
                    <a:pt x="102" y="82"/>
                  </a:lnTo>
                  <a:lnTo>
                    <a:pt x="154" y="0"/>
                  </a:lnTo>
                  <a:lnTo>
                    <a:pt x="884" y="126"/>
                  </a:lnTo>
                  <a:lnTo>
                    <a:pt x="781" y="200"/>
                  </a:lnTo>
                  <a:lnTo>
                    <a:pt x="485" y="266"/>
                  </a:lnTo>
                  <a:lnTo>
                    <a:pt x="536" y="310"/>
                  </a:lnTo>
                  <a:lnTo>
                    <a:pt x="405" y="280"/>
                  </a:lnTo>
                  <a:lnTo>
                    <a:pt x="0" y="133"/>
                  </a:lnTo>
                  <a:lnTo>
                    <a:pt x="0" y="133"/>
                  </a:lnTo>
                  <a:close/>
                </a:path>
              </a:pathLst>
            </a:custGeom>
            <a:solidFill>
              <a:srgbClr val="D8FC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6" name="Freeform 16">
              <a:extLst>
                <a:ext uri="{FF2B5EF4-FFF2-40B4-BE49-F238E27FC236}">
                  <a16:creationId xmlns:a16="http://schemas.microsoft.com/office/drawing/2014/main" id="{1C183EE2-1E0A-45AD-8FB4-2CA4205CB47A}"/>
                </a:ext>
              </a:extLst>
            </p:cNvPr>
            <p:cNvSpPr>
              <a:spLocks/>
            </p:cNvSpPr>
            <p:nvPr/>
          </p:nvSpPr>
          <p:spPr bwMode="auto">
            <a:xfrm>
              <a:off x="4424" y="3120"/>
              <a:ext cx="166" cy="99"/>
            </a:xfrm>
            <a:custGeom>
              <a:avLst/>
              <a:gdLst>
                <a:gd name="T0" fmla="*/ 0 w 332"/>
                <a:gd name="T1" fmla="*/ 154 h 197"/>
                <a:gd name="T2" fmla="*/ 171 w 332"/>
                <a:gd name="T3" fmla="*/ 0 h 197"/>
                <a:gd name="T4" fmla="*/ 332 w 332"/>
                <a:gd name="T5" fmla="*/ 59 h 197"/>
                <a:gd name="T6" fmla="*/ 15 w 332"/>
                <a:gd name="T7" fmla="*/ 197 h 197"/>
                <a:gd name="T8" fmla="*/ 0 w 332"/>
                <a:gd name="T9" fmla="*/ 154 h 197"/>
                <a:gd name="T10" fmla="*/ 0 w 332"/>
                <a:gd name="T11" fmla="*/ 154 h 197"/>
              </a:gdLst>
              <a:ahLst/>
              <a:cxnLst>
                <a:cxn ang="0">
                  <a:pos x="T0" y="T1"/>
                </a:cxn>
                <a:cxn ang="0">
                  <a:pos x="T2" y="T3"/>
                </a:cxn>
                <a:cxn ang="0">
                  <a:pos x="T4" y="T5"/>
                </a:cxn>
                <a:cxn ang="0">
                  <a:pos x="T6" y="T7"/>
                </a:cxn>
                <a:cxn ang="0">
                  <a:pos x="T8" y="T9"/>
                </a:cxn>
                <a:cxn ang="0">
                  <a:pos x="T10" y="T11"/>
                </a:cxn>
              </a:cxnLst>
              <a:rect l="0" t="0" r="r" b="b"/>
              <a:pathLst>
                <a:path w="332" h="197">
                  <a:moveTo>
                    <a:pt x="0" y="154"/>
                  </a:moveTo>
                  <a:lnTo>
                    <a:pt x="171" y="0"/>
                  </a:lnTo>
                  <a:lnTo>
                    <a:pt x="332" y="59"/>
                  </a:lnTo>
                  <a:lnTo>
                    <a:pt x="15" y="197"/>
                  </a:lnTo>
                  <a:lnTo>
                    <a:pt x="0" y="154"/>
                  </a:lnTo>
                  <a:lnTo>
                    <a:pt x="0" y="154"/>
                  </a:lnTo>
                  <a:close/>
                </a:path>
              </a:pathLst>
            </a:custGeom>
            <a:solidFill>
              <a:srgbClr val="D8FC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7" name="Freeform 17">
              <a:extLst>
                <a:ext uri="{FF2B5EF4-FFF2-40B4-BE49-F238E27FC236}">
                  <a16:creationId xmlns:a16="http://schemas.microsoft.com/office/drawing/2014/main" id="{3C84D1E4-9003-455C-A458-F95B3965C2D0}"/>
                </a:ext>
              </a:extLst>
            </p:cNvPr>
            <p:cNvSpPr>
              <a:spLocks/>
            </p:cNvSpPr>
            <p:nvPr/>
          </p:nvSpPr>
          <p:spPr bwMode="auto">
            <a:xfrm>
              <a:off x="4266" y="1854"/>
              <a:ext cx="243" cy="801"/>
            </a:xfrm>
            <a:custGeom>
              <a:avLst/>
              <a:gdLst>
                <a:gd name="T0" fmla="*/ 8 w 487"/>
                <a:gd name="T1" fmla="*/ 842 h 1602"/>
                <a:gd name="T2" fmla="*/ 95 w 487"/>
                <a:gd name="T3" fmla="*/ 975 h 1602"/>
                <a:gd name="T4" fmla="*/ 192 w 487"/>
                <a:gd name="T5" fmla="*/ 1218 h 1602"/>
                <a:gd name="T6" fmla="*/ 228 w 487"/>
                <a:gd name="T7" fmla="*/ 878 h 1602"/>
                <a:gd name="T8" fmla="*/ 169 w 487"/>
                <a:gd name="T9" fmla="*/ 680 h 1602"/>
                <a:gd name="T10" fmla="*/ 200 w 487"/>
                <a:gd name="T11" fmla="*/ 576 h 1602"/>
                <a:gd name="T12" fmla="*/ 177 w 487"/>
                <a:gd name="T13" fmla="*/ 473 h 1602"/>
                <a:gd name="T14" fmla="*/ 243 w 487"/>
                <a:gd name="T15" fmla="*/ 340 h 1602"/>
                <a:gd name="T16" fmla="*/ 228 w 487"/>
                <a:gd name="T17" fmla="*/ 222 h 1602"/>
                <a:gd name="T18" fmla="*/ 184 w 487"/>
                <a:gd name="T19" fmla="*/ 148 h 1602"/>
                <a:gd name="T20" fmla="*/ 221 w 487"/>
                <a:gd name="T21" fmla="*/ 89 h 1602"/>
                <a:gd name="T22" fmla="*/ 310 w 487"/>
                <a:gd name="T23" fmla="*/ 82 h 1602"/>
                <a:gd name="T24" fmla="*/ 272 w 487"/>
                <a:gd name="T25" fmla="*/ 0 h 1602"/>
                <a:gd name="T26" fmla="*/ 472 w 487"/>
                <a:gd name="T27" fmla="*/ 89 h 1602"/>
                <a:gd name="T28" fmla="*/ 487 w 487"/>
                <a:gd name="T29" fmla="*/ 783 h 1602"/>
                <a:gd name="T30" fmla="*/ 420 w 487"/>
                <a:gd name="T31" fmla="*/ 798 h 1602"/>
                <a:gd name="T32" fmla="*/ 316 w 487"/>
                <a:gd name="T33" fmla="*/ 975 h 1602"/>
                <a:gd name="T34" fmla="*/ 295 w 487"/>
                <a:gd name="T35" fmla="*/ 1167 h 1602"/>
                <a:gd name="T36" fmla="*/ 302 w 487"/>
                <a:gd name="T37" fmla="*/ 1298 h 1602"/>
                <a:gd name="T38" fmla="*/ 376 w 487"/>
                <a:gd name="T39" fmla="*/ 1454 h 1602"/>
                <a:gd name="T40" fmla="*/ 472 w 487"/>
                <a:gd name="T41" fmla="*/ 1484 h 1602"/>
                <a:gd name="T42" fmla="*/ 464 w 487"/>
                <a:gd name="T43" fmla="*/ 1602 h 1602"/>
                <a:gd name="T44" fmla="*/ 192 w 487"/>
                <a:gd name="T45" fmla="*/ 1557 h 1602"/>
                <a:gd name="T46" fmla="*/ 0 w 487"/>
                <a:gd name="T47" fmla="*/ 1528 h 1602"/>
                <a:gd name="T48" fmla="*/ 8 w 487"/>
                <a:gd name="T49" fmla="*/ 842 h 1602"/>
                <a:gd name="T50" fmla="*/ 8 w 487"/>
                <a:gd name="T51" fmla="*/ 842 h 1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87" h="1602">
                  <a:moveTo>
                    <a:pt x="8" y="842"/>
                  </a:moveTo>
                  <a:lnTo>
                    <a:pt x="95" y="975"/>
                  </a:lnTo>
                  <a:lnTo>
                    <a:pt x="192" y="1218"/>
                  </a:lnTo>
                  <a:lnTo>
                    <a:pt x="228" y="878"/>
                  </a:lnTo>
                  <a:lnTo>
                    <a:pt x="169" y="680"/>
                  </a:lnTo>
                  <a:lnTo>
                    <a:pt x="200" y="576"/>
                  </a:lnTo>
                  <a:lnTo>
                    <a:pt x="177" y="473"/>
                  </a:lnTo>
                  <a:lnTo>
                    <a:pt x="243" y="340"/>
                  </a:lnTo>
                  <a:lnTo>
                    <a:pt x="228" y="222"/>
                  </a:lnTo>
                  <a:lnTo>
                    <a:pt x="184" y="148"/>
                  </a:lnTo>
                  <a:lnTo>
                    <a:pt x="221" y="89"/>
                  </a:lnTo>
                  <a:lnTo>
                    <a:pt x="310" y="82"/>
                  </a:lnTo>
                  <a:lnTo>
                    <a:pt x="272" y="0"/>
                  </a:lnTo>
                  <a:lnTo>
                    <a:pt x="472" y="89"/>
                  </a:lnTo>
                  <a:lnTo>
                    <a:pt x="487" y="783"/>
                  </a:lnTo>
                  <a:lnTo>
                    <a:pt x="420" y="798"/>
                  </a:lnTo>
                  <a:lnTo>
                    <a:pt x="316" y="975"/>
                  </a:lnTo>
                  <a:lnTo>
                    <a:pt x="295" y="1167"/>
                  </a:lnTo>
                  <a:lnTo>
                    <a:pt x="302" y="1298"/>
                  </a:lnTo>
                  <a:lnTo>
                    <a:pt x="376" y="1454"/>
                  </a:lnTo>
                  <a:lnTo>
                    <a:pt x="472" y="1484"/>
                  </a:lnTo>
                  <a:lnTo>
                    <a:pt x="464" y="1602"/>
                  </a:lnTo>
                  <a:lnTo>
                    <a:pt x="192" y="1557"/>
                  </a:lnTo>
                  <a:lnTo>
                    <a:pt x="0" y="1528"/>
                  </a:lnTo>
                  <a:lnTo>
                    <a:pt x="8" y="842"/>
                  </a:lnTo>
                  <a:lnTo>
                    <a:pt x="8" y="842"/>
                  </a:lnTo>
                  <a:close/>
                </a:path>
              </a:pathLst>
            </a:custGeom>
            <a:solidFill>
              <a:srgbClr val="B5A3A3"/>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8" name="Freeform 18">
              <a:extLst>
                <a:ext uri="{FF2B5EF4-FFF2-40B4-BE49-F238E27FC236}">
                  <a16:creationId xmlns:a16="http://schemas.microsoft.com/office/drawing/2014/main" id="{8E546A90-4C32-44F6-974D-F2D0A24D2503}"/>
                </a:ext>
              </a:extLst>
            </p:cNvPr>
            <p:cNvSpPr>
              <a:spLocks/>
            </p:cNvSpPr>
            <p:nvPr/>
          </p:nvSpPr>
          <p:spPr bwMode="auto">
            <a:xfrm>
              <a:off x="3901" y="3448"/>
              <a:ext cx="232" cy="184"/>
            </a:xfrm>
            <a:custGeom>
              <a:avLst/>
              <a:gdLst>
                <a:gd name="T0" fmla="*/ 30 w 464"/>
                <a:gd name="T1" fmla="*/ 58 h 368"/>
                <a:gd name="T2" fmla="*/ 184 w 464"/>
                <a:gd name="T3" fmla="*/ 0 h 368"/>
                <a:gd name="T4" fmla="*/ 464 w 464"/>
                <a:gd name="T5" fmla="*/ 117 h 368"/>
                <a:gd name="T6" fmla="*/ 0 w 464"/>
                <a:gd name="T7" fmla="*/ 368 h 368"/>
                <a:gd name="T8" fmla="*/ 30 w 464"/>
                <a:gd name="T9" fmla="*/ 58 h 368"/>
                <a:gd name="T10" fmla="*/ 30 w 464"/>
                <a:gd name="T11" fmla="*/ 58 h 368"/>
              </a:gdLst>
              <a:ahLst/>
              <a:cxnLst>
                <a:cxn ang="0">
                  <a:pos x="T0" y="T1"/>
                </a:cxn>
                <a:cxn ang="0">
                  <a:pos x="T2" y="T3"/>
                </a:cxn>
                <a:cxn ang="0">
                  <a:pos x="T4" y="T5"/>
                </a:cxn>
                <a:cxn ang="0">
                  <a:pos x="T6" y="T7"/>
                </a:cxn>
                <a:cxn ang="0">
                  <a:pos x="T8" y="T9"/>
                </a:cxn>
                <a:cxn ang="0">
                  <a:pos x="T10" y="T11"/>
                </a:cxn>
              </a:cxnLst>
              <a:rect l="0" t="0" r="r" b="b"/>
              <a:pathLst>
                <a:path w="464" h="368">
                  <a:moveTo>
                    <a:pt x="30" y="58"/>
                  </a:moveTo>
                  <a:lnTo>
                    <a:pt x="184" y="0"/>
                  </a:lnTo>
                  <a:lnTo>
                    <a:pt x="464" y="117"/>
                  </a:lnTo>
                  <a:lnTo>
                    <a:pt x="0" y="368"/>
                  </a:lnTo>
                  <a:lnTo>
                    <a:pt x="30" y="58"/>
                  </a:lnTo>
                  <a:lnTo>
                    <a:pt x="30" y="58"/>
                  </a:lnTo>
                  <a:close/>
                </a:path>
              </a:pathLst>
            </a:custGeom>
            <a:solidFill>
              <a:srgbClr val="755B5B"/>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9" name="Freeform 19">
              <a:extLst>
                <a:ext uri="{FF2B5EF4-FFF2-40B4-BE49-F238E27FC236}">
                  <a16:creationId xmlns:a16="http://schemas.microsoft.com/office/drawing/2014/main" id="{419A1D8C-8F4B-49D4-81DC-E98FD25B4548}"/>
                </a:ext>
              </a:extLst>
            </p:cNvPr>
            <p:cNvSpPr>
              <a:spLocks/>
            </p:cNvSpPr>
            <p:nvPr/>
          </p:nvSpPr>
          <p:spPr bwMode="auto">
            <a:xfrm>
              <a:off x="3956" y="3212"/>
              <a:ext cx="756" cy="317"/>
            </a:xfrm>
            <a:custGeom>
              <a:avLst/>
              <a:gdLst>
                <a:gd name="T0" fmla="*/ 0 w 1512"/>
                <a:gd name="T1" fmla="*/ 110 h 633"/>
                <a:gd name="T2" fmla="*/ 67 w 1512"/>
                <a:gd name="T3" fmla="*/ 257 h 633"/>
                <a:gd name="T4" fmla="*/ 282 w 1512"/>
                <a:gd name="T5" fmla="*/ 318 h 633"/>
                <a:gd name="T6" fmla="*/ 538 w 1512"/>
                <a:gd name="T7" fmla="*/ 384 h 633"/>
                <a:gd name="T8" fmla="*/ 745 w 1512"/>
                <a:gd name="T9" fmla="*/ 472 h 633"/>
                <a:gd name="T10" fmla="*/ 848 w 1512"/>
                <a:gd name="T11" fmla="*/ 472 h 633"/>
                <a:gd name="T12" fmla="*/ 863 w 1512"/>
                <a:gd name="T13" fmla="*/ 620 h 633"/>
                <a:gd name="T14" fmla="*/ 951 w 1512"/>
                <a:gd name="T15" fmla="*/ 633 h 633"/>
                <a:gd name="T16" fmla="*/ 1304 w 1512"/>
                <a:gd name="T17" fmla="*/ 472 h 633"/>
                <a:gd name="T18" fmla="*/ 1512 w 1512"/>
                <a:gd name="T19" fmla="*/ 0 h 633"/>
                <a:gd name="T20" fmla="*/ 856 w 1512"/>
                <a:gd name="T21" fmla="*/ 318 h 633"/>
                <a:gd name="T22" fmla="*/ 200 w 1512"/>
                <a:gd name="T23" fmla="*/ 118 h 633"/>
                <a:gd name="T24" fmla="*/ 0 w 1512"/>
                <a:gd name="T25" fmla="*/ 110 h 633"/>
                <a:gd name="T26" fmla="*/ 0 w 1512"/>
                <a:gd name="T27" fmla="*/ 110 h 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12" h="633">
                  <a:moveTo>
                    <a:pt x="0" y="110"/>
                  </a:moveTo>
                  <a:lnTo>
                    <a:pt x="67" y="257"/>
                  </a:lnTo>
                  <a:lnTo>
                    <a:pt x="282" y="318"/>
                  </a:lnTo>
                  <a:lnTo>
                    <a:pt x="538" y="384"/>
                  </a:lnTo>
                  <a:lnTo>
                    <a:pt x="745" y="472"/>
                  </a:lnTo>
                  <a:lnTo>
                    <a:pt x="848" y="472"/>
                  </a:lnTo>
                  <a:lnTo>
                    <a:pt x="863" y="620"/>
                  </a:lnTo>
                  <a:lnTo>
                    <a:pt x="951" y="633"/>
                  </a:lnTo>
                  <a:lnTo>
                    <a:pt x="1304" y="472"/>
                  </a:lnTo>
                  <a:lnTo>
                    <a:pt x="1512" y="0"/>
                  </a:lnTo>
                  <a:lnTo>
                    <a:pt x="856" y="318"/>
                  </a:lnTo>
                  <a:lnTo>
                    <a:pt x="200" y="118"/>
                  </a:lnTo>
                  <a:lnTo>
                    <a:pt x="0" y="110"/>
                  </a:lnTo>
                  <a:lnTo>
                    <a:pt x="0" y="110"/>
                  </a:lnTo>
                  <a:close/>
                </a:path>
              </a:pathLst>
            </a:custGeom>
            <a:solidFill>
              <a:srgbClr val="A38C8C"/>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20" name="Freeform 20">
              <a:extLst>
                <a:ext uri="{FF2B5EF4-FFF2-40B4-BE49-F238E27FC236}">
                  <a16:creationId xmlns:a16="http://schemas.microsoft.com/office/drawing/2014/main" id="{63EFD610-8FF0-4EFB-9774-333E3BE6104C}"/>
                </a:ext>
              </a:extLst>
            </p:cNvPr>
            <p:cNvSpPr>
              <a:spLocks/>
            </p:cNvSpPr>
            <p:nvPr/>
          </p:nvSpPr>
          <p:spPr bwMode="auto">
            <a:xfrm>
              <a:off x="4354" y="1718"/>
              <a:ext cx="118" cy="133"/>
            </a:xfrm>
            <a:custGeom>
              <a:avLst/>
              <a:gdLst>
                <a:gd name="T0" fmla="*/ 205 w 236"/>
                <a:gd name="T1" fmla="*/ 266 h 266"/>
                <a:gd name="T2" fmla="*/ 236 w 236"/>
                <a:gd name="T3" fmla="*/ 36 h 266"/>
                <a:gd name="T4" fmla="*/ 110 w 236"/>
                <a:gd name="T5" fmla="*/ 0 h 266"/>
                <a:gd name="T6" fmla="*/ 0 w 236"/>
                <a:gd name="T7" fmla="*/ 36 h 266"/>
                <a:gd name="T8" fmla="*/ 15 w 236"/>
                <a:gd name="T9" fmla="*/ 259 h 266"/>
                <a:gd name="T10" fmla="*/ 125 w 236"/>
                <a:gd name="T11" fmla="*/ 259 h 266"/>
                <a:gd name="T12" fmla="*/ 205 w 236"/>
                <a:gd name="T13" fmla="*/ 266 h 266"/>
                <a:gd name="T14" fmla="*/ 205 w 236"/>
                <a:gd name="T15" fmla="*/ 266 h 2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6" h="266">
                  <a:moveTo>
                    <a:pt x="205" y="266"/>
                  </a:moveTo>
                  <a:lnTo>
                    <a:pt x="236" y="36"/>
                  </a:lnTo>
                  <a:lnTo>
                    <a:pt x="110" y="0"/>
                  </a:lnTo>
                  <a:lnTo>
                    <a:pt x="0" y="36"/>
                  </a:lnTo>
                  <a:lnTo>
                    <a:pt x="15" y="259"/>
                  </a:lnTo>
                  <a:lnTo>
                    <a:pt x="125" y="259"/>
                  </a:lnTo>
                  <a:lnTo>
                    <a:pt x="205" y="266"/>
                  </a:lnTo>
                  <a:lnTo>
                    <a:pt x="205" y="266"/>
                  </a:lnTo>
                  <a:close/>
                </a:path>
              </a:pathLst>
            </a:custGeom>
            <a:solidFill>
              <a:srgbClr val="E5E5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21" name="Freeform 21">
              <a:extLst>
                <a:ext uri="{FF2B5EF4-FFF2-40B4-BE49-F238E27FC236}">
                  <a16:creationId xmlns:a16="http://schemas.microsoft.com/office/drawing/2014/main" id="{AF91FBA1-EE4D-4B12-8E3A-5A0DC494A6A4}"/>
                </a:ext>
              </a:extLst>
            </p:cNvPr>
            <p:cNvSpPr>
              <a:spLocks/>
            </p:cNvSpPr>
            <p:nvPr/>
          </p:nvSpPr>
          <p:spPr bwMode="auto">
            <a:xfrm>
              <a:off x="4141" y="2275"/>
              <a:ext cx="135" cy="291"/>
            </a:xfrm>
            <a:custGeom>
              <a:avLst/>
              <a:gdLst>
                <a:gd name="T0" fmla="*/ 221 w 272"/>
                <a:gd name="T1" fmla="*/ 0 h 582"/>
                <a:gd name="T2" fmla="*/ 162 w 272"/>
                <a:gd name="T3" fmla="*/ 44 h 582"/>
                <a:gd name="T4" fmla="*/ 103 w 272"/>
                <a:gd name="T5" fmla="*/ 141 h 582"/>
                <a:gd name="T6" fmla="*/ 15 w 272"/>
                <a:gd name="T7" fmla="*/ 154 h 582"/>
                <a:gd name="T8" fmla="*/ 0 w 272"/>
                <a:gd name="T9" fmla="*/ 200 h 582"/>
                <a:gd name="T10" fmla="*/ 67 w 272"/>
                <a:gd name="T11" fmla="*/ 213 h 582"/>
                <a:gd name="T12" fmla="*/ 74 w 272"/>
                <a:gd name="T13" fmla="*/ 331 h 582"/>
                <a:gd name="T14" fmla="*/ 0 w 272"/>
                <a:gd name="T15" fmla="*/ 346 h 582"/>
                <a:gd name="T16" fmla="*/ 0 w 272"/>
                <a:gd name="T17" fmla="*/ 464 h 582"/>
                <a:gd name="T18" fmla="*/ 44 w 272"/>
                <a:gd name="T19" fmla="*/ 582 h 582"/>
                <a:gd name="T20" fmla="*/ 213 w 272"/>
                <a:gd name="T21" fmla="*/ 582 h 582"/>
                <a:gd name="T22" fmla="*/ 272 w 272"/>
                <a:gd name="T23" fmla="*/ 44 h 582"/>
                <a:gd name="T24" fmla="*/ 221 w 272"/>
                <a:gd name="T25" fmla="*/ 0 h 582"/>
                <a:gd name="T26" fmla="*/ 221 w 272"/>
                <a:gd name="T27" fmla="*/ 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72" h="582">
                  <a:moveTo>
                    <a:pt x="221" y="0"/>
                  </a:moveTo>
                  <a:lnTo>
                    <a:pt x="162" y="44"/>
                  </a:lnTo>
                  <a:lnTo>
                    <a:pt x="103" y="141"/>
                  </a:lnTo>
                  <a:lnTo>
                    <a:pt x="15" y="154"/>
                  </a:lnTo>
                  <a:lnTo>
                    <a:pt x="0" y="200"/>
                  </a:lnTo>
                  <a:lnTo>
                    <a:pt x="67" y="213"/>
                  </a:lnTo>
                  <a:lnTo>
                    <a:pt x="74" y="331"/>
                  </a:lnTo>
                  <a:lnTo>
                    <a:pt x="0" y="346"/>
                  </a:lnTo>
                  <a:lnTo>
                    <a:pt x="0" y="464"/>
                  </a:lnTo>
                  <a:lnTo>
                    <a:pt x="44" y="582"/>
                  </a:lnTo>
                  <a:lnTo>
                    <a:pt x="213" y="582"/>
                  </a:lnTo>
                  <a:lnTo>
                    <a:pt x="272" y="44"/>
                  </a:lnTo>
                  <a:lnTo>
                    <a:pt x="221" y="0"/>
                  </a:lnTo>
                  <a:lnTo>
                    <a:pt x="221" y="0"/>
                  </a:ln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22" name="Freeform 22">
              <a:extLst>
                <a:ext uri="{FF2B5EF4-FFF2-40B4-BE49-F238E27FC236}">
                  <a16:creationId xmlns:a16="http://schemas.microsoft.com/office/drawing/2014/main" id="{60E316AE-BEE2-4FE9-82DE-52C413B15BA7}"/>
                </a:ext>
              </a:extLst>
            </p:cNvPr>
            <p:cNvSpPr>
              <a:spLocks/>
            </p:cNvSpPr>
            <p:nvPr/>
          </p:nvSpPr>
          <p:spPr bwMode="auto">
            <a:xfrm>
              <a:off x="4431" y="2238"/>
              <a:ext cx="214" cy="351"/>
            </a:xfrm>
            <a:custGeom>
              <a:avLst/>
              <a:gdLst>
                <a:gd name="T0" fmla="*/ 353 w 428"/>
                <a:gd name="T1" fmla="*/ 59 h 701"/>
                <a:gd name="T2" fmla="*/ 376 w 428"/>
                <a:gd name="T3" fmla="*/ 161 h 701"/>
                <a:gd name="T4" fmla="*/ 428 w 428"/>
                <a:gd name="T5" fmla="*/ 287 h 701"/>
                <a:gd name="T6" fmla="*/ 428 w 428"/>
                <a:gd name="T7" fmla="*/ 486 h 701"/>
                <a:gd name="T8" fmla="*/ 340 w 428"/>
                <a:gd name="T9" fmla="*/ 656 h 701"/>
                <a:gd name="T10" fmla="*/ 289 w 428"/>
                <a:gd name="T11" fmla="*/ 701 h 701"/>
                <a:gd name="T12" fmla="*/ 45 w 428"/>
                <a:gd name="T13" fmla="*/ 686 h 701"/>
                <a:gd name="T14" fmla="*/ 0 w 428"/>
                <a:gd name="T15" fmla="*/ 568 h 701"/>
                <a:gd name="T16" fmla="*/ 89 w 428"/>
                <a:gd name="T17" fmla="*/ 545 h 701"/>
                <a:gd name="T18" fmla="*/ 74 w 428"/>
                <a:gd name="T19" fmla="*/ 458 h 701"/>
                <a:gd name="T20" fmla="*/ 0 w 428"/>
                <a:gd name="T21" fmla="*/ 376 h 701"/>
                <a:gd name="T22" fmla="*/ 82 w 428"/>
                <a:gd name="T23" fmla="*/ 340 h 701"/>
                <a:gd name="T24" fmla="*/ 125 w 428"/>
                <a:gd name="T25" fmla="*/ 169 h 701"/>
                <a:gd name="T26" fmla="*/ 177 w 428"/>
                <a:gd name="T27" fmla="*/ 118 h 701"/>
                <a:gd name="T28" fmla="*/ 89 w 428"/>
                <a:gd name="T29" fmla="*/ 30 h 701"/>
                <a:gd name="T30" fmla="*/ 236 w 428"/>
                <a:gd name="T31" fmla="*/ 0 h 701"/>
                <a:gd name="T32" fmla="*/ 353 w 428"/>
                <a:gd name="T33" fmla="*/ 59 h 701"/>
                <a:gd name="T34" fmla="*/ 353 w 428"/>
                <a:gd name="T35" fmla="*/ 59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28" h="701">
                  <a:moveTo>
                    <a:pt x="353" y="59"/>
                  </a:moveTo>
                  <a:lnTo>
                    <a:pt x="376" y="161"/>
                  </a:lnTo>
                  <a:lnTo>
                    <a:pt x="428" y="287"/>
                  </a:lnTo>
                  <a:lnTo>
                    <a:pt x="428" y="486"/>
                  </a:lnTo>
                  <a:lnTo>
                    <a:pt x="340" y="656"/>
                  </a:lnTo>
                  <a:lnTo>
                    <a:pt x="289" y="701"/>
                  </a:lnTo>
                  <a:lnTo>
                    <a:pt x="45" y="686"/>
                  </a:lnTo>
                  <a:lnTo>
                    <a:pt x="0" y="568"/>
                  </a:lnTo>
                  <a:lnTo>
                    <a:pt x="89" y="545"/>
                  </a:lnTo>
                  <a:lnTo>
                    <a:pt x="74" y="458"/>
                  </a:lnTo>
                  <a:lnTo>
                    <a:pt x="0" y="376"/>
                  </a:lnTo>
                  <a:lnTo>
                    <a:pt x="82" y="340"/>
                  </a:lnTo>
                  <a:lnTo>
                    <a:pt x="125" y="169"/>
                  </a:lnTo>
                  <a:lnTo>
                    <a:pt x="177" y="118"/>
                  </a:lnTo>
                  <a:lnTo>
                    <a:pt x="89" y="30"/>
                  </a:lnTo>
                  <a:lnTo>
                    <a:pt x="236" y="0"/>
                  </a:lnTo>
                  <a:lnTo>
                    <a:pt x="353" y="59"/>
                  </a:lnTo>
                  <a:lnTo>
                    <a:pt x="353" y="59"/>
                  </a:ln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23" name="Freeform 23">
              <a:extLst>
                <a:ext uri="{FF2B5EF4-FFF2-40B4-BE49-F238E27FC236}">
                  <a16:creationId xmlns:a16="http://schemas.microsoft.com/office/drawing/2014/main" id="{23442171-E5A0-4A0D-9B3C-347086C4F235}"/>
                </a:ext>
              </a:extLst>
            </p:cNvPr>
            <p:cNvSpPr>
              <a:spLocks/>
            </p:cNvSpPr>
            <p:nvPr/>
          </p:nvSpPr>
          <p:spPr bwMode="auto">
            <a:xfrm>
              <a:off x="4074" y="2677"/>
              <a:ext cx="531" cy="206"/>
            </a:xfrm>
            <a:custGeom>
              <a:avLst/>
              <a:gdLst>
                <a:gd name="T0" fmla="*/ 104 w 1063"/>
                <a:gd name="T1" fmla="*/ 213 h 412"/>
                <a:gd name="T2" fmla="*/ 0 w 1063"/>
                <a:gd name="T3" fmla="*/ 141 h 412"/>
                <a:gd name="T4" fmla="*/ 169 w 1063"/>
                <a:gd name="T5" fmla="*/ 44 h 412"/>
                <a:gd name="T6" fmla="*/ 466 w 1063"/>
                <a:gd name="T7" fmla="*/ 15 h 412"/>
                <a:gd name="T8" fmla="*/ 766 w 1063"/>
                <a:gd name="T9" fmla="*/ 74 h 412"/>
                <a:gd name="T10" fmla="*/ 774 w 1063"/>
                <a:gd name="T11" fmla="*/ 8 h 412"/>
                <a:gd name="T12" fmla="*/ 922 w 1063"/>
                <a:gd name="T13" fmla="*/ 0 h 412"/>
                <a:gd name="T14" fmla="*/ 1063 w 1063"/>
                <a:gd name="T15" fmla="*/ 66 h 412"/>
                <a:gd name="T16" fmla="*/ 1055 w 1063"/>
                <a:gd name="T17" fmla="*/ 228 h 412"/>
                <a:gd name="T18" fmla="*/ 973 w 1063"/>
                <a:gd name="T19" fmla="*/ 251 h 412"/>
                <a:gd name="T20" fmla="*/ 966 w 1063"/>
                <a:gd name="T21" fmla="*/ 376 h 412"/>
                <a:gd name="T22" fmla="*/ 892 w 1063"/>
                <a:gd name="T23" fmla="*/ 310 h 412"/>
                <a:gd name="T24" fmla="*/ 856 w 1063"/>
                <a:gd name="T25" fmla="*/ 220 h 412"/>
                <a:gd name="T26" fmla="*/ 797 w 1063"/>
                <a:gd name="T27" fmla="*/ 207 h 412"/>
                <a:gd name="T28" fmla="*/ 722 w 1063"/>
                <a:gd name="T29" fmla="*/ 287 h 412"/>
                <a:gd name="T30" fmla="*/ 715 w 1063"/>
                <a:gd name="T31" fmla="*/ 412 h 412"/>
                <a:gd name="T32" fmla="*/ 612 w 1063"/>
                <a:gd name="T33" fmla="*/ 369 h 412"/>
                <a:gd name="T34" fmla="*/ 546 w 1063"/>
                <a:gd name="T35" fmla="*/ 310 h 412"/>
                <a:gd name="T36" fmla="*/ 597 w 1063"/>
                <a:gd name="T37" fmla="*/ 220 h 412"/>
                <a:gd name="T38" fmla="*/ 530 w 1063"/>
                <a:gd name="T39" fmla="*/ 220 h 412"/>
                <a:gd name="T40" fmla="*/ 428 w 1063"/>
                <a:gd name="T41" fmla="*/ 317 h 412"/>
                <a:gd name="T42" fmla="*/ 428 w 1063"/>
                <a:gd name="T43" fmla="*/ 258 h 412"/>
                <a:gd name="T44" fmla="*/ 346 w 1063"/>
                <a:gd name="T45" fmla="*/ 236 h 412"/>
                <a:gd name="T46" fmla="*/ 317 w 1063"/>
                <a:gd name="T47" fmla="*/ 338 h 412"/>
                <a:gd name="T48" fmla="*/ 236 w 1063"/>
                <a:gd name="T49" fmla="*/ 279 h 412"/>
                <a:gd name="T50" fmla="*/ 222 w 1063"/>
                <a:gd name="T51" fmla="*/ 184 h 412"/>
                <a:gd name="T52" fmla="*/ 104 w 1063"/>
                <a:gd name="T53" fmla="*/ 213 h 412"/>
                <a:gd name="T54" fmla="*/ 104 w 1063"/>
                <a:gd name="T55" fmla="*/ 213 h 4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063" h="412">
                  <a:moveTo>
                    <a:pt x="104" y="213"/>
                  </a:moveTo>
                  <a:lnTo>
                    <a:pt x="0" y="141"/>
                  </a:lnTo>
                  <a:lnTo>
                    <a:pt x="169" y="44"/>
                  </a:lnTo>
                  <a:lnTo>
                    <a:pt x="466" y="15"/>
                  </a:lnTo>
                  <a:lnTo>
                    <a:pt x="766" y="74"/>
                  </a:lnTo>
                  <a:lnTo>
                    <a:pt x="774" y="8"/>
                  </a:lnTo>
                  <a:lnTo>
                    <a:pt x="922" y="0"/>
                  </a:lnTo>
                  <a:lnTo>
                    <a:pt x="1063" y="66"/>
                  </a:lnTo>
                  <a:lnTo>
                    <a:pt x="1055" y="228"/>
                  </a:lnTo>
                  <a:lnTo>
                    <a:pt x="973" y="251"/>
                  </a:lnTo>
                  <a:lnTo>
                    <a:pt x="966" y="376"/>
                  </a:lnTo>
                  <a:lnTo>
                    <a:pt x="892" y="310"/>
                  </a:lnTo>
                  <a:lnTo>
                    <a:pt x="856" y="220"/>
                  </a:lnTo>
                  <a:lnTo>
                    <a:pt x="797" y="207"/>
                  </a:lnTo>
                  <a:lnTo>
                    <a:pt x="722" y="287"/>
                  </a:lnTo>
                  <a:lnTo>
                    <a:pt x="715" y="412"/>
                  </a:lnTo>
                  <a:lnTo>
                    <a:pt x="612" y="369"/>
                  </a:lnTo>
                  <a:lnTo>
                    <a:pt x="546" y="310"/>
                  </a:lnTo>
                  <a:lnTo>
                    <a:pt x="597" y="220"/>
                  </a:lnTo>
                  <a:lnTo>
                    <a:pt x="530" y="220"/>
                  </a:lnTo>
                  <a:lnTo>
                    <a:pt x="428" y="317"/>
                  </a:lnTo>
                  <a:lnTo>
                    <a:pt x="428" y="258"/>
                  </a:lnTo>
                  <a:lnTo>
                    <a:pt x="346" y="236"/>
                  </a:lnTo>
                  <a:lnTo>
                    <a:pt x="317" y="338"/>
                  </a:lnTo>
                  <a:lnTo>
                    <a:pt x="236" y="279"/>
                  </a:lnTo>
                  <a:lnTo>
                    <a:pt x="222" y="184"/>
                  </a:lnTo>
                  <a:lnTo>
                    <a:pt x="104" y="213"/>
                  </a:lnTo>
                  <a:lnTo>
                    <a:pt x="104" y="213"/>
                  </a:ln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24" name="Freeform 24">
              <a:extLst>
                <a:ext uri="{FF2B5EF4-FFF2-40B4-BE49-F238E27FC236}">
                  <a16:creationId xmlns:a16="http://schemas.microsoft.com/office/drawing/2014/main" id="{D46BD86B-8DF3-499A-8ABB-67694B48C7BD}"/>
                </a:ext>
              </a:extLst>
            </p:cNvPr>
            <p:cNvSpPr>
              <a:spLocks/>
            </p:cNvSpPr>
            <p:nvPr/>
          </p:nvSpPr>
          <p:spPr bwMode="auto">
            <a:xfrm>
              <a:off x="4085" y="2961"/>
              <a:ext cx="181" cy="89"/>
            </a:xfrm>
            <a:custGeom>
              <a:avLst/>
              <a:gdLst>
                <a:gd name="T0" fmla="*/ 0 w 361"/>
                <a:gd name="T1" fmla="*/ 177 h 177"/>
                <a:gd name="T2" fmla="*/ 139 w 361"/>
                <a:gd name="T3" fmla="*/ 52 h 177"/>
                <a:gd name="T4" fmla="*/ 279 w 361"/>
                <a:gd name="T5" fmla="*/ 0 h 177"/>
                <a:gd name="T6" fmla="*/ 361 w 361"/>
                <a:gd name="T7" fmla="*/ 88 h 177"/>
                <a:gd name="T8" fmla="*/ 346 w 361"/>
                <a:gd name="T9" fmla="*/ 141 h 177"/>
                <a:gd name="T10" fmla="*/ 264 w 361"/>
                <a:gd name="T11" fmla="*/ 95 h 177"/>
                <a:gd name="T12" fmla="*/ 133 w 361"/>
                <a:gd name="T13" fmla="*/ 118 h 177"/>
                <a:gd name="T14" fmla="*/ 0 w 361"/>
                <a:gd name="T15" fmla="*/ 177 h 177"/>
                <a:gd name="T16" fmla="*/ 0 w 361"/>
                <a:gd name="T17" fmla="*/ 177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61" h="177">
                  <a:moveTo>
                    <a:pt x="0" y="177"/>
                  </a:moveTo>
                  <a:lnTo>
                    <a:pt x="139" y="52"/>
                  </a:lnTo>
                  <a:lnTo>
                    <a:pt x="279" y="0"/>
                  </a:lnTo>
                  <a:lnTo>
                    <a:pt x="361" y="88"/>
                  </a:lnTo>
                  <a:lnTo>
                    <a:pt x="346" y="141"/>
                  </a:lnTo>
                  <a:lnTo>
                    <a:pt x="264" y="95"/>
                  </a:lnTo>
                  <a:lnTo>
                    <a:pt x="133" y="118"/>
                  </a:lnTo>
                  <a:lnTo>
                    <a:pt x="0" y="177"/>
                  </a:lnTo>
                  <a:lnTo>
                    <a:pt x="0" y="177"/>
                  </a:ln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25" name="Freeform 25">
              <a:extLst>
                <a:ext uri="{FF2B5EF4-FFF2-40B4-BE49-F238E27FC236}">
                  <a16:creationId xmlns:a16="http://schemas.microsoft.com/office/drawing/2014/main" id="{EE2D645D-6DDE-4F45-B734-E4AA4FAF5726}"/>
                </a:ext>
              </a:extLst>
            </p:cNvPr>
            <p:cNvSpPr>
              <a:spLocks/>
            </p:cNvSpPr>
            <p:nvPr/>
          </p:nvSpPr>
          <p:spPr bwMode="auto">
            <a:xfrm>
              <a:off x="4366" y="3028"/>
              <a:ext cx="257" cy="184"/>
            </a:xfrm>
            <a:custGeom>
              <a:avLst/>
              <a:gdLst>
                <a:gd name="T0" fmla="*/ 0 w 515"/>
                <a:gd name="T1" fmla="*/ 346 h 369"/>
                <a:gd name="T2" fmla="*/ 190 w 515"/>
                <a:gd name="T3" fmla="*/ 236 h 369"/>
                <a:gd name="T4" fmla="*/ 264 w 515"/>
                <a:gd name="T5" fmla="*/ 139 h 369"/>
                <a:gd name="T6" fmla="*/ 359 w 515"/>
                <a:gd name="T7" fmla="*/ 59 h 369"/>
                <a:gd name="T8" fmla="*/ 294 w 515"/>
                <a:gd name="T9" fmla="*/ 29 h 369"/>
                <a:gd name="T10" fmla="*/ 420 w 515"/>
                <a:gd name="T11" fmla="*/ 0 h 369"/>
                <a:gd name="T12" fmla="*/ 492 w 515"/>
                <a:gd name="T13" fmla="*/ 8 h 369"/>
                <a:gd name="T14" fmla="*/ 515 w 515"/>
                <a:gd name="T15" fmla="*/ 80 h 369"/>
                <a:gd name="T16" fmla="*/ 420 w 515"/>
                <a:gd name="T17" fmla="*/ 73 h 369"/>
                <a:gd name="T18" fmla="*/ 330 w 515"/>
                <a:gd name="T19" fmla="*/ 133 h 369"/>
                <a:gd name="T20" fmla="*/ 228 w 515"/>
                <a:gd name="T21" fmla="*/ 251 h 369"/>
                <a:gd name="T22" fmla="*/ 161 w 515"/>
                <a:gd name="T23" fmla="*/ 331 h 369"/>
                <a:gd name="T24" fmla="*/ 72 w 515"/>
                <a:gd name="T25" fmla="*/ 369 h 369"/>
                <a:gd name="T26" fmla="*/ 0 w 515"/>
                <a:gd name="T27" fmla="*/ 346 h 369"/>
                <a:gd name="T28" fmla="*/ 0 w 515"/>
                <a:gd name="T29" fmla="*/ 346 h 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15" h="369">
                  <a:moveTo>
                    <a:pt x="0" y="346"/>
                  </a:moveTo>
                  <a:lnTo>
                    <a:pt x="190" y="236"/>
                  </a:lnTo>
                  <a:lnTo>
                    <a:pt x="264" y="139"/>
                  </a:lnTo>
                  <a:lnTo>
                    <a:pt x="359" y="59"/>
                  </a:lnTo>
                  <a:lnTo>
                    <a:pt x="294" y="29"/>
                  </a:lnTo>
                  <a:lnTo>
                    <a:pt x="420" y="0"/>
                  </a:lnTo>
                  <a:lnTo>
                    <a:pt x="492" y="8"/>
                  </a:lnTo>
                  <a:lnTo>
                    <a:pt x="515" y="80"/>
                  </a:lnTo>
                  <a:lnTo>
                    <a:pt x="420" y="73"/>
                  </a:lnTo>
                  <a:lnTo>
                    <a:pt x="330" y="133"/>
                  </a:lnTo>
                  <a:lnTo>
                    <a:pt x="228" y="251"/>
                  </a:lnTo>
                  <a:lnTo>
                    <a:pt x="161" y="331"/>
                  </a:lnTo>
                  <a:lnTo>
                    <a:pt x="72" y="369"/>
                  </a:lnTo>
                  <a:lnTo>
                    <a:pt x="0" y="346"/>
                  </a:lnTo>
                  <a:lnTo>
                    <a:pt x="0" y="346"/>
                  </a:ln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26" name="Freeform 26">
              <a:extLst>
                <a:ext uri="{FF2B5EF4-FFF2-40B4-BE49-F238E27FC236}">
                  <a16:creationId xmlns:a16="http://schemas.microsoft.com/office/drawing/2014/main" id="{12E59AF9-0558-4AA0-B43F-6B56AE72544C}"/>
                </a:ext>
              </a:extLst>
            </p:cNvPr>
            <p:cNvSpPr>
              <a:spLocks/>
            </p:cNvSpPr>
            <p:nvPr/>
          </p:nvSpPr>
          <p:spPr bwMode="auto">
            <a:xfrm>
              <a:off x="3702" y="3090"/>
              <a:ext cx="1087" cy="295"/>
            </a:xfrm>
            <a:custGeom>
              <a:avLst/>
              <a:gdLst>
                <a:gd name="T0" fmla="*/ 95 w 2173"/>
                <a:gd name="T1" fmla="*/ 228 h 589"/>
                <a:gd name="T2" fmla="*/ 0 w 2173"/>
                <a:gd name="T3" fmla="*/ 198 h 589"/>
                <a:gd name="T4" fmla="*/ 74 w 2173"/>
                <a:gd name="T5" fmla="*/ 80 h 589"/>
                <a:gd name="T6" fmla="*/ 1119 w 2173"/>
                <a:gd name="T7" fmla="*/ 346 h 589"/>
                <a:gd name="T8" fmla="*/ 1332 w 2173"/>
                <a:gd name="T9" fmla="*/ 428 h 589"/>
                <a:gd name="T10" fmla="*/ 1893 w 2173"/>
                <a:gd name="T11" fmla="*/ 169 h 589"/>
                <a:gd name="T12" fmla="*/ 1775 w 2173"/>
                <a:gd name="T13" fmla="*/ 118 h 589"/>
                <a:gd name="T14" fmla="*/ 1694 w 2173"/>
                <a:gd name="T15" fmla="*/ 80 h 589"/>
                <a:gd name="T16" fmla="*/ 1834 w 2173"/>
                <a:gd name="T17" fmla="*/ 0 h 589"/>
                <a:gd name="T18" fmla="*/ 1960 w 2173"/>
                <a:gd name="T19" fmla="*/ 7 h 589"/>
                <a:gd name="T20" fmla="*/ 1908 w 2173"/>
                <a:gd name="T21" fmla="*/ 72 h 589"/>
                <a:gd name="T22" fmla="*/ 2042 w 2173"/>
                <a:gd name="T23" fmla="*/ 110 h 589"/>
                <a:gd name="T24" fmla="*/ 2173 w 2173"/>
                <a:gd name="T25" fmla="*/ 66 h 589"/>
                <a:gd name="T26" fmla="*/ 2152 w 2173"/>
                <a:gd name="T27" fmla="*/ 169 h 589"/>
                <a:gd name="T28" fmla="*/ 1296 w 2173"/>
                <a:gd name="T29" fmla="*/ 589 h 589"/>
                <a:gd name="T30" fmla="*/ 655 w 2173"/>
                <a:gd name="T31" fmla="*/ 346 h 589"/>
                <a:gd name="T32" fmla="*/ 317 w 2173"/>
                <a:gd name="T33" fmla="*/ 294 h 589"/>
                <a:gd name="T34" fmla="*/ 95 w 2173"/>
                <a:gd name="T35" fmla="*/ 228 h 589"/>
                <a:gd name="T36" fmla="*/ 95 w 2173"/>
                <a:gd name="T37" fmla="*/ 228 h 5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173" h="589">
                  <a:moveTo>
                    <a:pt x="95" y="228"/>
                  </a:moveTo>
                  <a:lnTo>
                    <a:pt x="0" y="198"/>
                  </a:lnTo>
                  <a:lnTo>
                    <a:pt x="74" y="80"/>
                  </a:lnTo>
                  <a:lnTo>
                    <a:pt x="1119" y="346"/>
                  </a:lnTo>
                  <a:lnTo>
                    <a:pt x="1332" y="428"/>
                  </a:lnTo>
                  <a:lnTo>
                    <a:pt x="1893" y="169"/>
                  </a:lnTo>
                  <a:lnTo>
                    <a:pt x="1775" y="118"/>
                  </a:lnTo>
                  <a:lnTo>
                    <a:pt x="1694" y="80"/>
                  </a:lnTo>
                  <a:lnTo>
                    <a:pt x="1834" y="0"/>
                  </a:lnTo>
                  <a:lnTo>
                    <a:pt x="1960" y="7"/>
                  </a:lnTo>
                  <a:lnTo>
                    <a:pt x="1908" y="72"/>
                  </a:lnTo>
                  <a:lnTo>
                    <a:pt x="2042" y="110"/>
                  </a:lnTo>
                  <a:lnTo>
                    <a:pt x="2173" y="66"/>
                  </a:lnTo>
                  <a:lnTo>
                    <a:pt x="2152" y="169"/>
                  </a:lnTo>
                  <a:lnTo>
                    <a:pt x="1296" y="589"/>
                  </a:lnTo>
                  <a:lnTo>
                    <a:pt x="655" y="346"/>
                  </a:lnTo>
                  <a:lnTo>
                    <a:pt x="317" y="294"/>
                  </a:lnTo>
                  <a:lnTo>
                    <a:pt x="95" y="228"/>
                  </a:lnTo>
                  <a:lnTo>
                    <a:pt x="95" y="228"/>
                  </a:ln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27" name="Freeform 27">
              <a:extLst>
                <a:ext uri="{FF2B5EF4-FFF2-40B4-BE49-F238E27FC236}">
                  <a16:creationId xmlns:a16="http://schemas.microsoft.com/office/drawing/2014/main" id="{A0C4B211-3B51-4C72-AC2C-F349B0F5B089}"/>
                </a:ext>
              </a:extLst>
            </p:cNvPr>
            <p:cNvSpPr>
              <a:spLocks/>
            </p:cNvSpPr>
            <p:nvPr/>
          </p:nvSpPr>
          <p:spPr bwMode="auto">
            <a:xfrm>
              <a:off x="4215" y="3038"/>
              <a:ext cx="95" cy="45"/>
            </a:xfrm>
            <a:custGeom>
              <a:avLst/>
              <a:gdLst>
                <a:gd name="T0" fmla="*/ 0 w 190"/>
                <a:gd name="T1" fmla="*/ 67 h 90"/>
                <a:gd name="T2" fmla="*/ 139 w 190"/>
                <a:gd name="T3" fmla="*/ 0 h 90"/>
                <a:gd name="T4" fmla="*/ 190 w 190"/>
                <a:gd name="T5" fmla="*/ 90 h 90"/>
                <a:gd name="T6" fmla="*/ 0 w 190"/>
                <a:gd name="T7" fmla="*/ 67 h 90"/>
                <a:gd name="T8" fmla="*/ 0 w 190"/>
                <a:gd name="T9" fmla="*/ 67 h 90"/>
              </a:gdLst>
              <a:ahLst/>
              <a:cxnLst>
                <a:cxn ang="0">
                  <a:pos x="T0" y="T1"/>
                </a:cxn>
                <a:cxn ang="0">
                  <a:pos x="T2" y="T3"/>
                </a:cxn>
                <a:cxn ang="0">
                  <a:pos x="T4" y="T5"/>
                </a:cxn>
                <a:cxn ang="0">
                  <a:pos x="T6" y="T7"/>
                </a:cxn>
                <a:cxn ang="0">
                  <a:pos x="T8" y="T9"/>
                </a:cxn>
              </a:cxnLst>
              <a:rect l="0" t="0" r="r" b="b"/>
              <a:pathLst>
                <a:path w="190" h="90">
                  <a:moveTo>
                    <a:pt x="0" y="67"/>
                  </a:moveTo>
                  <a:lnTo>
                    <a:pt x="139" y="0"/>
                  </a:lnTo>
                  <a:lnTo>
                    <a:pt x="190" y="90"/>
                  </a:lnTo>
                  <a:lnTo>
                    <a:pt x="0" y="67"/>
                  </a:lnTo>
                  <a:lnTo>
                    <a:pt x="0" y="67"/>
                  </a:ln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28" name="Freeform 28">
              <a:extLst>
                <a:ext uri="{FF2B5EF4-FFF2-40B4-BE49-F238E27FC236}">
                  <a16:creationId xmlns:a16="http://schemas.microsoft.com/office/drawing/2014/main" id="{033A878C-DAA4-4626-8B01-1F5045B07A7F}"/>
                </a:ext>
              </a:extLst>
            </p:cNvPr>
            <p:cNvSpPr>
              <a:spLocks/>
            </p:cNvSpPr>
            <p:nvPr/>
          </p:nvSpPr>
          <p:spPr bwMode="auto">
            <a:xfrm>
              <a:off x="4115" y="3083"/>
              <a:ext cx="243" cy="106"/>
            </a:xfrm>
            <a:custGeom>
              <a:avLst/>
              <a:gdLst>
                <a:gd name="T0" fmla="*/ 0 w 486"/>
                <a:gd name="T1" fmla="*/ 59 h 213"/>
                <a:gd name="T2" fmla="*/ 125 w 486"/>
                <a:gd name="T3" fmla="*/ 0 h 213"/>
                <a:gd name="T4" fmla="*/ 486 w 486"/>
                <a:gd name="T5" fmla="*/ 74 h 213"/>
                <a:gd name="T6" fmla="*/ 376 w 486"/>
                <a:gd name="T7" fmla="*/ 110 h 213"/>
                <a:gd name="T8" fmla="*/ 346 w 486"/>
                <a:gd name="T9" fmla="*/ 199 h 213"/>
                <a:gd name="T10" fmla="*/ 192 w 486"/>
                <a:gd name="T11" fmla="*/ 213 h 213"/>
                <a:gd name="T12" fmla="*/ 0 w 486"/>
                <a:gd name="T13" fmla="*/ 59 h 213"/>
                <a:gd name="T14" fmla="*/ 0 w 486"/>
                <a:gd name="T15" fmla="*/ 59 h 2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6" h="213">
                  <a:moveTo>
                    <a:pt x="0" y="59"/>
                  </a:moveTo>
                  <a:lnTo>
                    <a:pt x="125" y="0"/>
                  </a:lnTo>
                  <a:lnTo>
                    <a:pt x="486" y="74"/>
                  </a:lnTo>
                  <a:lnTo>
                    <a:pt x="376" y="110"/>
                  </a:lnTo>
                  <a:lnTo>
                    <a:pt x="346" y="199"/>
                  </a:lnTo>
                  <a:lnTo>
                    <a:pt x="192" y="213"/>
                  </a:lnTo>
                  <a:lnTo>
                    <a:pt x="0" y="59"/>
                  </a:lnTo>
                  <a:lnTo>
                    <a:pt x="0" y="59"/>
                  </a:lnTo>
                  <a:close/>
                </a:path>
              </a:pathLst>
            </a:custGeom>
            <a:solidFill>
              <a:srgbClr val="FF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29" name="Freeform 29">
              <a:extLst>
                <a:ext uri="{FF2B5EF4-FFF2-40B4-BE49-F238E27FC236}">
                  <a16:creationId xmlns:a16="http://schemas.microsoft.com/office/drawing/2014/main" id="{558EC634-442D-4B05-9DF6-779F8860F29D}"/>
                </a:ext>
              </a:extLst>
            </p:cNvPr>
            <p:cNvSpPr>
              <a:spLocks/>
            </p:cNvSpPr>
            <p:nvPr/>
          </p:nvSpPr>
          <p:spPr bwMode="auto">
            <a:xfrm>
              <a:off x="4527" y="2319"/>
              <a:ext cx="140" cy="254"/>
            </a:xfrm>
            <a:custGeom>
              <a:avLst/>
              <a:gdLst>
                <a:gd name="T0" fmla="*/ 141 w 279"/>
                <a:gd name="T1" fmla="*/ 8 h 510"/>
                <a:gd name="T2" fmla="*/ 66 w 279"/>
                <a:gd name="T3" fmla="*/ 54 h 510"/>
                <a:gd name="T4" fmla="*/ 15 w 279"/>
                <a:gd name="T5" fmla="*/ 179 h 510"/>
                <a:gd name="T6" fmla="*/ 0 w 279"/>
                <a:gd name="T7" fmla="*/ 341 h 510"/>
                <a:gd name="T8" fmla="*/ 36 w 279"/>
                <a:gd name="T9" fmla="*/ 443 h 510"/>
                <a:gd name="T10" fmla="*/ 82 w 279"/>
                <a:gd name="T11" fmla="*/ 510 h 510"/>
                <a:gd name="T12" fmla="*/ 184 w 279"/>
                <a:gd name="T13" fmla="*/ 451 h 510"/>
                <a:gd name="T14" fmla="*/ 279 w 279"/>
                <a:gd name="T15" fmla="*/ 238 h 510"/>
                <a:gd name="T16" fmla="*/ 236 w 279"/>
                <a:gd name="T17" fmla="*/ 31 h 510"/>
                <a:gd name="T18" fmla="*/ 184 w 279"/>
                <a:gd name="T19" fmla="*/ 0 h 510"/>
                <a:gd name="T20" fmla="*/ 141 w 279"/>
                <a:gd name="T21" fmla="*/ 8 h 510"/>
                <a:gd name="T22" fmla="*/ 141 w 279"/>
                <a:gd name="T23" fmla="*/ 8 h 5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9" h="510">
                  <a:moveTo>
                    <a:pt x="141" y="8"/>
                  </a:moveTo>
                  <a:lnTo>
                    <a:pt x="66" y="54"/>
                  </a:lnTo>
                  <a:lnTo>
                    <a:pt x="15" y="179"/>
                  </a:lnTo>
                  <a:lnTo>
                    <a:pt x="0" y="341"/>
                  </a:lnTo>
                  <a:lnTo>
                    <a:pt x="36" y="443"/>
                  </a:lnTo>
                  <a:lnTo>
                    <a:pt x="82" y="510"/>
                  </a:lnTo>
                  <a:lnTo>
                    <a:pt x="184" y="451"/>
                  </a:lnTo>
                  <a:lnTo>
                    <a:pt x="279" y="238"/>
                  </a:lnTo>
                  <a:lnTo>
                    <a:pt x="236" y="31"/>
                  </a:lnTo>
                  <a:lnTo>
                    <a:pt x="184" y="0"/>
                  </a:lnTo>
                  <a:lnTo>
                    <a:pt x="141" y="8"/>
                  </a:lnTo>
                  <a:lnTo>
                    <a:pt x="141" y="8"/>
                  </a:lnTo>
                  <a:close/>
                </a:path>
              </a:pathLst>
            </a:custGeom>
            <a:solidFill>
              <a:srgbClr val="7A7AAD"/>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30" name="Freeform 30">
              <a:extLst>
                <a:ext uri="{FF2B5EF4-FFF2-40B4-BE49-F238E27FC236}">
                  <a16:creationId xmlns:a16="http://schemas.microsoft.com/office/drawing/2014/main" id="{503271BE-A859-47A8-8858-C03B660334A5}"/>
                </a:ext>
              </a:extLst>
            </p:cNvPr>
            <p:cNvSpPr>
              <a:spLocks/>
            </p:cNvSpPr>
            <p:nvPr/>
          </p:nvSpPr>
          <p:spPr bwMode="auto">
            <a:xfrm>
              <a:off x="4203" y="2301"/>
              <a:ext cx="55" cy="265"/>
            </a:xfrm>
            <a:custGeom>
              <a:avLst/>
              <a:gdLst>
                <a:gd name="T0" fmla="*/ 111 w 111"/>
                <a:gd name="T1" fmla="*/ 0 h 531"/>
                <a:gd name="T2" fmla="*/ 37 w 111"/>
                <a:gd name="T3" fmla="*/ 103 h 531"/>
                <a:gd name="T4" fmla="*/ 0 w 111"/>
                <a:gd name="T5" fmla="*/ 259 h 531"/>
                <a:gd name="T6" fmla="*/ 37 w 111"/>
                <a:gd name="T7" fmla="*/ 472 h 531"/>
                <a:gd name="T8" fmla="*/ 88 w 111"/>
                <a:gd name="T9" fmla="*/ 531 h 531"/>
                <a:gd name="T10" fmla="*/ 111 w 111"/>
                <a:gd name="T11" fmla="*/ 0 h 531"/>
                <a:gd name="T12" fmla="*/ 111 w 111"/>
                <a:gd name="T13" fmla="*/ 0 h 531"/>
              </a:gdLst>
              <a:ahLst/>
              <a:cxnLst>
                <a:cxn ang="0">
                  <a:pos x="T0" y="T1"/>
                </a:cxn>
                <a:cxn ang="0">
                  <a:pos x="T2" y="T3"/>
                </a:cxn>
                <a:cxn ang="0">
                  <a:pos x="T4" y="T5"/>
                </a:cxn>
                <a:cxn ang="0">
                  <a:pos x="T6" y="T7"/>
                </a:cxn>
                <a:cxn ang="0">
                  <a:pos x="T8" y="T9"/>
                </a:cxn>
                <a:cxn ang="0">
                  <a:pos x="T10" y="T11"/>
                </a:cxn>
                <a:cxn ang="0">
                  <a:pos x="T12" y="T13"/>
                </a:cxn>
              </a:cxnLst>
              <a:rect l="0" t="0" r="r" b="b"/>
              <a:pathLst>
                <a:path w="111" h="531">
                  <a:moveTo>
                    <a:pt x="111" y="0"/>
                  </a:moveTo>
                  <a:lnTo>
                    <a:pt x="37" y="103"/>
                  </a:lnTo>
                  <a:lnTo>
                    <a:pt x="0" y="259"/>
                  </a:lnTo>
                  <a:lnTo>
                    <a:pt x="37" y="472"/>
                  </a:lnTo>
                  <a:lnTo>
                    <a:pt x="88" y="531"/>
                  </a:lnTo>
                  <a:lnTo>
                    <a:pt x="111" y="0"/>
                  </a:lnTo>
                  <a:lnTo>
                    <a:pt x="111" y="0"/>
                  </a:lnTo>
                  <a:close/>
                </a:path>
              </a:pathLst>
            </a:custGeom>
            <a:solidFill>
              <a:srgbClr val="7A7AAD"/>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31" name="Freeform 31">
              <a:extLst>
                <a:ext uri="{FF2B5EF4-FFF2-40B4-BE49-F238E27FC236}">
                  <a16:creationId xmlns:a16="http://schemas.microsoft.com/office/drawing/2014/main" id="{19BED365-E852-4193-AA49-9C9C084DD9C8}"/>
                </a:ext>
              </a:extLst>
            </p:cNvPr>
            <p:cNvSpPr>
              <a:spLocks/>
            </p:cNvSpPr>
            <p:nvPr/>
          </p:nvSpPr>
          <p:spPr bwMode="auto">
            <a:xfrm>
              <a:off x="4384" y="3124"/>
              <a:ext cx="405" cy="247"/>
            </a:xfrm>
            <a:custGeom>
              <a:avLst/>
              <a:gdLst>
                <a:gd name="T0" fmla="*/ 0 w 810"/>
                <a:gd name="T1" fmla="*/ 495 h 495"/>
                <a:gd name="T2" fmla="*/ 23 w 810"/>
                <a:gd name="T3" fmla="*/ 369 h 495"/>
                <a:gd name="T4" fmla="*/ 810 w 810"/>
                <a:gd name="T5" fmla="*/ 0 h 495"/>
                <a:gd name="T6" fmla="*/ 789 w 810"/>
                <a:gd name="T7" fmla="*/ 103 h 495"/>
                <a:gd name="T8" fmla="*/ 258 w 810"/>
                <a:gd name="T9" fmla="*/ 369 h 495"/>
                <a:gd name="T10" fmla="*/ 0 w 810"/>
                <a:gd name="T11" fmla="*/ 495 h 495"/>
                <a:gd name="T12" fmla="*/ 0 w 810"/>
                <a:gd name="T13" fmla="*/ 495 h 495"/>
              </a:gdLst>
              <a:ahLst/>
              <a:cxnLst>
                <a:cxn ang="0">
                  <a:pos x="T0" y="T1"/>
                </a:cxn>
                <a:cxn ang="0">
                  <a:pos x="T2" y="T3"/>
                </a:cxn>
                <a:cxn ang="0">
                  <a:pos x="T4" y="T5"/>
                </a:cxn>
                <a:cxn ang="0">
                  <a:pos x="T6" y="T7"/>
                </a:cxn>
                <a:cxn ang="0">
                  <a:pos x="T8" y="T9"/>
                </a:cxn>
                <a:cxn ang="0">
                  <a:pos x="T10" y="T11"/>
                </a:cxn>
                <a:cxn ang="0">
                  <a:pos x="T12" y="T13"/>
                </a:cxn>
              </a:cxnLst>
              <a:rect l="0" t="0" r="r" b="b"/>
              <a:pathLst>
                <a:path w="810" h="495">
                  <a:moveTo>
                    <a:pt x="0" y="495"/>
                  </a:moveTo>
                  <a:lnTo>
                    <a:pt x="23" y="369"/>
                  </a:lnTo>
                  <a:lnTo>
                    <a:pt x="810" y="0"/>
                  </a:lnTo>
                  <a:lnTo>
                    <a:pt x="789" y="103"/>
                  </a:lnTo>
                  <a:lnTo>
                    <a:pt x="258" y="369"/>
                  </a:lnTo>
                  <a:lnTo>
                    <a:pt x="0" y="495"/>
                  </a:lnTo>
                  <a:lnTo>
                    <a:pt x="0" y="495"/>
                  </a:lnTo>
                  <a:close/>
                </a:path>
              </a:pathLst>
            </a:custGeom>
            <a:solidFill>
              <a:srgbClr val="7A7AAD"/>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32" name="Freeform 32">
              <a:extLst>
                <a:ext uri="{FF2B5EF4-FFF2-40B4-BE49-F238E27FC236}">
                  <a16:creationId xmlns:a16="http://schemas.microsoft.com/office/drawing/2014/main" id="{4B095B11-F63D-4271-A78C-BAB77CD59A1D}"/>
                </a:ext>
              </a:extLst>
            </p:cNvPr>
            <p:cNvSpPr>
              <a:spLocks/>
            </p:cNvSpPr>
            <p:nvPr/>
          </p:nvSpPr>
          <p:spPr bwMode="auto">
            <a:xfrm>
              <a:off x="4376" y="1740"/>
              <a:ext cx="89" cy="111"/>
            </a:xfrm>
            <a:custGeom>
              <a:avLst/>
              <a:gdLst>
                <a:gd name="T0" fmla="*/ 15 w 176"/>
                <a:gd name="T1" fmla="*/ 207 h 222"/>
                <a:gd name="T2" fmla="*/ 22 w 176"/>
                <a:gd name="T3" fmla="*/ 74 h 222"/>
                <a:gd name="T4" fmla="*/ 0 w 176"/>
                <a:gd name="T5" fmla="*/ 7 h 222"/>
                <a:gd name="T6" fmla="*/ 95 w 176"/>
                <a:gd name="T7" fmla="*/ 0 h 222"/>
                <a:gd name="T8" fmla="*/ 155 w 176"/>
                <a:gd name="T9" fmla="*/ 23 h 222"/>
                <a:gd name="T10" fmla="*/ 176 w 176"/>
                <a:gd name="T11" fmla="*/ 66 h 222"/>
                <a:gd name="T12" fmla="*/ 161 w 176"/>
                <a:gd name="T13" fmla="*/ 222 h 222"/>
                <a:gd name="T14" fmla="*/ 15 w 176"/>
                <a:gd name="T15" fmla="*/ 207 h 222"/>
                <a:gd name="T16" fmla="*/ 15 w 176"/>
                <a:gd name="T17" fmla="*/ 207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6" h="222">
                  <a:moveTo>
                    <a:pt x="15" y="207"/>
                  </a:moveTo>
                  <a:lnTo>
                    <a:pt x="22" y="74"/>
                  </a:lnTo>
                  <a:lnTo>
                    <a:pt x="0" y="7"/>
                  </a:lnTo>
                  <a:lnTo>
                    <a:pt x="95" y="0"/>
                  </a:lnTo>
                  <a:lnTo>
                    <a:pt x="155" y="23"/>
                  </a:lnTo>
                  <a:lnTo>
                    <a:pt x="176" y="66"/>
                  </a:lnTo>
                  <a:lnTo>
                    <a:pt x="161" y="222"/>
                  </a:lnTo>
                  <a:lnTo>
                    <a:pt x="15" y="207"/>
                  </a:lnTo>
                  <a:lnTo>
                    <a:pt x="15" y="207"/>
                  </a:lnTo>
                  <a:close/>
                </a:path>
              </a:pathLst>
            </a:custGeom>
            <a:solidFill>
              <a:srgbClr val="7A7AAD"/>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33" name="Freeform 33">
              <a:extLst>
                <a:ext uri="{FF2B5EF4-FFF2-40B4-BE49-F238E27FC236}">
                  <a16:creationId xmlns:a16="http://schemas.microsoft.com/office/drawing/2014/main" id="{54D463BB-9935-4F86-866B-5C65EFF38552}"/>
                </a:ext>
              </a:extLst>
            </p:cNvPr>
            <p:cNvSpPr>
              <a:spLocks/>
            </p:cNvSpPr>
            <p:nvPr/>
          </p:nvSpPr>
          <p:spPr bwMode="auto">
            <a:xfrm>
              <a:off x="4384" y="1939"/>
              <a:ext cx="96" cy="402"/>
            </a:xfrm>
            <a:custGeom>
              <a:avLst/>
              <a:gdLst>
                <a:gd name="T0" fmla="*/ 80 w 192"/>
                <a:gd name="T1" fmla="*/ 0 h 804"/>
                <a:gd name="T2" fmla="*/ 177 w 192"/>
                <a:gd name="T3" fmla="*/ 13 h 804"/>
                <a:gd name="T4" fmla="*/ 192 w 192"/>
                <a:gd name="T5" fmla="*/ 154 h 804"/>
                <a:gd name="T6" fmla="*/ 169 w 192"/>
                <a:gd name="T7" fmla="*/ 258 h 804"/>
                <a:gd name="T8" fmla="*/ 133 w 192"/>
                <a:gd name="T9" fmla="*/ 382 h 804"/>
                <a:gd name="T10" fmla="*/ 184 w 192"/>
                <a:gd name="T11" fmla="*/ 627 h 804"/>
                <a:gd name="T12" fmla="*/ 80 w 192"/>
                <a:gd name="T13" fmla="*/ 804 h 804"/>
                <a:gd name="T14" fmla="*/ 0 w 192"/>
                <a:gd name="T15" fmla="*/ 566 h 804"/>
                <a:gd name="T16" fmla="*/ 59 w 192"/>
                <a:gd name="T17" fmla="*/ 382 h 804"/>
                <a:gd name="T18" fmla="*/ 30 w 192"/>
                <a:gd name="T19" fmla="*/ 310 h 804"/>
                <a:gd name="T20" fmla="*/ 110 w 192"/>
                <a:gd name="T21" fmla="*/ 177 h 804"/>
                <a:gd name="T22" fmla="*/ 59 w 192"/>
                <a:gd name="T23" fmla="*/ 110 h 804"/>
                <a:gd name="T24" fmla="*/ 95 w 192"/>
                <a:gd name="T25" fmla="*/ 66 h 804"/>
                <a:gd name="T26" fmla="*/ 30 w 192"/>
                <a:gd name="T27" fmla="*/ 13 h 804"/>
                <a:gd name="T28" fmla="*/ 80 w 192"/>
                <a:gd name="T29" fmla="*/ 0 h 804"/>
                <a:gd name="T30" fmla="*/ 80 w 192"/>
                <a:gd name="T31" fmla="*/ 0 h 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2" h="804">
                  <a:moveTo>
                    <a:pt x="80" y="0"/>
                  </a:moveTo>
                  <a:lnTo>
                    <a:pt x="177" y="13"/>
                  </a:lnTo>
                  <a:lnTo>
                    <a:pt x="192" y="154"/>
                  </a:lnTo>
                  <a:lnTo>
                    <a:pt x="169" y="258"/>
                  </a:lnTo>
                  <a:lnTo>
                    <a:pt x="133" y="382"/>
                  </a:lnTo>
                  <a:lnTo>
                    <a:pt x="184" y="627"/>
                  </a:lnTo>
                  <a:lnTo>
                    <a:pt x="80" y="804"/>
                  </a:lnTo>
                  <a:lnTo>
                    <a:pt x="0" y="566"/>
                  </a:lnTo>
                  <a:lnTo>
                    <a:pt x="59" y="382"/>
                  </a:lnTo>
                  <a:lnTo>
                    <a:pt x="30" y="310"/>
                  </a:lnTo>
                  <a:lnTo>
                    <a:pt x="110" y="177"/>
                  </a:lnTo>
                  <a:lnTo>
                    <a:pt x="59" y="110"/>
                  </a:lnTo>
                  <a:lnTo>
                    <a:pt x="95" y="66"/>
                  </a:lnTo>
                  <a:lnTo>
                    <a:pt x="30" y="13"/>
                  </a:lnTo>
                  <a:lnTo>
                    <a:pt x="80" y="0"/>
                  </a:lnTo>
                  <a:lnTo>
                    <a:pt x="80" y="0"/>
                  </a:lnTo>
                  <a:close/>
                </a:path>
              </a:pathLst>
            </a:custGeom>
            <a:solidFill>
              <a:srgbClr val="755B5B"/>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34" name="Freeform 34">
              <a:extLst>
                <a:ext uri="{FF2B5EF4-FFF2-40B4-BE49-F238E27FC236}">
                  <a16:creationId xmlns:a16="http://schemas.microsoft.com/office/drawing/2014/main" id="{FFF598A3-D29E-4C58-88DD-4952A3EDF073}"/>
                </a:ext>
              </a:extLst>
            </p:cNvPr>
            <p:cNvSpPr>
              <a:spLocks/>
            </p:cNvSpPr>
            <p:nvPr/>
          </p:nvSpPr>
          <p:spPr bwMode="auto">
            <a:xfrm>
              <a:off x="4410" y="2503"/>
              <a:ext cx="92" cy="152"/>
            </a:xfrm>
            <a:custGeom>
              <a:avLst/>
              <a:gdLst>
                <a:gd name="T0" fmla="*/ 15 w 185"/>
                <a:gd name="T1" fmla="*/ 0 h 304"/>
                <a:gd name="T2" fmla="*/ 0 w 185"/>
                <a:gd name="T3" fmla="*/ 289 h 304"/>
                <a:gd name="T4" fmla="*/ 177 w 185"/>
                <a:gd name="T5" fmla="*/ 304 h 304"/>
                <a:gd name="T6" fmla="*/ 185 w 185"/>
                <a:gd name="T7" fmla="*/ 186 h 304"/>
                <a:gd name="T8" fmla="*/ 89 w 185"/>
                <a:gd name="T9" fmla="*/ 156 h 304"/>
                <a:gd name="T10" fmla="*/ 15 w 185"/>
                <a:gd name="T11" fmla="*/ 0 h 304"/>
                <a:gd name="T12" fmla="*/ 15 w 185"/>
                <a:gd name="T13" fmla="*/ 0 h 304"/>
              </a:gdLst>
              <a:ahLst/>
              <a:cxnLst>
                <a:cxn ang="0">
                  <a:pos x="T0" y="T1"/>
                </a:cxn>
                <a:cxn ang="0">
                  <a:pos x="T2" y="T3"/>
                </a:cxn>
                <a:cxn ang="0">
                  <a:pos x="T4" y="T5"/>
                </a:cxn>
                <a:cxn ang="0">
                  <a:pos x="T6" y="T7"/>
                </a:cxn>
                <a:cxn ang="0">
                  <a:pos x="T8" y="T9"/>
                </a:cxn>
                <a:cxn ang="0">
                  <a:pos x="T10" y="T11"/>
                </a:cxn>
                <a:cxn ang="0">
                  <a:pos x="T12" y="T13"/>
                </a:cxn>
              </a:cxnLst>
              <a:rect l="0" t="0" r="r" b="b"/>
              <a:pathLst>
                <a:path w="185" h="304">
                  <a:moveTo>
                    <a:pt x="15" y="0"/>
                  </a:moveTo>
                  <a:lnTo>
                    <a:pt x="0" y="289"/>
                  </a:lnTo>
                  <a:lnTo>
                    <a:pt x="177" y="304"/>
                  </a:lnTo>
                  <a:lnTo>
                    <a:pt x="185" y="186"/>
                  </a:lnTo>
                  <a:lnTo>
                    <a:pt x="89" y="156"/>
                  </a:lnTo>
                  <a:lnTo>
                    <a:pt x="15" y="0"/>
                  </a:lnTo>
                  <a:lnTo>
                    <a:pt x="15" y="0"/>
                  </a:lnTo>
                  <a:close/>
                </a:path>
              </a:pathLst>
            </a:custGeom>
            <a:solidFill>
              <a:srgbClr val="755B5B"/>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35" name="Freeform 35">
              <a:extLst>
                <a:ext uri="{FF2B5EF4-FFF2-40B4-BE49-F238E27FC236}">
                  <a16:creationId xmlns:a16="http://schemas.microsoft.com/office/drawing/2014/main" id="{1BF9C31D-126A-4BAE-A16E-069D008BA4CA}"/>
                </a:ext>
              </a:extLst>
            </p:cNvPr>
            <p:cNvSpPr>
              <a:spLocks/>
            </p:cNvSpPr>
            <p:nvPr/>
          </p:nvSpPr>
          <p:spPr bwMode="auto">
            <a:xfrm>
              <a:off x="4635" y="2437"/>
              <a:ext cx="165" cy="288"/>
            </a:xfrm>
            <a:custGeom>
              <a:avLst/>
              <a:gdLst>
                <a:gd name="T0" fmla="*/ 0 w 331"/>
                <a:gd name="T1" fmla="*/ 192 h 574"/>
                <a:gd name="T2" fmla="*/ 102 w 331"/>
                <a:gd name="T3" fmla="*/ 310 h 574"/>
                <a:gd name="T4" fmla="*/ 125 w 331"/>
                <a:gd name="T5" fmla="*/ 405 h 574"/>
                <a:gd name="T6" fmla="*/ 331 w 331"/>
                <a:gd name="T7" fmla="*/ 574 h 574"/>
                <a:gd name="T8" fmla="*/ 287 w 331"/>
                <a:gd name="T9" fmla="*/ 323 h 574"/>
                <a:gd name="T10" fmla="*/ 169 w 331"/>
                <a:gd name="T11" fmla="*/ 95 h 574"/>
                <a:gd name="T12" fmla="*/ 64 w 331"/>
                <a:gd name="T13" fmla="*/ 0 h 574"/>
                <a:gd name="T14" fmla="*/ 0 w 331"/>
                <a:gd name="T15" fmla="*/ 192 h 574"/>
                <a:gd name="T16" fmla="*/ 0 w 331"/>
                <a:gd name="T17" fmla="*/ 192 h 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1" h="574">
                  <a:moveTo>
                    <a:pt x="0" y="192"/>
                  </a:moveTo>
                  <a:lnTo>
                    <a:pt x="102" y="310"/>
                  </a:lnTo>
                  <a:lnTo>
                    <a:pt x="125" y="405"/>
                  </a:lnTo>
                  <a:lnTo>
                    <a:pt x="331" y="574"/>
                  </a:lnTo>
                  <a:lnTo>
                    <a:pt x="287" y="323"/>
                  </a:lnTo>
                  <a:lnTo>
                    <a:pt x="169" y="95"/>
                  </a:lnTo>
                  <a:lnTo>
                    <a:pt x="64" y="0"/>
                  </a:lnTo>
                  <a:lnTo>
                    <a:pt x="0" y="192"/>
                  </a:lnTo>
                  <a:lnTo>
                    <a:pt x="0" y="192"/>
                  </a:lnTo>
                  <a:close/>
                </a:path>
              </a:pathLst>
            </a:custGeom>
            <a:solidFill>
              <a:srgbClr val="755B5B"/>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36" name="Freeform 36">
              <a:extLst>
                <a:ext uri="{FF2B5EF4-FFF2-40B4-BE49-F238E27FC236}">
                  <a16:creationId xmlns:a16="http://schemas.microsoft.com/office/drawing/2014/main" id="{1E4A8CBE-E069-41D0-929A-2D117F758834}"/>
                </a:ext>
              </a:extLst>
            </p:cNvPr>
            <p:cNvSpPr>
              <a:spLocks/>
            </p:cNvSpPr>
            <p:nvPr/>
          </p:nvSpPr>
          <p:spPr bwMode="auto">
            <a:xfrm>
              <a:off x="4608" y="3430"/>
              <a:ext cx="324" cy="390"/>
            </a:xfrm>
            <a:custGeom>
              <a:avLst/>
              <a:gdLst>
                <a:gd name="T0" fmla="*/ 643 w 649"/>
                <a:gd name="T1" fmla="*/ 0 h 782"/>
                <a:gd name="T2" fmla="*/ 539 w 649"/>
                <a:gd name="T3" fmla="*/ 170 h 782"/>
                <a:gd name="T4" fmla="*/ 310 w 649"/>
                <a:gd name="T5" fmla="*/ 339 h 782"/>
                <a:gd name="T6" fmla="*/ 118 w 649"/>
                <a:gd name="T7" fmla="*/ 457 h 782"/>
                <a:gd name="T8" fmla="*/ 23 w 649"/>
                <a:gd name="T9" fmla="*/ 569 h 782"/>
                <a:gd name="T10" fmla="*/ 0 w 649"/>
                <a:gd name="T11" fmla="*/ 782 h 782"/>
                <a:gd name="T12" fmla="*/ 185 w 649"/>
                <a:gd name="T13" fmla="*/ 656 h 782"/>
                <a:gd name="T14" fmla="*/ 518 w 649"/>
                <a:gd name="T15" fmla="*/ 457 h 782"/>
                <a:gd name="T16" fmla="*/ 649 w 649"/>
                <a:gd name="T17" fmla="*/ 318 h 782"/>
                <a:gd name="T18" fmla="*/ 643 w 649"/>
                <a:gd name="T19" fmla="*/ 0 h 782"/>
                <a:gd name="T20" fmla="*/ 643 w 649"/>
                <a:gd name="T21" fmla="*/ 0 h 7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49" h="782">
                  <a:moveTo>
                    <a:pt x="643" y="0"/>
                  </a:moveTo>
                  <a:lnTo>
                    <a:pt x="539" y="170"/>
                  </a:lnTo>
                  <a:lnTo>
                    <a:pt x="310" y="339"/>
                  </a:lnTo>
                  <a:lnTo>
                    <a:pt x="118" y="457"/>
                  </a:lnTo>
                  <a:lnTo>
                    <a:pt x="23" y="569"/>
                  </a:lnTo>
                  <a:lnTo>
                    <a:pt x="0" y="782"/>
                  </a:lnTo>
                  <a:lnTo>
                    <a:pt x="185" y="656"/>
                  </a:lnTo>
                  <a:lnTo>
                    <a:pt x="518" y="457"/>
                  </a:lnTo>
                  <a:lnTo>
                    <a:pt x="649" y="318"/>
                  </a:lnTo>
                  <a:lnTo>
                    <a:pt x="643" y="0"/>
                  </a:lnTo>
                  <a:lnTo>
                    <a:pt x="643" y="0"/>
                  </a:lnTo>
                  <a:close/>
                </a:path>
              </a:pathLst>
            </a:custGeom>
            <a:solidFill>
              <a:srgbClr val="755B5B"/>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37" name="Freeform 37">
              <a:extLst>
                <a:ext uri="{FF2B5EF4-FFF2-40B4-BE49-F238E27FC236}">
                  <a16:creationId xmlns:a16="http://schemas.microsoft.com/office/drawing/2014/main" id="{EF02F530-B3B7-486C-9BC3-5A55CF533912}"/>
                </a:ext>
              </a:extLst>
            </p:cNvPr>
            <p:cNvSpPr>
              <a:spLocks/>
            </p:cNvSpPr>
            <p:nvPr/>
          </p:nvSpPr>
          <p:spPr bwMode="auto">
            <a:xfrm>
              <a:off x="4321" y="1692"/>
              <a:ext cx="162" cy="53"/>
            </a:xfrm>
            <a:custGeom>
              <a:avLst/>
              <a:gdLst>
                <a:gd name="T0" fmla="*/ 14 w 323"/>
                <a:gd name="T1" fmla="*/ 32 h 104"/>
                <a:gd name="T2" fmla="*/ 131 w 323"/>
                <a:gd name="T3" fmla="*/ 0 h 104"/>
                <a:gd name="T4" fmla="*/ 213 w 323"/>
                <a:gd name="T5" fmla="*/ 21 h 104"/>
                <a:gd name="T6" fmla="*/ 293 w 323"/>
                <a:gd name="T7" fmla="*/ 42 h 104"/>
                <a:gd name="T8" fmla="*/ 318 w 323"/>
                <a:gd name="T9" fmla="*/ 62 h 104"/>
                <a:gd name="T10" fmla="*/ 323 w 323"/>
                <a:gd name="T11" fmla="*/ 99 h 104"/>
                <a:gd name="T12" fmla="*/ 287 w 323"/>
                <a:gd name="T13" fmla="*/ 104 h 104"/>
                <a:gd name="T14" fmla="*/ 266 w 323"/>
                <a:gd name="T15" fmla="*/ 91 h 104"/>
                <a:gd name="T16" fmla="*/ 204 w 323"/>
                <a:gd name="T17" fmla="*/ 72 h 104"/>
                <a:gd name="T18" fmla="*/ 128 w 323"/>
                <a:gd name="T19" fmla="*/ 57 h 104"/>
                <a:gd name="T20" fmla="*/ 25 w 323"/>
                <a:gd name="T21" fmla="*/ 68 h 104"/>
                <a:gd name="T22" fmla="*/ 0 w 323"/>
                <a:gd name="T23" fmla="*/ 55 h 104"/>
                <a:gd name="T24" fmla="*/ 14 w 323"/>
                <a:gd name="T25" fmla="*/ 32 h 104"/>
                <a:gd name="T26" fmla="*/ 14 w 323"/>
                <a:gd name="T27" fmla="*/ 32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23" h="104">
                  <a:moveTo>
                    <a:pt x="14" y="32"/>
                  </a:moveTo>
                  <a:lnTo>
                    <a:pt x="131" y="0"/>
                  </a:lnTo>
                  <a:lnTo>
                    <a:pt x="213" y="21"/>
                  </a:lnTo>
                  <a:lnTo>
                    <a:pt x="293" y="42"/>
                  </a:lnTo>
                  <a:lnTo>
                    <a:pt x="318" y="62"/>
                  </a:lnTo>
                  <a:lnTo>
                    <a:pt x="323" y="99"/>
                  </a:lnTo>
                  <a:lnTo>
                    <a:pt x="287" y="104"/>
                  </a:lnTo>
                  <a:lnTo>
                    <a:pt x="266" y="91"/>
                  </a:lnTo>
                  <a:lnTo>
                    <a:pt x="204" y="72"/>
                  </a:lnTo>
                  <a:lnTo>
                    <a:pt x="128" y="57"/>
                  </a:lnTo>
                  <a:lnTo>
                    <a:pt x="25" y="68"/>
                  </a:lnTo>
                  <a:lnTo>
                    <a:pt x="0" y="55"/>
                  </a:lnTo>
                  <a:lnTo>
                    <a:pt x="14" y="32"/>
                  </a:lnTo>
                  <a:lnTo>
                    <a:pt x="14"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38" name="Freeform 38">
              <a:extLst>
                <a:ext uri="{FF2B5EF4-FFF2-40B4-BE49-F238E27FC236}">
                  <a16:creationId xmlns:a16="http://schemas.microsoft.com/office/drawing/2014/main" id="{64DB5371-FA0C-4C6D-8941-BF4123D171D6}"/>
                </a:ext>
              </a:extLst>
            </p:cNvPr>
            <p:cNvSpPr>
              <a:spLocks/>
            </p:cNvSpPr>
            <p:nvPr/>
          </p:nvSpPr>
          <p:spPr bwMode="auto">
            <a:xfrm>
              <a:off x="4444" y="1728"/>
              <a:ext cx="46" cy="151"/>
            </a:xfrm>
            <a:custGeom>
              <a:avLst/>
              <a:gdLst>
                <a:gd name="T0" fmla="*/ 93 w 93"/>
                <a:gd name="T1" fmla="*/ 29 h 302"/>
                <a:gd name="T2" fmla="*/ 72 w 93"/>
                <a:gd name="T3" fmla="*/ 274 h 302"/>
                <a:gd name="T4" fmla="*/ 55 w 93"/>
                <a:gd name="T5" fmla="*/ 298 h 302"/>
                <a:gd name="T6" fmla="*/ 28 w 93"/>
                <a:gd name="T7" fmla="*/ 302 h 302"/>
                <a:gd name="T8" fmla="*/ 0 w 93"/>
                <a:gd name="T9" fmla="*/ 259 h 302"/>
                <a:gd name="T10" fmla="*/ 39 w 93"/>
                <a:gd name="T11" fmla="*/ 25 h 302"/>
                <a:gd name="T12" fmla="*/ 68 w 93"/>
                <a:gd name="T13" fmla="*/ 0 h 302"/>
                <a:gd name="T14" fmla="*/ 93 w 93"/>
                <a:gd name="T15" fmla="*/ 29 h 302"/>
                <a:gd name="T16" fmla="*/ 93 w 93"/>
                <a:gd name="T17" fmla="*/ 29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 h="302">
                  <a:moveTo>
                    <a:pt x="93" y="29"/>
                  </a:moveTo>
                  <a:lnTo>
                    <a:pt x="72" y="274"/>
                  </a:lnTo>
                  <a:lnTo>
                    <a:pt x="55" y="298"/>
                  </a:lnTo>
                  <a:lnTo>
                    <a:pt x="28" y="302"/>
                  </a:lnTo>
                  <a:lnTo>
                    <a:pt x="0" y="259"/>
                  </a:lnTo>
                  <a:lnTo>
                    <a:pt x="39" y="25"/>
                  </a:lnTo>
                  <a:lnTo>
                    <a:pt x="68" y="0"/>
                  </a:lnTo>
                  <a:lnTo>
                    <a:pt x="93" y="29"/>
                  </a:lnTo>
                  <a:lnTo>
                    <a:pt x="93"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39" name="Freeform 39">
              <a:extLst>
                <a:ext uri="{FF2B5EF4-FFF2-40B4-BE49-F238E27FC236}">
                  <a16:creationId xmlns:a16="http://schemas.microsoft.com/office/drawing/2014/main" id="{3E7F7B57-36DB-4B01-BCF9-A8DC8273C6A1}"/>
                </a:ext>
              </a:extLst>
            </p:cNvPr>
            <p:cNvSpPr>
              <a:spLocks/>
            </p:cNvSpPr>
            <p:nvPr/>
          </p:nvSpPr>
          <p:spPr bwMode="auto">
            <a:xfrm>
              <a:off x="4281" y="1840"/>
              <a:ext cx="230" cy="62"/>
            </a:xfrm>
            <a:custGeom>
              <a:avLst/>
              <a:gdLst>
                <a:gd name="T0" fmla="*/ 21 w 461"/>
                <a:gd name="T1" fmla="*/ 36 h 126"/>
                <a:gd name="T2" fmla="*/ 249 w 461"/>
                <a:gd name="T3" fmla="*/ 0 h 126"/>
                <a:gd name="T4" fmla="*/ 453 w 461"/>
                <a:gd name="T5" fmla="*/ 71 h 126"/>
                <a:gd name="T6" fmla="*/ 461 w 461"/>
                <a:gd name="T7" fmla="*/ 120 h 126"/>
                <a:gd name="T8" fmla="*/ 411 w 461"/>
                <a:gd name="T9" fmla="*/ 126 h 126"/>
                <a:gd name="T10" fmla="*/ 324 w 461"/>
                <a:gd name="T11" fmla="*/ 78 h 126"/>
                <a:gd name="T12" fmla="*/ 234 w 461"/>
                <a:gd name="T13" fmla="*/ 63 h 126"/>
                <a:gd name="T14" fmla="*/ 35 w 461"/>
                <a:gd name="T15" fmla="*/ 92 h 126"/>
                <a:gd name="T16" fmla="*/ 0 w 461"/>
                <a:gd name="T17" fmla="*/ 71 h 126"/>
                <a:gd name="T18" fmla="*/ 2 w 461"/>
                <a:gd name="T19" fmla="*/ 50 h 126"/>
                <a:gd name="T20" fmla="*/ 21 w 461"/>
                <a:gd name="T21" fmla="*/ 36 h 126"/>
                <a:gd name="T22" fmla="*/ 21 w 461"/>
                <a:gd name="T23" fmla="*/ 3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1" h="126">
                  <a:moveTo>
                    <a:pt x="21" y="36"/>
                  </a:moveTo>
                  <a:lnTo>
                    <a:pt x="249" y="0"/>
                  </a:lnTo>
                  <a:lnTo>
                    <a:pt x="453" y="71"/>
                  </a:lnTo>
                  <a:lnTo>
                    <a:pt x="461" y="120"/>
                  </a:lnTo>
                  <a:lnTo>
                    <a:pt x="411" y="126"/>
                  </a:lnTo>
                  <a:lnTo>
                    <a:pt x="324" y="78"/>
                  </a:lnTo>
                  <a:lnTo>
                    <a:pt x="234" y="63"/>
                  </a:lnTo>
                  <a:lnTo>
                    <a:pt x="35" y="92"/>
                  </a:lnTo>
                  <a:lnTo>
                    <a:pt x="0" y="71"/>
                  </a:lnTo>
                  <a:lnTo>
                    <a:pt x="2" y="50"/>
                  </a:lnTo>
                  <a:lnTo>
                    <a:pt x="21" y="36"/>
                  </a:lnTo>
                  <a:lnTo>
                    <a:pt x="21" y="3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40" name="Freeform 40">
              <a:extLst>
                <a:ext uri="{FF2B5EF4-FFF2-40B4-BE49-F238E27FC236}">
                  <a16:creationId xmlns:a16="http://schemas.microsoft.com/office/drawing/2014/main" id="{0C9C9706-FFFE-4067-98FC-30C7F2E52083}"/>
                </a:ext>
              </a:extLst>
            </p:cNvPr>
            <p:cNvSpPr>
              <a:spLocks/>
            </p:cNvSpPr>
            <p:nvPr/>
          </p:nvSpPr>
          <p:spPr bwMode="auto">
            <a:xfrm>
              <a:off x="4482" y="1881"/>
              <a:ext cx="44" cy="377"/>
            </a:xfrm>
            <a:custGeom>
              <a:avLst/>
              <a:gdLst>
                <a:gd name="T0" fmla="*/ 87 w 87"/>
                <a:gd name="T1" fmla="*/ 32 h 753"/>
                <a:gd name="T2" fmla="*/ 87 w 87"/>
                <a:gd name="T3" fmla="*/ 139 h 753"/>
                <a:gd name="T4" fmla="*/ 83 w 87"/>
                <a:gd name="T5" fmla="*/ 718 h 753"/>
                <a:gd name="T6" fmla="*/ 66 w 87"/>
                <a:gd name="T7" fmla="*/ 745 h 753"/>
                <a:gd name="T8" fmla="*/ 38 w 87"/>
                <a:gd name="T9" fmla="*/ 753 h 753"/>
                <a:gd name="T10" fmla="*/ 5 w 87"/>
                <a:gd name="T11" fmla="*/ 715 h 753"/>
                <a:gd name="T12" fmla="*/ 34 w 87"/>
                <a:gd name="T13" fmla="*/ 393 h 753"/>
                <a:gd name="T14" fmla="*/ 26 w 87"/>
                <a:gd name="T15" fmla="*/ 65 h 753"/>
                <a:gd name="T16" fmla="*/ 0 w 87"/>
                <a:gd name="T17" fmla="*/ 36 h 753"/>
                <a:gd name="T18" fmla="*/ 13 w 87"/>
                <a:gd name="T19" fmla="*/ 9 h 753"/>
                <a:gd name="T20" fmla="*/ 43 w 87"/>
                <a:gd name="T21" fmla="*/ 0 h 753"/>
                <a:gd name="T22" fmla="*/ 87 w 87"/>
                <a:gd name="T23" fmla="*/ 32 h 753"/>
                <a:gd name="T24" fmla="*/ 87 w 87"/>
                <a:gd name="T25" fmla="*/ 32 h 7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7" h="753">
                  <a:moveTo>
                    <a:pt x="87" y="32"/>
                  </a:moveTo>
                  <a:lnTo>
                    <a:pt x="87" y="139"/>
                  </a:lnTo>
                  <a:lnTo>
                    <a:pt x="83" y="718"/>
                  </a:lnTo>
                  <a:lnTo>
                    <a:pt x="66" y="745"/>
                  </a:lnTo>
                  <a:lnTo>
                    <a:pt x="38" y="753"/>
                  </a:lnTo>
                  <a:lnTo>
                    <a:pt x="5" y="715"/>
                  </a:lnTo>
                  <a:lnTo>
                    <a:pt x="34" y="393"/>
                  </a:lnTo>
                  <a:lnTo>
                    <a:pt x="26" y="65"/>
                  </a:lnTo>
                  <a:lnTo>
                    <a:pt x="0" y="36"/>
                  </a:lnTo>
                  <a:lnTo>
                    <a:pt x="13" y="9"/>
                  </a:lnTo>
                  <a:lnTo>
                    <a:pt x="43" y="0"/>
                  </a:lnTo>
                  <a:lnTo>
                    <a:pt x="87" y="32"/>
                  </a:lnTo>
                  <a:lnTo>
                    <a:pt x="87"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41" name="Freeform 41">
              <a:extLst>
                <a:ext uri="{FF2B5EF4-FFF2-40B4-BE49-F238E27FC236}">
                  <a16:creationId xmlns:a16="http://schemas.microsoft.com/office/drawing/2014/main" id="{7BA718F4-6227-46D1-9012-A13C0825123A}"/>
                </a:ext>
              </a:extLst>
            </p:cNvPr>
            <p:cNvSpPr>
              <a:spLocks/>
            </p:cNvSpPr>
            <p:nvPr/>
          </p:nvSpPr>
          <p:spPr bwMode="auto">
            <a:xfrm>
              <a:off x="4391" y="2245"/>
              <a:ext cx="101" cy="350"/>
            </a:xfrm>
            <a:custGeom>
              <a:avLst/>
              <a:gdLst>
                <a:gd name="T0" fmla="*/ 201 w 201"/>
                <a:gd name="T1" fmla="*/ 9 h 699"/>
                <a:gd name="T2" fmla="*/ 78 w 201"/>
                <a:gd name="T3" fmla="*/ 266 h 699"/>
                <a:gd name="T4" fmla="*/ 66 w 201"/>
                <a:gd name="T5" fmla="*/ 399 h 699"/>
                <a:gd name="T6" fmla="*/ 93 w 201"/>
                <a:gd name="T7" fmla="*/ 546 h 699"/>
                <a:gd name="T8" fmla="*/ 133 w 201"/>
                <a:gd name="T9" fmla="*/ 673 h 699"/>
                <a:gd name="T10" fmla="*/ 125 w 201"/>
                <a:gd name="T11" fmla="*/ 699 h 699"/>
                <a:gd name="T12" fmla="*/ 99 w 201"/>
                <a:gd name="T13" fmla="*/ 692 h 699"/>
                <a:gd name="T14" fmla="*/ 30 w 201"/>
                <a:gd name="T15" fmla="*/ 565 h 699"/>
                <a:gd name="T16" fmla="*/ 0 w 201"/>
                <a:gd name="T17" fmla="*/ 409 h 699"/>
                <a:gd name="T18" fmla="*/ 9 w 201"/>
                <a:gd name="T19" fmla="*/ 270 h 699"/>
                <a:gd name="T20" fmla="*/ 30 w 201"/>
                <a:gd name="T21" fmla="*/ 203 h 699"/>
                <a:gd name="T22" fmla="*/ 59 w 201"/>
                <a:gd name="T23" fmla="*/ 137 h 699"/>
                <a:gd name="T24" fmla="*/ 95 w 201"/>
                <a:gd name="T25" fmla="*/ 68 h 699"/>
                <a:gd name="T26" fmla="*/ 143 w 201"/>
                <a:gd name="T27" fmla="*/ 0 h 699"/>
                <a:gd name="T28" fmla="*/ 201 w 201"/>
                <a:gd name="T29" fmla="*/ 9 h 699"/>
                <a:gd name="T30" fmla="*/ 201 w 201"/>
                <a:gd name="T31" fmla="*/ 9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1" h="699">
                  <a:moveTo>
                    <a:pt x="201" y="9"/>
                  </a:moveTo>
                  <a:lnTo>
                    <a:pt x="78" y="266"/>
                  </a:lnTo>
                  <a:lnTo>
                    <a:pt x="66" y="399"/>
                  </a:lnTo>
                  <a:lnTo>
                    <a:pt x="93" y="546"/>
                  </a:lnTo>
                  <a:lnTo>
                    <a:pt x="133" y="673"/>
                  </a:lnTo>
                  <a:lnTo>
                    <a:pt x="125" y="699"/>
                  </a:lnTo>
                  <a:lnTo>
                    <a:pt x="99" y="692"/>
                  </a:lnTo>
                  <a:lnTo>
                    <a:pt x="30" y="565"/>
                  </a:lnTo>
                  <a:lnTo>
                    <a:pt x="0" y="409"/>
                  </a:lnTo>
                  <a:lnTo>
                    <a:pt x="9" y="270"/>
                  </a:lnTo>
                  <a:lnTo>
                    <a:pt x="30" y="203"/>
                  </a:lnTo>
                  <a:lnTo>
                    <a:pt x="59" y="137"/>
                  </a:lnTo>
                  <a:lnTo>
                    <a:pt x="95" y="68"/>
                  </a:lnTo>
                  <a:lnTo>
                    <a:pt x="143" y="0"/>
                  </a:lnTo>
                  <a:lnTo>
                    <a:pt x="201" y="9"/>
                  </a:lnTo>
                  <a:lnTo>
                    <a:pt x="201"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42" name="Freeform 42">
              <a:extLst>
                <a:ext uri="{FF2B5EF4-FFF2-40B4-BE49-F238E27FC236}">
                  <a16:creationId xmlns:a16="http://schemas.microsoft.com/office/drawing/2014/main" id="{5960E56F-DFC8-4740-9DEA-F27BB17FD0F3}"/>
                </a:ext>
              </a:extLst>
            </p:cNvPr>
            <p:cNvSpPr>
              <a:spLocks/>
            </p:cNvSpPr>
            <p:nvPr/>
          </p:nvSpPr>
          <p:spPr bwMode="auto">
            <a:xfrm>
              <a:off x="4181" y="2281"/>
              <a:ext cx="78" cy="304"/>
            </a:xfrm>
            <a:custGeom>
              <a:avLst/>
              <a:gdLst>
                <a:gd name="T0" fmla="*/ 104 w 156"/>
                <a:gd name="T1" fmla="*/ 12 h 609"/>
                <a:gd name="T2" fmla="*/ 55 w 156"/>
                <a:gd name="T3" fmla="*/ 88 h 609"/>
                <a:gd name="T4" fmla="*/ 47 w 156"/>
                <a:gd name="T5" fmla="*/ 168 h 609"/>
                <a:gd name="T6" fmla="*/ 72 w 156"/>
                <a:gd name="T7" fmla="*/ 356 h 609"/>
                <a:gd name="T8" fmla="*/ 91 w 156"/>
                <a:gd name="T9" fmla="*/ 464 h 609"/>
                <a:gd name="T10" fmla="*/ 114 w 156"/>
                <a:gd name="T11" fmla="*/ 510 h 609"/>
                <a:gd name="T12" fmla="*/ 146 w 156"/>
                <a:gd name="T13" fmla="*/ 557 h 609"/>
                <a:gd name="T14" fmla="*/ 156 w 156"/>
                <a:gd name="T15" fmla="*/ 586 h 609"/>
                <a:gd name="T16" fmla="*/ 140 w 156"/>
                <a:gd name="T17" fmla="*/ 609 h 609"/>
                <a:gd name="T18" fmla="*/ 89 w 156"/>
                <a:gd name="T19" fmla="*/ 603 h 609"/>
                <a:gd name="T20" fmla="*/ 32 w 156"/>
                <a:gd name="T21" fmla="*/ 487 h 609"/>
                <a:gd name="T22" fmla="*/ 17 w 156"/>
                <a:gd name="T23" fmla="*/ 354 h 609"/>
                <a:gd name="T24" fmla="*/ 0 w 156"/>
                <a:gd name="T25" fmla="*/ 160 h 609"/>
                <a:gd name="T26" fmla="*/ 15 w 156"/>
                <a:gd name="T27" fmla="*/ 80 h 609"/>
                <a:gd name="T28" fmla="*/ 38 w 156"/>
                <a:gd name="T29" fmla="*/ 40 h 609"/>
                <a:gd name="T30" fmla="*/ 72 w 156"/>
                <a:gd name="T31" fmla="*/ 0 h 609"/>
                <a:gd name="T32" fmla="*/ 104 w 156"/>
                <a:gd name="T33" fmla="*/ 12 h 609"/>
                <a:gd name="T34" fmla="*/ 104 w 156"/>
                <a:gd name="T35" fmla="*/ 12 h 6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6" h="609">
                  <a:moveTo>
                    <a:pt x="104" y="12"/>
                  </a:moveTo>
                  <a:lnTo>
                    <a:pt x="55" y="88"/>
                  </a:lnTo>
                  <a:lnTo>
                    <a:pt x="47" y="168"/>
                  </a:lnTo>
                  <a:lnTo>
                    <a:pt x="72" y="356"/>
                  </a:lnTo>
                  <a:lnTo>
                    <a:pt x="91" y="464"/>
                  </a:lnTo>
                  <a:lnTo>
                    <a:pt x="114" y="510"/>
                  </a:lnTo>
                  <a:lnTo>
                    <a:pt x="146" y="557"/>
                  </a:lnTo>
                  <a:lnTo>
                    <a:pt x="156" y="586"/>
                  </a:lnTo>
                  <a:lnTo>
                    <a:pt x="140" y="609"/>
                  </a:lnTo>
                  <a:lnTo>
                    <a:pt x="89" y="603"/>
                  </a:lnTo>
                  <a:lnTo>
                    <a:pt x="32" y="487"/>
                  </a:lnTo>
                  <a:lnTo>
                    <a:pt x="17" y="354"/>
                  </a:lnTo>
                  <a:lnTo>
                    <a:pt x="0" y="160"/>
                  </a:lnTo>
                  <a:lnTo>
                    <a:pt x="15" y="80"/>
                  </a:lnTo>
                  <a:lnTo>
                    <a:pt x="38" y="40"/>
                  </a:lnTo>
                  <a:lnTo>
                    <a:pt x="72" y="0"/>
                  </a:lnTo>
                  <a:lnTo>
                    <a:pt x="104" y="12"/>
                  </a:lnTo>
                  <a:lnTo>
                    <a:pt x="104"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43" name="Freeform 43">
              <a:extLst>
                <a:ext uri="{FF2B5EF4-FFF2-40B4-BE49-F238E27FC236}">
                  <a16:creationId xmlns:a16="http://schemas.microsoft.com/office/drawing/2014/main" id="{79730611-4163-47A5-BB89-71E210E91206}"/>
                </a:ext>
              </a:extLst>
            </p:cNvPr>
            <p:cNvSpPr>
              <a:spLocks/>
            </p:cNvSpPr>
            <p:nvPr/>
          </p:nvSpPr>
          <p:spPr bwMode="auto">
            <a:xfrm>
              <a:off x="4155" y="2562"/>
              <a:ext cx="103" cy="29"/>
            </a:xfrm>
            <a:custGeom>
              <a:avLst/>
              <a:gdLst>
                <a:gd name="T0" fmla="*/ 22 w 207"/>
                <a:gd name="T1" fmla="*/ 2 h 59"/>
                <a:gd name="T2" fmla="*/ 180 w 207"/>
                <a:gd name="T3" fmla="*/ 0 h 59"/>
                <a:gd name="T4" fmla="*/ 207 w 207"/>
                <a:gd name="T5" fmla="*/ 28 h 59"/>
                <a:gd name="T6" fmla="*/ 201 w 207"/>
                <a:gd name="T7" fmla="*/ 47 h 59"/>
                <a:gd name="T8" fmla="*/ 180 w 207"/>
                <a:gd name="T9" fmla="*/ 57 h 59"/>
                <a:gd name="T10" fmla="*/ 43 w 207"/>
                <a:gd name="T11" fmla="*/ 59 h 59"/>
                <a:gd name="T12" fmla="*/ 1 w 207"/>
                <a:gd name="T13" fmla="*/ 30 h 59"/>
                <a:gd name="T14" fmla="*/ 0 w 207"/>
                <a:gd name="T15" fmla="*/ 19 h 59"/>
                <a:gd name="T16" fmla="*/ 1 w 207"/>
                <a:gd name="T17" fmla="*/ 9 h 59"/>
                <a:gd name="T18" fmla="*/ 22 w 207"/>
                <a:gd name="T19" fmla="*/ 2 h 59"/>
                <a:gd name="T20" fmla="*/ 22 w 207"/>
                <a:gd name="T21" fmla="*/ 2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7" h="59">
                  <a:moveTo>
                    <a:pt x="22" y="2"/>
                  </a:moveTo>
                  <a:lnTo>
                    <a:pt x="180" y="0"/>
                  </a:lnTo>
                  <a:lnTo>
                    <a:pt x="207" y="28"/>
                  </a:lnTo>
                  <a:lnTo>
                    <a:pt x="201" y="47"/>
                  </a:lnTo>
                  <a:lnTo>
                    <a:pt x="180" y="57"/>
                  </a:lnTo>
                  <a:lnTo>
                    <a:pt x="43" y="59"/>
                  </a:lnTo>
                  <a:lnTo>
                    <a:pt x="1" y="30"/>
                  </a:lnTo>
                  <a:lnTo>
                    <a:pt x="0" y="19"/>
                  </a:lnTo>
                  <a:lnTo>
                    <a:pt x="1" y="9"/>
                  </a:lnTo>
                  <a:lnTo>
                    <a:pt x="22" y="2"/>
                  </a:lnTo>
                  <a:lnTo>
                    <a:pt x="2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44" name="Freeform 44">
              <a:extLst>
                <a:ext uri="{FF2B5EF4-FFF2-40B4-BE49-F238E27FC236}">
                  <a16:creationId xmlns:a16="http://schemas.microsoft.com/office/drawing/2014/main" id="{6CB9C227-2203-44CA-A05E-1501EE93EC79}"/>
                </a:ext>
              </a:extLst>
            </p:cNvPr>
            <p:cNvSpPr>
              <a:spLocks/>
            </p:cNvSpPr>
            <p:nvPr/>
          </p:nvSpPr>
          <p:spPr bwMode="auto">
            <a:xfrm>
              <a:off x="4107" y="2285"/>
              <a:ext cx="66" cy="304"/>
            </a:xfrm>
            <a:custGeom>
              <a:avLst/>
              <a:gdLst>
                <a:gd name="T0" fmla="*/ 90 w 132"/>
                <a:gd name="T1" fmla="*/ 23 h 606"/>
                <a:gd name="T2" fmla="*/ 44 w 132"/>
                <a:gd name="T3" fmla="*/ 220 h 606"/>
                <a:gd name="T4" fmla="*/ 65 w 132"/>
                <a:gd name="T5" fmla="*/ 428 h 606"/>
                <a:gd name="T6" fmla="*/ 96 w 132"/>
                <a:gd name="T7" fmla="*/ 502 h 606"/>
                <a:gd name="T8" fmla="*/ 132 w 132"/>
                <a:gd name="T9" fmla="*/ 576 h 606"/>
                <a:gd name="T10" fmla="*/ 122 w 132"/>
                <a:gd name="T11" fmla="*/ 606 h 606"/>
                <a:gd name="T12" fmla="*/ 82 w 132"/>
                <a:gd name="T13" fmla="*/ 583 h 606"/>
                <a:gd name="T14" fmla="*/ 12 w 132"/>
                <a:gd name="T15" fmla="*/ 437 h 606"/>
                <a:gd name="T16" fmla="*/ 0 w 132"/>
                <a:gd name="T17" fmla="*/ 218 h 606"/>
                <a:gd name="T18" fmla="*/ 16 w 132"/>
                <a:gd name="T19" fmla="*/ 123 h 606"/>
                <a:gd name="T20" fmla="*/ 54 w 132"/>
                <a:gd name="T21" fmla="*/ 9 h 606"/>
                <a:gd name="T22" fmla="*/ 78 w 132"/>
                <a:gd name="T23" fmla="*/ 0 h 606"/>
                <a:gd name="T24" fmla="*/ 90 w 132"/>
                <a:gd name="T25" fmla="*/ 23 h 606"/>
                <a:gd name="T26" fmla="*/ 90 w 132"/>
                <a:gd name="T27" fmla="*/ 23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2" h="606">
                  <a:moveTo>
                    <a:pt x="90" y="23"/>
                  </a:moveTo>
                  <a:lnTo>
                    <a:pt x="44" y="220"/>
                  </a:lnTo>
                  <a:lnTo>
                    <a:pt x="65" y="428"/>
                  </a:lnTo>
                  <a:lnTo>
                    <a:pt x="96" y="502"/>
                  </a:lnTo>
                  <a:lnTo>
                    <a:pt x="132" y="576"/>
                  </a:lnTo>
                  <a:lnTo>
                    <a:pt x="122" y="606"/>
                  </a:lnTo>
                  <a:lnTo>
                    <a:pt x="82" y="583"/>
                  </a:lnTo>
                  <a:lnTo>
                    <a:pt x="12" y="437"/>
                  </a:lnTo>
                  <a:lnTo>
                    <a:pt x="0" y="218"/>
                  </a:lnTo>
                  <a:lnTo>
                    <a:pt x="16" y="123"/>
                  </a:lnTo>
                  <a:lnTo>
                    <a:pt x="54" y="9"/>
                  </a:lnTo>
                  <a:lnTo>
                    <a:pt x="78" y="0"/>
                  </a:lnTo>
                  <a:lnTo>
                    <a:pt x="90" y="23"/>
                  </a:lnTo>
                  <a:lnTo>
                    <a:pt x="90"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45" name="Freeform 45">
              <a:extLst>
                <a:ext uri="{FF2B5EF4-FFF2-40B4-BE49-F238E27FC236}">
                  <a16:creationId xmlns:a16="http://schemas.microsoft.com/office/drawing/2014/main" id="{7579C428-B826-4C48-8560-8FAEC4D898A8}"/>
                </a:ext>
              </a:extLst>
            </p:cNvPr>
            <p:cNvSpPr>
              <a:spLocks/>
            </p:cNvSpPr>
            <p:nvPr/>
          </p:nvSpPr>
          <p:spPr bwMode="auto">
            <a:xfrm>
              <a:off x="4247" y="1894"/>
              <a:ext cx="39" cy="743"/>
            </a:xfrm>
            <a:custGeom>
              <a:avLst/>
              <a:gdLst>
                <a:gd name="T0" fmla="*/ 74 w 78"/>
                <a:gd name="T1" fmla="*/ 19 h 1486"/>
                <a:gd name="T2" fmla="*/ 78 w 78"/>
                <a:gd name="T3" fmla="*/ 429 h 1486"/>
                <a:gd name="T4" fmla="*/ 76 w 78"/>
                <a:gd name="T5" fmla="*/ 701 h 1486"/>
                <a:gd name="T6" fmla="*/ 72 w 78"/>
                <a:gd name="T7" fmla="*/ 942 h 1486"/>
                <a:gd name="T8" fmla="*/ 68 w 78"/>
                <a:gd name="T9" fmla="*/ 1182 h 1486"/>
                <a:gd name="T10" fmla="*/ 67 w 78"/>
                <a:gd name="T11" fmla="*/ 1454 h 1486"/>
                <a:gd name="T12" fmla="*/ 57 w 78"/>
                <a:gd name="T13" fmla="*/ 1479 h 1486"/>
                <a:gd name="T14" fmla="*/ 34 w 78"/>
                <a:gd name="T15" fmla="*/ 1486 h 1486"/>
                <a:gd name="T16" fmla="*/ 0 w 78"/>
                <a:gd name="T17" fmla="*/ 1454 h 1486"/>
                <a:gd name="T18" fmla="*/ 17 w 78"/>
                <a:gd name="T19" fmla="*/ 941 h 1486"/>
                <a:gd name="T20" fmla="*/ 34 w 78"/>
                <a:gd name="T21" fmla="*/ 429 h 1486"/>
                <a:gd name="T22" fmla="*/ 38 w 78"/>
                <a:gd name="T23" fmla="*/ 224 h 1486"/>
                <a:gd name="T24" fmla="*/ 36 w 78"/>
                <a:gd name="T25" fmla="*/ 127 h 1486"/>
                <a:gd name="T26" fmla="*/ 38 w 78"/>
                <a:gd name="T27" fmla="*/ 19 h 1486"/>
                <a:gd name="T28" fmla="*/ 57 w 78"/>
                <a:gd name="T29" fmla="*/ 0 h 1486"/>
                <a:gd name="T30" fmla="*/ 74 w 78"/>
                <a:gd name="T31" fmla="*/ 19 h 1486"/>
                <a:gd name="T32" fmla="*/ 74 w 78"/>
                <a:gd name="T33" fmla="*/ 19 h 1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8" h="1486">
                  <a:moveTo>
                    <a:pt x="74" y="19"/>
                  </a:moveTo>
                  <a:lnTo>
                    <a:pt x="78" y="429"/>
                  </a:lnTo>
                  <a:lnTo>
                    <a:pt x="76" y="701"/>
                  </a:lnTo>
                  <a:lnTo>
                    <a:pt x="72" y="942"/>
                  </a:lnTo>
                  <a:lnTo>
                    <a:pt x="68" y="1182"/>
                  </a:lnTo>
                  <a:lnTo>
                    <a:pt x="67" y="1454"/>
                  </a:lnTo>
                  <a:lnTo>
                    <a:pt x="57" y="1479"/>
                  </a:lnTo>
                  <a:lnTo>
                    <a:pt x="34" y="1486"/>
                  </a:lnTo>
                  <a:lnTo>
                    <a:pt x="0" y="1454"/>
                  </a:lnTo>
                  <a:lnTo>
                    <a:pt x="17" y="941"/>
                  </a:lnTo>
                  <a:lnTo>
                    <a:pt x="34" y="429"/>
                  </a:lnTo>
                  <a:lnTo>
                    <a:pt x="38" y="224"/>
                  </a:lnTo>
                  <a:lnTo>
                    <a:pt x="36" y="127"/>
                  </a:lnTo>
                  <a:lnTo>
                    <a:pt x="38" y="19"/>
                  </a:lnTo>
                  <a:lnTo>
                    <a:pt x="57" y="0"/>
                  </a:lnTo>
                  <a:lnTo>
                    <a:pt x="74" y="19"/>
                  </a:lnTo>
                  <a:lnTo>
                    <a:pt x="74" y="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46" name="Freeform 46">
              <a:extLst>
                <a:ext uri="{FF2B5EF4-FFF2-40B4-BE49-F238E27FC236}">
                  <a16:creationId xmlns:a16="http://schemas.microsoft.com/office/drawing/2014/main" id="{08735683-129F-45FD-ACD8-9CDF753556D9}"/>
                </a:ext>
              </a:extLst>
            </p:cNvPr>
            <p:cNvSpPr>
              <a:spLocks/>
            </p:cNvSpPr>
            <p:nvPr/>
          </p:nvSpPr>
          <p:spPr bwMode="auto">
            <a:xfrm>
              <a:off x="4049" y="2650"/>
              <a:ext cx="34" cy="114"/>
            </a:xfrm>
            <a:custGeom>
              <a:avLst/>
              <a:gdLst>
                <a:gd name="T0" fmla="*/ 67 w 67"/>
                <a:gd name="T1" fmla="*/ 30 h 228"/>
                <a:gd name="T2" fmla="*/ 67 w 67"/>
                <a:gd name="T3" fmla="*/ 201 h 228"/>
                <a:gd name="T4" fmla="*/ 59 w 67"/>
                <a:gd name="T5" fmla="*/ 220 h 228"/>
                <a:gd name="T6" fmla="*/ 40 w 67"/>
                <a:gd name="T7" fmla="*/ 228 h 228"/>
                <a:gd name="T8" fmla="*/ 16 w 67"/>
                <a:gd name="T9" fmla="*/ 201 h 228"/>
                <a:gd name="T10" fmla="*/ 0 w 67"/>
                <a:gd name="T11" fmla="*/ 38 h 228"/>
                <a:gd name="T12" fmla="*/ 8 w 67"/>
                <a:gd name="T13" fmla="*/ 11 h 228"/>
                <a:gd name="T14" fmla="*/ 29 w 67"/>
                <a:gd name="T15" fmla="*/ 0 h 228"/>
                <a:gd name="T16" fmla="*/ 67 w 67"/>
                <a:gd name="T17" fmla="*/ 30 h 228"/>
                <a:gd name="T18" fmla="*/ 67 w 67"/>
                <a:gd name="T19" fmla="*/ 30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7" h="228">
                  <a:moveTo>
                    <a:pt x="67" y="30"/>
                  </a:moveTo>
                  <a:lnTo>
                    <a:pt x="67" y="201"/>
                  </a:lnTo>
                  <a:lnTo>
                    <a:pt x="59" y="220"/>
                  </a:lnTo>
                  <a:lnTo>
                    <a:pt x="40" y="228"/>
                  </a:lnTo>
                  <a:lnTo>
                    <a:pt x="16" y="201"/>
                  </a:lnTo>
                  <a:lnTo>
                    <a:pt x="0" y="38"/>
                  </a:lnTo>
                  <a:lnTo>
                    <a:pt x="8" y="11"/>
                  </a:lnTo>
                  <a:lnTo>
                    <a:pt x="29" y="0"/>
                  </a:lnTo>
                  <a:lnTo>
                    <a:pt x="67" y="30"/>
                  </a:lnTo>
                  <a:lnTo>
                    <a:pt x="67"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47" name="Freeform 47">
              <a:extLst>
                <a:ext uri="{FF2B5EF4-FFF2-40B4-BE49-F238E27FC236}">
                  <a16:creationId xmlns:a16="http://schemas.microsoft.com/office/drawing/2014/main" id="{41080E34-F07A-48DC-857A-6927933B811E}"/>
                </a:ext>
              </a:extLst>
            </p:cNvPr>
            <p:cNvSpPr>
              <a:spLocks/>
            </p:cNvSpPr>
            <p:nvPr/>
          </p:nvSpPr>
          <p:spPr bwMode="auto">
            <a:xfrm>
              <a:off x="4067" y="2671"/>
              <a:ext cx="410" cy="88"/>
            </a:xfrm>
            <a:custGeom>
              <a:avLst/>
              <a:gdLst>
                <a:gd name="T0" fmla="*/ 0 w 819"/>
                <a:gd name="T1" fmla="*/ 140 h 174"/>
                <a:gd name="T2" fmla="*/ 60 w 819"/>
                <a:gd name="T3" fmla="*/ 81 h 174"/>
                <a:gd name="T4" fmla="*/ 129 w 819"/>
                <a:gd name="T5" fmla="*/ 34 h 174"/>
                <a:gd name="T6" fmla="*/ 401 w 819"/>
                <a:gd name="T7" fmla="*/ 0 h 174"/>
                <a:gd name="T8" fmla="*/ 804 w 819"/>
                <a:gd name="T9" fmla="*/ 57 h 174"/>
                <a:gd name="T10" fmla="*/ 819 w 819"/>
                <a:gd name="T11" fmla="*/ 79 h 174"/>
                <a:gd name="T12" fmla="*/ 796 w 819"/>
                <a:gd name="T13" fmla="*/ 93 h 174"/>
                <a:gd name="T14" fmla="*/ 602 w 819"/>
                <a:gd name="T15" fmla="*/ 68 h 174"/>
                <a:gd name="T16" fmla="*/ 405 w 819"/>
                <a:gd name="T17" fmla="*/ 68 h 174"/>
                <a:gd name="T18" fmla="*/ 156 w 819"/>
                <a:gd name="T19" fmla="*/ 97 h 174"/>
                <a:gd name="T20" fmla="*/ 32 w 819"/>
                <a:gd name="T21" fmla="*/ 174 h 174"/>
                <a:gd name="T22" fmla="*/ 0 w 819"/>
                <a:gd name="T23" fmla="*/ 174 h 174"/>
                <a:gd name="T24" fmla="*/ 0 w 819"/>
                <a:gd name="T25" fmla="*/ 140 h 174"/>
                <a:gd name="T26" fmla="*/ 0 w 819"/>
                <a:gd name="T27" fmla="*/ 140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19" h="174">
                  <a:moveTo>
                    <a:pt x="0" y="140"/>
                  </a:moveTo>
                  <a:lnTo>
                    <a:pt x="60" y="81"/>
                  </a:lnTo>
                  <a:lnTo>
                    <a:pt x="129" y="34"/>
                  </a:lnTo>
                  <a:lnTo>
                    <a:pt x="401" y="0"/>
                  </a:lnTo>
                  <a:lnTo>
                    <a:pt x="804" y="57"/>
                  </a:lnTo>
                  <a:lnTo>
                    <a:pt x="819" y="79"/>
                  </a:lnTo>
                  <a:lnTo>
                    <a:pt x="796" y="93"/>
                  </a:lnTo>
                  <a:lnTo>
                    <a:pt x="602" y="68"/>
                  </a:lnTo>
                  <a:lnTo>
                    <a:pt x="405" y="68"/>
                  </a:lnTo>
                  <a:lnTo>
                    <a:pt x="156" y="97"/>
                  </a:lnTo>
                  <a:lnTo>
                    <a:pt x="32" y="174"/>
                  </a:lnTo>
                  <a:lnTo>
                    <a:pt x="0" y="174"/>
                  </a:lnTo>
                  <a:lnTo>
                    <a:pt x="0" y="140"/>
                  </a:lnTo>
                  <a:lnTo>
                    <a:pt x="0" y="1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48" name="Freeform 48">
              <a:extLst>
                <a:ext uri="{FF2B5EF4-FFF2-40B4-BE49-F238E27FC236}">
                  <a16:creationId xmlns:a16="http://schemas.microsoft.com/office/drawing/2014/main" id="{68871339-6B7B-4FD6-AC88-FF163202EBCF}"/>
                </a:ext>
              </a:extLst>
            </p:cNvPr>
            <p:cNvSpPr>
              <a:spLocks/>
            </p:cNvSpPr>
            <p:nvPr/>
          </p:nvSpPr>
          <p:spPr bwMode="auto">
            <a:xfrm>
              <a:off x="4123" y="2614"/>
              <a:ext cx="486" cy="108"/>
            </a:xfrm>
            <a:custGeom>
              <a:avLst/>
              <a:gdLst>
                <a:gd name="T0" fmla="*/ 13 w 971"/>
                <a:gd name="T1" fmla="*/ 32 h 214"/>
                <a:gd name="T2" fmla="*/ 283 w 971"/>
                <a:gd name="T3" fmla="*/ 0 h 214"/>
                <a:gd name="T4" fmla="*/ 551 w 971"/>
                <a:gd name="T5" fmla="*/ 28 h 214"/>
                <a:gd name="T6" fmla="*/ 770 w 971"/>
                <a:gd name="T7" fmla="*/ 64 h 214"/>
                <a:gd name="T8" fmla="*/ 964 w 971"/>
                <a:gd name="T9" fmla="*/ 159 h 214"/>
                <a:gd name="T10" fmla="*/ 971 w 971"/>
                <a:gd name="T11" fmla="*/ 207 h 214"/>
                <a:gd name="T12" fmla="*/ 922 w 971"/>
                <a:gd name="T13" fmla="*/ 214 h 214"/>
                <a:gd name="T14" fmla="*/ 833 w 971"/>
                <a:gd name="T15" fmla="*/ 153 h 214"/>
                <a:gd name="T16" fmla="*/ 745 w 971"/>
                <a:gd name="T17" fmla="*/ 114 h 214"/>
                <a:gd name="T18" fmla="*/ 545 w 971"/>
                <a:gd name="T19" fmla="*/ 66 h 214"/>
                <a:gd name="T20" fmla="*/ 283 w 971"/>
                <a:gd name="T21" fmla="*/ 39 h 214"/>
                <a:gd name="T22" fmla="*/ 23 w 971"/>
                <a:gd name="T23" fmla="*/ 70 h 214"/>
                <a:gd name="T24" fmla="*/ 0 w 971"/>
                <a:gd name="T25" fmla="*/ 55 h 214"/>
                <a:gd name="T26" fmla="*/ 13 w 971"/>
                <a:gd name="T27" fmla="*/ 32 h 214"/>
                <a:gd name="T28" fmla="*/ 13 w 971"/>
                <a:gd name="T29" fmla="*/ 32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71" h="214">
                  <a:moveTo>
                    <a:pt x="13" y="32"/>
                  </a:moveTo>
                  <a:lnTo>
                    <a:pt x="283" y="0"/>
                  </a:lnTo>
                  <a:lnTo>
                    <a:pt x="551" y="28"/>
                  </a:lnTo>
                  <a:lnTo>
                    <a:pt x="770" y="64"/>
                  </a:lnTo>
                  <a:lnTo>
                    <a:pt x="964" y="159"/>
                  </a:lnTo>
                  <a:lnTo>
                    <a:pt x="971" y="207"/>
                  </a:lnTo>
                  <a:lnTo>
                    <a:pt x="922" y="214"/>
                  </a:lnTo>
                  <a:lnTo>
                    <a:pt x="833" y="153"/>
                  </a:lnTo>
                  <a:lnTo>
                    <a:pt x="745" y="114"/>
                  </a:lnTo>
                  <a:lnTo>
                    <a:pt x="545" y="66"/>
                  </a:lnTo>
                  <a:lnTo>
                    <a:pt x="283" y="39"/>
                  </a:lnTo>
                  <a:lnTo>
                    <a:pt x="23" y="70"/>
                  </a:lnTo>
                  <a:lnTo>
                    <a:pt x="0" y="55"/>
                  </a:lnTo>
                  <a:lnTo>
                    <a:pt x="13" y="32"/>
                  </a:lnTo>
                  <a:lnTo>
                    <a:pt x="13"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49" name="Freeform 49">
              <a:extLst>
                <a:ext uri="{FF2B5EF4-FFF2-40B4-BE49-F238E27FC236}">
                  <a16:creationId xmlns:a16="http://schemas.microsoft.com/office/drawing/2014/main" id="{4436154C-DB00-4406-B8DC-FAEBE42CB4E0}"/>
                </a:ext>
              </a:extLst>
            </p:cNvPr>
            <p:cNvSpPr>
              <a:spLocks/>
            </p:cNvSpPr>
            <p:nvPr/>
          </p:nvSpPr>
          <p:spPr bwMode="auto">
            <a:xfrm>
              <a:off x="4593" y="2698"/>
              <a:ext cx="24" cy="106"/>
            </a:xfrm>
            <a:custGeom>
              <a:avLst/>
              <a:gdLst>
                <a:gd name="T0" fmla="*/ 48 w 48"/>
                <a:gd name="T1" fmla="*/ 19 h 213"/>
                <a:gd name="T2" fmla="*/ 42 w 48"/>
                <a:gd name="T3" fmla="*/ 188 h 213"/>
                <a:gd name="T4" fmla="*/ 29 w 48"/>
                <a:gd name="T5" fmla="*/ 213 h 213"/>
                <a:gd name="T6" fmla="*/ 6 w 48"/>
                <a:gd name="T7" fmla="*/ 199 h 213"/>
                <a:gd name="T8" fmla="*/ 0 w 48"/>
                <a:gd name="T9" fmla="*/ 110 h 213"/>
                <a:gd name="T10" fmla="*/ 10 w 48"/>
                <a:gd name="T11" fmla="*/ 19 h 213"/>
                <a:gd name="T12" fmla="*/ 29 w 48"/>
                <a:gd name="T13" fmla="*/ 0 h 213"/>
                <a:gd name="T14" fmla="*/ 48 w 48"/>
                <a:gd name="T15" fmla="*/ 19 h 213"/>
                <a:gd name="T16" fmla="*/ 48 w 48"/>
                <a:gd name="T17" fmla="*/ 19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213">
                  <a:moveTo>
                    <a:pt x="48" y="19"/>
                  </a:moveTo>
                  <a:lnTo>
                    <a:pt x="42" y="188"/>
                  </a:lnTo>
                  <a:lnTo>
                    <a:pt x="29" y="213"/>
                  </a:lnTo>
                  <a:lnTo>
                    <a:pt x="6" y="199"/>
                  </a:lnTo>
                  <a:lnTo>
                    <a:pt x="0" y="110"/>
                  </a:lnTo>
                  <a:lnTo>
                    <a:pt x="10" y="19"/>
                  </a:lnTo>
                  <a:lnTo>
                    <a:pt x="29" y="0"/>
                  </a:lnTo>
                  <a:lnTo>
                    <a:pt x="48" y="19"/>
                  </a:lnTo>
                  <a:lnTo>
                    <a:pt x="48" y="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50" name="Freeform 50">
              <a:extLst>
                <a:ext uri="{FF2B5EF4-FFF2-40B4-BE49-F238E27FC236}">
                  <a16:creationId xmlns:a16="http://schemas.microsoft.com/office/drawing/2014/main" id="{2A943A0B-9F9E-43C9-AF6C-7D4846DD0A84}"/>
                </a:ext>
              </a:extLst>
            </p:cNvPr>
            <p:cNvSpPr>
              <a:spLocks/>
            </p:cNvSpPr>
            <p:nvPr/>
          </p:nvSpPr>
          <p:spPr bwMode="auto">
            <a:xfrm>
              <a:off x="4117" y="2804"/>
              <a:ext cx="120" cy="54"/>
            </a:xfrm>
            <a:custGeom>
              <a:avLst/>
              <a:gdLst>
                <a:gd name="T0" fmla="*/ 135 w 242"/>
                <a:gd name="T1" fmla="*/ 47 h 106"/>
                <a:gd name="T2" fmla="*/ 77 w 242"/>
                <a:gd name="T3" fmla="*/ 36 h 106"/>
                <a:gd name="T4" fmla="*/ 25 w 242"/>
                <a:gd name="T5" fmla="*/ 47 h 106"/>
                <a:gd name="T6" fmla="*/ 33 w 242"/>
                <a:gd name="T7" fmla="*/ 61 h 106"/>
                <a:gd name="T8" fmla="*/ 63 w 242"/>
                <a:gd name="T9" fmla="*/ 70 h 106"/>
                <a:gd name="T10" fmla="*/ 219 w 242"/>
                <a:gd name="T11" fmla="*/ 64 h 106"/>
                <a:gd name="T12" fmla="*/ 242 w 242"/>
                <a:gd name="T13" fmla="*/ 80 h 106"/>
                <a:gd name="T14" fmla="*/ 229 w 242"/>
                <a:gd name="T15" fmla="*/ 100 h 106"/>
                <a:gd name="T16" fmla="*/ 54 w 242"/>
                <a:gd name="T17" fmla="*/ 106 h 106"/>
                <a:gd name="T18" fmla="*/ 2 w 242"/>
                <a:gd name="T19" fmla="*/ 68 h 106"/>
                <a:gd name="T20" fmla="*/ 0 w 242"/>
                <a:gd name="T21" fmla="*/ 17 h 106"/>
                <a:gd name="T22" fmla="*/ 65 w 242"/>
                <a:gd name="T23" fmla="*/ 0 h 106"/>
                <a:gd name="T24" fmla="*/ 139 w 242"/>
                <a:gd name="T25" fmla="*/ 9 h 106"/>
                <a:gd name="T26" fmla="*/ 156 w 242"/>
                <a:gd name="T27" fmla="*/ 30 h 106"/>
                <a:gd name="T28" fmla="*/ 135 w 242"/>
                <a:gd name="T29" fmla="*/ 47 h 106"/>
                <a:gd name="T30" fmla="*/ 135 w 242"/>
                <a:gd name="T31" fmla="*/ 47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2" h="106">
                  <a:moveTo>
                    <a:pt x="135" y="47"/>
                  </a:moveTo>
                  <a:lnTo>
                    <a:pt x="77" y="36"/>
                  </a:lnTo>
                  <a:lnTo>
                    <a:pt x="25" y="47"/>
                  </a:lnTo>
                  <a:lnTo>
                    <a:pt x="33" y="61"/>
                  </a:lnTo>
                  <a:lnTo>
                    <a:pt x="63" y="70"/>
                  </a:lnTo>
                  <a:lnTo>
                    <a:pt x="219" y="64"/>
                  </a:lnTo>
                  <a:lnTo>
                    <a:pt x="242" y="80"/>
                  </a:lnTo>
                  <a:lnTo>
                    <a:pt x="229" y="100"/>
                  </a:lnTo>
                  <a:lnTo>
                    <a:pt x="54" y="106"/>
                  </a:lnTo>
                  <a:lnTo>
                    <a:pt x="2" y="68"/>
                  </a:lnTo>
                  <a:lnTo>
                    <a:pt x="0" y="17"/>
                  </a:lnTo>
                  <a:lnTo>
                    <a:pt x="65" y="0"/>
                  </a:lnTo>
                  <a:lnTo>
                    <a:pt x="139" y="9"/>
                  </a:lnTo>
                  <a:lnTo>
                    <a:pt x="156" y="30"/>
                  </a:lnTo>
                  <a:lnTo>
                    <a:pt x="135" y="47"/>
                  </a:lnTo>
                  <a:lnTo>
                    <a:pt x="135" y="4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51" name="Freeform 51">
              <a:extLst>
                <a:ext uri="{FF2B5EF4-FFF2-40B4-BE49-F238E27FC236}">
                  <a16:creationId xmlns:a16="http://schemas.microsoft.com/office/drawing/2014/main" id="{E3FB2BA0-5AFD-4F3A-8118-F41C823175D6}"/>
                </a:ext>
              </a:extLst>
            </p:cNvPr>
            <p:cNvSpPr>
              <a:spLocks/>
            </p:cNvSpPr>
            <p:nvPr/>
          </p:nvSpPr>
          <p:spPr bwMode="auto">
            <a:xfrm>
              <a:off x="4227" y="2746"/>
              <a:ext cx="27" cy="108"/>
            </a:xfrm>
            <a:custGeom>
              <a:avLst/>
              <a:gdLst>
                <a:gd name="T0" fmla="*/ 53 w 53"/>
                <a:gd name="T1" fmla="*/ 19 h 215"/>
                <a:gd name="T2" fmla="*/ 38 w 53"/>
                <a:gd name="T3" fmla="*/ 197 h 215"/>
                <a:gd name="T4" fmla="*/ 17 w 53"/>
                <a:gd name="T5" fmla="*/ 215 h 215"/>
                <a:gd name="T6" fmla="*/ 0 w 53"/>
                <a:gd name="T7" fmla="*/ 194 h 215"/>
                <a:gd name="T8" fmla="*/ 15 w 53"/>
                <a:gd name="T9" fmla="*/ 19 h 215"/>
                <a:gd name="T10" fmla="*/ 34 w 53"/>
                <a:gd name="T11" fmla="*/ 0 h 215"/>
                <a:gd name="T12" fmla="*/ 53 w 53"/>
                <a:gd name="T13" fmla="*/ 19 h 215"/>
                <a:gd name="T14" fmla="*/ 53 w 53"/>
                <a:gd name="T15" fmla="*/ 19 h 2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3" h="215">
                  <a:moveTo>
                    <a:pt x="53" y="19"/>
                  </a:moveTo>
                  <a:lnTo>
                    <a:pt x="38" y="197"/>
                  </a:lnTo>
                  <a:lnTo>
                    <a:pt x="17" y="215"/>
                  </a:lnTo>
                  <a:lnTo>
                    <a:pt x="0" y="194"/>
                  </a:lnTo>
                  <a:lnTo>
                    <a:pt x="15" y="19"/>
                  </a:lnTo>
                  <a:lnTo>
                    <a:pt x="34" y="0"/>
                  </a:lnTo>
                  <a:lnTo>
                    <a:pt x="53" y="19"/>
                  </a:lnTo>
                  <a:lnTo>
                    <a:pt x="53" y="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52" name="Freeform 52">
              <a:extLst>
                <a:ext uri="{FF2B5EF4-FFF2-40B4-BE49-F238E27FC236}">
                  <a16:creationId xmlns:a16="http://schemas.microsoft.com/office/drawing/2014/main" id="{9CE4C717-9D3C-44D9-9774-7599244DE76E}"/>
                </a:ext>
              </a:extLst>
            </p:cNvPr>
            <p:cNvSpPr>
              <a:spLocks/>
            </p:cNvSpPr>
            <p:nvPr/>
          </p:nvSpPr>
          <p:spPr bwMode="auto">
            <a:xfrm>
              <a:off x="4134" y="2726"/>
              <a:ext cx="120" cy="36"/>
            </a:xfrm>
            <a:custGeom>
              <a:avLst/>
              <a:gdLst>
                <a:gd name="T0" fmla="*/ 213 w 239"/>
                <a:gd name="T1" fmla="*/ 70 h 70"/>
                <a:gd name="T2" fmla="*/ 123 w 239"/>
                <a:gd name="T3" fmla="*/ 40 h 70"/>
                <a:gd name="T4" fmla="*/ 26 w 239"/>
                <a:gd name="T5" fmla="*/ 66 h 70"/>
                <a:gd name="T6" fmla="*/ 0 w 239"/>
                <a:gd name="T7" fmla="*/ 55 h 70"/>
                <a:gd name="T8" fmla="*/ 9 w 239"/>
                <a:gd name="T9" fmla="*/ 30 h 70"/>
                <a:gd name="T10" fmla="*/ 127 w 239"/>
                <a:gd name="T11" fmla="*/ 0 h 70"/>
                <a:gd name="T12" fmla="*/ 234 w 239"/>
                <a:gd name="T13" fmla="*/ 40 h 70"/>
                <a:gd name="T14" fmla="*/ 239 w 239"/>
                <a:gd name="T15" fmla="*/ 66 h 70"/>
                <a:gd name="T16" fmla="*/ 213 w 239"/>
                <a:gd name="T17" fmla="*/ 70 h 70"/>
                <a:gd name="T18" fmla="*/ 213 w 239"/>
                <a:gd name="T19" fmla="*/ 7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9" h="70">
                  <a:moveTo>
                    <a:pt x="213" y="70"/>
                  </a:moveTo>
                  <a:lnTo>
                    <a:pt x="123" y="40"/>
                  </a:lnTo>
                  <a:lnTo>
                    <a:pt x="26" y="66"/>
                  </a:lnTo>
                  <a:lnTo>
                    <a:pt x="0" y="55"/>
                  </a:lnTo>
                  <a:lnTo>
                    <a:pt x="9" y="30"/>
                  </a:lnTo>
                  <a:lnTo>
                    <a:pt x="127" y="0"/>
                  </a:lnTo>
                  <a:lnTo>
                    <a:pt x="234" y="40"/>
                  </a:lnTo>
                  <a:lnTo>
                    <a:pt x="239" y="66"/>
                  </a:lnTo>
                  <a:lnTo>
                    <a:pt x="213" y="70"/>
                  </a:lnTo>
                  <a:lnTo>
                    <a:pt x="213" y="7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53" name="Freeform 53">
              <a:extLst>
                <a:ext uri="{FF2B5EF4-FFF2-40B4-BE49-F238E27FC236}">
                  <a16:creationId xmlns:a16="http://schemas.microsoft.com/office/drawing/2014/main" id="{8FD8FA73-0E7D-47CF-A206-9DEF7750BAF8}"/>
                </a:ext>
              </a:extLst>
            </p:cNvPr>
            <p:cNvSpPr>
              <a:spLocks/>
            </p:cNvSpPr>
            <p:nvPr/>
          </p:nvSpPr>
          <p:spPr bwMode="auto">
            <a:xfrm>
              <a:off x="4110" y="2767"/>
              <a:ext cx="21" cy="68"/>
            </a:xfrm>
            <a:custGeom>
              <a:avLst/>
              <a:gdLst>
                <a:gd name="T0" fmla="*/ 42 w 42"/>
                <a:gd name="T1" fmla="*/ 15 h 135"/>
                <a:gd name="T2" fmla="*/ 38 w 42"/>
                <a:gd name="T3" fmla="*/ 115 h 135"/>
                <a:gd name="T4" fmla="*/ 17 w 42"/>
                <a:gd name="T5" fmla="*/ 135 h 135"/>
                <a:gd name="T6" fmla="*/ 0 w 42"/>
                <a:gd name="T7" fmla="*/ 114 h 135"/>
                <a:gd name="T8" fmla="*/ 6 w 42"/>
                <a:gd name="T9" fmla="*/ 20 h 135"/>
                <a:gd name="T10" fmla="*/ 21 w 42"/>
                <a:gd name="T11" fmla="*/ 0 h 135"/>
                <a:gd name="T12" fmla="*/ 42 w 42"/>
                <a:gd name="T13" fmla="*/ 15 h 135"/>
                <a:gd name="T14" fmla="*/ 42 w 42"/>
                <a:gd name="T15" fmla="*/ 15 h 1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135">
                  <a:moveTo>
                    <a:pt x="42" y="15"/>
                  </a:moveTo>
                  <a:lnTo>
                    <a:pt x="38" y="115"/>
                  </a:lnTo>
                  <a:lnTo>
                    <a:pt x="17" y="135"/>
                  </a:lnTo>
                  <a:lnTo>
                    <a:pt x="0" y="114"/>
                  </a:lnTo>
                  <a:lnTo>
                    <a:pt x="6" y="20"/>
                  </a:lnTo>
                  <a:lnTo>
                    <a:pt x="21" y="0"/>
                  </a:lnTo>
                  <a:lnTo>
                    <a:pt x="42" y="15"/>
                  </a:lnTo>
                  <a:lnTo>
                    <a:pt x="42" y="1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54" name="Freeform 54">
              <a:extLst>
                <a:ext uri="{FF2B5EF4-FFF2-40B4-BE49-F238E27FC236}">
                  <a16:creationId xmlns:a16="http://schemas.microsoft.com/office/drawing/2014/main" id="{D630F17B-086A-4EC5-AFF9-C1D7E2B118D4}"/>
                </a:ext>
              </a:extLst>
            </p:cNvPr>
            <p:cNvSpPr>
              <a:spLocks/>
            </p:cNvSpPr>
            <p:nvPr/>
          </p:nvSpPr>
          <p:spPr bwMode="auto">
            <a:xfrm>
              <a:off x="4282" y="2861"/>
              <a:ext cx="158" cy="69"/>
            </a:xfrm>
            <a:custGeom>
              <a:avLst/>
              <a:gdLst>
                <a:gd name="T0" fmla="*/ 189 w 316"/>
                <a:gd name="T1" fmla="*/ 42 h 137"/>
                <a:gd name="T2" fmla="*/ 80 w 316"/>
                <a:gd name="T3" fmla="*/ 36 h 137"/>
                <a:gd name="T4" fmla="*/ 36 w 316"/>
                <a:gd name="T5" fmla="*/ 53 h 137"/>
                <a:gd name="T6" fmla="*/ 57 w 316"/>
                <a:gd name="T7" fmla="*/ 64 h 137"/>
                <a:gd name="T8" fmla="*/ 126 w 316"/>
                <a:gd name="T9" fmla="*/ 87 h 137"/>
                <a:gd name="T10" fmla="*/ 291 w 316"/>
                <a:gd name="T11" fmla="*/ 74 h 137"/>
                <a:gd name="T12" fmla="*/ 316 w 316"/>
                <a:gd name="T13" fmla="*/ 85 h 137"/>
                <a:gd name="T14" fmla="*/ 306 w 316"/>
                <a:gd name="T15" fmla="*/ 112 h 137"/>
                <a:gd name="T16" fmla="*/ 213 w 316"/>
                <a:gd name="T17" fmla="*/ 137 h 137"/>
                <a:gd name="T18" fmla="*/ 118 w 316"/>
                <a:gd name="T19" fmla="*/ 125 h 137"/>
                <a:gd name="T20" fmla="*/ 38 w 316"/>
                <a:gd name="T21" fmla="*/ 97 h 137"/>
                <a:gd name="T22" fmla="*/ 0 w 316"/>
                <a:gd name="T23" fmla="*/ 53 h 137"/>
                <a:gd name="T24" fmla="*/ 23 w 316"/>
                <a:gd name="T25" fmla="*/ 15 h 137"/>
                <a:gd name="T26" fmla="*/ 74 w 316"/>
                <a:gd name="T27" fmla="*/ 0 h 137"/>
                <a:gd name="T28" fmla="*/ 194 w 316"/>
                <a:gd name="T29" fmla="*/ 5 h 137"/>
                <a:gd name="T30" fmla="*/ 209 w 316"/>
                <a:gd name="T31" fmla="*/ 26 h 137"/>
                <a:gd name="T32" fmla="*/ 189 w 316"/>
                <a:gd name="T33" fmla="*/ 42 h 137"/>
                <a:gd name="T34" fmla="*/ 189 w 316"/>
                <a:gd name="T35" fmla="*/ 42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16" h="137">
                  <a:moveTo>
                    <a:pt x="189" y="42"/>
                  </a:moveTo>
                  <a:lnTo>
                    <a:pt x="80" y="36"/>
                  </a:lnTo>
                  <a:lnTo>
                    <a:pt x="36" y="53"/>
                  </a:lnTo>
                  <a:lnTo>
                    <a:pt x="57" y="64"/>
                  </a:lnTo>
                  <a:lnTo>
                    <a:pt x="126" y="87"/>
                  </a:lnTo>
                  <a:lnTo>
                    <a:pt x="291" y="74"/>
                  </a:lnTo>
                  <a:lnTo>
                    <a:pt x="316" y="85"/>
                  </a:lnTo>
                  <a:lnTo>
                    <a:pt x="306" y="112"/>
                  </a:lnTo>
                  <a:lnTo>
                    <a:pt x="213" y="137"/>
                  </a:lnTo>
                  <a:lnTo>
                    <a:pt x="118" y="125"/>
                  </a:lnTo>
                  <a:lnTo>
                    <a:pt x="38" y="97"/>
                  </a:lnTo>
                  <a:lnTo>
                    <a:pt x="0" y="53"/>
                  </a:lnTo>
                  <a:lnTo>
                    <a:pt x="23" y="15"/>
                  </a:lnTo>
                  <a:lnTo>
                    <a:pt x="74" y="0"/>
                  </a:lnTo>
                  <a:lnTo>
                    <a:pt x="194" y="5"/>
                  </a:lnTo>
                  <a:lnTo>
                    <a:pt x="209" y="26"/>
                  </a:lnTo>
                  <a:lnTo>
                    <a:pt x="189" y="42"/>
                  </a:lnTo>
                  <a:lnTo>
                    <a:pt x="189" y="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55" name="Freeform 55">
              <a:extLst>
                <a:ext uri="{FF2B5EF4-FFF2-40B4-BE49-F238E27FC236}">
                  <a16:creationId xmlns:a16="http://schemas.microsoft.com/office/drawing/2014/main" id="{6203B452-AF3B-47DE-8BA5-3ABF7FDF7492}"/>
                </a:ext>
              </a:extLst>
            </p:cNvPr>
            <p:cNvSpPr>
              <a:spLocks/>
            </p:cNvSpPr>
            <p:nvPr/>
          </p:nvSpPr>
          <p:spPr bwMode="auto">
            <a:xfrm>
              <a:off x="4275" y="2746"/>
              <a:ext cx="24" cy="144"/>
            </a:xfrm>
            <a:custGeom>
              <a:avLst/>
              <a:gdLst>
                <a:gd name="T0" fmla="*/ 50 w 50"/>
                <a:gd name="T1" fmla="*/ 19 h 287"/>
                <a:gd name="T2" fmla="*/ 38 w 50"/>
                <a:gd name="T3" fmla="*/ 270 h 287"/>
                <a:gd name="T4" fmla="*/ 17 w 50"/>
                <a:gd name="T5" fmla="*/ 287 h 287"/>
                <a:gd name="T6" fmla="*/ 0 w 50"/>
                <a:gd name="T7" fmla="*/ 268 h 287"/>
                <a:gd name="T8" fmla="*/ 12 w 50"/>
                <a:gd name="T9" fmla="*/ 19 h 287"/>
                <a:gd name="T10" fmla="*/ 31 w 50"/>
                <a:gd name="T11" fmla="*/ 0 h 287"/>
                <a:gd name="T12" fmla="*/ 50 w 50"/>
                <a:gd name="T13" fmla="*/ 19 h 287"/>
                <a:gd name="T14" fmla="*/ 50 w 50"/>
                <a:gd name="T15" fmla="*/ 19 h 28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 h="287">
                  <a:moveTo>
                    <a:pt x="50" y="19"/>
                  </a:moveTo>
                  <a:lnTo>
                    <a:pt x="38" y="270"/>
                  </a:lnTo>
                  <a:lnTo>
                    <a:pt x="17" y="287"/>
                  </a:lnTo>
                  <a:lnTo>
                    <a:pt x="0" y="268"/>
                  </a:lnTo>
                  <a:lnTo>
                    <a:pt x="12" y="19"/>
                  </a:lnTo>
                  <a:lnTo>
                    <a:pt x="31" y="0"/>
                  </a:lnTo>
                  <a:lnTo>
                    <a:pt x="50" y="19"/>
                  </a:lnTo>
                  <a:lnTo>
                    <a:pt x="50" y="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56" name="Freeform 56">
              <a:extLst>
                <a:ext uri="{FF2B5EF4-FFF2-40B4-BE49-F238E27FC236}">
                  <a16:creationId xmlns:a16="http://schemas.microsoft.com/office/drawing/2014/main" id="{99662F94-7D6E-4D2A-91BF-7D2C1BC6F230}"/>
                </a:ext>
              </a:extLst>
            </p:cNvPr>
            <p:cNvSpPr>
              <a:spLocks/>
            </p:cNvSpPr>
            <p:nvPr/>
          </p:nvSpPr>
          <p:spPr bwMode="auto">
            <a:xfrm>
              <a:off x="4423" y="2742"/>
              <a:ext cx="22" cy="163"/>
            </a:xfrm>
            <a:custGeom>
              <a:avLst/>
              <a:gdLst>
                <a:gd name="T0" fmla="*/ 36 w 43"/>
                <a:gd name="T1" fmla="*/ 19 h 327"/>
                <a:gd name="T2" fmla="*/ 43 w 43"/>
                <a:gd name="T3" fmla="*/ 308 h 327"/>
                <a:gd name="T4" fmla="*/ 26 w 43"/>
                <a:gd name="T5" fmla="*/ 327 h 327"/>
                <a:gd name="T6" fmla="*/ 7 w 43"/>
                <a:gd name="T7" fmla="*/ 308 h 327"/>
                <a:gd name="T8" fmla="*/ 0 w 43"/>
                <a:gd name="T9" fmla="*/ 19 h 327"/>
                <a:gd name="T10" fmla="*/ 19 w 43"/>
                <a:gd name="T11" fmla="*/ 0 h 327"/>
                <a:gd name="T12" fmla="*/ 36 w 43"/>
                <a:gd name="T13" fmla="*/ 19 h 327"/>
                <a:gd name="T14" fmla="*/ 36 w 43"/>
                <a:gd name="T15" fmla="*/ 19 h 3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 h="327">
                  <a:moveTo>
                    <a:pt x="36" y="19"/>
                  </a:moveTo>
                  <a:lnTo>
                    <a:pt x="43" y="308"/>
                  </a:lnTo>
                  <a:lnTo>
                    <a:pt x="26" y="327"/>
                  </a:lnTo>
                  <a:lnTo>
                    <a:pt x="7" y="308"/>
                  </a:lnTo>
                  <a:lnTo>
                    <a:pt x="0" y="19"/>
                  </a:lnTo>
                  <a:lnTo>
                    <a:pt x="19" y="0"/>
                  </a:lnTo>
                  <a:lnTo>
                    <a:pt x="36" y="19"/>
                  </a:lnTo>
                  <a:lnTo>
                    <a:pt x="36" y="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57" name="Freeform 57">
              <a:extLst>
                <a:ext uri="{FF2B5EF4-FFF2-40B4-BE49-F238E27FC236}">
                  <a16:creationId xmlns:a16="http://schemas.microsoft.com/office/drawing/2014/main" id="{A787ADA1-205E-42DE-AAD1-EFFA4D1551AB}"/>
                </a:ext>
              </a:extLst>
            </p:cNvPr>
            <p:cNvSpPr>
              <a:spLocks/>
            </p:cNvSpPr>
            <p:nvPr/>
          </p:nvSpPr>
          <p:spPr bwMode="auto">
            <a:xfrm>
              <a:off x="4312" y="2725"/>
              <a:ext cx="118" cy="36"/>
            </a:xfrm>
            <a:custGeom>
              <a:avLst/>
              <a:gdLst>
                <a:gd name="T0" fmla="*/ 8 w 238"/>
                <a:gd name="T1" fmla="*/ 28 h 70"/>
                <a:gd name="T2" fmla="*/ 120 w 238"/>
                <a:gd name="T3" fmla="*/ 0 h 70"/>
                <a:gd name="T4" fmla="*/ 230 w 238"/>
                <a:gd name="T5" fmla="*/ 36 h 70"/>
                <a:gd name="T6" fmla="*/ 238 w 238"/>
                <a:gd name="T7" fmla="*/ 63 h 70"/>
                <a:gd name="T8" fmla="*/ 211 w 238"/>
                <a:gd name="T9" fmla="*/ 70 h 70"/>
                <a:gd name="T10" fmla="*/ 118 w 238"/>
                <a:gd name="T11" fmla="*/ 40 h 70"/>
                <a:gd name="T12" fmla="*/ 27 w 238"/>
                <a:gd name="T13" fmla="*/ 63 h 70"/>
                <a:gd name="T14" fmla="*/ 0 w 238"/>
                <a:gd name="T15" fmla="*/ 55 h 70"/>
                <a:gd name="T16" fmla="*/ 8 w 238"/>
                <a:gd name="T17" fmla="*/ 28 h 70"/>
                <a:gd name="T18" fmla="*/ 8 w 238"/>
                <a:gd name="T19" fmla="*/ 28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70">
                  <a:moveTo>
                    <a:pt x="8" y="28"/>
                  </a:moveTo>
                  <a:lnTo>
                    <a:pt x="120" y="0"/>
                  </a:lnTo>
                  <a:lnTo>
                    <a:pt x="230" y="36"/>
                  </a:lnTo>
                  <a:lnTo>
                    <a:pt x="238" y="63"/>
                  </a:lnTo>
                  <a:lnTo>
                    <a:pt x="211" y="70"/>
                  </a:lnTo>
                  <a:lnTo>
                    <a:pt x="118" y="40"/>
                  </a:lnTo>
                  <a:lnTo>
                    <a:pt x="27" y="63"/>
                  </a:lnTo>
                  <a:lnTo>
                    <a:pt x="0" y="55"/>
                  </a:lnTo>
                  <a:lnTo>
                    <a:pt x="8" y="28"/>
                  </a:lnTo>
                  <a:lnTo>
                    <a:pt x="8"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58" name="Freeform 58">
              <a:extLst>
                <a:ext uri="{FF2B5EF4-FFF2-40B4-BE49-F238E27FC236}">
                  <a16:creationId xmlns:a16="http://schemas.microsoft.com/office/drawing/2014/main" id="{7815EB26-1AC8-4AD5-81CC-72BE6530F4B5}"/>
                </a:ext>
              </a:extLst>
            </p:cNvPr>
            <p:cNvSpPr>
              <a:spLocks/>
            </p:cNvSpPr>
            <p:nvPr/>
          </p:nvSpPr>
          <p:spPr bwMode="auto">
            <a:xfrm>
              <a:off x="4463" y="2734"/>
              <a:ext cx="98" cy="37"/>
            </a:xfrm>
            <a:custGeom>
              <a:avLst/>
              <a:gdLst>
                <a:gd name="T0" fmla="*/ 20 w 195"/>
                <a:gd name="T1" fmla="*/ 0 h 74"/>
                <a:gd name="T2" fmla="*/ 193 w 195"/>
                <a:gd name="T3" fmla="*/ 44 h 74"/>
                <a:gd name="T4" fmla="*/ 195 w 195"/>
                <a:gd name="T5" fmla="*/ 72 h 74"/>
                <a:gd name="T6" fmla="*/ 171 w 195"/>
                <a:gd name="T7" fmla="*/ 74 h 74"/>
                <a:gd name="T8" fmla="*/ 100 w 195"/>
                <a:gd name="T9" fmla="*/ 44 h 74"/>
                <a:gd name="T10" fmla="*/ 20 w 195"/>
                <a:gd name="T11" fmla="*/ 40 h 74"/>
                <a:gd name="T12" fmla="*/ 0 w 195"/>
                <a:gd name="T13" fmla="*/ 19 h 74"/>
                <a:gd name="T14" fmla="*/ 20 w 195"/>
                <a:gd name="T15" fmla="*/ 0 h 74"/>
                <a:gd name="T16" fmla="*/ 20 w 195"/>
                <a:gd name="T17" fmla="*/ 0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5" h="74">
                  <a:moveTo>
                    <a:pt x="20" y="0"/>
                  </a:moveTo>
                  <a:lnTo>
                    <a:pt x="193" y="44"/>
                  </a:lnTo>
                  <a:lnTo>
                    <a:pt x="195" y="72"/>
                  </a:lnTo>
                  <a:lnTo>
                    <a:pt x="171" y="74"/>
                  </a:lnTo>
                  <a:lnTo>
                    <a:pt x="100" y="44"/>
                  </a:lnTo>
                  <a:lnTo>
                    <a:pt x="20" y="40"/>
                  </a:lnTo>
                  <a:lnTo>
                    <a:pt x="0" y="19"/>
                  </a:lnTo>
                  <a:lnTo>
                    <a:pt x="20" y="0"/>
                  </a:lnTo>
                  <a:lnTo>
                    <a:pt x="2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59" name="Freeform 59">
              <a:extLst>
                <a:ext uri="{FF2B5EF4-FFF2-40B4-BE49-F238E27FC236}">
                  <a16:creationId xmlns:a16="http://schemas.microsoft.com/office/drawing/2014/main" id="{587749CB-F376-4691-BCC6-4A8119E398C7}"/>
                </a:ext>
              </a:extLst>
            </p:cNvPr>
            <p:cNvSpPr>
              <a:spLocks/>
            </p:cNvSpPr>
            <p:nvPr/>
          </p:nvSpPr>
          <p:spPr bwMode="auto">
            <a:xfrm>
              <a:off x="4549" y="2757"/>
              <a:ext cx="21" cy="116"/>
            </a:xfrm>
            <a:custGeom>
              <a:avLst/>
              <a:gdLst>
                <a:gd name="T0" fmla="*/ 36 w 41"/>
                <a:gd name="T1" fmla="*/ 15 h 232"/>
                <a:gd name="T2" fmla="*/ 41 w 41"/>
                <a:gd name="T3" fmla="*/ 114 h 232"/>
                <a:gd name="T4" fmla="*/ 38 w 41"/>
                <a:gd name="T5" fmla="*/ 214 h 232"/>
                <a:gd name="T6" fmla="*/ 19 w 41"/>
                <a:gd name="T7" fmla="*/ 232 h 232"/>
                <a:gd name="T8" fmla="*/ 1 w 41"/>
                <a:gd name="T9" fmla="*/ 214 h 232"/>
                <a:gd name="T10" fmla="*/ 3 w 41"/>
                <a:gd name="T11" fmla="*/ 117 h 232"/>
                <a:gd name="T12" fmla="*/ 0 w 41"/>
                <a:gd name="T13" fmla="*/ 21 h 232"/>
                <a:gd name="T14" fmla="*/ 15 w 41"/>
                <a:gd name="T15" fmla="*/ 0 h 232"/>
                <a:gd name="T16" fmla="*/ 36 w 41"/>
                <a:gd name="T17" fmla="*/ 15 h 232"/>
                <a:gd name="T18" fmla="*/ 36 w 41"/>
                <a:gd name="T19" fmla="*/ 15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1" h="232">
                  <a:moveTo>
                    <a:pt x="36" y="15"/>
                  </a:moveTo>
                  <a:lnTo>
                    <a:pt x="41" y="114"/>
                  </a:lnTo>
                  <a:lnTo>
                    <a:pt x="38" y="214"/>
                  </a:lnTo>
                  <a:lnTo>
                    <a:pt x="19" y="232"/>
                  </a:lnTo>
                  <a:lnTo>
                    <a:pt x="1" y="214"/>
                  </a:lnTo>
                  <a:lnTo>
                    <a:pt x="3" y="117"/>
                  </a:lnTo>
                  <a:lnTo>
                    <a:pt x="0" y="21"/>
                  </a:lnTo>
                  <a:lnTo>
                    <a:pt x="15" y="0"/>
                  </a:lnTo>
                  <a:lnTo>
                    <a:pt x="36" y="15"/>
                  </a:lnTo>
                  <a:lnTo>
                    <a:pt x="36" y="1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60" name="Freeform 60">
              <a:extLst>
                <a:ext uri="{FF2B5EF4-FFF2-40B4-BE49-F238E27FC236}">
                  <a16:creationId xmlns:a16="http://schemas.microsoft.com/office/drawing/2014/main" id="{E3F24198-6D17-42C4-8448-C28E9F09294D}"/>
                </a:ext>
              </a:extLst>
            </p:cNvPr>
            <p:cNvSpPr>
              <a:spLocks/>
            </p:cNvSpPr>
            <p:nvPr/>
          </p:nvSpPr>
          <p:spPr bwMode="auto">
            <a:xfrm>
              <a:off x="4468" y="2832"/>
              <a:ext cx="97" cy="65"/>
            </a:xfrm>
            <a:custGeom>
              <a:avLst/>
              <a:gdLst>
                <a:gd name="T0" fmla="*/ 17 w 196"/>
                <a:gd name="T1" fmla="*/ 0 h 131"/>
                <a:gd name="T2" fmla="*/ 137 w 196"/>
                <a:gd name="T3" fmla="*/ 13 h 131"/>
                <a:gd name="T4" fmla="*/ 196 w 196"/>
                <a:gd name="T5" fmla="*/ 83 h 131"/>
                <a:gd name="T6" fmla="*/ 179 w 196"/>
                <a:gd name="T7" fmla="*/ 102 h 131"/>
                <a:gd name="T8" fmla="*/ 95 w 196"/>
                <a:gd name="T9" fmla="*/ 131 h 131"/>
                <a:gd name="T10" fmla="*/ 29 w 196"/>
                <a:gd name="T11" fmla="*/ 125 h 131"/>
                <a:gd name="T12" fmla="*/ 8 w 196"/>
                <a:gd name="T13" fmla="*/ 106 h 131"/>
                <a:gd name="T14" fmla="*/ 29 w 196"/>
                <a:gd name="T15" fmla="*/ 87 h 131"/>
                <a:gd name="T16" fmla="*/ 88 w 196"/>
                <a:gd name="T17" fmla="*/ 97 h 131"/>
                <a:gd name="T18" fmla="*/ 158 w 196"/>
                <a:gd name="T19" fmla="*/ 74 h 131"/>
                <a:gd name="T20" fmla="*/ 141 w 196"/>
                <a:gd name="T21" fmla="*/ 49 h 131"/>
                <a:gd name="T22" fmla="*/ 107 w 196"/>
                <a:gd name="T23" fmla="*/ 38 h 131"/>
                <a:gd name="T24" fmla="*/ 19 w 196"/>
                <a:gd name="T25" fmla="*/ 38 h 131"/>
                <a:gd name="T26" fmla="*/ 0 w 196"/>
                <a:gd name="T27" fmla="*/ 21 h 131"/>
                <a:gd name="T28" fmla="*/ 17 w 196"/>
                <a:gd name="T29" fmla="*/ 0 h 131"/>
                <a:gd name="T30" fmla="*/ 17 w 196"/>
                <a:gd name="T31" fmla="*/ 0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6" h="131">
                  <a:moveTo>
                    <a:pt x="17" y="0"/>
                  </a:moveTo>
                  <a:lnTo>
                    <a:pt x="137" y="13"/>
                  </a:lnTo>
                  <a:lnTo>
                    <a:pt x="196" y="83"/>
                  </a:lnTo>
                  <a:lnTo>
                    <a:pt x="179" y="102"/>
                  </a:lnTo>
                  <a:lnTo>
                    <a:pt x="95" y="131"/>
                  </a:lnTo>
                  <a:lnTo>
                    <a:pt x="29" y="125"/>
                  </a:lnTo>
                  <a:lnTo>
                    <a:pt x="8" y="106"/>
                  </a:lnTo>
                  <a:lnTo>
                    <a:pt x="29" y="87"/>
                  </a:lnTo>
                  <a:lnTo>
                    <a:pt x="88" y="97"/>
                  </a:lnTo>
                  <a:lnTo>
                    <a:pt x="158" y="74"/>
                  </a:lnTo>
                  <a:lnTo>
                    <a:pt x="141" y="49"/>
                  </a:lnTo>
                  <a:lnTo>
                    <a:pt x="107" y="38"/>
                  </a:lnTo>
                  <a:lnTo>
                    <a:pt x="19" y="38"/>
                  </a:lnTo>
                  <a:lnTo>
                    <a:pt x="0" y="21"/>
                  </a:lnTo>
                  <a:lnTo>
                    <a:pt x="17" y="0"/>
                  </a:lnTo>
                  <a:lnTo>
                    <a:pt x="1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61" name="Freeform 61">
              <a:extLst>
                <a:ext uri="{FF2B5EF4-FFF2-40B4-BE49-F238E27FC236}">
                  <a16:creationId xmlns:a16="http://schemas.microsoft.com/office/drawing/2014/main" id="{4BC35405-5BFD-4664-938B-106524F0AFFD}"/>
                </a:ext>
              </a:extLst>
            </p:cNvPr>
            <p:cNvSpPr>
              <a:spLocks/>
            </p:cNvSpPr>
            <p:nvPr/>
          </p:nvSpPr>
          <p:spPr bwMode="auto">
            <a:xfrm>
              <a:off x="4239" y="2787"/>
              <a:ext cx="47" cy="32"/>
            </a:xfrm>
            <a:custGeom>
              <a:avLst/>
              <a:gdLst>
                <a:gd name="T0" fmla="*/ 36 w 93"/>
                <a:gd name="T1" fmla="*/ 0 h 63"/>
                <a:gd name="T2" fmla="*/ 66 w 93"/>
                <a:gd name="T3" fmla="*/ 8 h 63"/>
                <a:gd name="T4" fmla="*/ 93 w 93"/>
                <a:gd name="T5" fmla="*/ 42 h 63"/>
                <a:gd name="T6" fmla="*/ 89 w 93"/>
                <a:gd name="T7" fmla="*/ 59 h 63"/>
                <a:gd name="T8" fmla="*/ 72 w 93"/>
                <a:gd name="T9" fmla="*/ 63 h 63"/>
                <a:gd name="T10" fmla="*/ 7 w 93"/>
                <a:gd name="T11" fmla="*/ 54 h 63"/>
                <a:gd name="T12" fmla="*/ 0 w 93"/>
                <a:gd name="T13" fmla="*/ 19 h 63"/>
                <a:gd name="T14" fmla="*/ 36 w 93"/>
                <a:gd name="T15" fmla="*/ 0 h 63"/>
                <a:gd name="T16" fmla="*/ 36 w 93"/>
                <a:gd name="T17" fmla="*/ 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 h="63">
                  <a:moveTo>
                    <a:pt x="36" y="0"/>
                  </a:moveTo>
                  <a:lnTo>
                    <a:pt x="66" y="8"/>
                  </a:lnTo>
                  <a:lnTo>
                    <a:pt x="93" y="42"/>
                  </a:lnTo>
                  <a:lnTo>
                    <a:pt x="89" y="59"/>
                  </a:lnTo>
                  <a:lnTo>
                    <a:pt x="72" y="63"/>
                  </a:lnTo>
                  <a:lnTo>
                    <a:pt x="7" y="54"/>
                  </a:lnTo>
                  <a:lnTo>
                    <a:pt x="0" y="19"/>
                  </a:lnTo>
                  <a:lnTo>
                    <a:pt x="36" y="0"/>
                  </a:lnTo>
                  <a:lnTo>
                    <a:pt x="3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62" name="Freeform 62">
              <a:extLst>
                <a:ext uri="{FF2B5EF4-FFF2-40B4-BE49-F238E27FC236}">
                  <a16:creationId xmlns:a16="http://schemas.microsoft.com/office/drawing/2014/main" id="{53CC2248-A9E0-4715-8D6B-01893E7F86CA}"/>
                </a:ext>
              </a:extLst>
            </p:cNvPr>
            <p:cNvSpPr>
              <a:spLocks/>
            </p:cNvSpPr>
            <p:nvPr/>
          </p:nvSpPr>
          <p:spPr bwMode="auto">
            <a:xfrm>
              <a:off x="4554" y="2798"/>
              <a:ext cx="44" cy="26"/>
            </a:xfrm>
            <a:custGeom>
              <a:avLst/>
              <a:gdLst>
                <a:gd name="T0" fmla="*/ 19 w 88"/>
                <a:gd name="T1" fmla="*/ 2 h 54"/>
                <a:gd name="T2" fmla="*/ 57 w 88"/>
                <a:gd name="T3" fmla="*/ 0 h 54"/>
                <a:gd name="T4" fmla="*/ 88 w 88"/>
                <a:gd name="T5" fmla="*/ 19 h 54"/>
                <a:gd name="T6" fmla="*/ 53 w 88"/>
                <a:gd name="T7" fmla="*/ 46 h 54"/>
                <a:gd name="T8" fmla="*/ 21 w 88"/>
                <a:gd name="T9" fmla="*/ 54 h 54"/>
                <a:gd name="T10" fmla="*/ 0 w 88"/>
                <a:gd name="T11" fmla="*/ 29 h 54"/>
                <a:gd name="T12" fmla="*/ 19 w 88"/>
                <a:gd name="T13" fmla="*/ 2 h 54"/>
                <a:gd name="T14" fmla="*/ 19 w 88"/>
                <a:gd name="T15" fmla="*/ 2 h 5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 h="54">
                  <a:moveTo>
                    <a:pt x="19" y="2"/>
                  </a:moveTo>
                  <a:lnTo>
                    <a:pt x="57" y="0"/>
                  </a:lnTo>
                  <a:lnTo>
                    <a:pt x="88" y="19"/>
                  </a:lnTo>
                  <a:lnTo>
                    <a:pt x="53" y="46"/>
                  </a:lnTo>
                  <a:lnTo>
                    <a:pt x="21" y="54"/>
                  </a:lnTo>
                  <a:lnTo>
                    <a:pt x="0" y="29"/>
                  </a:lnTo>
                  <a:lnTo>
                    <a:pt x="19" y="2"/>
                  </a:lnTo>
                  <a:lnTo>
                    <a:pt x="19"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63" name="Freeform 63">
              <a:extLst>
                <a:ext uri="{FF2B5EF4-FFF2-40B4-BE49-F238E27FC236}">
                  <a16:creationId xmlns:a16="http://schemas.microsoft.com/office/drawing/2014/main" id="{A4FC001E-B42B-4445-93A6-F3AC99D5A1C8}"/>
                </a:ext>
              </a:extLst>
            </p:cNvPr>
            <p:cNvSpPr>
              <a:spLocks/>
            </p:cNvSpPr>
            <p:nvPr/>
          </p:nvSpPr>
          <p:spPr bwMode="auto">
            <a:xfrm>
              <a:off x="4059" y="2748"/>
              <a:ext cx="62" cy="42"/>
            </a:xfrm>
            <a:custGeom>
              <a:avLst/>
              <a:gdLst>
                <a:gd name="T0" fmla="*/ 50 w 124"/>
                <a:gd name="T1" fmla="*/ 0 h 83"/>
                <a:gd name="T2" fmla="*/ 113 w 124"/>
                <a:gd name="T3" fmla="*/ 47 h 83"/>
                <a:gd name="T4" fmla="*/ 124 w 124"/>
                <a:gd name="T5" fmla="*/ 70 h 83"/>
                <a:gd name="T6" fmla="*/ 101 w 124"/>
                <a:gd name="T7" fmla="*/ 83 h 83"/>
                <a:gd name="T8" fmla="*/ 10 w 124"/>
                <a:gd name="T9" fmla="*/ 39 h 83"/>
                <a:gd name="T10" fmla="*/ 0 w 124"/>
                <a:gd name="T11" fmla="*/ 19 h 83"/>
                <a:gd name="T12" fmla="*/ 10 w 124"/>
                <a:gd name="T13" fmla="*/ 0 h 83"/>
                <a:gd name="T14" fmla="*/ 50 w 124"/>
                <a:gd name="T15" fmla="*/ 0 h 83"/>
                <a:gd name="T16" fmla="*/ 50 w 124"/>
                <a:gd name="T17" fmla="*/ 0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4" h="83">
                  <a:moveTo>
                    <a:pt x="50" y="0"/>
                  </a:moveTo>
                  <a:lnTo>
                    <a:pt x="113" y="47"/>
                  </a:lnTo>
                  <a:lnTo>
                    <a:pt x="124" y="70"/>
                  </a:lnTo>
                  <a:lnTo>
                    <a:pt x="101" y="83"/>
                  </a:lnTo>
                  <a:lnTo>
                    <a:pt x="10" y="39"/>
                  </a:lnTo>
                  <a:lnTo>
                    <a:pt x="0" y="19"/>
                  </a:lnTo>
                  <a:lnTo>
                    <a:pt x="10" y="0"/>
                  </a:lnTo>
                  <a:lnTo>
                    <a:pt x="5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64" name="Freeform 64">
              <a:extLst>
                <a:ext uri="{FF2B5EF4-FFF2-40B4-BE49-F238E27FC236}">
                  <a16:creationId xmlns:a16="http://schemas.microsoft.com/office/drawing/2014/main" id="{149D2C8D-D509-417C-90AC-A601F4C7B037}"/>
                </a:ext>
              </a:extLst>
            </p:cNvPr>
            <p:cNvSpPr>
              <a:spLocks/>
            </p:cNvSpPr>
            <p:nvPr/>
          </p:nvSpPr>
          <p:spPr bwMode="auto">
            <a:xfrm>
              <a:off x="3926" y="3004"/>
              <a:ext cx="359" cy="117"/>
            </a:xfrm>
            <a:custGeom>
              <a:avLst/>
              <a:gdLst>
                <a:gd name="T0" fmla="*/ 677 w 719"/>
                <a:gd name="T1" fmla="*/ 108 h 234"/>
                <a:gd name="T2" fmla="*/ 616 w 719"/>
                <a:gd name="T3" fmla="*/ 63 h 234"/>
                <a:gd name="T4" fmla="*/ 546 w 719"/>
                <a:gd name="T5" fmla="*/ 47 h 234"/>
                <a:gd name="T6" fmla="*/ 398 w 719"/>
                <a:gd name="T7" fmla="*/ 85 h 234"/>
                <a:gd name="T8" fmla="*/ 249 w 719"/>
                <a:gd name="T9" fmla="*/ 194 h 234"/>
                <a:gd name="T10" fmla="*/ 139 w 719"/>
                <a:gd name="T11" fmla="*/ 230 h 234"/>
                <a:gd name="T12" fmla="*/ 19 w 719"/>
                <a:gd name="T13" fmla="*/ 234 h 234"/>
                <a:gd name="T14" fmla="*/ 0 w 719"/>
                <a:gd name="T15" fmla="*/ 215 h 234"/>
                <a:gd name="T16" fmla="*/ 19 w 719"/>
                <a:gd name="T17" fmla="*/ 196 h 234"/>
                <a:gd name="T18" fmla="*/ 228 w 719"/>
                <a:gd name="T19" fmla="*/ 161 h 234"/>
                <a:gd name="T20" fmla="*/ 303 w 719"/>
                <a:gd name="T21" fmla="*/ 104 h 234"/>
                <a:gd name="T22" fmla="*/ 381 w 719"/>
                <a:gd name="T23" fmla="*/ 51 h 234"/>
                <a:gd name="T24" fmla="*/ 472 w 719"/>
                <a:gd name="T25" fmla="*/ 15 h 234"/>
                <a:gd name="T26" fmla="*/ 561 w 719"/>
                <a:gd name="T27" fmla="*/ 0 h 234"/>
                <a:gd name="T28" fmla="*/ 645 w 719"/>
                <a:gd name="T29" fmla="*/ 17 h 234"/>
                <a:gd name="T30" fmla="*/ 719 w 719"/>
                <a:gd name="T31" fmla="*/ 70 h 234"/>
                <a:gd name="T32" fmla="*/ 717 w 719"/>
                <a:gd name="T33" fmla="*/ 110 h 234"/>
                <a:gd name="T34" fmla="*/ 677 w 719"/>
                <a:gd name="T35" fmla="*/ 108 h 234"/>
                <a:gd name="T36" fmla="*/ 677 w 719"/>
                <a:gd name="T37" fmla="*/ 108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19" h="234">
                  <a:moveTo>
                    <a:pt x="677" y="108"/>
                  </a:moveTo>
                  <a:lnTo>
                    <a:pt x="616" y="63"/>
                  </a:lnTo>
                  <a:lnTo>
                    <a:pt x="546" y="47"/>
                  </a:lnTo>
                  <a:lnTo>
                    <a:pt x="398" y="85"/>
                  </a:lnTo>
                  <a:lnTo>
                    <a:pt x="249" y="194"/>
                  </a:lnTo>
                  <a:lnTo>
                    <a:pt x="139" y="230"/>
                  </a:lnTo>
                  <a:lnTo>
                    <a:pt x="19" y="234"/>
                  </a:lnTo>
                  <a:lnTo>
                    <a:pt x="0" y="215"/>
                  </a:lnTo>
                  <a:lnTo>
                    <a:pt x="19" y="196"/>
                  </a:lnTo>
                  <a:lnTo>
                    <a:pt x="228" y="161"/>
                  </a:lnTo>
                  <a:lnTo>
                    <a:pt x="303" y="104"/>
                  </a:lnTo>
                  <a:lnTo>
                    <a:pt x="381" y="51"/>
                  </a:lnTo>
                  <a:lnTo>
                    <a:pt x="472" y="15"/>
                  </a:lnTo>
                  <a:lnTo>
                    <a:pt x="561" y="0"/>
                  </a:lnTo>
                  <a:lnTo>
                    <a:pt x="645" y="17"/>
                  </a:lnTo>
                  <a:lnTo>
                    <a:pt x="719" y="70"/>
                  </a:lnTo>
                  <a:lnTo>
                    <a:pt x="717" y="110"/>
                  </a:lnTo>
                  <a:lnTo>
                    <a:pt x="677" y="108"/>
                  </a:lnTo>
                  <a:lnTo>
                    <a:pt x="677" y="10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65" name="Freeform 65">
              <a:extLst>
                <a:ext uri="{FF2B5EF4-FFF2-40B4-BE49-F238E27FC236}">
                  <a16:creationId xmlns:a16="http://schemas.microsoft.com/office/drawing/2014/main" id="{EE4B4FCA-3EB1-447D-A3C5-C7745203411C}"/>
                </a:ext>
              </a:extLst>
            </p:cNvPr>
            <p:cNvSpPr>
              <a:spLocks/>
            </p:cNvSpPr>
            <p:nvPr/>
          </p:nvSpPr>
          <p:spPr bwMode="auto">
            <a:xfrm>
              <a:off x="3873" y="2951"/>
              <a:ext cx="416" cy="155"/>
            </a:xfrm>
            <a:custGeom>
              <a:avLst/>
              <a:gdLst>
                <a:gd name="T0" fmla="*/ 21 w 831"/>
                <a:gd name="T1" fmla="*/ 308 h 310"/>
                <a:gd name="T2" fmla="*/ 0 w 831"/>
                <a:gd name="T3" fmla="*/ 284 h 310"/>
                <a:gd name="T4" fmla="*/ 11 w 831"/>
                <a:gd name="T5" fmla="*/ 257 h 310"/>
                <a:gd name="T6" fmla="*/ 118 w 831"/>
                <a:gd name="T7" fmla="*/ 253 h 310"/>
                <a:gd name="T8" fmla="*/ 228 w 831"/>
                <a:gd name="T9" fmla="*/ 232 h 310"/>
                <a:gd name="T10" fmla="*/ 319 w 831"/>
                <a:gd name="T11" fmla="*/ 185 h 310"/>
                <a:gd name="T12" fmla="*/ 355 w 831"/>
                <a:gd name="T13" fmla="*/ 149 h 310"/>
                <a:gd name="T14" fmla="*/ 397 w 831"/>
                <a:gd name="T15" fmla="*/ 111 h 310"/>
                <a:gd name="T16" fmla="*/ 447 w 831"/>
                <a:gd name="T17" fmla="*/ 73 h 310"/>
                <a:gd name="T18" fmla="*/ 494 w 831"/>
                <a:gd name="T19" fmla="*/ 40 h 310"/>
                <a:gd name="T20" fmla="*/ 608 w 831"/>
                <a:gd name="T21" fmla="*/ 0 h 310"/>
                <a:gd name="T22" fmla="*/ 743 w 831"/>
                <a:gd name="T23" fmla="*/ 23 h 310"/>
                <a:gd name="T24" fmla="*/ 831 w 831"/>
                <a:gd name="T25" fmla="*/ 135 h 310"/>
                <a:gd name="T26" fmla="*/ 827 w 831"/>
                <a:gd name="T27" fmla="*/ 164 h 310"/>
                <a:gd name="T28" fmla="*/ 806 w 831"/>
                <a:gd name="T29" fmla="*/ 181 h 310"/>
                <a:gd name="T30" fmla="*/ 760 w 831"/>
                <a:gd name="T31" fmla="*/ 158 h 310"/>
                <a:gd name="T32" fmla="*/ 737 w 831"/>
                <a:gd name="T33" fmla="*/ 107 h 310"/>
                <a:gd name="T34" fmla="*/ 705 w 831"/>
                <a:gd name="T35" fmla="*/ 65 h 310"/>
                <a:gd name="T36" fmla="*/ 663 w 831"/>
                <a:gd name="T37" fmla="*/ 40 h 310"/>
                <a:gd name="T38" fmla="*/ 614 w 831"/>
                <a:gd name="T39" fmla="*/ 37 h 310"/>
                <a:gd name="T40" fmla="*/ 509 w 831"/>
                <a:gd name="T41" fmla="*/ 75 h 310"/>
                <a:gd name="T42" fmla="*/ 422 w 831"/>
                <a:gd name="T43" fmla="*/ 139 h 310"/>
                <a:gd name="T44" fmla="*/ 334 w 831"/>
                <a:gd name="T45" fmla="*/ 219 h 310"/>
                <a:gd name="T46" fmla="*/ 291 w 831"/>
                <a:gd name="T47" fmla="*/ 251 h 310"/>
                <a:gd name="T48" fmla="*/ 234 w 831"/>
                <a:gd name="T49" fmla="*/ 270 h 310"/>
                <a:gd name="T50" fmla="*/ 116 w 831"/>
                <a:gd name="T51" fmla="*/ 291 h 310"/>
                <a:gd name="T52" fmla="*/ 49 w 831"/>
                <a:gd name="T53" fmla="*/ 287 h 310"/>
                <a:gd name="T54" fmla="*/ 45 w 831"/>
                <a:gd name="T55" fmla="*/ 310 h 310"/>
                <a:gd name="T56" fmla="*/ 21 w 831"/>
                <a:gd name="T57" fmla="*/ 308 h 310"/>
                <a:gd name="T58" fmla="*/ 21 w 831"/>
                <a:gd name="T59" fmla="*/ 308 h 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831" h="310">
                  <a:moveTo>
                    <a:pt x="21" y="308"/>
                  </a:moveTo>
                  <a:lnTo>
                    <a:pt x="0" y="284"/>
                  </a:lnTo>
                  <a:lnTo>
                    <a:pt x="11" y="257"/>
                  </a:lnTo>
                  <a:lnTo>
                    <a:pt x="118" y="253"/>
                  </a:lnTo>
                  <a:lnTo>
                    <a:pt x="228" y="232"/>
                  </a:lnTo>
                  <a:lnTo>
                    <a:pt x="319" y="185"/>
                  </a:lnTo>
                  <a:lnTo>
                    <a:pt x="355" y="149"/>
                  </a:lnTo>
                  <a:lnTo>
                    <a:pt x="397" y="111"/>
                  </a:lnTo>
                  <a:lnTo>
                    <a:pt x="447" y="73"/>
                  </a:lnTo>
                  <a:lnTo>
                    <a:pt x="494" y="40"/>
                  </a:lnTo>
                  <a:lnTo>
                    <a:pt x="608" y="0"/>
                  </a:lnTo>
                  <a:lnTo>
                    <a:pt x="743" y="23"/>
                  </a:lnTo>
                  <a:lnTo>
                    <a:pt x="831" y="135"/>
                  </a:lnTo>
                  <a:lnTo>
                    <a:pt x="827" y="164"/>
                  </a:lnTo>
                  <a:lnTo>
                    <a:pt x="806" y="181"/>
                  </a:lnTo>
                  <a:lnTo>
                    <a:pt x="760" y="158"/>
                  </a:lnTo>
                  <a:lnTo>
                    <a:pt x="737" y="107"/>
                  </a:lnTo>
                  <a:lnTo>
                    <a:pt x="705" y="65"/>
                  </a:lnTo>
                  <a:lnTo>
                    <a:pt x="663" y="40"/>
                  </a:lnTo>
                  <a:lnTo>
                    <a:pt x="614" y="37"/>
                  </a:lnTo>
                  <a:lnTo>
                    <a:pt x="509" y="75"/>
                  </a:lnTo>
                  <a:lnTo>
                    <a:pt x="422" y="139"/>
                  </a:lnTo>
                  <a:lnTo>
                    <a:pt x="334" y="219"/>
                  </a:lnTo>
                  <a:lnTo>
                    <a:pt x="291" y="251"/>
                  </a:lnTo>
                  <a:lnTo>
                    <a:pt x="234" y="270"/>
                  </a:lnTo>
                  <a:lnTo>
                    <a:pt x="116" y="291"/>
                  </a:lnTo>
                  <a:lnTo>
                    <a:pt x="49" y="287"/>
                  </a:lnTo>
                  <a:lnTo>
                    <a:pt x="45" y="310"/>
                  </a:lnTo>
                  <a:lnTo>
                    <a:pt x="21" y="308"/>
                  </a:lnTo>
                  <a:lnTo>
                    <a:pt x="21" y="30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66" name="Freeform 66">
              <a:extLst>
                <a:ext uri="{FF2B5EF4-FFF2-40B4-BE49-F238E27FC236}">
                  <a16:creationId xmlns:a16="http://schemas.microsoft.com/office/drawing/2014/main" id="{55EE7501-CC30-4064-8204-804B2D830DC6}"/>
                </a:ext>
              </a:extLst>
            </p:cNvPr>
            <p:cNvSpPr>
              <a:spLocks/>
            </p:cNvSpPr>
            <p:nvPr/>
          </p:nvSpPr>
          <p:spPr bwMode="auto">
            <a:xfrm>
              <a:off x="4244" y="3022"/>
              <a:ext cx="401" cy="204"/>
            </a:xfrm>
            <a:custGeom>
              <a:avLst/>
              <a:gdLst>
                <a:gd name="T0" fmla="*/ 765 w 803"/>
                <a:gd name="T1" fmla="*/ 135 h 409"/>
                <a:gd name="T2" fmla="*/ 740 w 803"/>
                <a:gd name="T3" fmla="*/ 66 h 409"/>
                <a:gd name="T4" fmla="*/ 675 w 803"/>
                <a:gd name="T5" fmla="*/ 38 h 409"/>
                <a:gd name="T6" fmla="*/ 563 w 803"/>
                <a:gd name="T7" fmla="*/ 59 h 409"/>
                <a:gd name="T8" fmla="*/ 468 w 803"/>
                <a:gd name="T9" fmla="*/ 127 h 409"/>
                <a:gd name="T10" fmla="*/ 390 w 803"/>
                <a:gd name="T11" fmla="*/ 226 h 409"/>
                <a:gd name="T12" fmla="*/ 310 w 803"/>
                <a:gd name="T13" fmla="*/ 276 h 409"/>
                <a:gd name="T14" fmla="*/ 230 w 803"/>
                <a:gd name="T15" fmla="*/ 304 h 409"/>
                <a:gd name="T16" fmla="*/ 52 w 803"/>
                <a:gd name="T17" fmla="*/ 331 h 409"/>
                <a:gd name="T18" fmla="*/ 126 w 803"/>
                <a:gd name="T19" fmla="*/ 359 h 409"/>
                <a:gd name="T20" fmla="*/ 232 w 803"/>
                <a:gd name="T21" fmla="*/ 371 h 409"/>
                <a:gd name="T22" fmla="*/ 249 w 803"/>
                <a:gd name="T23" fmla="*/ 392 h 409"/>
                <a:gd name="T24" fmla="*/ 230 w 803"/>
                <a:gd name="T25" fmla="*/ 409 h 409"/>
                <a:gd name="T26" fmla="*/ 122 w 803"/>
                <a:gd name="T27" fmla="*/ 401 h 409"/>
                <a:gd name="T28" fmla="*/ 50 w 803"/>
                <a:gd name="T29" fmla="*/ 380 h 409"/>
                <a:gd name="T30" fmla="*/ 0 w 803"/>
                <a:gd name="T31" fmla="*/ 325 h 409"/>
                <a:gd name="T32" fmla="*/ 14 w 803"/>
                <a:gd name="T33" fmla="*/ 298 h 409"/>
                <a:gd name="T34" fmla="*/ 204 w 803"/>
                <a:gd name="T35" fmla="*/ 274 h 409"/>
                <a:gd name="T36" fmla="*/ 369 w 803"/>
                <a:gd name="T37" fmla="*/ 196 h 409"/>
                <a:gd name="T38" fmla="*/ 441 w 803"/>
                <a:gd name="T39" fmla="*/ 101 h 409"/>
                <a:gd name="T40" fmla="*/ 495 w 803"/>
                <a:gd name="T41" fmla="*/ 55 h 409"/>
                <a:gd name="T42" fmla="*/ 548 w 803"/>
                <a:gd name="T43" fmla="*/ 23 h 409"/>
                <a:gd name="T44" fmla="*/ 675 w 803"/>
                <a:gd name="T45" fmla="*/ 0 h 409"/>
                <a:gd name="T46" fmla="*/ 766 w 803"/>
                <a:gd name="T47" fmla="*/ 40 h 409"/>
                <a:gd name="T48" fmla="*/ 803 w 803"/>
                <a:gd name="T49" fmla="*/ 135 h 409"/>
                <a:gd name="T50" fmla="*/ 784 w 803"/>
                <a:gd name="T51" fmla="*/ 154 h 409"/>
                <a:gd name="T52" fmla="*/ 765 w 803"/>
                <a:gd name="T53" fmla="*/ 135 h 409"/>
                <a:gd name="T54" fmla="*/ 765 w 803"/>
                <a:gd name="T55" fmla="*/ 135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03" h="409">
                  <a:moveTo>
                    <a:pt x="765" y="135"/>
                  </a:moveTo>
                  <a:lnTo>
                    <a:pt x="740" y="66"/>
                  </a:lnTo>
                  <a:lnTo>
                    <a:pt x="675" y="38"/>
                  </a:lnTo>
                  <a:lnTo>
                    <a:pt x="563" y="59"/>
                  </a:lnTo>
                  <a:lnTo>
                    <a:pt x="468" y="127"/>
                  </a:lnTo>
                  <a:lnTo>
                    <a:pt x="390" y="226"/>
                  </a:lnTo>
                  <a:lnTo>
                    <a:pt x="310" y="276"/>
                  </a:lnTo>
                  <a:lnTo>
                    <a:pt x="230" y="304"/>
                  </a:lnTo>
                  <a:lnTo>
                    <a:pt x="52" y="331"/>
                  </a:lnTo>
                  <a:lnTo>
                    <a:pt x="126" y="359"/>
                  </a:lnTo>
                  <a:lnTo>
                    <a:pt x="232" y="371"/>
                  </a:lnTo>
                  <a:lnTo>
                    <a:pt x="249" y="392"/>
                  </a:lnTo>
                  <a:lnTo>
                    <a:pt x="230" y="409"/>
                  </a:lnTo>
                  <a:lnTo>
                    <a:pt x="122" y="401"/>
                  </a:lnTo>
                  <a:lnTo>
                    <a:pt x="50" y="380"/>
                  </a:lnTo>
                  <a:lnTo>
                    <a:pt x="0" y="325"/>
                  </a:lnTo>
                  <a:lnTo>
                    <a:pt x="14" y="298"/>
                  </a:lnTo>
                  <a:lnTo>
                    <a:pt x="204" y="274"/>
                  </a:lnTo>
                  <a:lnTo>
                    <a:pt x="369" y="196"/>
                  </a:lnTo>
                  <a:lnTo>
                    <a:pt x="441" y="101"/>
                  </a:lnTo>
                  <a:lnTo>
                    <a:pt x="495" y="55"/>
                  </a:lnTo>
                  <a:lnTo>
                    <a:pt x="548" y="23"/>
                  </a:lnTo>
                  <a:lnTo>
                    <a:pt x="675" y="0"/>
                  </a:lnTo>
                  <a:lnTo>
                    <a:pt x="766" y="40"/>
                  </a:lnTo>
                  <a:lnTo>
                    <a:pt x="803" y="135"/>
                  </a:lnTo>
                  <a:lnTo>
                    <a:pt x="784" y="154"/>
                  </a:lnTo>
                  <a:lnTo>
                    <a:pt x="765" y="135"/>
                  </a:lnTo>
                  <a:lnTo>
                    <a:pt x="765" y="13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67" name="Freeform 67">
              <a:extLst>
                <a:ext uri="{FF2B5EF4-FFF2-40B4-BE49-F238E27FC236}">
                  <a16:creationId xmlns:a16="http://schemas.microsoft.com/office/drawing/2014/main" id="{B1F90CC0-ADF1-4975-89B8-5B992AD34146}"/>
                </a:ext>
              </a:extLst>
            </p:cNvPr>
            <p:cNvSpPr>
              <a:spLocks/>
            </p:cNvSpPr>
            <p:nvPr/>
          </p:nvSpPr>
          <p:spPr bwMode="auto">
            <a:xfrm>
              <a:off x="4395" y="3057"/>
              <a:ext cx="240" cy="153"/>
            </a:xfrm>
            <a:custGeom>
              <a:avLst/>
              <a:gdLst>
                <a:gd name="T0" fmla="*/ 11 w 479"/>
                <a:gd name="T1" fmla="*/ 270 h 306"/>
                <a:gd name="T2" fmla="*/ 117 w 479"/>
                <a:gd name="T3" fmla="*/ 221 h 306"/>
                <a:gd name="T4" fmla="*/ 199 w 479"/>
                <a:gd name="T5" fmla="*/ 139 h 306"/>
                <a:gd name="T6" fmla="*/ 256 w 479"/>
                <a:gd name="T7" fmla="*/ 76 h 306"/>
                <a:gd name="T8" fmla="*/ 323 w 479"/>
                <a:gd name="T9" fmla="*/ 23 h 306"/>
                <a:gd name="T10" fmla="*/ 391 w 479"/>
                <a:gd name="T11" fmla="*/ 0 h 306"/>
                <a:gd name="T12" fmla="*/ 462 w 479"/>
                <a:gd name="T13" fmla="*/ 23 h 306"/>
                <a:gd name="T14" fmla="*/ 471 w 479"/>
                <a:gd name="T15" fmla="*/ 36 h 306"/>
                <a:gd name="T16" fmla="*/ 479 w 479"/>
                <a:gd name="T17" fmla="*/ 57 h 306"/>
                <a:gd name="T18" fmla="*/ 465 w 479"/>
                <a:gd name="T19" fmla="*/ 93 h 306"/>
                <a:gd name="T20" fmla="*/ 427 w 479"/>
                <a:gd name="T21" fmla="*/ 80 h 306"/>
                <a:gd name="T22" fmla="*/ 422 w 479"/>
                <a:gd name="T23" fmla="*/ 69 h 306"/>
                <a:gd name="T24" fmla="*/ 368 w 479"/>
                <a:gd name="T25" fmla="*/ 55 h 306"/>
                <a:gd name="T26" fmla="*/ 319 w 479"/>
                <a:gd name="T27" fmla="*/ 76 h 306"/>
                <a:gd name="T28" fmla="*/ 230 w 479"/>
                <a:gd name="T29" fmla="*/ 164 h 306"/>
                <a:gd name="T30" fmla="*/ 184 w 479"/>
                <a:gd name="T31" fmla="*/ 213 h 306"/>
                <a:gd name="T32" fmla="*/ 140 w 479"/>
                <a:gd name="T33" fmla="*/ 251 h 306"/>
                <a:gd name="T34" fmla="*/ 87 w 479"/>
                <a:gd name="T35" fmla="*/ 282 h 306"/>
                <a:gd name="T36" fmla="*/ 22 w 479"/>
                <a:gd name="T37" fmla="*/ 306 h 306"/>
                <a:gd name="T38" fmla="*/ 0 w 479"/>
                <a:gd name="T39" fmla="*/ 295 h 306"/>
                <a:gd name="T40" fmla="*/ 11 w 479"/>
                <a:gd name="T41" fmla="*/ 270 h 306"/>
                <a:gd name="T42" fmla="*/ 11 w 479"/>
                <a:gd name="T43" fmla="*/ 270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79" h="306">
                  <a:moveTo>
                    <a:pt x="11" y="270"/>
                  </a:moveTo>
                  <a:lnTo>
                    <a:pt x="117" y="221"/>
                  </a:lnTo>
                  <a:lnTo>
                    <a:pt x="199" y="139"/>
                  </a:lnTo>
                  <a:lnTo>
                    <a:pt x="256" y="76"/>
                  </a:lnTo>
                  <a:lnTo>
                    <a:pt x="323" y="23"/>
                  </a:lnTo>
                  <a:lnTo>
                    <a:pt x="391" y="0"/>
                  </a:lnTo>
                  <a:lnTo>
                    <a:pt x="462" y="23"/>
                  </a:lnTo>
                  <a:lnTo>
                    <a:pt x="471" y="36"/>
                  </a:lnTo>
                  <a:lnTo>
                    <a:pt x="479" y="57"/>
                  </a:lnTo>
                  <a:lnTo>
                    <a:pt x="465" y="93"/>
                  </a:lnTo>
                  <a:lnTo>
                    <a:pt x="427" y="80"/>
                  </a:lnTo>
                  <a:lnTo>
                    <a:pt x="422" y="69"/>
                  </a:lnTo>
                  <a:lnTo>
                    <a:pt x="368" y="55"/>
                  </a:lnTo>
                  <a:lnTo>
                    <a:pt x="319" y="76"/>
                  </a:lnTo>
                  <a:lnTo>
                    <a:pt x="230" y="164"/>
                  </a:lnTo>
                  <a:lnTo>
                    <a:pt x="184" y="213"/>
                  </a:lnTo>
                  <a:lnTo>
                    <a:pt x="140" y="251"/>
                  </a:lnTo>
                  <a:lnTo>
                    <a:pt x="87" y="282"/>
                  </a:lnTo>
                  <a:lnTo>
                    <a:pt x="22" y="306"/>
                  </a:lnTo>
                  <a:lnTo>
                    <a:pt x="0" y="295"/>
                  </a:lnTo>
                  <a:lnTo>
                    <a:pt x="11" y="270"/>
                  </a:lnTo>
                  <a:lnTo>
                    <a:pt x="11" y="27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68" name="Freeform 68">
              <a:extLst>
                <a:ext uri="{FF2B5EF4-FFF2-40B4-BE49-F238E27FC236}">
                  <a16:creationId xmlns:a16="http://schemas.microsoft.com/office/drawing/2014/main" id="{B73DCCED-CCCA-4568-A1CD-DA676F076A34}"/>
                </a:ext>
              </a:extLst>
            </p:cNvPr>
            <p:cNvSpPr>
              <a:spLocks/>
            </p:cNvSpPr>
            <p:nvPr/>
          </p:nvSpPr>
          <p:spPr bwMode="auto">
            <a:xfrm>
              <a:off x="4089" y="3050"/>
              <a:ext cx="371" cy="71"/>
            </a:xfrm>
            <a:custGeom>
              <a:avLst/>
              <a:gdLst>
                <a:gd name="T0" fmla="*/ 23 w 742"/>
                <a:gd name="T1" fmla="*/ 0 h 141"/>
                <a:gd name="T2" fmla="*/ 143 w 742"/>
                <a:gd name="T3" fmla="*/ 19 h 141"/>
                <a:gd name="T4" fmla="*/ 586 w 742"/>
                <a:gd name="T5" fmla="*/ 82 h 141"/>
                <a:gd name="T6" fmla="*/ 727 w 742"/>
                <a:gd name="T7" fmla="*/ 105 h 141"/>
                <a:gd name="T8" fmla="*/ 742 w 742"/>
                <a:gd name="T9" fmla="*/ 125 h 141"/>
                <a:gd name="T10" fmla="*/ 719 w 742"/>
                <a:gd name="T11" fmla="*/ 141 h 141"/>
                <a:gd name="T12" fmla="*/ 580 w 742"/>
                <a:gd name="T13" fmla="*/ 118 h 141"/>
                <a:gd name="T14" fmla="*/ 139 w 742"/>
                <a:gd name="T15" fmla="*/ 57 h 141"/>
                <a:gd name="T16" fmla="*/ 16 w 742"/>
                <a:gd name="T17" fmla="*/ 36 h 141"/>
                <a:gd name="T18" fmla="*/ 0 w 742"/>
                <a:gd name="T19" fmla="*/ 15 h 141"/>
                <a:gd name="T20" fmla="*/ 23 w 742"/>
                <a:gd name="T21" fmla="*/ 0 h 141"/>
                <a:gd name="T22" fmla="*/ 23 w 742"/>
                <a:gd name="T23" fmla="*/ 0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42" h="141">
                  <a:moveTo>
                    <a:pt x="23" y="0"/>
                  </a:moveTo>
                  <a:lnTo>
                    <a:pt x="143" y="19"/>
                  </a:lnTo>
                  <a:lnTo>
                    <a:pt x="586" y="82"/>
                  </a:lnTo>
                  <a:lnTo>
                    <a:pt x="727" y="105"/>
                  </a:lnTo>
                  <a:lnTo>
                    <a:pt x="742" y="125"/>
                  </a:lnTo>
                  <a:lnTo>
                    <a:pt x="719" y="141"/>
                  </a:lnTo>
                  <a:lnTo>
                    <a:pt x="580" y="118"/>
                  </a:lnTo>
                  <a:lnTo>
                    <a:pt x="139" y="57"/>
                  </a:lnTo>
                  <a:lnTo>
                    <a:pt x="16" y="36"/>
                  </a:lnTo>
                  <a:lnTo>
                    <a:pt x="0" y="15"/>
                  </a:lnTo>
                  <a:lnTo>
                    <a:pt x="23" y="0"/>
                  </a:lnTo>
                  <a:lnTo>
                    <a:pt x="2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69" name="Freeform 69">
              <a:extLst>
                <a:ext uri="{FF2B5EF4-FFF2-40B4-BE49-F238E27FC236}">
                  <a16:creationId xmlns:a16="http://schemas.microsoft.com/office/drawing/2014/main" id="{5E17A516-A969-406A-ACB8-84E278B51FEF}"/>
                </a:ext>
              </a:extLst>
            </p:cNvPr>
            <p:cNvSpPr>
              <a:spLocks/>
            </p:cNvSpPr>
            <p:nvPr/>
          </p:nvSpPr>
          <p:spPr bwMode="auto">
            <a:xfrm>
              <a:off x="3968" y="3107"/>
              <a:ext cx="298" cy="106"/>
            </a:xfrm>
            <a:custGeom>
              <a:avLst/>
              <a:gdLst>
                <a:gd name="T0" fmla="*/ 25 w 595"/>
                <a:gd name="T1" fmla="*/ 0 h 213"/>
                <a:gd name="T2" fmla="*/ 175 w 595"/>
                <a:gd name="T3" fmla="*/ 50 h 213"/>
                <a:gd name="T4" fmla="*/ 302 w 595"/>
                <a:gd name="T5" fmla="*/ 99 h 213"/>
                <a:gd name="T6" fmla="*/ 430 w 595"/>
                <a:gd name="T7" fmla="*/ 143 h 213"/>
                <a:gd name="T8" fmla="*/ 580 w 595"/>
                <a:gd name="T9" fmla="*/ 177 h 213"/>
                <a:gd name="T10" fmla="*/ 595 w 595"/>
                <a:gd name="T11" fmla="*/ 198 h 213"/>
                <a:gd name="T12" fmla="*/ 574 w 595"/>
                <a:gd name="T13" fmla="*/ 213 h 213"/>
                <a:gd name="T14" fmla="*/ 295 w 595"/>
                <a:gd name="T15" fmla="*/ 137 h 213"/>
                <a:gd name="T16" fmla="*/ 165 w 595"/>
                <a:gd name="T17" fmla="*/ 88 h 213"/>
                <a:gd name="T18" fmla="*/ 13 w 595"/>
                <a:gd name="T19" fmla="*/ 36 h 213"/>
                <a:gd name="T20" fmla="*/ 0 w 595"/>
                <a:gd name="T21" fmla="*/ 13 h 213"/>
                <a:gd name="T22" fmla="*/ 25 w 595"/>
                <a:gd name="T23" fmla="*/ 0 h 213"/>
                <a:gd name="T24" fmla="*/ 25 w 595"/>
                <a:gd name="T25" fmla="*/ 0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5" h="213">
                  <a:moveTo>
                    <a:pt x="25" y="0"/>
                  </a:moveTo>
                  <a:lnTo>
                    <a:pt x="175" y="50"/>
                  </a:lnTo>
                  <a:lnTo>
                    <a:pt x="302" y="99"/>
                  </a:lnTo>
                  <a:lnTo>
                    <a:pt x="430" y="143"/>
                  </a:lnTo>
                  <a:lnTo>
                    <a:pt x="580" y="177"/>
                  </a:lnTo>
                  <a:lnTo>
                    <a:pt x="595" y="198"/>
                  </a:lnTo>
                  <a:lnTo>
                    <a:pt x="574" y="213"/>
                  </a:lnTo>
                  <a:lnTo>
                    <a:pt x="295" y="137"/>
                  </a:lnTo>
                  <a:lnTo>
                    <a:pt x="165" y="88"/>
                  </a:lnTo>
                  <a:lnTo>
                    <a:pt x="13" y="36"/>
                  </a:lnTo>
                  <a:lnTo>
                    <a:pt x="0" y="13"/>
                  </a:lnTo>
                  <a:lnTo>
                    <a:pt x="25" y="0"/>
                  </a:lnTo>
                  <a:lnTo>
                    <a:pt x="2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70" name="Freeform 70">
              <a:extLst>
                <a:ext uri="{FF2B5EF4-FFF2-40B4-BE49-F238E27FC236}">
                  <a16:creationId xmlns:a16="http://schemas.microsoft.com/office/drawing/2014/main" id="{5577B778-4C15-4120-A92D-6B1A35442D4F}"/>
                </a:ext>
              </a:extLst>
            </p:cNvPr>
            <p:cNvSpPr>
              <a:spLocks/>
            </p:cNvSpPr>
            <p:nvPr/>
          </p:nvSpPr>
          <p:spPr bwMode="auto">
            <a:xfrm>
              <a:off x="4435" y="3120"/>
              <a:ext cx="174" cy="103"/>
            </a:xfrm>
            <a:custGeom>
              <a:avLst/>
              <a:gdLst>
                <a:gd name="T0" fmla="*/ 173 w 348"/>
                <a:gd name="T1" fmla="*/ 0 h 207"/>
                <a:gd name="T2" fmla="*/ 331 w 348"/>
                <a:gd name="T3" fmla="*/ 36 h 207"/>
                <a:gd name="T4" fmla="*/ 348 w 348"/>
                <a:gd name="T5" fmla="*/ 51 h 207"/>
                <a:gd name="T6" fmla="*/ 335 w 348"/>
                <a:gd name="T7" fmla="*/ 70 h 207"/>
                <a:gd name="T8" fmla="*/ 211 w 348"/>
                <a:gd name="T9" fmla="*/ 133 h 207"/>
                <a:gd name="T10" fmla="*/ 86 w 348"/>
                <a:gd name="T11" fmla="*/ 184 h 207"/>
                <a:gd name="T12" fmla="*/ 35 w 348"/>
                <a:gd name="T13" fmla="*/ 207 h 207"/>
                <a:gd name="T14" fmla="*/ 0 w 348"/>
                <a:gd name="T15" fmla="*/ 196 h 207"/>
                <a:gd name="T16" fmla="*/ 12 w 348"/>
                <a:gd name="T17" fmla="*/ 159 h 207"/>
                <a:gd name="T18" fmla="*/ 61 w 348"/>
                <a:gd name="T19" fmla="*/ 129 h 207"/>
                <a:gd name="T20" fmla="*/ 274 w 348"/>
                <a:gd name="T21" fmla="*/ 59 h 207"/>
                <a:gd name="T22" fmla="*/ 166 w 348"/>
                <a:gd name="T23" fmla="*/ 36 h 207"/>
                <a:gd name="T24" fmla="*/ 153 w 348"/>
                <a:gd name="T25" fmla="*/ 13 h 207"/>
                <a:gd name="T26" fmla="*/ 173 w 348"/>
                <a:gd name="T27" fmla="*/ 0 h 207"/>
                <a:gd name="T28" fmla="*/ 173 w 348"/>
                <a:gd name="T29" fmla="*/ 0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48" h="207">
                  <a:moveTo>
                    <a:pt x="173" y="0"/>
                  </a:moveTo>
                  <a:lnTo>
                    <a:pt x="331" y="36"/>
                  </a:lnTo>
                  <a:lnTo>
                    <a:pt x="348" y="51"/>
                  </a:lnTo>
                  <a:lnTo>
                    <a:pt x="335" y="70"/>
                  </a:lnTo>
                  <a:lnTo>
                    <a:pt x="211" y="133"/>
                  </a:lnTo>
                  <a:lnTo>
                    <a:pt x="86" y="184"/>
                  </a:lnTo>
                  <a:lnTo>
                    <a:pt x="35" y="207"/>
                  </a:lnTo>
                  <a:lnTo>
                    <a:pt x="0" y="196"/>
                  </a:lnTo>
                  <a:lnTo>
                    <a:pt x="12" y="159"/>
                  </a:lnTo>
                  <a:lnTo>
                    <a:pt x="61" y="129"/>
                  </a:lnTo>
                  <a:lnTo>
                    <a:pt x="274" y="59"/>
                  </a:lnTo>
                  <a:lnTo>
                    <a:pt x="166" y="36"/>
                  </a:lnTo>
                  <a:lnTo>
                    <a:pt x="153" y="13"/>
                  </a:lnTo>
                  <a:lnTo>
                    <a:pt x="173" y="0"/>
                  </a:lnTo>
                  <a:lnTo>
                    <a:pt x="17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71" name="Freeform 71">
              <a:extLst>
                <a:ext uri="{FF2B5EF4-FFF2-40B4-BE49-F238E27FC236}">
                  <a16:creationId xmlns:a16="http://schemas.microsoft.com/office/drawing/2014/main" id="{4A85B6CC-5881-4549-86BB-05A7D20B2625}"/>
                </a:ext>
              </a:extLst>
            </p:cNvPr>
            <p:cNvSpPr>
              <a:spLocks/>
            </p:cNvSpPr>
            <p:nvPr/>
          </p:nvSpPr>
          <p:spPr bwMode="auto">
            <a:xfrm>
              <a:off x="4177" y="3108"/>
              <a:ext cx="90" cy="55"/>
            </a:xfrm>
            <a:custGeom>
              <a:avLst/>
              <a:gdLst>
                <a:gd name="T0" fmla="*/ 158 w 181"/>
                <a:gd name="T1" fmla="*/ 40 h 110"/>
                <a:gd name="T2" fmla="*/ 84 w 181"/>
                <a:gd name="T3" fmla="*/ 30 h 110"/>
                <a:gd name="T4" fmla="*/ 36 w 181"/>
                <a:gd name="T5" fmla="*/ 59 h 110"/>
                <a:gd name="T6" fmla="*/ 76 w 181"/>
                <a:gd name="T7" fmla="*/ 74 h 110"/>
                <a:gd name="T8" fmla="*/ 158 w 181"/>
                <a:gd name="T9" fmla="*/ 68 h 110"/>
                <a:gd name="T10" fmla="*/ 181 w 181"/>
                <a:gd name="T11" fmla="*/ 80 h 110"/>
                <a:gd name="T12" fmla="*/ 169 w 181"/>
                <a:gd name="T13" fmla="*/ 105 h 110"/>
                <a:gd name="T14" fmla="*/ 71 w 181"/>
                <a:gd name="T15" fmla="*/ 110 h 110"/>
                <a:gd name="T16" fmla="*/ 0 w 181"/>
                <a:gd name="T17" fmla="*/ 53 h 110"/>
                <a:gd name="T18" fmla="*/ 21 w 181"/>
                <a:gd name="T19" fmla="*/ 15 h 110"/>
                <a:gd name="T20" fmla="*/ 63 w 181"/>
                <a:gd name="T21" fmla="*/ 0 h 110"/>
                <a:gd name="T22" fmla="*/ 164 w 181"/>
                <a:gd name="T23" fmla="*/ 4 h 110"/>
                <a:gd name="T24" fmla="*/ 179 w 181"/>
                <a:gd name="T25" fmla="*/ 25 h 110"/>
                <a:gd name="T26" fmla="*/ 158 w 181"/>
                <a:gd name="T27" fmla="*/ 40 h 110"/>
                <a:gd name="T28" fmla="*/ 158 w 181"/>
                <a:gd name="T29" fmla="*/ 4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1" h="110">
                  <a:moveTo>
                    <a:pt x="158" y="40"/>
                  </a:moveTo>
                  <a:lnTo>
                    <a:pt x="84" y="30"/>
                  </a:lnTo>
                  <a:lnTo>
                    <a:pt x="36" y="59"/>
                  </a:lnTo>
                  <a:lnTo>
                    <a:pt x="76" y="74"/>
                  </a:lnTo>
                  <a:lnTo>
                    <a:pt x="158" y="68"/>
                  </a:lnTo>
                  <a:lnTo>
                    <a:pt x="181" y="80"/>
                  </a:lnTo>
                  <a:lnTo>
                    <a:pt x="169" y="105"/>
                  </a:lnTo>
                  <a:lnTo>
                    <a:pt x="71" y="110"/>
                  </a:lnTo>
                  <a:lnTo>
                    <a:pt x="0" y="53"/>
                  </a:lnTo>
                  <a:lnTo>
                    <a:pt x="21" y="15"/>
                  </a:lnTo>
                  <a:lnTo>
                    <a:pt x="63" y="0"/>
                  </a:lnTo>
                  <a:lnTo>
                    <a:pt x="164" y="4"/>
                  </a:lnTo>
                  <a:lnTo>
                    <a:pt x="179" y="25"/>
                  </a:lnTo>
                  <a:lnTo>
                    <a:pt x="158" y="40"/>
                  </a:lnTo>
                  <a:lnTo>
                    <a:pt x="158" y="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72" name="Freeform 72">
              <a:extLst>
                <a:ext uri="{FF2B5EF4-FFF2-40B4-BE49-F238E27FC236}">
                  <a16:creationId xmlns:a16="http://schemas.microsoft.com/office/drawing/2014/main" id="{A7A67B61-28BE-4A8F-B86F-8E88A202A0A0}"/>
                </a:ext>
              </a:extLst>
            </p:cNvPr>
            <p:cNvSpPr>
              <a:spLocks/>
            </p:cNvSpPr>
            <p:nvPr/>
          </p:nvSpPr>
          <p:spPr bwMode="auto">
            <a:xfrm>
              <a:off x="4142" y="3088"/>
              <a:ext cx="61" cy="27"/>
            </a:xfrm>
            <a:custGeom>
              <a:avLst/>
              <a:gdLst>
                <a:gd name="T0" fmla="*/ 99 w 121"/>
                <a:gd name="T1" fmla="*/ 55 h 55"/>
                <a:gd name="T2" fmla="*/ 17 w 121"/>
                <a:gd name="T3" fmla="*/ 38 h 55"/>
                <a:gd name="T4" fmla="*/ 0 w 121"/>
                <a:gd name="T5" fmla="*/ 17 h 55"/>
                <a:gd name="T6" fmla="*/ 19 w 121"/>
                <a:gd name="T7" fmla="*/ 0 h 55"/>
                <a:gd name="T8" fmla="*/ 106 w 121"/>
                <a:gd name="T9" fmla="*/ 17 h 55"/>
                <a:gd name="T10" fmla="*/ 121 w 121"/>
                <a:gd name="T11" fmla="*/ 40 h 55"/>
                <a:gd name="T12" fmla="*/ 99 w 121"/>
                <a:gd name="T13" fmla="*/ 55 h 55"/>
                <a:gd name="T14" fmla="*/ 99 w 121"/>
                <a:gd name="T15" fmla="*/ 55 h 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1" h="55">
                  <a:moveTo>
                    <a:pt x="99" y="55"/>
                  </a:moveTo>
                  <a:lnTo>
                    <a:pt x="17" y="38"/>
                  </a:lnTo>
                  <a:lnTo>
                    <a:pt x="0" y="17"/>
                  </a:lnTo>
                  <a:lnTo>
                    <a:pt x="19" y="0"/>
                  </a:lnTo>
                  <a:lnTo>
                    <a:pt x="106" y="17"/>
                  </a:lnTo>
                  <a:lnTo>
                    <a:pt x="121" y="40"/>
                  </a:lnTo>
                  <a:lnTo>
                    <a:pt x="99" y="55"/>
                  </a:lnTo>
                  <a:lnTo>
                    <a:pt x="99" y="5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73" name="Freeform 73">
              <a:extLst>
                <a:ext uri="{FF2B5EF4-FFF2-40B4-BE49-F238E27FC236}">
                  <a16:creationId xmlns:a16="http://schemas.microsoft.com/office/drawing/2014/main" id="{13DD4DA1-47A0-4AD8-A2D7-F93B8D3D72F4}"/>
                </a:ext>
              </a:extLst>
            </p:cNvPr>
            <p:cNvSpPr>
              <a:spLocks/>
            </p:cNvSpPr>
            <p:nvPr/>
          </p:nvSpPr>
          <p:spPr bwMode="auto">
            <a:xfrm>
              <a:off x="4127" y="3113"/>
              <a:ext cx="50" cy="22"/>
            </a:xfrm>
            <a:custGeom>
              <a:avLst/>
              <a:gdLst>
                <a:gd name="T0" fmla="*/ 80 w 99"/>
                <a:gd name="T1" fmla="*/ 44 h 44"/>
                <a:gd name="T2" fmla="*/ 18 w 99"/>
                <a:gd name="T3" fmla="*/ 37 h 44"/>
                <a:gd name="T4" fmla="*/ 0 w 99"/>
                <a:gd name="T5" fmla="*/ 18 h 44"/>
                <a:gd name="T6" fmla="*/ 21 w 99"/>
                <a:gd name="T7" fmla="*/ 0 h 44"/>
                <a:gd name="T8" fmla="*/ 82 w 99"/>
                <a:gd name="T9" fmla="*/ 8 h 44"/>
                <a:gd name="T10" fmla="*/ 99 w 99"/>
                <a:gd name="T11" fmla="*/ 27 h 44"/>
                <a:gd name="T12" fmla="*/ 80 w 99"/>
                <a:gd name="T13" fmla="*/ 44 h 44"/>
                <a:gd name="T14" fmla="*/ 80 w 99"/>
                <a:gd name="T15" fmla="*/ 44 h 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9" h="44">
                  <a:moveTo>
                    <a:pt x="80" y="44"/>
                  </a:moveTo>
                  <a:lnTo>
                    <a:pt x="18" y="37"/>
                  </a:lnTo>
                  <a:lnTo>
                    <a:pt x="0" y="18"/>
                  </a:lnTo>
                  <a:lnTo>
                    <a:pt x="21" y="0"/>
                  </a:lnTo>
                  <a:lnTo>
                    <a:pt x="82" y="8"/>
                  </a:lnTo>
                  <a:lnTo>
                    <a:pt x="99" y="27"/>
                  </a:lnTo>
                  <a:lnTo>
                    <a:pt x="80" y="44"/>
                  </a:lnTo>
                  <a:lnTo>
                    <a:pt x="80" y="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74" name="Freeform 74">
              <a:extLst>
                <a:ext uri="{FF2B5EF4-FFF2-40B4-BE49-F238E27FC236}">
                  <a16:creationId xmlns:a16="http://schemas.microsoft.com/office/drawing/2014/main" id="{7D3EEEB7-C272-4CDB-A501-3BA0813718AA}"/>
                </a:ext>
              </a:extLst>
            </p:cNvPr>
            <p:cNvSpPr>
              <a:spLocks/>
            </p:cNvSpPr>
            <p:nvPr/>
          </p:nvSpPr>
          <p:spPr bwMode="auto">
            <a:xfrm>
              <a:off x="4275" y="3115"/>
              <a:ext cx="81" cy="19"/>
            </a:xfrm>
            <a:custGeom>
              <a:avLst/>
              <a:gdLst>
                <a:gd name="T0" fmla="*/ 19 w 162"/>
                <a:gd name="T1" fmla="*/ 0 h 38"/>
                <a:gd name="T2" fmla="*/ 143 w 162"/>
                <a:gd name="T3" fmla="*/ 0 h 38"/>
                <a:gd name="T4" fmla="*/ 162 w 162"/>
                <a:gd name="T5" fmla="*/ 19 h 38"/>
                <a:gd name="T6" fmla="*/ 143 w 162"/>
                <a:gd name="T7" fmla="*/ 38 h 38"/>
                <a:gd name="T8" fmla="*/ 19 w 162"/>
                <a:gd name="T9" fmla="*/ 38 h 38"/>
                <a:gd name="T10" fmla="*/ 0 w 162"/>
                <a:gd name="T11" fmla="*/ 19 h 38"/>
                <a:gd name="T12" fmla="*/ 19 w 162"/>
                <a:gd name="T13" fmla="*/ 0 h 38"/>
                <a:gd name="T14" fmla="*/ 19 w 162"/>
                <a:gd name="T15" fmla="*/ 0 h 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2" h="38">
                  <a:moveTo>
                    <a:pt x="19" y="0"/>
                  </a:moveTo>
                  <a:lnTo>
                    <a:pt x="143" y="0"/>
                  </a:lnTo>
                  <a:lnTo>
                    <a:pt x="162" y="19"/>
                  </a:lnTo>
                  <a:lnTo>
                    <a:pt x="143" y="38"/>
                  </a:lnTo>
                  <a:lnTo>
                    <a:pt x="19" y="38"/>
                  </a:lnTo>
                  <a:lnTo>
                    <a:pt x="0" y="19"/>
                  </a:lnTo>
                  <a:lnTo>
                    <a:pt x="19" y="0"/>
                  </a:lnTo>
                  <a:lnTo>
                    <a:pt x="1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75" name="Freeform 75">
              <a:extLst>
                <a:ext uri="{FF2B5EF4-FFF2-40B4-BE49-F238E27FC236}">
                  <a16:creationId xmlns:a16="http://schemas.microsoft.com/office/drawing/2014/main" id="{7E288019-C2DF-428E-8EBD-9A3FC34BD047}"/>
                </a:ext>
              </a:extLst>
            </p:cNvPr>
            <p:cNvSpPr>
              <a:spLocks/>
            </p:cNvSpPr>
            <p:nvPr/>
          </p:nvSpPr>
          <p:spPr bwMode="auto">
            <a:xfrm>
              <a:off x="4271" y="3147"/>
              <a:ext cx="33" cy="26"/>
            </a:xfrm>
            <a:custGeom>
              <a:avLst/>
              <a:gdLst>
                <a:gd name="T0" fmla="*/ 27 w 67"/>
                <a:gd name="T1" fmla="*/ 0 h 51"/>
                <a:gd name="T2" fmla="*/ 61 w 67"/>
                <a:gd name="T3" fmla="*/ 19 h 51"/>
                <a:gd name="T4" fmla="*/ 67 w 67"/>
                <a:gd name="T5" fmla="*/ 44 h 51"/>
                <a:gd name="T6" fmla="*/ 42 w 67"/>
                <a:gd name="T7" fmla="*/ 51 h 51"/>
                <a:gd name="T8" fmla="*/ 8 w 67"/>
                <a:gd name="T9" fmla="*/ 32 h 51"/>
                <a:gd name="T10" fmla="*/ 0 w 67"/>
                <a:gd name="T11" fmla="*/ 6 h 51"/>
                <a:gd name="T12" fmla="*/ 27 w 67"/>
                <a:gd name="T13" fmla="*/ 0 h 51"/>
                <a:gd name="T14" fmla="*/ 27 w 67"/>
                <a:gd name="T15" fmla="*/ 0 h 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7" h="51">
                  <a:moveTo>
                    <a:pt x="27" y="0"/>
                  </a:moveTo>
                  <a:lnTo>
                    <a:pt x="61" y="19"/>
                  </a:lnTo>
                  <a:lnTo>
                    <a:pt x="67" y="44"/>
                  </a:lnTo>
                  <a:lnTo>
                    <a:pt x="42" y="51"/>
                  </a:lnTo>
                  <a:lnTo>
                    <a:pt x="8" y="32"/>
                  </a:lnTo>
                  <a:lnTo>
                    <a:pt x="0" y="6"/>
                  </a:lnTo>
                  <a:lnTo>
                    <a:pt x="27" y="0"/>
                  </a:lnTo>
                  <a:lnTo>
                    <a:pt x="2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76" name="Freeform 76">
              <a:extLst>
                <a:ext uri="{FF2B5EF4-FFF2-40B4-BE49-F238E27FC236}">
                  <a16:creationId xmlns:a16="http://schemas.microsoft.com/office/drawing/2014/main" id="{3CAF8052-6117-42B8-B4BD-2ACDCA886121}"/>
                </a:ext>
              </a:extLst>
            </p:cNvPr>
            <p:cNvSpPr>
              <a:spLocks/>
            </p:cNvSpPr>
            <p:nvPr/>
          </p:nvSpPr>
          <p:spPr bwMode="auto">
            <a:xfrm>
              <a:off x="4493" y="2247"/>
              <a:ext cx="180" cy="343"/>
            </a:xfrm>
            <a:custGeom>
              <a:avLst/>
              <a:gdLst>
                <a:gd name="T0" fmla="*/ 114 w 360"/>
                <a:gd name="T1" fmla="*/ 144 h 684"/>
                <a:gd name="T2" fmla="*/ 52 w 360"/>
                <a:gd name="T3" fmla="*/ 241 h 684"/>
                <a:gd name="T4" fmla="*/ 37 w 360"/>
                <a:gd name="T5" fmla="*/ 355 h 684"/>
                <a:gd name="T6" fmla="*/ 42 w 360"/>
                <a:gd name="T7" fmla="*/ 528 h 684"/>
                <a:gd name="T8" fmla="*/ 71 w 360"/>
                <a:gd name="T9" fmla="*/ 600 h 684"/>
                <a:gd name="T10" fmla="*/ 97 w 360"/>
                <a:gd name="T11" fmla="*/ 629 h 684"/>
                <a:gd name="T12" fmla="*/ 132 w 360"/>
                <a:gd name="T13" fmla="*/ 652 h 684"/>
                <a:gd name="T14" fmla="*/ 187 w 360"/>
                <a:gd name="T15" fmla="*/ 637 h 684"/>
                <a:gd name="T16" fmla="*/ 230 w 360"/>
                <a:gd name="T17" fmla="*/ 578 h 684"/>
                <a:gd name="T18" fmla="*/ 291 w 360"/>
                <a:gd name="T19" fmla="*/ 399 h 684"/>
                <a:gd name="T20" fmla="*/ 286 w 360"/>
                <a:gd name="T21" fmla="*/ 253 h 684"/>
                <a:gd name="T22" fmla="*/ 263 w 360"/>
                <a:gd name="T23" fmla="*/ 190 h 684"/>
                <a:gd name="T24" fmla="*/ 221 w 360"/>
                <a:gd name="T25" fmla="*/ 125 h 684"/>
                <a:gd name="T26" fmla="*/ 191 w 360"/>
                <a:gd name="T27" fmla="*/ 91 h 684"/>
                <a:gd name="T28" fmla="*/ 154 w 360"/>
                <a:gd name="T29" fmla="*/ 63 h 684"/>
                <a:gd name="T30" fmla="*/ 145 w 360"/>
                <a:gd name="T31" fmla="*/ 11 h 684"/>
                <a:gd name="T32" fmla="*/ 196 w 360"/>
                <a:gd name="T33" fmla="*/ 0 h 684"/>
                <a:gd name="T34" fmla="*/ 282 w 360"/>
                <a:gd name="T35" fmla="*/ 66 h 684"/>
                <a:gd name="T36" fmla="*/ 354 w 360"/>
                <a:gd name="T37" fmla="*/ 226 h 684"/>
                <a:gd name="T38" fmla="*/ 360 w 360"/>
                <a:gd name="T39" fmla="*/ 312 h 684"/>
                <a:gd name="T40" fmla="*/ 354 w 360"/>
                <a:gd name="T41" fmla="*/ 405 h 684"/>
                <a:gd name="T42" fmla="*/ 322 w 360"/>
                <a:gd name="T43" fmla="*/ 515 h 684"/>
                <a:gd name="T44" fmla="*/ 295 w 360"/>
                <a:gd name="T45" fmla="*/ 564 h 684"/>
                <a:gd name="T46" fmla="*/ 263 w 360"/>
                <a:gd name="T47" fmla="*/ 614 h 684"/>
                <a:gd name="T48" fmla="*/ 232 w 360"/>
                <a:gd name="T49" fmla="*/ 650 h 684"/>
                <a:gd name="T50" fmla="*/ 198 w 360"/>
                <a:gd name="T51" fmla="*/ 678 h 684"/>
                <a:gd name="T52" fmla="*/ 116 w 360"/>
                <a:gd name="T53" fmla="*/ 684 h 684"/>
                <a:gd name="T54" fmla="*/ 46 w 360"/>
                <a:gd name="T55" fmla="*/ 627 h 684"/>
                <a:gd name="T56" fmla="*/ 10 w 360"/>
                <a:gd name="T57" fmla="*/ 549 h 684"/>
                <a:gd name="T58" fmla="*/ 0 w 360"/>
                <a:gd name="T59" fmla="*/ 355 h 684"/>
                <a:gd name="T60" fmla="*/ 18 w 360"/>
                <a:gd name="T61" fmla="*/ 226 h 684"/>
                <a:gd name="T62" fmla="*/ 44 w 360"/>
                <a:gd name="T63" fmla="*/ 171 h 684"/>
                <a:gd name="T64" fmla="*/ 88 w 360"/>
                <a:gd name="T65" fmla="*/ 118 h 684"/>
                <a:gd name="T66" fmla="*/ 114 w 360"/>
                <a:gd name="T67" fmla="*/ 118 h 684"/>
                <a:gd name="T68" fmla="*/ 120 w 360"/>
                <a:gd name="T69" fmla="*/ 131 h 684"/>
                <a:gd name="T70" fmla="*/ 114 w 360"/>
                <a:gd name="T71" fmla="*/ 144 h 684"/>
                <a:gd name="T72" fmla="*/ 114 w 360"/>
                <a:gd name="T73" fmla="*/ 144 h 6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60" h="684">
                  <a:moveTo>
                    <a:pt x="114" y="144"/>
                  </a:moveTo>
                  <a:lnTo>
                    <a:pt x="52" y="241"/>
                  </a:lnTo>
                  <a:lnTo>
                    <a:pt x="37" y="355"/>
                  </a:lnTo>
                  <a:lnTo>
                    <a:pt x="42" y="528"/>
                  </a:lnTo>
                  <a:lnTo>
                    <a:pt x="71" y="600"/>
                  </a:lnTo>
                  <a:lnTo>
                    <a:pt x="97" y="629"/>
                  </a:lnTo>
                  <a:lnTo>
                    <a:pt x="132" y="652"/>
                  </a:lnTo>
                  <a:lnTo>
                    <a:pt x="187" y="637"/>
                  </a:lnTo>
                  <a:lnTo>
                    <a:pt x="230" y="578"/>
                  </a:lnTo>
                  <a:lnTo>
                    <a:pt x="291" y="399"/>
                  </a:lnTo>
                  <a:lnTo>
                    <a:pt x="286" y="253"/>
                  </a:lnTo>
                  <a:lnTo>
                    <a:pt x="263" y="190"/>
                  </a:lnTo>
                  <a:lnTo>
                    <a:pt x="221" y="125"/>
                  </a:lnTo>
                  <a:lnTo>
                    <a:pt x="191" y="91"/>
                  </a:lnTo>
                  <a:lnTo>
                    <a:pt x="154" y="63"/>
                  </a:lnTo>
                  <a:lnTo>
                    <a:pt x="145" y="11"/>
                  </a:lnTo>
                  <a:lnTo>
                    <a:pt x="196" y="0"/>
                  </a:lnTo>
                  <a:lnTo>
                    <a:pt x="282" y="66"/>
                  </a:lnTo>
                  <a:lnTo>
                    <a:pt x="354" y="226"/>
                  </a:lnTo>
                  <a:lnTo>
                    <a:pt x="360" y="312"/>
                  </a:lnTo>
                  <a:lnTo>
                    <a:pt x="354" y="405"/>
                  </a:lnTo>
                  <a:lnTo>
                    <a:pt x="322" y="515"/>
                  </a:lnTo>
                  <a:lnTo>
                    <a:pt x="295" y="564"/>
                  </a:lnTo>
                  <a:lnTo>
                    <a:pt x="263" y="614"/>
                  </a:lnTo>
                  <a:lnTo>
                    <a:pt x="232" y="650"/>
                  </a:lnTo>
                  <a:lnTo>
                    <a:pt x="198" y="678"/>
                  </a:lnTo>
                  <a:lnTo>
                    <a:pt x="116" y="684"/>
                  </a:lnTo>
                  <a:lnTo>
                    <a:pt x="46" y="627"/>
                  </a:lnTo>
                  <a:lnTo>
                    <a:pt x="10" y="549"/>
                  </a:lnTo>
                  <a:lnTo>
                    <a:pt x="0" y="355"/>
                  </a:lnTo>
                  <a:lnTo>
                    <a:pt x="18" y="226"/>
                  </a:lnTo>
                  <a:lnTo>
                    <a:pt x="44" y="171"/>
                  </a:lnTo>
                  <a:lnTo>
                    <a:pt x="88" y="118"/>
                  </a:lnTo>
                  <a:lnTo>
                    <a:pt x="114" y="118"/>
                  </a:lnTo>
                  <a:lnTo>
                    <a:pt x="120" y="131"/>
                  </a:lnTo>
                  <a:lnTo>
                    <a:pt x="114" y="144"/>
                  </a:lnTo>
                  <a:lnTo>
                    <a:pt x="114" y="1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77" name="Freeform 77">
              <a:extLst>
                <a:ext uri="{FF2B5EF4-FFF2-40B4-BE49-F238E27FC236}">
                  <a16:creationId xmlns:a16="http://schemas.microsoft.com/office/drawing/2014/main" id="{D9A87BCD-117C-4BFD-9A9E-023AD9BFD007}"/>
                </a:ext>
              </a:extLst>
            </p:cNvPr>
            <p:cNvSpPr>
              <a:spLocks/>
            </p:cNvSpPr>
            <p:nvPr/>
          </p:nvSpPr>
          <p:spPr bwMode="auto">
            <a:xfrm>
              <a:off x="4458" y="2232"/>
              <a:ext cx="100" cy="43"/>
            </a:xfrm>
            <a:custGeom>
              <a:avLst/>
              <a:gdLst>
                <a:gd name="T0" fmla="*/ 30 w 200"/>
                <a:gd name="T1" fmla="*/ 14 h 86"/>
                <a:gd name="T2" fmla="*/ 122 w 200"/>
                <a:gd name="T3" fmla="*/ 10 h 86"/>
                <a:gd name="T4" fmla="*/ 165 w 200"/>
                <a:gd name="T5" fmla="*/ 0 h 86"/>
                <a:gd name="T6" fmla="*/ 200 w 200"/>
                <a:gd name="T7" fmla="*/ 21 h 86"/>
                <a:gd name="T8" fmla="*/ 196 w 200"/>
                <a:gd name="T9" fmla="*/ 42 h 86"/>
                <a:gd name="T10" fmla="*/ 177 w 200"/>
                <a:gd name="T11" fmla="*/ 56 h 86"/>
                <a:gd name="T12" fmla="*/ 135 w 200"/>
                <a:gd name="T13" fmla="*/ 69 h 86"/>
                <a:gd name="T14" fmla="*/ 42 w 200"/>
                <a:gd name="T15" fmla="*/ 86 h 86"/>
                <a:gd name="T16" fmla="*/ 0 w 200"/>
                <a:gd name="T17" fmla="*/ 56 h 86"/>
                <a:gd name="T18" fmla="*/ 6 w 200"/>
                <a:gd name="T19" fmla="*/ 29 h 86"/>
                <a:gd name="T20" fmla="*/ 30 w 200"/>
                <a:gd name="T21" fmla="*/ 14 h 86"/>
                <a:gd name="T22" fmla="*/ 30 w 200"/>
                <a:gd name="T23" fmla="*/ 14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0" h="86">
                  <a:moveTo>
                    <a:pt x="30" y="14"/>
                  </a:moveTo>
                  <a:lnTo>
                    <a:pt x="122" y="10"/>
                  </a:lnTo>
                  <a:lnTo>
                    <a:pt x="165" y="0"/>
                  </a:lnTo>
                  <a:lnTo>
                    <a:pt x="200" y="21"/>
                  </a:lnTo>
                  <a:lnTo>
                    <a:pt x="196" y="42"/>
                  </a:lnTo>
                  <a:lnTo>
                    <a:pt x="177" y="56"/>
                  </a:lnTo>
                  <a:lnTo>
                    <a:pt x="135" y="69"/>
                  </a:lnTo>
                  <a:lnTo>
                    <a:pt x="42" y="86"/>
                  </a:lnTo>
                  <a:lnTo>
                    <a:pt x="0" y="56"/>
                  </a:lnTo>
                  <a:lnTo>
                    <a:pt x="6" y="29"/>
                  </a:lnTo>
                  <a:lnTo>
                    <a:pt x="30" y="14"/>
                  </a:lnTo>
                  <a:lnTo>
                    <a:pt x="30"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78" name="Freeform 78">
              <a:extLst>
                <a:ext uri="{FF2B5EF4-FFF2-40B4-BE49-F238E27FC236}">
                  <a16:creationId xmlns:a16="http://schemas.microsoft.com/office/drawing/2014/main" id="{D114BF9E-8B1F-4031-9FA1-F306C075AC17}"/>
                </a:ext>
              </a:extLst>
            </p:cNvPr>
            <p:cNvSpPr>
              <a:spLocks/>
            </p:cNvSpPr>
            <p:nvPr/>
          </p:nvSpPr>
          <p:spPr bwMode="auto">
            <a:xfrm>
              <a:off x="4443" y="2582"/>
              <a:ext cx="85" cy="22"/>
            </a:xfrm>
            <a:custGeom>
              <a:avLst/>
              <a:gdLst>
                <a:gd name="T0" fmla="*/ 19 w 171"/>
                <a:gd name="T1" fmla="*/ 0 h 44"/>
                <a:gd name="T2" fmla="*/ 154 w 171"/>
                <a:gd name="T3" fmla="*/ 7 h 44"/>
                <a:gd name="T4" fmla="*/ 171 w 171"/>
                <a:gd name="T5" fmla="*/ 26 h 44"/>
                <a:gd name="T6" fmla="*/ 152 w 171"/>
                <a:gd name="T7" fmla="*/ 44 h 44"/>
                <a:gd name="T8" fmla="*/ 19 w 171"/>
                <a:gd name="T9" fmla="*/ 36 h 44"/>
                <a:gd name="T10" fmla="*/ 0 w 171"/>
                <a:gd name="T11" fmla="*/ 19 h 44"/>
                <a:gd name="T12" fmla="*/ 19 w 171"/>
                <a:gd name="T13" fmla="*/ 0 h 44"/>
                <a:gd name="T14" fmla="*/ 19 w 171"/>
                <a:gd name="T15" fmla="*/ 0 h 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1" h="44">
                  <a:moveTo>
                    <a:pt x="19" y="0"/>
                  </a:moveTo>
                  <a:lnTo>
                    <a:pt x="154" y="7"/>
                  </a:lnTo>
                  <a:lnTo>
                    <a:pt x="171" y="26"/>
                  </a:lnTo>
                  <a:lnTo>
                    <a:pt x="152" y="44"/>
                  </a:lnTo>
                  <a:lnTo>
                    <a:pt x="19" y="36"/>
                  </a:lnTo>
                  <a:lnTo>
                    <a:pt x="0" y="19"/>
                  </a:lnTo>
                  <a:lnTo>
                    <a:pt x="19" y="0"/>
                  </a:lnTo>
                  <a:lnTo>
                    <a:pt x="1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79" name="Freeform 79">
              <a:extLst>
                <a:ext uri="{FF2B5EF4-FFF2-40B4-BE49-F238E27FC236}">
                  <a16:creationId xmlns:a16="http://schemas.microsoft.com/office/drawing/2014/main" id="{BC2A8664-0D4D-4A04-910C-986465845FE5}"/>
                </a:ext>
              </a:extLst>
            </p:cNvPr>
            <p:cNvSpPr>
              <a:spLocks/>
            </p:cNvSpPr>
            <p:nvPr/>
          </p:nvSpPr>
          <p:spPr bwMode="auto">
            <a:xfrm>
              <a:off x="4417" y="2503"/>
              <a:ext cx="59" cy="23"/>
            </a:xfrm>
            <a:custGeom>
              <a:avLst/>
              <a:gdLst>
                <a:gd name="T0" fmla="*/ 23 w 118"/>
                <a:gd name="T1" fmla="*/ 0 h 46"/>
                <a:gd name="T2" fmla="*/ 99 w 118"/>
                <a:gd name="T3" fmla="*/ 4 h 46"/>
                <a:gd name="T4" fmla="*/ 118 w 118"/>
                <a:gd name="T5" fmla="*/ 23 h 46"/>
                <a:gd name="T6" fmla="*/ 99 w 118"/>
                <a:gd name="T7" fmla="*/ 42 h 46"/>
                <a:gd name="T8" fmla="*/ 25 w 118"/>
                <a:gd name="T9" fmla="*/ 46 h 46"/>
                <a:gd name="T10" fmla="*/ 0 w 118"/>
                <a:gd name="T11" fmla="*/ 25 h 46"/>
                <a:gd name="T12" fmla="*/ 23 w 118"/>
                <a:gd name="T13" fmla="*/ 0 h 46"/>
                <a:gd name="T14" fmla="*/ 23 w 118"/>
                <a:gd name="T15" fmla="*/ 0 h 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8" h="46">
                  <a:moveTo>
                    <a:pt x="23" y="0"/>
                  </a:moveTo>
                  <a:lnTo>
                    <a:pt x="99" y="4"/>
                  </a:lnTo>
                  <a:lnTo>
                    <a:pt x="118" y="23"/>
                  </a:lnTo>
                  <a:lnTo>
                    <a:pt x="99" y="42"/>
                  </a:lnTo>
                  <a:lnTo>
                    <a:pt x="25" y="46"/>
                  </a:lnTo>
                  <a:lnTo>
                    <a:pt x="0" y="25"/>
                  </a:lnTo>
                  <a:lnTo>
                    <a:pt x="23" y="0"/>
                  </a:lnTo>
                  <a:lnTo>
                    <a:pt x="2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80" name="Freeform 80">
              <a:extLst>
                <a:ext uri="{FF2B5EF4-FFF2-40B4-BE49-F238E27FC236}">
                  <a16:creationId xmlns:a16="http://schemas.microsoft.com/office/drawing/2014/main" id="{F0AC80B1-9CEE-4FDA-9969-0D8A6987ABF5}"/>
                </a:ext>
              </a:extLst>
            </p:cNvPr>
            <p:cNvSpPr>
              <a:spLocks/>
            </p:cNvSpPr>
            <p:nvPr/>
          </p:nvSpPr>
          <p:spPr bwMode="auto">
            <a:xfrm>
              <a:off x="4404" y="2416"/>
              <a:ext cx="69" cy="26"/>
            </a:xfrm>
            <a:custGeom>
              <a:avLst/>
              <a:gdLst>
                <a:gd name="T0" fmla="*/ 26 w 138"/>
                <a:gd name="T1" fmla="*/ 0 h 53"/>
                <a:gd name="T2" fmla="*/ 118 w 138"/>
                <a:gd name="T3" fmla="*/ 4 h 53"/>
                <a:gd name="T4" fmla="*/ 138 w 138"/>
                <a:gd name="T5" fmla="*/ 19 h 53"/>
                <a:gd name="T6" fmla="*/ 121 w 138"/>
                <a:gd name="T7" fmla="*/ 40 h 53"/>
                <a:gd name="T8" fmla="*/ 26 w 138"/>
                <a:gd name="T9" fmla="*/ 53 h 53"/>
                <a:gd name="T10" fmla="*/ 0 w 138"/>
                <a:gd name="T11" fmla="*/ 27 h 53"/>
                <a:gd name="T12" fmla="*/ 7 w 138"/>
                <a:gd name="T13" fmla="*/ 10 h 53"/>
                <a:gd name="T14" fmla="*/ 26 w 138"/>
                <a:gd name="T15" fmla="*/ 0 h 53"/>
                <a:gd name="T16" fmla="*/ 26 w 138"/>
                <a:gd name="T17" fmla="*/ 0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8" h="53">
                  <a:moveTo>
                    <a:pt x="26" y="0"/>
                  </a:moveTo>
                  <a:lnTo>
                    <a:pt x="118" y="4"/>
                  </a:lnTo>
                  <a:lnTo>
                    <a:pt x="138" y="19"/>
                  </a:lnTo>
                  <a:lnTo>
                    <a:pt x="121" y="40"/>
                  </a:lnTo>
                  <a:lnTo>
                    <a:pt x="26" y="53"/>
                  </a:lnTo>
                  <a:lnTo>
                    <a:pt x="0" y="27"/>
                  </a:lnTo>
                  <a:lnTo>
                    <a:pt x="7" y="10"/>
                  </a:lnTo>
                  <a:lnTo>
                    <a:pt x="26" y="0"/>
                  </a:lnTo>
                  <a:lnTo>
                    <a:pt x="2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81" name="Freeform 81">
              <a:extLst>
                <a:ext uri="{FF2B5EF4-FFF2-40B4-BE49-F238E27FC236}">
                  <a16:creationId xmlns:a16="http://schemas.microsoft.com/office/drawing/2014/main" id="{94138884-A5E6-42BB-B85D-436E8B817168}"/>
                </a:ext>
              </a:extLst>
            </p:cNvPr>
            <p:cNvSpPr>
              <a:spLocks/>
            </p:cNvSpPr>
            <p:nvPr/>
          </p:nvSpPr>
          <p:spPr bwMode="auto">
            <a:xfrm>
              <a:off x="4423" y="2324"/>
              <a:ext cx="63" cy="24"/>
            </a:xfrm>
            <a:custGeom>
              <a:avLst/>
              <a:gdLst>
                <a:gd name="T0" fmla="*/ 24 w 125"/>
                <a:gd name="T1" fmla="*/ 2 h 47"/>
                <a:gd name="T2" fmla="*/ 104 w 125"/>
                <a:gd name="T3" fmla="*/ 0 h 47"/>
                <a:gd name="T4" fmla="*/ 125 w 125"/>
                <a:gd name="T5" fmla="*/ 17 h 47"/>
                <a:gd name="T6" fmla="*/ 108 w 125"/>
                <a:gd name="T7" fmla="*/ 38 h 47"/>
                <a:gd name="T8" fmla="*/ 24 w 125"/>
                <a:gd name="T9" fmla="*/ 47 h 47"/>
                <a:gd name="T10" fmla="*/ 0 w 125"/>
                <a:gd name="T11" fmla="*/ 24 h 47"/>
                <a:gd name="T12" fmla="*/ 24 w 125"/>
                <a:gd name="T13" fmla="*/ 2 h 47"/>
                <a:gd name="T14" fmla="*/ 24 w 125"/>
                <a:gd name="T15" fmla="*/ 2 h 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5" h="47">
                  <a:moveTo>
                    <a:pt x="24" y="2"/>
                  </a:moveTo>
                  <a:lnTo>
                    <a:pt x="104" y="0"/>
                  </a:lnTo>
                  <a:lnTo>
                    <a:pt x="125" y="17"/>
                  </a:lnTo>
                  <a:lnTo>
                    <a:pt x="108" y="38"/>
                  </a:lnTo>
                  <a:lnTo>
                    <a:pt x="24" y="47"/>
                  </a:lnTo>
                  <a:lnTo>
                    <a:pt x="0" y="24"/>
                  </a:lnTo>
                  <a:lnTo>
                    <a:pt x="24" y="2"/>
                  </a:lnTo>
                  <a:lnTo>
                    <a:pt x="2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82" name="Freeform 82">
              <a:extLst>
                <a:ext uri="{FF2B5EF4-FFF2-40B4-BE49-F238E27FC236}">
                  <a16:creationId xmlns:a16="http://schemas.microsoft.com/office/drawing/2014/main" id="{162E9AFF-C06F-430D-A6C2-885A855F24E6}"/>
                </a:ext>
              </a:extLst>
            </p:cNvPr>
            <p:cNvSpPr>
              <a:spLocks/>
            </p:cNvSpPr>
            <p:nvPr/>
          </p:nvSpPr>
          <p:spPr bwMode="auto">
            <a:xfrm>
              <a:off x="4154" y="2337"/>
              <a:ext cx="39" cy="31"/>
            </a:xfrm>
            <a:custGeom>
              <a:avLst/>
              <a:gdLst>
                <a:gd name="T0" fmla="*/ 0 w 78"/>
                <a:gd name="T1" fmla="*/ 19 h 63"/>
                <a:gd name="T2" fmla="*/ 5 w 78"/>
                <a:gd name="T3" fmla="*/ 10 h 63"/>
                <a:gd name="T4" fmla="*/ 47 w 78"/>
                <a:gd name="T5" fmla="*/ 0 h 63"/>
                <a:gd name="T6" fmla="*/ 78 w 78"/>
                <a:gd name="T7" fmla="*/ 16 h 63"/>
                <a:gd name="T8" fmla="*/ 62 w 78"/>
                <a:gd name="T9" fmla="*/ 46 h 63"/>
                <a:gd name="T10" fmla="*/ 21 w 78"/>
                <a:gd name="T11" fmla="*/ 63 h 63"/>
                <a:gd name="T12" fmla="*/ 7 w 78"/>
                <a:gd name="T13" fmla="*/ 57 h 63"/>
                <a:gd name="T14" fmla="*/ 0 w 78"/>
                <a:gd name="T15" fmla="*/ 19 h 63"/>
                <a:gd name="T16" fmla="*/ 0 w 78"/>
                <a:gd name="T17" fmla="*/ 19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8" h="63">
                  <a:moveTo>
                    <a:pt x="0" y="19"/>
                  </a:moveTo>
                  <a:lnTo>
                    <a:pt x="5" y="10"/>
                  </a:lnTo>
                  <a:lnTo>
                    <a:pt x="47" y="0"/>
                  </a:lnTo>
                  <a:lnTo>
                    <a:pt x="78" y="16"/>
                  </a:lnTo>
                  <a:lnTo>
                    <a:pt x="62" y="46"/>
                  </a:lnTo>
                  <a:lnTo>
                    <a:pt x="21" y="63"/>
                  </a:lnTo>
                  <a:lnTo>
                    <a:pt x="7" y="57"/>
                  </a:lnTo>
                  <a:lnTo>
                    <a:pt x="0" y="19"/>
                  </a:lnTo>
                  <a:lnTo>
                    <a:pt x="0" y="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83" name="Freeform 83">
              <a:extLst>
                <a:ext uri="{FF2B5EF4-FFF2-40B4-BE49-F238E27FC236}">
                  <a16:creationId xmlns:a16="http://schemas.microsoft.com/office/drawing/2014/main" id="{5B3AC680-5278-447A-B86C-FB8D3C5708DB}"/>
                </a:ext>
              </a:extLst>
            </p:cNvPr>
            <p:cNvSpPr>
              <a:spLocks/>
            </p:cNvSpPr>
            <p:nvPr/>
          </p:nvSpPr>
          <p:spPr bwMode="auto">
            <a:xfrm>
              <a:off x="4154" y="2446"/>
              <a:ext cx="51" cy="25"/>
            </a:xfrm>
            <a:custGeom>
              <a:avLst/>
              <a:gdLst>
                <a:gd name="T0" fmla="*/ 17 w 102"/>
                <a:gd name="T1" fmla="*/ 13 h 49"/>
                <a:gd name="T2" fmla="*/ 76 w 102"/>
                <a:gd name="T3" fmla="*/ 0 h 49"/>
                <a:gd name="T4" fmla="*/ 102 w 102"/>
                <a:gd name="T5" fmla="*/ 21 h 49"/>
                <a:gd name="T6" fmla="*/ 81 w 102"/>
                <a:gd name="T7" fmla="*/ 48 h 49"/>
                <a:gd name="T8" fmla="*/ 21 w 102"/>
                <a:gd name="T9" fmla="*/ 49 h 49"/>
                <a:gd name="T10" fmla="*/ 0 w 102"/>
                <a:gd name="T11" fmla="*/ 32 h 49"/>
                <a:gd name="T12" fmla="*/ 17 w 102"/>
                <a:gd name="T13" fmla="*/ 13 h 49"/>
                <a:gd name="T14" fmla="*/ 17 w 102"/>
                <a:gd name="T15" fmla="*/ 13 h 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49">
                  <a:moveTo>
                    <a:pt x="17" y="13"/>
                  </a:moveTo>
                  <a:lnTo>
                    <a:pt x="76" y="0"/>
                  </a:lnTo>
                  <a:lnTo>
                    <a:pt x="102" y="21"/>
                  </a:lnTo>
                  <a:lnTo>
                    <a:pt x="81" y="48"/>
                  </a:lnTo>
                  <a:lnTo>
                    <a:pt x="21" y="49"/>
                  </a:lnTo>
                  <a:lnTo>
                    <a:pt x="0" y="32"/>
                  </a:lnTo>
                  <a:lnTo>
                    <a:pt x="17" y="13"/>
                  </a:lnTo>
                  <a:lnTo>
                    <a:pt x="17"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84" name="Freeform 84">
              <a:extLst>
                <a:ext uri="{FF2B5EF4-FFF2-40B4-BE49-F238E27FC236}">
                  <a16:creationId xmlns:a16="http://schemas.microsoft.com/office/drawing/2014/main" id="{37C2C2ED-6928-4AA9-8711-58128D7A17DB}"/>
                </a:ext>
              </a:extLst>
            </p:cNvPr>
            <p:cNvSpPr>
              <a:spLocks/>
            </p:cNvSpPr>
            <p:nvPr/>
          </p:nvSpPr>
          <p:spPr bwMode="auto">
            <a:xfrm>
              <a:off x="4170" y="2508"/>
              <a:ext cx="48" cy="25"/>
            </a:xfrm>
            <a:custGeom>
              <a:avLst/>
              <a:gdLst>
                <a:gd name="T0" fmla="*/ 15 w 97"/>
                <a:gd name="T1" fmla="*/ 15 h 51"/>
                <a:gd name="T2" fmla="*/ 76 w 97"/>
                <a:gd name="T3" fmla="*/ 0 h 51"/>
                <a:gd name="T4" fmla="*/ 97 w 97"/>
                <a:gd name="T5" fmla="*/ 15 h 51"/>
                <a:gd name="T6" fmla="*/ 82 w 97"/>
                <a:gd name="T7" fmla="*/ 38 h 51"/>
                <a:gd name="T8" fmla="*/ 23 w 97"/>
                <a:gd name="T9" fmla="*/ 51 h 51"/>
                <a:gd name="T10" fmla="*/ 0 w 97"/>
                <a:gd name="T11" fmla="*/ 38 h 51"/>
                <a:gd name="T12" fmla="*/ 15 w 97"/>
                <a:gd name="T13" fmla="*/ 15 h 51"/>
                <a:gd name="T14" fmla="*/ 15 w 97"/>
                <a:gd name="T15" fmla="*/ 15 h 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7" h="51">
                  <a:moveTo>
                    <a:pt x="15" y="15"/>
                  </a:moveTo>
                  <a:lnTo>
                    <a:pt x="76" y="0"/>
                  </a:lnTo>
                  <a:lnTo>
                    <a:pt x="97" y="15"/>
                  </a:lnTo>
                  <a:lnTo>
                    <a:pt x="82" y="38"/>
                  </a:lnTo>
                  <a:lnTo>
                    <a:pt x="23" y="51"/>
                  </a:lnTo>
                  <a:lnTo>
                    <a:pt x="0" y="38"/>
                  </a:lnTo>
                  <a:lnTo>
                    <a:pt x="15" y="15"/>
                  </a:lnTo>
                  <a:lnTo>
                    <a:pt x="15" y="1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85" name="Freeform 85">
              <a:extLst>
                <a:ext uri="{FF2B5EF4-FFF2-40B4-BE49-F238E27FC236}">
                  <a16:creationId xmlns:a16="http://schemas.microsoft.com/office/drawing/2014/main" id="{76251679-D2FA-48B5-9F10-C1038BF9FBA4}"/>
                </a:ext>
              </a:extLst>
            </p:cNvPr>
            <p:cNvSpPr>
              <a:spLocks/>
            </p:cNvSpPr>
            <p:nvPr/>
          </p:nvSpPr>
          <p:spPr bwMode="auto">
            <a:xfrm>
              <a:off x="4170" y="2236"/>
              <a:ext cx="106" cy="36"/>
            </a:xfrm>
            <a:custGeom>
              <a:avLst/>
              <a:gdLst>
                <a:gd name="T0" fmla="*/ 13 w 213"/>
                <a:gd name="T1" fmla="*/ 36 h 72"/>
                <a:gd name="T2" fmla="*/ 182 w 213"/>
                <a:gd name="T3" fmla="*/ 0 h 72"/>
                <a:gd name="T4" fmla="*/ 213 w 213"/>
                <a:gd name="T5" fmla="*/ 25 h 72"/>
                <a:gd name="T6" fmla="*/ 186 w 213"/>
                <a:gd name="T7" fmla="*/ 57 h 72"/>
                <a:gd name="T8" fmla="*/ 23 w 213"/>
                <a:gd name="T9" fmla="*/ 72 h 72"/>
                <a:gd name="T10" fmla="*/ 0 w 213"/>
                <a:gd name="T11" fmla="*/ 59 h 72"/>
                <a:gd name="T12" fmla="*/ 13 w 213"/>
                <a:gd name="T13" fmla="*/ 36 h 72"/>
                <a:gd name="T14" fmla="*/ 13 w 213"/>
                <a:gd name="T15" fmla="*/ 36 h 7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3" h="72">
                  <a:moveTo>
                    <a:pt x="13" y="36"/>
                  </a:moveTo>
                  <a:lnTo>
                    <a:pt x="182" y="0"/>
                  </a:lnTo>
                  <a:lnTo>
                    <a:pt x="213" y="25"/>
                  </a:lnTo>
                  <a:lnTo>
                    <a:pt x="186" y="57"/>
                  </a:lnTo>
                  <a:lnTo>
                    <a:pt x="23" y="72"/>
                  </a:lnTo>
                  <a:lnTo>
                    <a:pt x="0" y="59"/>
                  </a:lnTo>
                  <a:lnTo>
                    <a:pt x="13" y="36"/>
                  </a:lnTo>
                  <a:lnTo>
                    <a:pt x="13" y="3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86" name="Freeform 86">
              <a:extLst>
                <a:ext uri="{FF2B5EF4-FFF2-40B4-BE49-F238E27FC236}">
                  <a16:creationId xmlns:a16="http://schemas.microsoft.com/office/drawing/2014/main" id="{51A9A957-0ADA-4CDE-8E73-9531E8D0EB6D}"/>
                </a:ext>
              </a:extLst>
            </p:cNvPr>
            <p:cNvSpPr>
              <a:spLocks/>
            </p:cNvSpPr>
            <p:nvPr/>
          </p:nvSpPr>
          <p:spPr bwMode="auto">
            <a:xfrm>
              <a:off x="4377" y="1926"/>
              <a:ext cx="98" cy="292"/>
            </a:xfrm>
            <a:custGeom>
              <a:avLst/>
              <a:gdLst>
                <a:gd name="T0" fmla="*/ 40 w 196"/>
                <a:gd name="T1" fmla="*/ 0 h 584"/>
                <a:gd name="T2" fmla="*/ 69 w 196"/>
                <a:gd name="T3" fmla="*/ 0 h 584"/>
                <a:gd name="T4" fmla="*/ 160 w 196"/>
                <a:gd name="T5" fmla="*/ 29 h 584"/>
                <a:gd name="T6" fmla="*/ 196 w 196"/>
                <a:gd name="T7" fmla="*/ 101 h 584"/>
                <a:gd name="T8" fmla="*/ 177 w 196"/>
                <a:gd name="T9" fmla="*/ 133 h 584"/>
                <a:gd name="T10" fmla="*/ 145 w 196"/>
                <a:gd name="T11" fmla="*/ 152 h 584"/>
                <a:gd name="T12" fmla="*/ 175 w 196"/>
                <a:gd name="T13" fmla="*/ 209 h 584"/>
                <a:gd name="T14" fmla="*/ 160 w 196"/>
                <a:gd name="T15" fmla="*/ 280 h 584"/>
                <a:gd name="T16" fmla="*/ 120 w 196"/>
                <a:gd name="T17" fmla="*/ 342 h 584"/>
                <a:gd name="T18" fmla="*/ 97 w 196"/>
                <a:gd name="T19" fmla="*/ 390 h 584"/>
                <a:gd name="T20" fmla="*/ 126 w 196"/>
                <a:gd name="T21" fmla="*/ 424 h 584"/>
                <a:gd name="T22" fmla="*/ 128 w 196"/>
                <a:gd name="T23" fmla="*/ 487 h 584"/>
                <a:gd name="T24" fmla="*/ 113 w 196"/>
                <a:gd name="T25" fmla="*/ 552 h 584"/>
                <a:gd name="T26" fmla="*/ 97 w 196"/>
                <a:gd name="T27" fmla="*/ 578 h 584"/>
                <a:gd name="T28" fmla="*/ 71 w 196"/>
                <a:gd name="T29" fmla="*/ 584 h 584"/>
                <a:gd name="T30" fmla="*/ 38 w 196"/>
                <a:gd name="T31" fmla="*/ 540 h 584"/>
                <a:gd name="T32" fmla="*/ 37 w 196"/>
                <a:gd name="T33" fmla="*/ 460 h 584"/>
                <a:gd name="T34" fmla="*/ 2 w 196"/>
                <a:gd name="T35" fmla="*/ 405 h 584"/>
                <a:gd name="T36" fmla="*/ 0 w 196"/>
                <a:gd name="T37" fmla="*/ 388 h 584"/>
                <a:gd name="T38" fmla="*/ 42 w 196"/>
                <a:gd name="T39" fmla="*/ 287 h 584"/>
                <a:gd name="T40" fmla="*/ 99 w 196"/>
                <a:gd name="T41" fmla="*/ 209 h 584"/>
                <a:gd name="T42" fmla="*/ 63 w 196"/>
                <a:gd name="T43" fmla="*/ 183 h 584"/>
                <a:gd name="T44" fmla="*/ 57 w 196"/>
                <a:gd name="T45" fmla="*/ 131 h 584"/>
                <a:gd name="T46" fmla="*/ 137 w 196"/>
                <a:gd name="T47" fmla="*/ 92 h 584"/>
                <a:gd name="T48" fmla="*/ 143 w 196"/>
                <a:gd name="T49" fmla="*/ 73 h 584"/>
                <a:gd name="T50" fmla="*/ 137 w 196"/>
                <a:gd name="T51" fmla="*/ 59 h 584"/>
                <a:gd name="T52" fmla="*/ 71 w 196"/>
                <a:gd name="T53" fmla="*/ 36 h 584"/>
                <a:gd name="T54" fmla="*/ 50 w 196"/>
                <a:gd name="T55" fmla="*/ 48 h 584"/>
                <a:gd name="T56" fmla="*/ 23 w 196"/>
                <a:gd name="T57" fmla="*/ 31 h 584"/>
                <a:gd name="T58" fmla="*/ 23 w 196"/>
                <a:gd name="T59" fmla="*/ 10 h 584"/>
                <a:gd name="T60" fmla="*/ 40 w 196"/>
                <a:gd name="T61" fmla="*/ 0 h 584"/>
                <a:gd name="T62" fmla="*/ 40 w 196"/>
                <a:gd name="T63" fmla="*/ 0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96" h="584">
                  <a:moveTo>
                    <a:pt x="40" y="0"/>
                  </a:moveTo>
                  <a:lnTo>
                    <a:pt x="69" y="0"/>
                  </a:lnTo>
                  <a:lnTo>
                    <a:pt x="160" y="29"/>
                  </a:lnTo>
                  <a:lnTo>
                    <a:pt x="196" y="101"/>
                  </a:lnTo>
                  <a:lnTo>
                    <a:pt x="177" y="133"/>
                  </a:lnTo>
                  <a:lnTo>
                    <a:pt x="145" y="152"/>
                  </a:lnTo>
                  <a:lnTo>
                    <a:pt x="175" y="209"/>
                  </a:lnTo>
                  <a:lnTo>
                    <a:pt x="160" y="280"/>
                  </a:lnTo>
                  <a:lnTo>
                    <a:pt x="120" y="342"/>
                  </a:lnTo>
                  <a:lnTo>
                    <a:pt x="97" y="390"/>
                  </a:lnTo>
                  <a:lnTo>
                    <a:pt x="126" y="424"/>
                  </a:lnTo>
                  <a:lnTo>
                    <a:pt x="128" y="487"/>
                  </a:lnTo>
                  <a:lnTo>
                    <a:pt x="113" y="552"/>
                  </a:lnTo>
                  <a:lnTo>
                    <a:pt x="97" y="578"/>
                  </a:lnTo>
                  <a:lnTo>
                    <a:pt x="71" y="584"/>
                  </a:lnTo>
                  <a:lnTo>
                    <a:pt x="38" y="540"/>
                  </a:lnTo>
                  <a:lnTo>
                    <a:pt x="37" y="460"/>
                  </a:lnTo>
                  <a:lnTo>
                    <a:pt x="2" y="405"/>
                  </a:lnTo>
                  <a:lnTo>
                    <a:pt x="0" y="388"/>
                  </a:lnTo>
                  <a:lnTo>
                    <a:pt x="42" y="287"/>
                  </a:lnTo>
                  <a:lnTo>
                    <a:pt x="99" y="209"/>
                  </a:lnTo>
                  <a:lnTo>
                    <a:pt x="63" y="183"/>
                  </a:lnTo>
                  <a:lnTo>
                    <a:pt x="57" y="131"/>
                  </a:lnTo>
                  <a:lnTo>
                    <a:pt x="137" y="92"/>
                  </a:lnTo>
                  <a:lnTo>
                    <a:pt x="143" y="73"/>
                  </a:lnTo>
                  <a:lnTo>
                    <a:pt x="137" y="59"/>
                  </a:lnTo>
                  <a:lnTo>
                    <a:pt x="71" y="36"/>
                  </a:lnTo>
                  <a:lnTo>
                    <a:pt x="50" y="48"/>
                  </a:lnTo>
                  <a:lnTo>
                    <a:pt x="23" y="31"/>
                  </a:lnTo>
                  <a:lnTo>
                    <a:pt x="23" y="10"/>
                  </a:lnTo>
                  <a:lnTo>
                    <a:pt x="40" y="0"/>
                  </a:lnTo>
                  <a:lnTo>
                    <a:pt x="4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87" name="Freeform 87">
              <a:extLst>
                <a:ext uri="{FF2B5EF4-FFF2-40B4-BE49-F238E27FC236}">
                  <a16:creationId xmlns:a16="http://schemas.microsoft.com/office/drawing/2014/main" id="{3A2D60CF-0AE4-46F5-B1EC-418153CDB84D}"/>
                </a:ext>
              </a:extLst>
            </p:cNvPr>
            <p:cNvSpPr>
              <a:spLocks/>
            </p:cNvSpPr>
            <p:nvPr/>
          </p:nvSpPr>
          <p:spPr bwMode="auto">
            <a:xfrm>
              <a:off x="4485" y="2583"/>
              <a:ext cx="38" cy="72"/>
            </a:xfrm>
            <a:custGeom>
              <a:avLst/>
              <a:gdLst>
                <a:gd name="T0" fmla="*/ 76 w 76"/>
                <a:gd name="T1" fmla="*/ 24 h 144"/>
                <a:gd name="T2" fmla="*/ 67 w 76"/>
                <a:gd name="T3" fmla="*/ 106 h 144"/>
                <a:gd name="T4" fmla="*/ 59 w 76"/>
                <a:gd name="T5" fmla="*/ 133 h 144"/>
                <a:gd name="T6" fmla="*/ 38 w 76"/>
                <a:gd name="T7" fmla="*/ 144 h 144"/>
                <a:gd name="T8" fmla="*/ 0 w 76"/>
                <a:gd name="T9" fmla="*/ 116 h 144"/>
                <a:gd name="T10" fmla="*/ 0 w 76"/>
                <a:gd name="T11" fmla="*/ 24 h 144"/>
                <a:gd name="T12" fmla="*/ 38 w 76"/>
                <a:gd name="T13" fmla="*/ 0 h 144"/>
                <a:gd name="T14" fmla="*/ 76 w 76"/>
                <a:gd name="T15" fmla="*/ 24 h 144"/>
                <a:gd name="T16" fmla="*/ 76 w 76"/>
                <a:gd name="T17" fmla="*/ 2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 h="144">
                  <a:moveTo>
                    <a:pt x="76" y="24"/>
                  </a:moveTo>
                  <a:lnTo>
                    <a:pt x="67" y="106"/>
                  </a:lnTo>
                  <a:lnTo>
                    <a:pt x="59" y="133"/>
                  </a:lnTo>
                  <a:lnTo>
                    <a:pt x="38" y="144"/>
                  </a:lnTo>
                  <a:lnTo>
                    <a:pt x="0" y="116"/>
                  </a:lnTo>
                  <a:lnTo>
                    <a:pt x="0" y="24"/>
                  </a:lnTo>
                  <a:lnTo>
                    <a:pt x="38" y="0"/>
                  </a:lnTo>
                  <a:lnTo>
                    <a:pt x="76" y="24"/>
                  </a:lnTo>
                  <a:lnTo>
                    <a:pt x="76"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88" name="Freeform 88">
              <a:extLst>
                <a:ext uri="{FF2B5EF4-FFF2-40B4-BE49-F238E27FC236}">
                  <a16:creationId xmlns:a16="http://schemas.microsoft.com/office/drawing/2014/main" id="{A0CE98B8-3298-4C44-ADF2-1FFC345BB587}"/>
                </a:ext>
              </a:extLst>
            </p:cNvPr>
            <p:cNvSpPr>
              <a:spLocks/>
            </p:cNvSpPr>
            <p:nvPr/>
          </p:nvSpPr>
          <p:spPr bwMode="auto">
            <a:xfrm>
              <a:off x="4278" y="3026"/>
              <a:ext cx="213" cy="43"/>
            </a:xfrm>
            <a:custGeom>
              <a:avLst/>
              <a:gdLst>
                <a:gd name="T0" fmla="*/ 21 w 426"/>
                <a:gd name="T1" fmla="*/ 0 h 85"/>
                <a:gd name="T2" fmla="*/ 331 w 426"/>
                <a:gd name="T3" fmla="*/ 28 h 85"/>
                <a:gd name="T4" fmla="*/ 426 w 426"/>
                <a:gd name="T5" fmla="*/ 47 h 85"/>
                <a:gd name="T6" fmla="*/ 420 w 426"/>
                <a:gd name="T7" fmla="*/ 74 h 85"/>
                <a:gd name="T8" fmla="*/ 369 w 426"/>
                <a:gd name="T9" fmla="*/ 85 h 85"/>
                <a:gd name="T10" fmla="*/ 327 w 426"/>
                <a:gd name="T11" fmla="*/ 76 h 85"/>
                <a:gd name="T12" fmla="*/ 17 w 426"/>
                <a:gd name="T13" fmla="*/ 36 h 85"/>
                <a:gd name="T14" fmla="*/ 0 w 426"/>
                <a:gd name="T15" fmla="*/ 15 h 85"/>
                <a:gd name="T16" fmla="*/ 21 w 426"/>
                <a:gd name="T17" fmla="*/ 0 h 85"/>
                <a:gd name="T18" fmla="*/ 21 w 426"/>
                <a:gd name="T19" fmla="*/ 0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6" h="85">
                  <a:moveTo>
                    <a:pt x="21" y="0"/>
                  </a:moveTo>
                  <a:lnTo>
                    <a:pt x="331" y="28"/>
                  </a:lnTo>
                  <a:lnTo>
                    <a:pt x="426" y="47"/>
                  </a:lnTo>
                  <a:lnTo>
                    <a:pt x="420" y="74"/>
                  </a:lnTo>
                  <a:lnTo>
                    <a:pt x="369" y="85"/>
                  </a:lnTo>
                  <a:lnTo>
                    <a:pt x="327" y="76"/>
                  </a:lnTo>
                  <a:lnTo>
                    <a:pt x="17" y="36"/>
                  </a:lnTo>
                  <a:lnTo>
                    <a:pt x="0" y="15"/>
                  </a:lnTo>
                  <a:lnTo>
                    <a:pt x="21" y="0"/>
                  </a:lnTo>
                  <a:lnTo>
                    <a:pt x="2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89" name="Freeform 89">
              <a:extLst>
                <a:ext uri="{FF2B5EF4-FFF2-40B4-BE49-F238E27FC236}">
                  <a16:creationId xmlns:a16="http://schemas.microsoft.com/office/drawing/2014/main" id="{2D976505-BF81-498D-86E6-5E1CDFB19D88}"/>
                </a:ext>
              </a:extLst>
            </p:cNvPr>
            <p:cNvSpPr>
              <a:spLocks/>
            </p:cNvSpPr>
            <p:nvPr/>
          </p:nvSpPr>
          <p:spPr bwMode="auto">
            <a:xfrm>
              <a:off x="4610" y="3075"/>
              <a:ext cx="169" cy="51"/>
            </a:xfrm>
            <a:custGeom>
              <a:avLst/>
              <a:gdLst>
                <a:gd name="T0" fmla="*/ 23 w 339"/>
                <a:gd name="T1" fmla="*/ 0 h 101"/>
                <a:gd name="T2" fmla="*/ 160 w 339"/>
                <a:gd name="T3" fmla="*/ 12 h 101"/>
                <a:gd name="T4" fmla="*/ 204 w 339"/>
                <a:gd name="T5" fmla="*/ 21 h 101"/>
                <a:gd name="T6" fmla="*/ 339 w 339"/>
                <a:gd name="T7" fmla="*/ 57 h 101"/>
                <a:gd name="T8" fmla="*/ 335 w 339"/>
                <a:gd name="T9" fmla="*/ 101 h 101"/>
                <a:gd name="T10" fmla="*/ 291 w 339"/>
                <a:gd name="T11" fmla="*/ 99 h 101"/>
                <a:gd name="T12" fmla="*/ 192 w 339"/>
                <a:gd name="T13" fmla="*/ 69 h 101"/>
                <a:gd name="T14" fmla="*/ 154 w 339"/>
                <a:gd name="T15" fmla="*/ 63 h 101"/>
                <a:gd name="T16" fmla="*/ 15 w 339"/>
                <a:gd name="T17" fmla="*/ 37 h 101"/>
                <a:gd name="T18" fmla="*/ 0 w 339"/>
                <a:gd name="T19" fmla="*/ 16 h 101"/>
                <a:gd name="T20" fmla="*/ 23 w 339"/>
                <a:gd name="T21" fmla="*/ 0 h 101"/>
                <a:gd name="T22" fmla="*/ 23 w 339"/>
                <a:gd name="T23" fmla="*/ 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9" h="101">
                  <a:moveTo>
                    <a:pt x="23" y="0"/>
                  </a:moveTo>
                  <a:lnTo>
                    <a:pt x="160" y="12"/>
                  </a:lnTo>
                  <a:lnTo>
                    <a:pt x="204" y="21"/>
                  </a:lnTo>
                  <a:lnTo>
                    <a:pt x="339" y="57"/>
                  </a:lnTo>
                  <a:lnTo>
                    <a:pt x="335" y="101"/>
                  </a:lnTo>
                  <a:lnTo>
                    <a:pt x="291" y="99"/>
                  </a:lnTo>
                  <a:lnTo>
                    <a:pt x="192" y="69"/>
                  </a:lnTo>
                  <a:lnTo>
                    <a:pt x="154" y="63"/>
                  </a:lnTo>
                  <a:lnTo>
                    <a:pt x="15" y="37"/>
                  </a:lnTo>
                  <a:lnTo>
                    <a:pt x="0" y="16"/>
                  </a:lnTo>
                  <a:lnTo>
                    <a:pt x="23" y="0"/>
                  </a:lnTo>
                  <a:lnTo>
                    <a:pt x="2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90" name="Freeform 90">
              <a:extLst>
                <a:ext uri="{FF2B5EF4-FFF2-40B4-BE49-F238E27FC236}">
                  <a16:creationId xmlns:a16="http://schemas.microsoft.com/office/drawing/2014/main" id="{85472F47-80AB-425A-B3C7-93A601027906}"/>
                </a:ext>
              </a:extLst>
            </p:cNvPr>
            <p:cNvSpPr>
              <a:spLocks/>
            </p:cNvSpPr>
            <p:nvPr/>
          </p:nvSpPr>
          <p:spPr bwMode="auto">
            <a:xfrm>
              <a:off x="4353" y="3107"/>
              <a:ext cx="436" cy="215"/>
            </a:xfrm>
            <a:custGeom>
              <a:avLst/>
              <a:gdLst>
                <a:gd name="T0" fmla="*/ 854 w 873"/>
                <a:gd name="T1" fmla="*/ 57 h 432"/>
                <a:gd name="T2" fmla="*/ 667 w 873"/>
                <a:gd name="T3" fmla="*/ 133 h 432"/>
                <a:gd name="T4" fmla="*/ 483 w 873"/>
                <a:gd name="T5" fmla="*/ 211 h 432"/>
                <a:gd name="T6" fmla="*/ 363 w 873"/>
                <a:gd name="T7" fmla="*/ 268 h 432"/>
                <a:gd name="T8" fmla="*/ 257 w 873"/>
                <a:gd name="T9" fmla="*/ 318 h 432"/>
                <a:gd name="T10" fmla="*/ 152 w 873"/>
                <a:gd name="T11" fmla="*/ 369 h 432"/>
                <a:gd name="T12" fmla="*/ 32 w 873"/>
                <a:gd name="T13" fmla="*/ 432 h 432"/>
                <a:gd name="T14" fmla="*/ 0 w 873"/>
                <a:gd name="T15" fmla="*/ 422 h 432"/>
                <a:gd name="T16" fmla="*/ 10 w 873"/>
                <a:gd name="T17" fmla="*/ 390 h 432"/>
                <a:gd name="T18" fmla="*/ 129 w 873"/>
                <a:gd name="T19" fmla="*/ 327 h 432"/>
                <a:gd name="T20" fmla="*/ 238 w 873"/>
                <a:gd name="T21" fmla="*/ 280 h 432"/>
                <a:gd name="T22" fmla="*/ 346 w 873"/>
                <a:gd name="T23" fmla="*/ 232 h 432"/>
                <a:gd name="T24" fmla="*/ 468 w 873"/>
                <a:gd name="T25" fmla="*/ 177 h 432"/>
                <a:gd name="T26" fmla="*/ 648 w 873"/>
                <a:gd name="T27" fmla="*/ 88 h 432"/>
                <a:gd name="T28" fmla="*/ 732 w 873"/>
                <a:gd name="T29" fmla="*/ 44 h 432"/>
                <a:gd name="T30" fmla="*/ 831 w 873"/>
                <a:gd name="T31" fmla="*/ 0 h 432"/>
                <a:gd name="T32" fmla="*/ 871 w 873"/>
                <a:gd name="T33" fmla="*/ 17 h 432"/>
                <a:gd name="T34" fmla="*/ 873 w 873"/>
                <a:gd name="T35" fmla="*/ 40 h 432"/>
                <a:gd name="T36" fmla="*/ 854 w 873"/>
                <a:gd name="T37" fmla="*/ 57 h 432"/>
                <a:gd name="T38" fmla="*/ 854 w 873"/>
                <a:gd name="T39" fmla="*/ 57 h 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73" h="432">
                  <a:moveTo>
                    <a:pt x="854" y="57"/>
                  </a:moveTo>
                  <a:lnTo>
                    <a:pt x="667" y="133"/>
                  </a:lnTo>
                  <a:lnTo>
                    <a:pt x="483" y="211"/>
                  </a:lnTo>
                  <a:lnTo>
                    <a:pt x="363" y="268"/>
                  </a:lnTo>
                  <a:lnTo>
                    <a:pt x="257" y="318"/>
                  </a:lnTo>
                  <a:lnTo>
                    <a:pt x="152" y="369"/>
                  </a:lnTo>
                  <a:lnTo>
                    <a:pt x="32" y="432"/>
                  </a:lnTo>
                  <a:lnTo>
                    <a:pt x="0" y="422"/>
                  </a:lnTo>
                  <a:lnTo>
                    <a:pt x="10" y="390"/>
                  </a:lnTo>
                  <a:lnTo>
                    <a:pt x="129" y="327"/>
                  </a:lnTo>
                  <a:lnTo>
                    <a:pt x="238" y="280"/>
                  </a:lnTo>
                  <a:lnTo>
                    <a:pt x="346" y="232"/>
                  </a:lnTo>
                  <a:lnTo>
                    <a:pt x="468" y="177"/>
                  </a:lnTo>
                  <a:lnTo>
                    <a:pt x="648" y="88"/>
                  </a:lnTo>
                  <a:lnTo>
                    <a:pt x="732" y="44"/>
                  </a:lnTo>
                  <a:lnTo>
                    <a:pt x="831" y="0"/>
                  </a:lnTo>
                  <a:lnTo>
                    <a:pt x="871" y="17"/>
                  </a:lnTo>
                  <a:lnTo>
                    <a:pt x="873" y="40"/>
                  </a:lnTo>
                  <a:lnTo>
                    <a:pt x="854" y="57"/>
                  </a:lnTo>
                  <a:lnTo>
                    <a:pt x="854" y="5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91" name="Freeform 91">
              <a:extLst>
                <a:ext uri="{FF2B5EF4-FFF2-40B4-BE49-F238E27FC236}">
                  <a16:creationId xmlns:a16="http://schemas.microsoft.com/office/drawing/2014/main" id="{05635A53-A79D-4C2A-88A7-1EBBC286C940}"/>
                </a:ext>
              </a:extLst>
            </p:cNvPr>
            <p:cNvSpPr>
              <a:spLocks/>
            </p:cNvSpPr>
            <p:nvPr/>
          </p:nvSpPr>
          <p:spPr bwMode="auto">
            <a:xfrm>
              <a:off x="4351" y="3172"/>
              <a:ext cx="443" cy="219"/>
            </a:xfrm>
            <a:custGeom>
              <a:avLst/>
              <a:gdLst>
                <a:gd name="T0" fmla="*/ 877 w 886"/>
                <a:gd name="T1" fmla="*/ 35 h 437"/>
                <a:gd name="T2" fmla="*/ 723 w 886"/>
                <a:gd name="T3" fmla="*/ 103 h 437"/>
                <a:gd name="T4" fmla="*/ 593 w 886"/>
                <a:gd name="T5" fmla="*/ 164 h 437"/>
                <a:gd name="T6" fmla="*/ 464 w 886"/>
                <a:gd name="T7" fmla="*/ 225 h 437"/>
                <a:gd name="T8" fmla="*/ 314 w 886"/>
                <a:gd name="T9" fmla="*/ 295 h 437"/>
                <a:gd name="T10" fmla="*/ 181 w 886"/>
                <a:gd name="T11" fmla="*/ 365 h 437"/>
                <a:gd name="T12" fmla="*/ 120 w 886"/>
                <a:gd name="T13" fmla="*/ 401 h 437"/>
                <a:gd name="T14" fmla="*/ 50 w 886"/>
                <a:gd name="T15" fmla="*/ 437 h 437"/>
                <a:gd name="T16" fmla="*/ 2 w 886"/>
                <a:gd name="T17" fmla="*/ 422 h 437"/>
                <a:gd name="T18" fmla="*/ 0 w 886"/>
                <a:gd name="T19" fmla="*/ 396 h 437"/>
                <a:gd name="T20" fmla="*/ 19 w 886"/>
                <a:gd name="T21" fmla="*/ 375 h 437"/>
                <a:gd name="T22" fmla="*/ 154 w 886"/>
                <a:gd name="T23" fmla="*/ 306 h 437"/>
                <a:gd name="T24" fmla="*/ 289 w 886"/>
                <a:gd name="T25" fmla="*/ 240 h 437"/>
                <a:gd name="T26" fmla="*/ 439 w 886"/>
                <a:gd name="T27" fmla="*/ 173 h 437"/>
                <a:gd name="T28" fmla="*/ 572 w 886"/>
                <a:gd name="T29" fmla="*/ 120 h 437"/>
                <a:gd name="T30" fmla="*/ 706 w 886"/>
                <a:gd name="T31" fmla="*/ 65 h 437"/>
                <a:gd name="T32" fmla="*/ 861 w 886"/>
                <a:gd name="T33" fmla="*/ 0 h 437"/>
                <a:gd name="T34" fmla="*/ 886 w 886"/>
                <a:gd name="T35" fmla="*/ 10 h 437"/>
                <a:gd name="T36" fmla="*/ 877 w 886"/>
                <a:gd name="T37" fmla="*/ 35 h 437"/>
                <a:gd name="T38" fmla="*/ 877 w 886"/>
                <a:gd name="T39" fmla="*/ 35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86" h="437">
                  <a:moveTo>
                    <a:pt x="877" y="35"/>
                  </a:moveTo>
                  <a:lnTo>
                    <a:pt x="723" y="103"/>
                  </a:lnTo>
                  <a:lnTo>
                    <a:pt x="593" y="164"/>
                  </a:lnTo>
                  <a:lnTo>
                    <a:pt x="464" y="225"/>
                  </a:lnTo>
                  <a:lnTo>
                    <a:pt x="314" y="295"/>
                  </a:lnTo>
                  <a:lnTo>
                    <a:pt x="181" y="365"/>
                  </a:lnTo>
                  <a:lnTo>
                    <a:pt x="120" y="401"/>
                  </a:lnTo>
                  <a:lnTo>
                    <a:pt x="50" y="437"/>
                  </a:lnTo>
                  <a:lnTo>
                    <a:pt x="2" y="422"/>
                  </a:lnTo>
                  <a:lnTo>
                    <a:pt x="0" y="396"/>
                  </a:lnTo>
                  <a:lnTo>
                    <a:pt x="19" y="375"/>
                  </a:lnTo>
                  <a:lnTo>
                    <a:pt x="154" y="306"/>
                  </a:lnTo>
                  <a:lnTo>
                    <a:pt x="289" y="240"/>
                  </a:lnTo>
                  <a:lnTo>
                    <a:pt x="439" y="173"/>
                  </a:lnTo>
                  <a:lnTo>
                    <a:pt x="572" y="120"/>
                  </a:lnTo>
                  <a:lnTo>
                    <a:pt x="706" y="65"/>
                  </a:lnTo>
                  <a:lnTo>
                    <a:pt x="861" y="0"/>
                  </a:lnTo>
                  <a:lnTo>
                    <a:pt x="886" y="10"/>
                  </a:lnTo>
                  <a:lnTo>
                    <a:pt x="877" y="35"/>
                  </a:lnTo>
                  <a:lnTo>
                    <a:pt x="877" y="3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92" name="Freeform 92">
              <a:extLst>
                <a:ext uri="{FF2B5EF4-FFF2-40B4-BE49-F238E27FC236}">
                  <a16:creationId xmlns:a16="http://schemas.microsoft.com/office/drawing/2014/main" id="{BB8C5FE3-9B05-4BCD-9519-8B77D48B1118}"/>
                </a:ext>
              </a:extLst>
            </p:cNvPr>
            <p:cNvSpPr>
              <a:spLocks/>
            </p:cNvSpPr>
            <p:nvPr/>
          </p:nvSpPr>
          <p:spPr bwMode="auto">
            <a:xfrm>
              <a:off x="3696" y="3019"/>
              <a:ext cx="348" cy="89"/>
            </a:xfrm>
            <a:custGeom>
              <a:avLst/>
              <a:gdLst>
                <a:gd name="T0" fmla="*/ 681 w 698"/>
                <a:gd name="T1" fmla="*/ 36 h 177"/>
                <a:gd name="T2" fmla="*/ 188 w 698"/>
                <a:gd name="T3" fmla="*/ 130 h 177"/>
                <a:gd name="T4" fmla="*/ 23 w 698"/>
                <a:gd name="T5" fmla="*/ 177 h 177"/>
                <a:gd name="T6" fmla="*/ 0 w 698"/>
                <a:gd name="T7" fmla="*/ 166 h 177"/>
                <a:gd name="T8" fmla="*/ 14 w 698"/>
                <a:gd name="T9" fmla="*/ 141 h 177"/>
                <a:gd name="T10" fmla="*/ 181 w 698"/>
                <a:gd name="T11" fmla="*/ 92 h 177"/>
                <a:gd name="T12" fmla="*/ 426 w 698"/>
                <a:gd name="T13" fmla="*/ 42 h 177"/>
                <a:gd name="T14" fmla="*/ 675 w 698"/>
                <a:gd name="T15" fmla="*/ 0 h 177"/>
                <a:gd name="T16" fmla="*/ 698 w 698"/>
                <a:gd name="T17" fmla="*/ 15 h 177"/>
                <a:gd name="T18" fmla="*/ 681 w 698"/>
                <a:gd name="T19" fmla="*/ 36 h 177"/>
                <a:gd name="T20" fmla="*/ 681 w 698"/>
                <a:gd name="T21" fmla="*/ 3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98" h="177">
                  <a:moveTo>
                    <a:pt x="681" y="36"/>
                  </a:moveTo>
                  <a:lnTo>
                    <a:pt x="188" y="130"/>
                  </a:lnTo>
                  <a:lnTo>
                    <a:pt x="23" y="177"/>
                  </a:lnTo>
                  <a:lnTo>
                    <a:pt x="0" y="166"/>
                  </a:lnTo>
                  <a:lnTo>
                    <a:pt x="14" y="141"/>
                  </a:lnTo>
                  <a:lnTo>
                    <a:pt x="181" y="92"/>
                  </a:lnTo>
                  <a:lnTo>
                    <a:pt x="426" y="42"/>
                  </a:lnTo>
                  <a:lnTo>
                    <a:pt x="675" y="0"/>
                  </a:lnTo>
                  <a:lnTo>
                    <a:pt x="698" y="15"/>
                  </a:lnTo>
                  <a:lnTo>
                    <a:pt x="681" y="36"/>
                  </a:lnTo>
                  <a:lnTo>
                    <a:pt x="681" y="3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93" name="Freeform 93">
              <a:extLst>
                <a:ext uri="{FF2B5EF4-FFF2-40B4-BE49-F238E27FC236}">
                  <a16:creationId xmlns:a16="http://schemas.microsoft.com/office/drawing/2014/main" id="{2314A26D-A3CB-4BFE-A421-A783BB7702CF}"/>
                </a:ext>
              </a:extLst>
            </p:cNvPr>
            <p:cNvSpPr>
              <a:spLocks/>
            </p:cNvSpPr>
            <p:nvPr/>
          </p:nvSpPr>
          <p:spPr bwMode="auto">
            <a:xfrm>
              <a:off x="3743" y="3124"/>
              <a:ext cx="527" cy="145"/>
            </a:xfrm>
            <a:custGeom>
              <a:avLst/>
              <a:gdLst>
                <a:gd name="T0" fmla="*/ 23 w 1054"/>
                <a:gd name="T1" fmla="*/ 0 h 291"/>
                <a:gd name="T2" fmla="*/ 316 w 1054"/>
                <a:gd name="T3" fmla="*/ 61 h 291"/>
                <a:gd name="T4" fmla="*/ 609 w 1054"/>
                <a:gd name="T5" fmla="*/ 124 h 291"/>
                <a:gd name="T6" fmla="*/ 865 w 1054"/>
                <a:gd name="T7" fmla="*/ 192 h 291"/>
                <a:gd name="T8" fmla="*/ 1038 w 1054"/>
                <a:gd name="T9" fmla="*/ 255 h 291"/>
                <a:gd name="T10" fmla="*/ 1054 w 1054"/>
                <a:gd name="T11" fmla="*/ 276 h 291"/>
                <a:gd name="T12" fmla="*/ 1031 w 1054"/>
                <a:gd name="T13" fmla="*/ 291 h 291"/>
                <a:gd name="T14" fmla="*/ 850 w 1054"/>
                <a:gd name="T15" fmla="*/ 251 h 291"/>
                <a:gd name="T16" fmla="*/ 725 w 1054"/>
                <a:gd name="T17" fmla="*/ 209 h 291"/>
                <a:gd name="T18" fmla="*/ 599 w 1054"/>
                <a:gd name="T19" fmla="*/ 171 h 291"/>
                <a:gd name="T20" fmla="*/ 306 w 1054"/>
                <a:gd name="T21" fmla="*/ 105 h 291"/>
                <a:gd name="T22" fmla="*/ 15 w 1054"/>
                <a:gd name="T23" fmla="*/ 36 h 291"/>
                <a:gd name="T24" fmla="*/ 0 w 1054"/>
                <a:gd name="T25" fmla="*/ 16 h 291"/>
                <a:gd name="T26" fmla="*/ 23 w 1054"/>
                <a:gd name="T27" fmla="*/ 0 h 291"/>
                <a:gd name="T28" fmla="*/ 23 w 1054"/>
                <a:gd name="T29" fmla="*/ 0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54" h="291">
                  <a:moveTo>
                    <a:pt x="23" y="0"/>
                  </a:moveTo>
                  <a:lnTo>
                    <a:pt x="316" y="61"/>
                  </a:lnTo>
                  <a:lnTo>
                    <a:pt x="609" y="124"/>
                  </a:lnTo>
                  <a:lnTo>
                    <a:pt x="865" y="192"/>
                  </a:lnTo>
                  <a:lnTo>
                    <a:pt x="1038" y="255"/>
                  </a:lnTo>
                  <a:lnTo>
                    <a:pt x="1054" y="276"/>
                  </a:lnTo>
                  <a:lnTo>
                    <a:pt x="1031" y="291"/>
                  </a:lnTo>
                  <a:lnTo>
                    <a:pt x="850" y="251"/>
                  </a:lnTo>
                  <a:lnTo>
                    <a:pt x="725" y="209"/>
                  </a:lnTo>
                  <a:lnTo>
                    <a:pt x="599" y="171"/>
                  </a:lnTo>
                  <a:lnTo>
                    <a:pt x="306" y="105"/>
                  </a:lnTo>
                  <a:lnTo>
                    <a:pt x="15" y="36"/>
                  </a:lnTo>
                  <a:lnTo>
                    <a:pt x="0" y="16"/>
                  </a:lnTo>
                  <a:lnTo>
                    <a:pt x="23" y="0"/>
                  </a:lnTo>
                  <a:lnTo>
                    <a:pt x="2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94" name="Freeform 94">
              <a:extLst>
                <a:ext uri="{FF2B5EF4-FFF2-40B4-BE49-F238E27FC236}">
                  <a16:creationId xmlns:a16="http://schemas.microsoft.com/office/drawing/2014/main" id="{F53141F0-7548-4D07-9792-4FCE0B1F3100}"/>
                </a:ext>
              </a:extLst>
            </p:cNvPr>
            <p:cNvSpPr>
              <a:spLocks/>
            </p:cNvSpPr>
            <p:nvPr/>
          </p:nvSpPr>
          <p:spPr bwMode="auto">
            <a:xfrm>
              <a:off x="3678" y="3094"/>
              <a:ext cx="34" cy="92"/>
            </a:xfrm>
            <a:custGeom>
              <a:avLst/>
              <a:gdLst>
                <a:gd name="T0" fmla="*/ 67 w 67"/>
                <a:gd name="T1" fmla="*/ 16 h 185"/>
                <a:gd name="T2" fmla="*/ 57 w 67"/>
                <a:gd name="T3" fmla="*/ 164 h 185"/>
                <a:gd name="T4" fmla="*/ 19 w 67"/>
                <a:gd name="T5" fmla="*/ 185 h 185"/>
                <a:gd name="T6" fmla="*/ 0 w 67"/>
                <a:gd name="T7" fmla="*/ 149 h 185"/>
                <a:gd name="T8" fmla="*/ 30 w 67"/>
                <a:gd name="T9" fmla="*/ 21 h 185"/>
                <a:gd name="T10" fmla="*/ 46 w 67"/>
                <a:gd name="T11" fmla="*/ 0 h 185"/>
                <a:gd name="T12" fmla="*/ 67 w 67"/>
                <a:gd name="T13" fmla="*/ 16 h 185"/>
                <a:gd name="T14" fmla="*/ 67 w 67"/>
                <a:gd name="T15" fmla="*/ 16 h 1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7" h="185">
                  <a:moveTo>
                    <a:pt x="67" y="16"/>
                  </a:moveTo>
                  <a:lnTo>
                    <a:pt x="57" y="164"/>
                  </a:lnTo>
                  <a:lnTo>
                    <a:pt x="19" y="185"/>
                  </a:lnTo>
                  <a:lnTo>
                    <a:pt x="0" y="149"/>
                  </a:lnTo>
                  <a:lnTo>
                    <a:pt x="30" y="21"/>
                  </a:lnTo>
                  <a:lnTo>
                    <a:pt x="46" y="0"/>
                  </a:lnTo>
                  <a:lnTo>
                    <a:pt x="67" y="16"/>
                  </a:lnTo>
                  <a:lnTo>
                    <a:pt x="67"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95" name="Freeform 95">
              <a:extLst>
                <a:ext uri="{FF2B5EF4-FFF2-40B4-BE49-F238E27FC236}">
                  <a16:creationId xmlns:a16="http://schemas.microsoft.com/office/drawing/2014/main" id="{A0A25C58-3C47-4C96-B67D-600CA1396CB7}"/>
                </a:ext>
              </a:extLst>
            </p:cNvPr>
            <p:cNvSpPr>
              <a:spLocks/>
            </p:cNvSpPr>
            <p:nvPr/>
          </p:nvSpPr>
          <p:spPr bwMode="auto">
            <a:xfrm>
              <a:off x="3734" y="3190"/>
              <a:ext cx="636" cy="194"/>
            </a:xfrm>
            <a:custGeom>
              <a:avLst/>
              <a:gdLst>
                <a:gd name="T0" fmla="*/ 34 w 1272"/>
                <a:gd name="T1" fmla="*/ 0 h 388"/>
                <a:gd name="T2" fmla="*/ 82 w 1272"/>
                <a:gd name="T3" fmla="*/ 23 h 388"/>
                <a:gd name="T4" fmla="*/ 396 w 1272"/>
                <a:gd name="T5" fmla="*/ 103 h 388"/>
                <a:gd name="T6" fmla="*/ 827 w 1272"/>
                <a:gd name="T7" fmla="*/ 190 h 388"/>
                <a:gd name="T8" fmla="*/ 911 w 1272"/>
                <a:gd name="T9" fmla="*/ 221 h 388"/>
                <a:gd name="T10" fmla="*/ 1152 w 1272"/>
                <a:gd name="T11" fmla="*/ 295 h 388"/>
                <a:gd name="T12" fmla="*/ 1265 w 1272"/>
                <a:gd name="T13" fmla="*/ 331 h 388"/>
                <a:gd name="T14" fmla="*/ 1272 w 1272"/>
                <a:gd name="T15" fmla="*/ 381 h 388"/>
                <a:gd name="T16" fmla="*/ 1223 w 1272"/>
                <a:gd name="T17" fmla="*/ 388 h 388"/>
                <a:gd name="T18" fmla="*/ 1135 w 1272"/>
                <a:gd name="T19" fmla="*/ 362 h 388"/>
                <a:gd name="T20" fmla="*/ 892 w 1272"/>
                <a:gd name="T21" fmla="*/ 280 h 388"/>
                <a:gd name="T22" fmla="*/ 808 w 1272"/>
                <a:gd name="T23" fmla="*/ 244 h 388"/>
                <a:gd name="T24" fmla="*/ 601 w 1272"/>
                <a:gd name="T25" fmla="*/ 183 h 388"/>
                <a:gd name="T26" fmla="*/ 388 w 1272"/>
                <a:gd name="T27" fmla="*/ 139 h 388"/>
                <a:gd name="T28" fmla="*/ 72 w 1272"/>
                <a:gd name="T29" fmla="*/ 59 h 388"/>
                <a:gd name="T30" fmla="*/ 19 w 1272"/>
                <a:gd name="T31" fmla="*/ 56 h 388"/>
                <a:gd name="T32" fmla="*/ 0 w 1272"/>
                <a:gd name="T33" fmla="*/ 21 h 388"/>
                <a:gd name="T34" fmla="*/ 12 w 1272"/>
                <a:gd name="T35" fmla="*/ 2 h 388"/>
                <a:gd name="T36" fmla="*/ 34 w 1272"/>
                <a:gd name="T37" fmla="*/ 0 h 388"/>
                <a:gd name="T38" fmla="*/ 34 w 1272"/>
                <a:gd name="T39" fmla="*/ 0 h 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72" h="388">
                  <a:moveTo>
                    <a:pt x="34" y="0"/>
                  </a:moveTo>
                  <a:lnTo>
                    <a:pt x="82" y="23"/>
                  </a:lnTo>
                  <a:lnTo>
                    <a:pt x="396" y="103"/>
                  </a:lnTo>
                  <a:lnTo>
                    <a:pt x="827" y="190"/>
                  </a:lnTo>
                  <a:lnTo>
                    <a:pt x="911" y="221"/>
                  </a:lnTo>
                  <a:lnTo>
                    <a:pt x="1152" y="295"/>
                  </a:lnTo>
                  <a:lnTo>
                    <a:pt x="1265" y="331"/>
                  </a:lnTo>
                  <a:lnTo>
                    <a:pt x="1272" y="381"/>
                  </a:lnTo>
                  <a:lnTo>
                    <a:pt x="1223" y="388"/>
                  </a:lnTo>
                  <a:lnTo>
                    <a:pt x="1135" y="362"/>
                  </a:lnTo>
                  <a:lnTo>
                    <a:pt x="892" y="280"/>
                  </a:lnTo>
                  <a:lnTo>
                    <a:pt x="808" y="244"/>
                  </a:lnTo>
                  <a:lnTo>
                    <a:pt x="601" y="183"/>
                  </a:lnTo>
                  <a:lnTo>
                    <a:pt x="388" y="139"/>
                  </a:lnTo>
                  <a:lnTo>
                    <a:pt x="72" y="59"/>
                  </a:lnTo>
                  <a:lnTo>
                    <a:pt x="19" y="56"/>
                  </a:lnTo>
                  <a:lnTo>
                    <a:pt x="0" y="21"/>
                  </a:lnTo>
                  <a:lnTo>
                    <a:pt x="12" y="2"/>
                  </a:lnTo>
                  <a:lnTo>
                    <a:pt x="34" y="0"/>
                  </a:lnTo>
                  <a:lnTo>
                    <a:pt x="3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96" name="Freeform 96">
              <a:extLst>
                <a:ext uri="{FF2B5EF4-FFF2-40B4-BE49-F238E27FC236}">
                  <a16:creationId xmlns:a16="http://schemas.microsoft.com/office/drawing/2014/main" id="{4DC7BE8B-84B0-4F75-9619-93D6003AEBE4}"/>
                </a:ext>
              </a:extLst>
            </p:cNvPr>
            <p:cNvSpPr>
              <a:spLocks/>
            </p:cNvSpPr>
            <p:nvPr/>
          </p:nvSpPr>
          <p:spPr bwMode="auto">
            <a:xfrm>
              <a:off x="3943" y="3248"/>
              <a:ext cx="72" cy="225"/>
            </a:xfrm>
            <a:custGeom>
              <a:avLst/>
              <a:gdLst>
                <a:gd name="T0" fmla="*/ 68 w 144"/>
                <a:gd name="T1" fmla="*/ 27 h 451"/>
                <a:gd name="T2" fmla="*/ 68 w 144"/>
                <a:gd name="T3" fmla="*/ 113 h 451"/>
                <a:gd name="T4" fmla="*/ 144 w 144"/>
                <a:gd name="T5" fmla="*/ 419 h 451"/>
                <a:gd name="T6" fmla="*/ 138 w 144"/>
                <a:gd name="T7" fmla="*/ 441 h 451"/>
                <a:gd name="T8" fmla="*/ 121 w 144"/>
                <a:gd name="T9" fmla="*/ 451 h 451"/>
                <a:gd name="T10" fmla="*/ 89 w 144"/>
                <a:gd name="T11" fmla="*/ 428 h 451"/>
                <a:gd name="T12" fmla="*/ 32 w 144"/>
                <a:gd name="T13" fmla="*/ 120 h 451"/>
                <a:gd name="T14" fmla="*/ 0 w 144"/>
                <a:gd name="T15" fmla="*/ 40 h 451"/>
                <a:gd name="T16" fmla="*/ 5 w 144"/>
                <a:gd name="T17" fmla="*/ 12 h 451"/>
                <a:gd name="T18" fmla="*/ 28 w 144"/>
                <a:gd name="T19" fmla="*/ 0 h 451"/>
                <a:gd name="T20" fmla="*/ 68 w 144"/>
                <a:gd name="T21" fmla="*/ 27 h 451"/>
                <a:gd name="T22" fmla="*/ 68 w 144"/>
                <a:gd name="T23" fmla="*/ 27 h 4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4" h="451">
                  <a:moveTo>
                    <a:pt x="68" y="27"/>
                  </a:moveTo>
                  <a:lnTo>
                    <a:pt x="68" y="113"/>
                  </a:lnTo>
                  <a:lnTo>
                    <a:pt x="144" y="419"/>
                  </a:lnTo>
                  <a:lnTo>
                    <a:pt x="138" y="441"/>
                  </a:lnTo>
                  <a:lnTo>
                    <a:pt x="121" y="451"/>
                  </a:lnTo>
                  <a:lnTo>
                    <a:pt x="89" y="428"/>
                  </a:lnTo>
                  <a:lnTo>
                    <a:pt x="32" y="120"/>
                  </a:lnTo>
                  <a:lnTo>
                    <a:pt x="0" y="40"/>
                  </a:lnTo>
                  <a:lnTo>
                    <a:pt x="5" y="12"/>
                  </a:lnTo>
                  <a:lnTo>
                    <a:pt x="28" y="0"/>
                  </a:lnTo>
                  <a:lnTo>
                    <a:pt x="68" y="27"/>
                  </a:lnTo>
                  <a:lnTo>
                    <a:pt x="68"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97" name="Freeform 97">
              <a:extLst>
                <a:ext uri="{FF2B5EF4-FFF2-40B4-BE49-F238E27FC236}">
                  <a16:creationId xmlns:a16="http://schemas.microsoft.com/office/drawing/2014/main" id="{2962FA93-40AF-4BC9-B04F-502AA19A0226}"/>
                </a:ext>
              </a:extLst>
            </p:cNvPr>
            <p:cNvSpPr>
              <a:spLocks/>
            </p:cNvSpPr>
            <p:nvPr/>
          </p:nvSpPr>
          <p:spPr bwMode="auto">
            <a:xfrm>
              <a:off x="4020" y="3457"/>
              <a:ext cx="363" cy="125"/>
            </a:xfrm>
            <a:custGeom>
              <a:avLst/>
              <a:gdLst>
                <a:gd name="T0" fmla="*/ 34 w 726"/>
                <a:gd name="T1" fmla="*/ 0 h 249"/>
                <a:gd name="T2" fmla="*/ 77 w 726"/>
                <a:gd name="T3" fmla="*/ 20 h 249"/>
                <a:gd name="T4" fmla="*/ 346 w 726"/>
                <a:gd name="T5" fmla="*/ 119 h 249"/>
                <a:gd name="T6" fmla="*/ 522 w 726"/>
                <a:gd name="T7" fmla="*/ 165 h 249"/>
                <a:gd name="T8" fmla="*/ 697 w 726"/>
                <a:gd name="T9" fmla="*/ 188 h 249"/>
                <a:gd name="T10" fmla="*/ 726 w 726"/>
                <a:gd name="T11" fmla="*/ 220 h 249"/>
                <a:gd name="T12" fmla="*/ 716 w 726"/>
                <a:gd name="T13" fmla="*/ 241 h 249"/>
                <a:gd name="T14" fmla="*/ 694 w 726"/>
                <a:gd name="T15" fmla="*/ 249 h 249"/>
                <a:gd name="T16" fmla="*/ 513 w 726"/>
                <a:gd name="T17" fmla="*/ 212 h 249"/>
                <a:gd name="T18" fmla="*/ 334 w 726"/>
                <a:gd name="T19" fmla="*/ 155 h 249"/>
                <a:gd name="T20" fmla="*/ 201 w 726"/>
                <a:gd name="T21" fmla="*/ 102 h 249"/>
                <a:gd name="T22" fmla="*/ 68 w 726"/>
                <a:gd name="T23" fmla="*/ 57 h 249"/>
                <a:gd name="T24" fmla="*/ 19 w 726"/>
                <a:gd name="T25" fmla="*/ 53 h 249"/>
                <a:gd name="T26" fmla="*/ 0 w 726"/>
                <a:gd name="T27" fmla="*/ 19 h 249"/>
                <a:gd name="T28" fmla="*/ 11 w 726"/>
                <a:gd name="T29" fmla="*/ 0 h 249"/>
                <a:gd name="T30" fmla="*/ 34 w 726"/>
                <a:gd name="T31" fmla="*/ 0 h 249"/>
                <a:gd name="T32" fmla="*/ 34 w 726"/>
                <a:gd name="T33" fmla="*/ 0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26" h="249">
                  <a:moveTo>
                    <a:pt x="34" y="0"/>
                  </a:moveTo>
                  <a:lnTo>
                    <a:pt x="77" y="20"/>
                  </a:lnTo>
                  <a:lnTo>
                    <a:pt x="346" y="119"/>
                  </a:lnTo>
                  <a:lnTo>
                    <a:pt x="522" y="165"/>
                  </a:lnTo>
                  <a:lnTo>
                    <a:pt x="697" y="188"/>
                  </a:lnTo>
                  <a:lnTo>
                    <a:pt x="726" y="220"/>
                  </a:lnTo>
                  <a:lnTo>
                    <a:pt x="716" y="241"/>
                  </a:lnTo>
                  <a:lnTo>
                    <a:pt x="694" y="249"/>
                  </a:lnTo>
                  <a:lnTo>
                    <a:pt x="513" y="212"/>
                  </a:lnTo>
                  <a:lnTo>
                    <a:pt x="334" y="155"/>
                  </a:lnTo>
                  <a:lnTo>
                    <a:pt x="201" y="102"/>
                  </a:lnTo>
                  <a:lnTo>
                    <a:pt x="68" y="57"/>
                  </a:lnTo>
                  <a:lnTo>
                    <a:pt x="19" y="53"/>
                  </a:lnTo>
                  <a:lnTo>
                    <a:pt x="0" y="19"/>
                  </a:lnTo>
                  <a:lnTo>
                    <a:pt x="11" y="0"/>
                  </a:lnTo>
                  <a:lnTo>
                    <a:pt x="34" y="0"/>
                  </a:lnTo>
                  <a:lnTo>
                    <a:pt x="3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98" name="Freeform 98">
              <a:extLst>
                <a:ext uri="{FF2B5EF4-FFF2-40B4-BE49-F238E27FC236}">
                  <a16:creationId xmlns:a16="http://schemas.microsoft.com/office/drawing/2014/main" id="{F201124D-294B-4400-A67D-77695CCAC62F}"/>
                </a:ext>
              </a:extLst>
            </p:cNvPr>
            <p:cNvSpPr>
              <a:spLocks/>
            </p:cNvSpPr>
            <p:nvPr/>
          </p:nvSpPr>
          <p:spPr bwMode="auto">
            <a:xfrm>
              <a:off x="4365" y="3357"/>
              <a:ext cx="46" cy="116"/>
            </a:xfrm>
            <a:custGeom>
              <a:avLst/>
              <a:gdLst>
                <a:gd name="T0" fmla="*/ 93 w 93"/>
                <a:gd name="T1" fmla="*/ 30 h 232"/>
                <a:gd name="T2" fmla="*/ 70 w 93"/>
                <a:gd name="T3" fmla="*/ 150 h 232"/>
                <a:gd name="T4" fmla="*/ 61 w 93"/>
                <a:gd name="T5" fmla="*/ 205 h 232"/>
                <a:gd name="T6" fmla="*/ 47 w 93"/>
                <a:gd name="T7" fmla="*/ 226 h 232"/>
                <a:gd name="T8" fmla="*/ 26 w 93"/>
                <a:gd name="T9" fmla="*/ 232 h 232"/>
                <a:gd name="T10" fmla="*/ 0 w 93"/>
                <a:gd name="T11" fmla="*/ 198 h 232"/>
                <a:gd name="T12" fmla="*/ 5 w 93"/>
                <a:gd name="T13" fmla="*/ 137 h 232"/>
                <a:gd name="T14" fmla="*/ 45 w 93"/>
                <a:gd name="T15" fmla="*/ 17 h 232"/>
                <a:gd name="T16" fmla="*/ 76 w 93"/>
                <a:gd name="T17" fmla="*/ 0 h 232"/>
                <a:gd name="T18" fmla="*/ 93 w 93"/>
                <a:gd name="T19" fmla="*/ 30 h 232"/>
                <a:gd name="T20" fmla="*/ 93 w 93"/>
                <a:gd name="T21" fmla="*/ 3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3" h="232">
                  <a:moveTo>
                    <a:pt x="93" y="30"/>
                  </a:moveTo>
                  <a:lnTo>
                    <a:pt x="70" y="150"/>
                  </a:lnTo>
                  <a:lnTo>
                    <a:pt x="61" y="205"/>
                  </a:lnTo>
                  <a:lnTo>
                    <a:pt x="47" y="226"/>
                  </a:lnTo>
                  <a:lnTo>
                    <a:pt x="26" y="232"/>
                  </a:lnTo>
                  <a:lnTo>
                    <a:pt x="0" y="198"/>
                  </a:lnTo>
                  <a:lnTo>
                    <a:pt x="5" y="137"/>
                  </a:lnTo>
                  <a:lnTo>
                    <a:pt x="45" y="17"/>
                  </a:lnTo>
                  <a:lnTo>
                    <a:pt x="76" y="0"/>
                  </a:lnTo>
                  <a:lnTo>
                    <a:pt x="93" y="30"/>
                  </a:lnTo>
                  <a:lnTo>
                    <a:pt x="93"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99" name="Freeform 99">
              <a:extLst>
                <a:ext uri="{FF2B5EF4-FFF2-40B4-BE49-F238E27FC236}">
                  <a16:creationId xmlns:a16="http://schemas.microsoft.com/office/drawing/2014/main" id="{E0227C1B-2E62-4C2E-8474-194D5BF35E46}"/>
                </a:ext>
              </a:extLst>
            </p:cNvPr>
            <p:cNvSpPr>
              <a:spLocks/>
            </p:cNvSpPr>
            <p:nvPr/>
          </p:nvSpPr>
          <p:spPr bwMode="auto">
            <a:xfrm>
              <a:off x="4618" y="3212"/>
              <a:ext cx="103" cy="205"/>
            </a:xfrm>
            <a:custGeom>
              <a:avLst/>
              <a:gdLst>
                <a:gd name="T0" fmla="*/ 208 w 208"/>
                <a:gd name="T1" fmla="*/ 25 h 411"/>
                <a:gd name="T2" fmla="*/ 147 w 208"/>
                <a:gd name="T3" fmla="*/ 179 h 411"/>
                <a:gd name="T4" fmla="*/ 92 w 208"/>
                <a:gd name="T5" fmla="*/ 321 h 411"/>
                <a:gd name="T6" fmla="*/ 35 w 208"/>
                <a:gd name="T7" fmla="*/ 401 h 411"/>
                <a:gd name="T8" fmla="*/ 10 w 208"/>
                <a:gd name="T9" fmla="*/ 411 h 411"/>
                <a:gd name="T10" fmla="*/ 0 w 208"/>
                <a:gd name="T11" fmla="*/ 386 h 411"/>
                <a:gd name="T12" fmla="*/ 29 w 208"/>
                <a:gd name="T13" fmla="*/ 291 h 411"/>
                <a:gd name="T14" fmla="*/ 82 w 208"/>
                <a:gd name="T15" fmla="*/ 154 h 411"/>
                <a:gd name="T16" fmla="*/ 128 w 208"/>
                <a:gd name="T17" fmla="*/ 84 h 411"/>
                <a:gd name="T18" fmla="*/ 170 w 208"/>
                <a:gd name="T19" fmla="*/ 12 h 411"/>
                <a:gd name="T20" fmla="*/ 194 w 208"/>
                <a:gd name="T21" fmla="*/ 0 h 411"/>
                <a:gd name="T22" fmla="*/ 208 w 208"/>
                <a:gd name="T23" fmla="*/ 25 h 411"/>
                <a:gd name="T24" fmla="*/ 208 w 208"/>
                <a:gd name="T25" fmla="*/ 25 h 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8" h="411">
                  <a:moveTo>
                    <a:pt x="208" y="25"/>
                  </a:moveTo>
                  <a:lnTo>
                    <a:pt x="147" y="179"/>
                  </a:lnTo>
                  <a:lnTo>
                    <a:pt x="92" y="321"/>
                  </a:lnTo>
                  <a:lnTo>
                    <a:pt x="35" y="401"/>
                  </a:lnTo>
                  <a:lnTo>
                    <a:pt x="10" y="411"/>
                  </a:lnTo>
                  <a:lnTo>
                    <a:pt x="0" y="386"/>
                  </a:lnTo>
                  <a:lnTo>
                    <a:pt x="29" y="291"/>
                  </a:lnTo>
                  <a:lnTo>
                    <a:pt x="82" y="154"/>
                  </a:lnTo>
                  <a:lnTo>
                    <a:pt x="128" y="84"/>
                  </a:lnTo>
                  <a:lnTo>
                    <a:pt x="170" y="12"/>
                  </a:lnTo>
                  <a:lnTo>
                    <a:pt x="194" y="0"/>
                  </a:lnTo>
                  <a:lnTo>
                    <a:pt x="208" y="25"/>
                  </a:lnTo>
                  <a:lnTo>
                    <a:pt x="208"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00" name="Freeform 100">
              <a:extLst>
                <a:ext uri="{FF2B5EF4-FFF2-40B4-BE49-F238E27FC236}">
                  <a16:creationId xmlns:a16="http://schemas.microsoft.com/office/drawing/2014/main" id="{589BF529-95B4-43DD-B370-0207D6E7E072}"/>
                </a:ext>
              </a:extLst>
            </p:cNvPr>
            <p:cNvSpPr>
              <a:spLocks/>
            </p:cNvSpPr>
            <p:nvPr/>
          </p:nvSpPr>
          <p:spPr bwMode="auto">
            <a:xfrm>
              <a:off x="4373" y="3438"/>
              <a:ext cx="234" cy="136"/>
            </a:xfrm>
            <a:custGeom>
              <a:avLst/>
              <a:gdLst>
                <a:gd name="T0" fmla="*/ 6 w 468"/>
                <a:gd name="T1" fmla="*/ 239 h 271"/>
                <a:gd name="T2" fmla="*/ 80 w 468"/>
                <a:gd name="T3" fmla="*/ 186 h 271"/>
                <a:gd name="T4" fmla="*/ 156 w 468"/>
                <a:gd name="T5" fmla="*/ 136 h 271"/>
                <a:gd name="T6" fmla="*/ 228 w 468"/>
                <a:gd name="T7" fmla="*/ 96 h 271"/>
                <a:gd name="T8" fmla="*/ 296 w 468"/>
                <a:gd name="T9" fmla="*/ 66 h 271"/>
                <a:gd name="T10" fmla="*/ 441 w 468"/>
                <a:gd name="T11" fmla="*/ 0 h 271"/>
                <a:gd name="T12" fmla="*/ 468 w 468"/>
                <a:gd name="T13" fmla="*/ 7 h 271"/>
                <a:gd name="T14" fmla="*/ 460 w 468"/>
                <a:gd name="T15" fmla="*/ 32 h 271"/>
                <a:gd name="T16" fmla="*/ 317 w 468"/>
                <a:gd name="T17" fmla="*/ 106 h 271"/>
                <a:gd name="T18" fmla="*/ 182 w 468"/>
                <a:gd name="T19" fmla="*/ 182 h 271"/>
                <a:gd name="T20" fmla="*/ 26 w 468"/>
                <a:gd name="T21" fmla="*/ 271 h 271"/>
                <a:gd name="T22" fmla="*/ 0 w 468"/>
                <a:gd name="T23" fmla="*/ 266 h 271"/>
                <a:gd name="T24" fmla="*/ 6 w 468"/>
                <a:gd name="T25" fmla="*/ 239 h 271"/>
                <a:gd name="T26" fmla="*/ 6 w 468"/>
                <a:gd name="T27" fmla="*/ 239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68" h="271">
                  <a:moveTo>
                    <a:pt x="6" y="239"/>
                  </a:moveTo>
                  <a:lnTo>
                    <a:pt x="80" y="186"/>
                  </a:lnTo>
                  <a:lnTo>
                    <a:pt x="156" y="136"/>
                  </a:lnTo>
                  <a:lnTo>
                    <a:pt x="228" y="96"/>
                  </a:lnTo>
                  <a:lnTo>
                    <a:pt x="296" y="66"/>
                  </a:lnTo>
                  <a:lnTo>
                    <a:pt x="441" y="0"/>
                  </a:lnTo>
                  <a:lnTo>
                    <a:pt x="468" y="7"/>
                  </a:lnTo>
                  <a:lnTo>
                    <a:pt x="460" y="32"/>
                  </a:lnTo>
                  <a:lnTo>
                    <a:pt x="317" y="106"/>
                  </a:lnTo>
                  <a:lnTo>
                    <a:pt x="182" y="182"/>
                  </a:lnTo>
                  <a:lnTo>
                    <a:pt x="26" y="271"/>
                  </a:lnTo>
                  <a:lnTo>
                    <a:pt x="0" y="266"/>
                  </a:lnTo>
                  <a:lnTo>
                    <a:pt x="6" y="239"/>
                  </a:lnTo>
                  <a:lnTo>
                    <a:pt x="6" y="23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01" name="Freeform 101">
              <a:extLst>
                <a:ext uri="{FF2B5EF4-FFF2-40B4-BE49-F238E27FC236}">
                  <a16:creationId xmlns:a16="http://schemas.microsoft.com/office/drawing/2014/main" id="{8E37ACB3-C2A6-4FA9-ADDD-434C93E57C1D}"/>
                </a:ext>
              </a:extLst>
            </p:cNvPr>
            <p:cNvSpPr>
              <a:spLocks/>
            </p:cNvSpPr>
            <p:nvPr/>
          </p:nvSpPr>
          <p:spPr bwMode="auto">
            <a:xfrm>
              <a:off x="3751" y="3358"/>
              <a:ext cx="216" cy="73"/>
            </a:xfrm>
            <a:custGeom>
              <a:avLst/>
              <a:gdLst>
                <a:gd name="T0" fmla="*/ 419 w 432"/>
                <a:gd name="T1" fmla="*/ 36 h 144"/>
                <a:gd name="T2" fmla="*/ 221 w 432"/>
                <a:gd name="T3" fmla="*/ 95 h 144"/>
                <a:gd name="T4" fmla="*/ 23 w 432"/>
                <a:gd name="T5" fmla="*/ 144 h 144"/>
                <a:gd name="T6" fmla="*/ 0 w 432"/>
                <a:gd name="T7" fmla="*/ 129 h 144"/>
                <a:gd name="T8" fmla="*/ 16 w 432"/>
                <a:gd name="T9" fmla="*/ 106 h 144"/>
                <a:gd name="T10" fmla="*/ 409 w 432"/>
                <a:gd name="T11" fmla="*/ 0 h 144"/>
                <a:gd name="T12" fmla="*/ 432 w 432"/>
                <a:gd name="T13" fmla="*/ 13 h 144"/>
                <a:gd name="T14" fmla="*/ 419 w 432"/>
                <a:gd name="T15" fmla="*/ 36 h 144"/>
                <a:gd name="T16" fmla="*/ 419 w 432"/>
                <a:gd name="T17" fmla="*/ 36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2" h="144">
                  <a:moveTo>
                    <a:pt x="419" y="36"/>
                  </a:moveTo>
                  <a:lnTo>
                    <a:pt x="221" y="95"/>
                  </a:lnTo>
                  <a:lnTo>
                    <a:pt x="23" y="144"/>
                  </a:lnTo>
                  <a:lnTo>
                    <a:pt x="0" y="129"/>
                  </a:lnTo>
                  <a:lnTo>
                    <a:pt x="16" y="106"/>
                  </a:lnTo>
                  <a:lnTo>
                    <a:pt x="409" y="0"/>
                  </a:lnTo>
                  <a:lnTo>
                    <a:pt x="432" y="13"/>
                  </a:lnTo>
                  <a:lnTo>
                    <a:pt x="419" y="36"/>
                  </a:lnTo>
                  <a:lnTo>
                    <a:pt x="419" y="3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02" name="Freeform 102">
              <a:extLst>
                <a:ext uri="{FF2B5EF4-FFF2-40B4-BE49-F238E27FC236}">
                  <a16:creationId xmlns:a16="http://schemas.microsoft.com/office/drawing/2014/main" id="{1330ED08-17B8-4321-9914-4FC861E58CA4}"/>
                </a:ext>
              </a:extLst>
            </p:cNvPr>
            <p:cNvSpPr>
              <a:spLocks/>
            </p:cNvSpPr>
            <p:nvPr/>
          </p:nvSpPr>
          <p:spPr bwMode="auto">
            <a:xfrm>
              <a:off x="3726" y="3420"/>
              <a:ext cx="176" cy="210"/>
            </a:xfrm>
            <a:custGeom>
              <a:avLst/>
              <a:gdLst>
                <a:gd name="T0" fmla="*/ 68 w 352"/>
                <a:gd name="T1" fmla="*/ 25 h 420"/>
                <a:gd name="T2" fmla="*/ 46 w 352"/>
                <a:gd name="T3" fmla="*/ 183 h 420"/>
                <a:gd name="T4" fmla="*/ 68 w 352"/>
                <a:gd name="T5" fmla="*/ 236 h 420"/>
                <a:gd name="T6" fmla="*/ 135 w 352"/>
                <a:gd name="T7" fmla="*/ 284 h 420"/>
                <a:gd name="T8" fmla="*/ 203 w 352"/>
                <a:gd name="T9" fmla="*/ 312 h 420"/>
                <a:gd name="T10" fmla="*/ 346 w 352"/>
                <a:gd name="T11" fmla="*/ 375 h 420"/>
                <a:gd name="T12" fmla="*/ 352 w 352"/>
                <a:gd name="T13" fmla="*/ 415 h 420"/>
                <a:gd name="T14" fmla="*/ 314 w 352"/>
                <a:gd name="T15" fmla="*/ 420 h 420"/>
                <a:gd name="T16" fmla="*/ 8 w 352"/>
                <a:gd name="T17" fmla="*/ 255 h 420"/>
                <a:gd name="T18" fmla="*/ 4 w 352"/>
                <a:gd name="T19" fmla="*/ 183 h 420"/>
                <a:gd name="T20" fmla="*/ 0 w 352"/>
                <a:gd name="T21" fmla="*/ 137 h 420"/>
                <a:gd name="T22" fmla="*/ 4 w 352"/>
                <a:gd name="T23" fmla="*/ 95 h 420"/>
                <a:gd name="T24" fmla="*/ 30 w 352"/>
                <a:gd name="T25" fmla="*/ 12 h 420"/>
                <a:gd name="T26" fmla="*/ 57 w 352"/>
                <a:gd name="T27" fmla="*/ 0 h 420"/>
                <a:gd name="T28" fmla="*/ 68 w 352"/>
                <a:gd name="T29" fmla="*/ 25 h 420"/>
                <a:gd name="T30" fmla="*/ 68 w 352"/>
                <a:gd name="T31" fmla="*/ 25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52" h="420">
                  <a:moveTo>
                    <a:pt x="68" y="25"/>
                  </a:moveTo>
                  <a:lnTo>
                    <a:pt x="46" y="183"/>
                  </a:lnTo>
                  <a:lnTo>
                    <a:pt x="68" y="236"/>
                  </a:lnTo>
                  <a:lnTo>
                    <a:pt x="135" y="284"/>
                  </a:lnTo>
                  <a:lnTo>
                    <a:pt x="203" y="312"/>
                  </a:lnTo>
                  <a:lnTo>
                    <a:pt x="346" y="375"/>
                  </a:lnTo>
                  <a:lnTo>
                    <a:pt x="352" y="415"/>
                  </a:lnTo>
                  <a:lnTo>
                    <a:pt x="314" y="420"/>
                  </a:lnTo>
                  <a:lnTo>
                    <a:pt x="8" y="255"/>
                  </a:lnTo>
                  <a:lnTo>
                    <a:pt x="4" y="183"/>
                  </a:lnTo>
                  <a:lnTo>
                    <a:pt x="0" y="137"/>
                  </a:lnTo>
                  <a:lnTo>
                    <a:pt x="4" y="95"/>
                  </a:lnTo>
                  <a:lnTo>
                    <a:pt x="30" y="12"/>
                  </a:lnTo>
                  <a:lnTo>
                    <a:pt x="57" y="0"/>
                  </a:lnTo>
                  <a:lnTo>
                    <a:pt x="68" y="25"/>
                  </a:lnTo>
                  <a:lnTo>
                    <a:pt x="68"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03" name="Freeform 103">
              <a:extLst>
                <a:ext uri="{FF2B5EF4-FFF2-40B4-BE49-F238E27FC236}">
                  <a16:creationId xmlns:a16="http://schemas.microsoft.com/office/drawing/2014/main" id="{D21937A1-C0E7-496F-A0CA-D71E9DF8C0F1}"/>
                </a:ext>
              </a:extLst>
            </p:cNvPr>
            <p:cNvSpPr>
              <a:spLocks/>
            </p:cNvSpPr>
            <p:nvPr/>
          </p:nvSpPr>
          <p:spPr bwMode="auto">
            <a:xfrm>
              <a:off x="3903" y="3450"/>
              <a:ext cx="83" cy="147"/>
            </a:xfrm>
            <a:custGeom>
              <a:avLst/>
              <a:gdLst>
                <a:gd name="T0" fmla="*/ 156 w 167"/>
                <a:gd name="T1" fmla="*/ 36 h 295"/>
                <a:gd name="T2" fmla="*/ 64 w 167"/>
                <a:gd name="T3" fmla="*/ 78 h 295"/>
                <a:gd name="T4" fmla="*/ 34 w 167"/>
                <a:gd name="T5" fmla="*/ 88 h 295"/>
                <a:gd name="T6" fmla="*/ 42 w 167"/>
                <a:gd name="T7" fmla="*/ 149 h 295"/>
                <a:gd name="T8" fmla="*/ 43 w 167"/>
                <a:gd name="T9" fmla="*/ 276 h 295"/>
                <a:gd name="T10" fmla="*/ 26 w 167"/>
                <a:gd name="T11" fmla="*/ 295 h 295"/>
                <a:gd name="T12" fmla="*/ 5 w 167"/>
                <a:gd name="T13" fmla="*/ 278 h 295"/>
                <a:gd name="T14" fmla="*/ 0 w 167"/>
                <a:gd name="T15" fmla="*/ 149 h 295"/>
                <a:gd name="T16" fmla="*/ 0 w 167"/>
                <a:gd name="T17" fmla="*/ 71 h 295"/>
                <a:gd name="T18" fmla="*/ 51 w 167"/>
                <a:gd name="T19" fmla="*/ 42 h 295"/>
                <a:gd name="T20" fmla="*/ 140 w 167"/>
                <a:gd name="T21" fmla="*/ 0 h 295"/>
                <a:gd name="T22" fmla="*/ 167 w 167"/>
                <a:gd name="T23" fmla="*/ 10 h 295"/>
                <a:gd name="T24" fmla="*/ 156 w 167"/>
                <a:gd name="T25" fmla="*/ 36 h 295"/>
                <a:gd name="T26" fmla="*/ 156 w 167"/>
                <a:gd name="T27" fmla="*/ 36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7" h="295">
                  <a:moveTo>
                    <a:pt x="156" y="36"/>
                  </a:moveTo>
                  <a:lnTo>
                    <a:pt x="64" y="78"/>
                  </a:lnTo>
                  <a:lnTo>
                    <a:pt x="34" y="88"/>
                  </a:lnTo>
                  <a:lnTo>
                    <a:pt x="42" y="149"/>
                  </a:lnTo>
                  <a:lnTo>
                    <a:pt x="43" y="276"/>
                  </a:lnTo>
                  <a:lnTo>
                    <a:pt x="26" y="295"/>
                  </a:lnTo>
                  <a:lnTo>
                    <a:pt x="5" y="278"/>
                  </a:lnTo>
                  <a:lnTo>
                    <a:pt x="0" y="149"/>
                  </a:lnTo>
                  <a:lnTo>
                    <a:pt x="0" y="71"/>
                  </a:lnTo>
                  <a:lnTo>
                    <a:pt x="51" y="42"/>
                  </a:lnTo>
                  <a:lnTo>
                    <a:pt x="140" y="0"/>
                  </a:lnTo>
                  <a:lnTo>
                    <a:pt x="167" y="10"/>
                  </a:lnTo>
                  <a:lnTo>
                    <a:pt x="156" y="36"/>
                  </a:lnTo>
                  <a:lnTo>
                    <a:pt x="156" y="3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04" name="Freeform 104">
              <a:extLst>
                <a:ext uri="{FF2B5EF4-FFF2-40B4-BE49-F238E27FC236}">
                  <a16:creationId xmlns:a16="http://schemas.microsoft.com/office/drawing/2014/main" id="{2D5D3B32-97A2-4301-913A-C152FDBBF16A}"/>
                </a:ext>
              </a:extLst>
            </p:cNvPr>
            <p:cNvSpPr>
              <a:spLocks/>
            </p:cNvSpPr>
            <p:nvPr/>
          </p:nvSpPr>
          <p:spPr bwMode="auto">
            <a:xfrm>
              <a:off x="3785" y="3450"/>
              <a:ext cx="121" cy="43"/>
            </a:xfrm>
            <a:custGeom>
              <a:avLst/>
              <a:gdLst>
                <a:gd name="T0" fmla="*/ 23 w 241"/>
                <a:gd name="T1" fmla="*/ 0 h 88"/>
                <a:gd name="T2" fmla="*/ 167 w 241"/>
                <a:gd name="T3" fmla="*/ 35 h 88"/>
                <a:gd name="T4" fmla="*/ 238 w 241"/>
                <a:gd name="T5" fmla="*/ 57 h 88"/>
                <a:gd name="T6" fmla="*/ 241 w 241"/>
                <a:gd name="T7" fmla="*/ 84 h 88"/>
                <a:gd name="T8" fmla="*/ 215 w 241"/>
                <a:gd name="T9" fmla="*/ 88 h 88"/>
                <a:gd name="T10" fmla="*/ 160 w 241"/>
                <a:gd name="T11" fmla="*/ 73 h 88"/>
                <a:gd name="T12" fmla="*/ 15 w 241"/>
                <a:gd name="T13" fmla="*/ 38 h 88"/>
                <a:gd name="T14" fmla="*/ 0 w 241"/>
                <a:gd name="T15" fmla="*/ 17 h 88"/>
                <a:gd name="T16" fmla="*/ 23 w 241"/>
                <a:gd name="T17" fmla="*/ 0 h 88"/>
                <a:gd name="T18" fmla="*/ 23 w 241"/>
                <a:gd name="T19" fmla="*/ 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1" h="88">
                  <a:moveTo>
                    <a:pt x="23" y="0"/>
                  </a:moveTo>
                  <a:lnTo>
                    <a:pt x="167" y="35"/>
                  </a:lnTo>
                  <a:lnTo>
                    <a:pt x="238" y="57"/>
                  </a:lnTo>
                  <a:lnTo>
                    <a:pt x="241" y="84"/>
                  </a:lnTo>
                  <a:lnTo>
                    <a:pt x="215" y="88"/>
                  </a:lnTo>
                  <a:lnTo>
                    <a:pt x="160" y="73"/>
                  </a:lnTo>
                  <a:lnTo>
                    <a:pt x="15" y="38"/>
                  </a:lnTo>
                  <a:lnTo>
                    <a:pt x="0" y="17"/>
                  </a:lnTo>
                  <a:lnTo>
                    <a:pt x="23" y="0"/>
                  </a:lnTo>
                  <a:lnTo>
                    <a:pt x="2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05" name="Freeform 105">
              <a:extLst>
                <a:ext uri="{FF2B5EF4-FFF2-40B4-BE49-F238E27FC236}">
                  <a16:creationId xmlns:a16="http://schemas.microsoft.com/office/drawing/2014/main" id="{06F56BB9-B58B-4AC2-BE77-814358D971B6}"/>
                </a:ext>
              </a:extLst>
            </p:cNvPr>
            <p:cNvSpPr>
              <a:spLocks/>
            </p:cNvSpPr>
            <p:nvPr/>
          </p:nvSpPr>
          <p:spPr bwMode="auto">
            <a:xfrm>
              <a:off x="3911" y="3494"/>
              <a:ext cx="247" cy="145"/>
            </a:xfrm>
            <a:custGeom>
              <a:avLst/>
              <a:gdLst>
                <a:gd name="T0" fmla="*/ 11 w 492"/>
                <a:gd name="T1" fmla="*/ 252 h 289"/>
                <a:gd name="T2" fmla="*/ 158 w 492"/>
                <a:gd name="T3" fmla="*/ 169 h 289"/>
                <a:gd name="T4" fmla="*/ 220 w 492"/>
                <a:gd name="T5" fmla="*/ 119 h 289"/>
                <a:gd name="T6" fmla="*/ 294 w 492"/>
                <a:gd name="T7" fmla="*/ 68 h 289"/>
                <a:gd name="T8" fmla="*/ 374 w 492"/>
                <a:gd name="T9" fmla="*/ 22 h 289"/>
                <a:gd name="T10" fmla="*/ 407 w 492"/>
                <a:gd name="T11" fmla="*/ 0 h 289"/>
                <a:gd name="T12" fmla="*/ 460 w 492"/>
                <a:gd name="T13" fmla="*/ 15 h 289"/>
                <a:gd name="T14" fmla="*/ 492 w 492"/>
                <a:gd name="T15" fmla="*/ 38 h 289"/>
                <a:gd name="T16" fmla="*/ 315 w 492"/>
                <a:gd name="T17" fmla="*/ 104 h 289"/>
                <a:gd name="T18" fmla="*/ 241 w 492"/>
                <a:gd name="T19" fmla="*/ 157 h 289"/>
                <a:gd name="T20" fmla="*/ 175 w 492"/>
                <a:gd name="T21" fmla="*/ 205 h 289"/>
                <a:gd name="T22" fmla="*/ 108 w 492"/>
                <a:gd name="T23" fmla="*/ 249 h 289"/>
                <a:gd name="T24" fmla="*/ 25 w 492"/>
                <a:gd name="T25" fmla="*/ 289 h 289"/>
                <a:gd name="T26" fmla="*/ 0 w 492"/>
                <a:gd name="T27" fmla="*/ 277 h 289"/>
                <a:gd name="T28" fmla="*/ 11 w 492"/>
                <a:gd name="T29" fmla="*/ 252 h 289"/>
                <a:gd name="T30" fmla="*/ 11 w 492"/>
                <a:gd name="T31" fmla="*/ 252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92" h="289">
                  <a:moveTo>
                    <a:pt x="11" y="252"/>
                  </a:moveTo>
                  <a:lnTo>
                    <a:pt x="158" y="169"/>
                  </a:lnTo>
                  <a:lnTo>
                    <a:pt x="220" y="119"/>
                  </a:lnTo>
                  <a:lnTo>
                    <a:pt x="294" y="68"/>
                  </a:lnTo>
                  <a:lnTo>
                    <a:pt x="374" y="22"/>
                  </a:lnTo>
                  <a:lnTo>
                    <a:pt x="407" y="0"/>
                  </a:lnTo>
                  <a:lnTo>
                    <a:pt x="460" y="15"/>
                  </a:lnTo>
                  <a:lnTo>
                    <a:pt x="492" y="38"/>
                  </a:lnTo>
                  <a:lnTo>
                    <a:pt x="315" y="104"/>
                  </a:lnTo>
                  <a:lnTo>
                    <a:pt x="241" y="157"/>
                  </a:lnTo>
                  <a:lnTo>
                    <a:pt x="175" y="205"/>
                  </a:lnTo>
                  <a:lnTo>
                    <a:pt x="108" y="249"/>
                  </a:lnTo>
                  <a:lnTo>
                    <a:pt x="25" y="289"/>
                  </a:lnTo>
                  <a:lnTo>
                    <a:pt x="0" y="277"/>
                  </a:lnTo>
                  <a:lnTo>
                    <a:pt x="11" y="252"/>
                  </a:lnTo>
                  <a:lnTo>
                    <a:pt x="11" y="2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06" name="Freeform 106">
              <a:extLst>
                <a:ext uri="{FF2B5EF4-FFF2-40B4-BE49-F238E27FC236}">
                  <a16:creationId xmlns:a16="http://schemas.microsoft.com/office/drawing/2014/main" id="{4B30800B-842B-418A-8FA7-4EDEC58138A1}"/>
                </a:ext>
              </a:extLst>
            </p:cNvPr>
            <p:cNvSpPr>
              <a:spLocks/>
            </p:cNvSpPr>
            <p:nvPr/>
          </p:nvSpPr>
          <p:spPr bwMode="auto">
            <a:xfrm>
              <a:off x="4417" y="3357"/>
              <a:ext cx="389" cy="297"/>
            </a:xfrm>
            <a:custGeom>
              <a:avLst/>
              <a:gdLst>
                <a:gd name="T0" fmla="*/ 607 w 778"/>
                <a:gd name="T1" fmla="*/ 0 h 595"/>
                <a:gd name="T2" fmla="*/ 713 w 778"/>
                <a:gd name="T3" fmla="*/ 38 h 595"/>
                <a:gd name="T4" fmla="*/ 774 w 778"/>
                <a:gd name="T5" fmla="*/ 141 h 595"/>
                <a:gd name="T6" fmla="*/ 778 w 778"/>
                <a:gd name="T7" fmla="*/ 207 h 595"/>
                <a:gd name="T8" fmla="*/ 742 w 778"/>
                <a:gd name="T9" fmla="*/ 264 h 595"/>
                <a:gd name="T10" fmla="*/ 679 w 778"/>
                <a:gd name="T11" fmla="*/ 312 h 595"/>
                <a:gd name="T12" fmla="*/ 613 w 778"/>
                <a:gd name="T13" fmla="*/ 354 h 595"/>
                <a:gd name="T14" fmla="*/ 495 w 778"/>
                <a:gd name="T15" fmla="*/ 409 h 595"/>
                <a:gd name="T16" fmla="*/ 373 w 778"/>
                <a:gd name="T17" fmla="*/ 456 h 595"/>
                <a:gd name="T18" fmla="*/ 42 w 778"/>
                <a:gd name="T19" fmla="*/ 595 h 595"/>
                <a:gd name="T20" fmla="*/ 0 w 778"/>
                <a:gd name="T21" fmla="*/ 582 h 595"/>
                <a:gd name="T22" fmla="*/ 14 w 778"/>
                <a:gd name="T23" fmla="*/ 540 h 595"/>
                <a:gd name="T24" fmla="*/ 101 w 778"/>
                <a:gd name="T25" fmla="*/ 494 h 595"/>
                <a:gd name="T26" fmla="*/ 179 w 778"/>
                <a:gd name="T27" fmla="*/ 458 h 595"/>
                <a:gd name="T28" fmla="*/ 352 w 778"/>
                <a:gd name="T29" fmla="*/ 394 h 595"/>
                <a:gd name="T30" fmla="*/ 580 w 778"/>
                <a:gd name="T31" fmla="*/ 297 h 595"/>
                <a:gd name="T32" fmla="*/ 706 w 778"/>
                <a:gd name="T33" fmla="*/ 224 h 595"/>
                <a:gd name="T34" fmla="*/ 740 w 778"/>
                <a:gd name="T35" fmla="*/ 154 h 595"/>
                <a:gd name="T36" fmla="*/ 709 w 778"/>
                <a:gd name="T37" fmla="*/ 112 h 595"/>
                <a:gd name="T38" fmla="*/ 666 w 778"/>
                <a:gd name="T39" fmla="*/ 87 h 595"/>
                <a:gd name="T40" fmla="*/ 555 w 778"/>
                <a:gd name="T41" fmla="*/ 76 h 595"/>
                <a:gd name="T42" fmla="*/ 561 w 778"/>
                <a:gd name="T43" fmla="*/ 38 h 595"/>
                <a:gd name="T44" fmla="*/ 584 w 778"/>
                <a:gd name="T45" fmla="*/ 11 h 595"/>
                <a:gd name="T46" fmla="*/ 607 w 778"/>
                <a:gd name="T47" fmla="*/ 0 h 595"/>
                <a:gd name="T48" fmla="*/ 607 w 778"/>
                <a:gd name="T49" fmla="*/ 0 h 5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78" h="595">
                  <a:moveTo>
                    <a:pt x="607" y="0"/>
                  </a:moveTo>
                  <a:lnTo>
                    <a:pt x="713" y="38"/>
                  </a:lnTo>
                  <a:lnTo>
                    <a:pt x="774" y="141"/>
                  </a:lnTo>
                  <a:lnTo>
                    <a:pt x="778" y="207"/>
                  </a:lnTo>
                  <a:lnTo>
                    <a:pt x="742" y="264"/>
                  </a:lnTo>
                  <a:lnTo>
                    <a:pt x="679" y="312"/>
                  </a:lnTo>
                  <a:lnTo>
                    <a:pt x="613" y="354"/>
                  </a:lnTo>
                  <a:lnTo>
                    <a:pt x="495" y="409"/>
                  </a:lnTo>
                  <a:lnTo>
                    <a:pt x="373" y="456"/>
                  </a:lnTo>
                  <a:lnTo>
                    <a:pt x="42" y="595"/>
                  </a:lnTo>
                  <a:lnTo>
                    <a:pt x="0" y="582"/>
                  </a:lnTo>
                  <a:lnTo>
                    <a:pt x="14" y="540"/>
                  </a:lnTo>
                  <a:lnTo>
                    <a:pt x="101" y="494"/>
                  </a:lnTo>
                  <a:lnTo>
                    <a:pt x="179" y="458"/>
                  </a:lnTo>
                  <a:lnTo>
                    <a:pt x="352" y="394"/>
                  </a:lnTo>
                  <a:lnTo>
                    <a:pt x="580" y="297"/>
                  </a:lnTo>
                  <a:lnTo>
                    <a:pt x="706" y="224"/>
                  </a:lnTo>
                  <a:lnTo>
                    <a:pt x="740" y="154"/>
                  </a:lnTo>
                  <a:lnTo>
                    <a:pt x="709" y="112"/>
                  </a:lnTo>
                  <a:lnTo>
                    <a:pt x="666" y="87"/>
                  </a:lnTo>
                  <a:lnTo>
                    <a:pt x="555" y="76"/>
                  </a:lnTo>
                  <a:lnTo>
                    <a:pt x="561" y="38"/>
                  </a:lnTo>
                  <a:lnTo>
                    <a:pt x="584" y="11"/>
                  </a:lnTo>
                  <a:lnTo>
                    <a:pt x="607" y="0"/>
                  </a:lnTo>
                  <a:lnTo>
                    <a:pt x="60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07" name="Freeform 107">
              <a:extLst>
                <a:ext uri="{FF2B5EF4-FFF2-40B4-BE49-F238E27FC236}">
                  <a16:creationId xmlns:a16="http://schemas.microsoft.com/office/drawing/2014/main" id="{11E4E090-C0F3-4027-B633-7E0CD6D8724A}"/>
                </a:ext>
              </a:extLst>
            </p:cNvPr>
            <p:cNvSpPr>
              <a:spLocks/>
            </p:cNvSpPr>
            <p:nvPr/>
          </p:nvSpPr>
          <p:spPr bwMode="auto">
            <a:xfrm>
              <a:off x="4473" y="3646"/>
              <a:ext cx="136" cy="40"/>
            </a:xfrm>
            <a:custGeom>
              <a:avLst/>
              <a:gdLst>
                <a:gd name="T0" fmla="*/ 19 w 272"/>
                <a:gd name="T1" fmla="*/ 0 h 80"/>
                <a:gd name="T2" fmla="*/ 265 w 272"/>
                <a:gd name="T3" fmla="*/ 47 h 80"/>
                <a:gd name="T4" fmla="*/ 272 w 272"/>
                <a:gd name="T5" fmla="*/ 74 h 80"/>
                <a:gd name="T6" fmla="*/ 246 w 272"/>
                <a:gd name="T7" fmla="*/ 80 h 80"/>
                <a:gd name="T8" fmla="*/ 135 w 272"/>
                <a:gd name="T9" fmla="*/ 44 h 80"/>
                <a:gd name="T10" fmla="*/ 18 w 272"/>
                <a:gd name="T11" fmla="*/ 38 h 80"/>
                <a:gd name="T12" fmla="*/ 0 w 272"/>
                <a:gd name="T13" fmla="*/ 17 h 80"/>
                <a:gd name="T14" fmla="*/ 19 w 272"/>
                <a:gd name="T15" fmla="*/ 0 h 80"/>
                <a:gd name="T16" fmla="*/ 19 w 272"/>
                <a:gd name="T17" fmla="*/ 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2" h="80">
                  <a:moveTo>
                    <a:pt x="19" y="0"/>
                  </a:moveTo>
                  <a:lnTo>
                    <a:pt x="265" y="47"/>
                  </a:lnTo>
                  <a:lnTo>
                    <a:pt x="272" y="74"/>
                  </a:lnTo>
                  <a:lnTo>
                    <a:pt x="246" y="80"/>
                  </a:lnTo>
                  <a:lnTo>
                    <a:pt x="135" y="44"/>
                  </a:lnTo>
                  <a:lnTo>
                    <a:pt x="18" y="38"/>
                  </a:lnTo>
                  <a:lnTo>
                    <a:pt x="0" y="17"/>
                  </a:lnTo>
                  <a:lnTo>
                    <a:pt x="19" y="0"/>
                  </a:lnTo>
                  <a:lnTo>
                    <a:pt x="1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08" name="Freeform 108">
              <a:extLst>
                <a:ext uri="{FF2B5EF4-FFF2-40B4-BE49-F238E27FC236}">
                  <a16:creationId xmlns:a16="http://schemas.microsoft.com/office/drawing/2014/main" id="{D98859C0-8F9A-4BF0-A21B-5DF703447B7B}"/>
                </a:ext>
              </a:extLst>
            </p:cNvPr>
            <p:cNvSpPr>
              <a:spLocks/>
            </p:cNvSpPr>
            <p:nvPr/>
          </p:nvSpPr>
          <p:spPr bwMode="auto">
            <a:xfrm>
              <a:off x="4392" y="3642"/>
              <a:ext cx="219" cy="203"/>
            </a:xfrm>
            <a:custGeom>
              <a:avLst/>
              <a:gdLst>
                <a:gd name="T0" fmla="*/ 87 w 437"/>
                <a:gd name="T1" fmla="*/ 27 h 407"/>
                <a:gd name="T2" fmla="*/ 49 w 437"/>
                <a:gd name="T3" fmla="*/ 177 h 407"/>
                <a:gd name="T4" fmla="*/ 42 w 437"/>
                <a:gd name="T5" fmla="*/ 238 h 407"/>
                <a:gd name="T6" fmla="*/ 103 w 437"/>
                <a:gd name="T7" fmla="*/ 251 h 407"/>
                <a:gd name="T8" fmla="*/ 205 w 437"/>
                <a:gd name="T9" fmla="*/ 301 h 407"/>
                <a:gd name="T10" fmla="*/ 397 w 437"/>
                <a:gd name="T11" fmla="*/ 354 h 407"/>
                <a:gd name="T12" fmla="*/ 411 w 437"/>
                <a:gd name="T13" fmla="*/ 352 h 407"/>
                <a:gd name="T14" fmla="*/ 437 w 437"/>
                <a:gd name="T15" fmla="*/ 379 h 407"/>
                <a:gd name="T16" fmla="*/ 431 w 437"/>
                <a:gd name="T17" fmla="*/ 399 h 407"/>
                <a:gd name="T18" fmla="*/ 411 w 437"/>
                <a:gd name="T19" fmla="*/ 407 h 407"/>
                <a:gd name="T20" fmla="*/ 392 w 437"/>
                <a:gd name="T21" fmla="*/ 405 h 407"/>
                <a:gd name="T22" fmla="*/ 188 w 437"/>
                <a:gd name="T23" fmla="*/ 354 h 407"/>
                <a:gd name="T24" fmla="*/ 78 w 437"/>
                <a:gd name="T25" fmla="*/ 301 h 407"/>
                <a:gd name="T26" fmla="*/ 19 w 437"/>
                <a:gd name="T27" fmla="*/ 276 h 407"/>
                <a:gd name="T28" fmla="*/ 0 w 437"/>
                <a:gd name="T29" fmla="*/ 230 h 407"/>
                <a:gd name="T30" fmla="*/ 11 w 437"/>
                <a:gd name="T31" fmla="*/ 171 h 407"/>
                <a:gd name="T32" fmla="*/ 53 w 437"/>
                <a:gd name="T33" fmla="*/ 10 h 407"/>
                <a:gd name="T34" fmla="*/ 78 w 437"/>
                <a:gd name="T35" fmla="*/ 0 h 407"/>
                <a:gd name="T36" fmla="*/ 87 w 437"/>
                <a:gd name="T37" fmla="*/ 27 h 407"/>
                <a:gd name="T38" fmla="*/ 87 w 437"/>
                <a:gd name="T39" fmla="*/ 27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37" h="407">
                  <a:moveTo>
                    <a:pt x="87" y="27"/>
                  </a:moveTo>
                  <a:lnTo>
                    <a:pt x="49" y="177"/>
                  </a:lnTo>
                  <a:lnTo>
                    <a:pt x="42" y="238"/>
                  </a:lnTo>
                  <a:lnTo>
                    <a:pt x="103" y="251"/>
                  </a:lnTo>
                  <a:lnTo>
                    <a:pt x="205" y="301"/>
                  </a:lnTo>
                  <a:lnTo>
                    <a:pt x="397" y="354"/>
                  </a:lnTo>
                  <a:lnTo>
                    <a:pt x="411" y="352"/>
                  </a:lnTo>
                  <a:lnTo>
                    <a:pt x="437" y="379"/>
                  </a:lnTo>
                  <a:lnTo>
                    <a:pt x="431" y="399"/>
                  </a:lnTo>
                  <a:lnTo>
                    <a:pt x="411" y="407"/>
                  </a:lnTo>
                  <a:lnTo>
                    <a:pt x="392" y="405"/>
                  </a:lnTo>
                  <a:lnTo>
                    <a:pt x="188" y="354"/>
                  </a:lnTo>
                  <a:lnTo>
                    <a:pt x="78" y="301"/>
                  </a:lnTo>
                  <a:lnTo>
                    <a:pt x="19" y="276"/>
                  </a:lnTo>
                  <a:lnTo>
                    <a:pt x="0" y="230"/>
                  </a:lnTo>
                  <a:lnTo>
                    <a:pt x="11" y="171"/>
                  </a:lnTo>
                  <a:lnTo>
                    <a:pt x="53" y="10"/>
                  </a:lnTo>
                  <a:lnTo>
                    <a:pt x="78" y="0"/>
                  </a:lnTo>
                  <a:lnTo>
                    <a:pt x="87" y="27"/>
                  </a:lnTo>
                  <a:lnTo>
                    <a:pt x="87"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09" name="Freeform 109">
              <a:extLst>
                <a:ext uri="{FF2B5EF4-FFF2-40B4-BE49-F238E27FC236}">
                  <a16:creationId xmlns:a16="http://schemas.microsoft.com/office/drawing/2014/main" id="{AD8033ED-7856-47F5-BFE3-FE01ABD51E90}"/>
                </a:ext>
              </a:extLst>
            </p:cNvPr>
            <p:cNvSpPr>
              <a:spLocks/>
            </p:cNvSpPr>
            <p:nvPr/>
          </p:nvSpPr>
          <p:spPr bwMode="auto">
            <a:xfrm>
              <a:off x="4662" y="3282"/>
              <a:ext cx="284" cy="385"/>
            </a:xfrm>
            <a:custGeom>
              <a:avLst/>
              <a:gdLst>
                <a:gd name="T0" fmla="*/ 352 w 566"/>
                <a:gd name="T1" fmla="*/ 0 h 770"/>
                <a:gd name="T2" fmla="*/ 460 w 566"/>
                <a:gd name="T3" fmla="*/ 44 h 770"/>
                <a:gd name="T4" fmla="*/ 538 w 566"/>
                <a:gd name="T5" fmla="*/ 135 h 770"/>
                <a:gd name="T6" fmla="*/ 566 w 566"/>
                <a:gd name="T7" fmla="*/ 209 h 770"/>
                <a:gd name="T8" fmla="*/ 563 w 566"/>
                <a:gd name="T9" fmla="*/ 283 h 770"/>
                <a:gd name="T10" fmla="*/ 532 w 566"/>
                <a:gd name="T11" fmla="*/ 355 h 770"/>
                <a:gd name="T12" fmla="*/ 483 w 566"/>
                <a:gd name="T13" fmla="*/ 422 h 770"/>
                <a:gd name="T14" fmla="*/ 435 w 566"/>
                <a:gd name="T15" fmla="*/ 485 h 770"/>
                <a:gd name="T16" fmla="*/ 372 w 566"/>
                <a:gd name="T17" fmla="*/ 545 h 770"/>
                <a:gd name="T18" fmla="*/ 319 w 566"/>
                <a:gd name="T19" fmla="*/ 589 h 770"/>
                <a:gd name="T20" fmla="*/ 260 w 566"/>
                <a:gd name="T21" fmla="*/ 623 h 770"/>
                <a:gd name="T22" fmla="*/ 26 w 566"/>
                <a:gd name="T23" fmla="*/ 770 h 770"/>
                <a:gd name="T24" fmla="*/ 0 w 566"/>
                <a:gd name="T25" fmla="*/ 768 h 770"/>
                <a:gd name="T26" fmla="*/ 2 w 566"/>
                <a:gd name="T27" fmla="*/ 741 h 770"/>
                <a:gd name="T28" fmla="*/ 61 w 566"/>
                <a:gd name="T29" fmla="*/ 695 h 770"/>
                <a:gd name="T30" fmla="*/ 114 w 566"/>
                <a:gd name="T31" fmla="*/ 659 h 770"/>
                <a:gd name="T32" fmla="*/ 228 w 566"/>
                <a:gd name="T33" fmla="*/ 578 h 770"/>
                <a:gd name="T34" fmla="*/ 338 w 566"/>
                <a:gd name="T35" fmla="*/ 509 h 770"/>
                <a:gd name="T36" fmla="*/ 393 w 566"/>
                <a:gd name="T37" fmla="*/ 452 h 770"/>
                <a:gd name="T38" fmla="*/ 443 w 566"/>
                <a:gd name="T39" fmla="*/ 388 h 770"/>
                <a:gd name="T40" fmla="*/ 517 w 566"/>
                <a:gd name="T41" fmla="*/ 275 h 770"/>
                <a:gd name="T42" fmla="*/ 526 w 566"/>
                <a:gd name="T43" fmla="*/ 216 h 770"/>
                <a:gd name="T44" fmla="*/ 506 w 566"/>
                <a:gd name="T45" fmla="*/ 156 h 770"/>
                <a:gd name="T46" fmla="*/ 439 w 566"/>
                <a:gd name="T47" fmla="*/ 76 h 770"/>
                <a:gd name="T48" fmla="*/ 348 w 566"/>
                <a:gd name="T49" fmla="*/ 38 h 770"/>
                <a:gd name="T50" fmla="*/ 331 w 566"/>
                <a:gd name="T51" fmla="*/ 17 h 770"/>
                <a:gd name="T52" fmla="*/ 352 w 566"/>
                <a:gd name="T53" fmla="*/ 0 h 770"/>
                <a:gd name="T54" fmla="*/ 352 w 566"/>
                <a:gd name="T55" fmla="*/ 0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66" h="770">
                  <a:moveTo>
                    <a:pt x="352" y="0"/>
                  </a:moveTo>
                  <a:lnTo>
                    <a:pt x="460" y="44"/>
                  </a:lnTo>
                  <a:lnTo>
                    <a:pt x="538" y="135"/>
                  </a:lnTo>
                  <a:lnTo>
                    <a:pt x="566" y="209"/>
                  </a:lnTo>
                  <a:lnTo>
                    <a:pt x="563" y="283"/>
                  </a:lnTo>
                  <a:lnTo>
                    <a:pt x="532" y="355"/>
                  </a:lnTo>
                  <a:lnTo>
                    <a:pt x="483" y="422"/>
                  </a:lnTo>
                  <a:lnTo>
                    <a:pt x="435" y="485"/>
                  </a:lnTo>
                  <a:lnTo>
                    <a:pt x="372" y="545"/>
                  </a:lnTo>
                  <a:lnTo>
                    <a:pt x="319" y="589"/>
                  </a:lnTo>
                  <a:lnTo>
                    <a:pt x="260" y="623"/>
                  </a:lnTo>
                  <a:lnTo>
                    <a:pt x="26" y="770"/>
                  </a:lnTo>
                  <a:lnTo>
                    <a:pt x="0" y="768"/>
                  </a:lnTo>
                  <a:lnTo>
                    <a:pt x="2" y="741"/>
                  </a:lnTo>
                  <a:lnTo>
                    <a:pt x="61" y="695"/>
                  </a:lnTo>
                  <a:lnTo>
                    <a:pt x="114" y="659"/>
                  </a:lnTo>
                  <a:lnTo>
                    <a:pt x="228" y="578"/>
                  </a:lnTo>
                  <a:lnTo>
                    <a:pt x="338" y="509"/>
                  </a:lnTo>
                  <a:lnTo>
                    <a:pt x="393" y="452"/>
                  </a:lnTo>
                  <a:lnTo>
                    <a:pt x="443" y="388"/>
                  </a:lnTo>
                  <a:lnTo>
                    <a:pt x="517" y="275"/>
                  </a:lnTo>
                  <a:lnTo>
                    <a:pt x="526" y="216"/>
                  </a:lnTo>
                  <a:lnTo>
                    <a:pt x="506" y="156"/>
                  </a:lnTo>
                  <a:lnTo>
                    <a:pt x="439" y="76"/>
                  </a:lnTo>
                  <a:lnTo>
                    <a:pt x="348" y="38"/>
                  </a:lnTo>
                  <a:lnTo>
                    <a:pt x="331" y="17"/>
                  </a:lnTo>
                  <a:lnTo>
                    <a:pt x="352" y="0"/>
                  </a:lnTo>
                  <a:lnTo>
                    <a:pt x="35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10" name="Freeform 110">
              <a:extLst>
                <a:ext uri="{FF2B5EF4-FFF2-40B4-BE49-F238E27FC236}">
                  <a16:creationId xmlns:a16="http://schemas.microsoft.com/office/drawing/2014/main" id="{1ED15FFE-D12F-4817-8297-9F2142CDCF82}"/>
                </a:ext>
              </a:extLst>
            </p:cNvPr>
            <p:cNvSpPr>
              <a:spLocks/>
            </p:cNvSpPr>
            <p:nvPr/>
          </p:nvSpPr>
          <p:spPr bwMode="auto">
            <a:xfrm>
              <a:off x="4594" y="3395"/>
              <a:ext cx="358" cy="451"/>
            </a:xfrm>
            <a:custGeom>
              <a:avLst/>
              <a:gdLst>
                <a:gd name="T0" fmla="*/ 705 w 717"/>
                <a:gd name="T1" fmla="*/ 17 h 901"/>
                <a:gd name="T2" fmla="*/ 717 w 717"/>
                <a:gd name="T3" fmla="*/ 188 h 901"/>
                <a:gd name="T4" fmla="*/ 707 w 717"/>
                <a:gd name="T5" fmla="*/ 355 h 901"/>
                <a:gd name="T6" fmla="*/ 690 w 717"/>
                <a:gd name="T7" fmla="*/ 405 h 901"/>
                <a:gd name="T8" fmla="*/ 665 w 717"/>
                <a:gd name="T9" fmla="*/ 443 h 901"/>
                <a:gd name="T10" fmla="*/ 635 w 717"/>
                <a:gd name="T11" fmla="*/ 479 h 901"/>
                <a:gd name="T12" fmla="*/ 597 w 717"/>
                <a:gd name="T13" fmla="*/ 513 h 901"/>
                <a:gd name="T14" fmla="*/ 521 w 717"/>
                <a:gd name="T15" fmla="*/ 584 h 901"/>
                <a:gd name="T16" fmla="*/ 433 w 717"/>
                <a:gd name="T17" fmla="*/ 644 h 901"/>
                <a:gd name="T18" fmla="*/ 346 w 717"/>
                <a:gd name="T19" fmla="*/ 711 h 901"/>
                <a:gd name="T20" fmla="*/ 255 w 717"/>
                <a:gd name="T21" fmla="*/ 768 h 901"/>
                <a:gd name="T22" fmla="*/ 156 w 717"/>
                <a:gd name="T23" fmla="*/ 836 h 901"/>
                <a:gd name="T24" fmla="*/ 55 w 717"/>
                <a:gd name="T25" fmla="*/ 901 h 901"/>
                <a:gd name="T26" fmla="*/ 4 w 717"/>
                <a:gd name="T27" fmla="*/ 884 h 901"/>
                <a:gd name="T28" fmla="*/ 0 w 717"/>
                <a:gd name="T29" fmla="*/ 857 h 901"/>
                <a:gd name="T30" fmla="*/ 19 w 717"/>
                <a:gd name="T31" fmla="*/ 834 h 901"/>
                <a:gd name="T32" fmla="*/ 118 w 717"/>
                <a:gd name="T33" fmla="*/ 770 h 901"/>
                <a:gd name="T34" fmla="*/ 215 w 717"/>
                <a:gd name="T35" fmla="*/ 703 h 901"/>
                <a:gd name="T36" fmla="*/ 390 w 717"/>
                <a:gd name="T37" fmla="*/ 584 h 901"/>
                <a:gd name="T38" fmla="*/ 549 w 717"/>
                <a:gd name="T39" fmla="*/ 464 h 901"/>
                <a:gd name="T40" fmla="*/ 652 w 717"/>
                <a:gd name="T41" fmla="*/ 344 h 901"/>
                <a:gd name="T42" fmla="*/ 669 w 717"/>
                <a:gd name="T43" fmla="*/ 182 h 901"/>
                <a:gd name="T44" fmla="*/ 667 w 717"/>
                <a:gd name="T45" fmla="*/ 17 h 901"/>
                <a:gd name="T46" fmla="*/ 686 w 717"/>
                <a:gd name="T47" fmla="*/ 0 h 901"/>
                <a:gd name="T48" fmla="*/ 705 w 717"/>
                <a:gd name="T49" fmla="*/ 17 h 901"/>
                <a:gd name="T50" fmla="*/ 705 w 717"/>
                <a:gd name="T51" fmla="*/ 17 h 9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17" h="901">
                  <a:moveTo>
                    <a:pt x="705" y="17"/>
                  </a:moveTo>
                  <a:lnTo>
                    <a:pt x="717" y="188"/>
                  </a:lnTo>
                  <a:lnTo>
                    <a:pt x="707" y="355"/>
                  </a:lnTo>
                  <a:lnTo>
                    <a:pt x="690" y="405"/>
                  </a:lnTo>
                  <a:lnTo>
                    <a:pt x="665" y="443"/>
                  </a:lnTo>
                  <a:lnTo>
                    <a:pt x="635" y="479"/>
                  </a:lnTo>
                  <a:lnTo>
                    <a:pt x="597" y="513"/>
                  </a:lnTo>
                  <a:lnTo>
                    <a:pt x="521" y="584"/>
                  </a:lnTo>
                  <a:lnTo>
                    <a:pt x="433" y="644"/>
                  </a:lnTo>
                  <a:lnTo>
                    <a:pt x="346" y="711"/>
                  </a:lnTo>
                  <a:lnTo>
                    <a:pt x="255" y="768"/>
                  </a:lnTo>
                  <a:lnTo>
                    <a:pt x="156" y="836"/>
                  </a:lnTo>
                  <a:lnTo>
                    <a:pt x="55" y="901"/>
                  </a:lnTo>
                  <a:lnTo>
                    <a:pt x="4" y="884"/>
                  </a:lnTo>
                  <a:lnTo>
                    <a:pt x="0" y="857"/>
                  </a:lnTo>
                  <a:lnTo>
                    <a:pt x="19" y="834"/>
                  </a:lnTo>
                  <a:lnTo>
                    <a:pt x="118" y="770"/>
                  </a:lnTo>
                  <a:lnTo>
                    <a:pt x="215" y="703"/>
                  </a:lnTo>
                  <a:lnTo>
                    <a:pt x="390" y="584"/>
                  </a:lnTo>
                  <a:lnTo>
                    <a:pt x="549" y="464"/>
                  </a:lnTo>
                  <a:lnTo>
                    <a:pt x="652" y="344"/>
                  </a:lnTo>
                  <a:lnTo>
                    <a:pt x="669" y="182"/>
                  </a:lnTo>
                  <a:lnTo>
                    <a:pt x="667" y="17"/>
                  </a:lnTo>
                  <a:lnTo>
                    <a:pt x="686" y="0"/>
                  </a:lnTo>
                  <a:lnTo>
                    <a:pt x="705" y="17"/>
                  </a:lnTo>
                  <a:lnTo>
                    <a:pt x="705"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11" name="Freeform 111">
              <a:extLst>
                <a:ext uri="{FF2B5EF4-FFF2-40B4-BE49-F238E27FC236}">
                  <a16:creationId xmlns:a16="http://schemas.microsoft.com/office/drawing/2014/main" id="{6E9E310F-9FF1-48C7-80CE-FE5CF697FA88}"/>
                </a:ext>
              </a:extLst>
            </p:cNvPr>
            <p:cNvSpPr>
              <a:spLocks/>
            </p:cNvSpPr>
            <p:nvPr/>
          </p:nvSpPr>
          <p:spPr bwMode="auto">
            <a:xfrm>
              <a:off x="4580" y="3443"/>
              <a:ext cx="158" cy="63"/>
            </a:xfrm>
            <a:custGeom>
              <a:avLst/>
              <a:gdLst>
                <a:gd name="T0" fmla="*/ 18 w 318"/>
                <a:gd name="T1" fmla="*/ 0 h 125"/>
                <a:gd name="T2" fmla="*/ 185 w 318"/>
                <a:gd name="T3" fmla="*/ 6 h 125"/>
                <a:gd name="T4" fmla="*/ 318 w 318"/>
                <a:gd name="T5" fmla="*/ 80 h 125"/>
                <a:gd name="T6" fmla="*/ 314 w 318"/>
                <a:gd name="T7" fmla="*/ 125 h 125"/>
                <a:gd name="T8" fmla="*/ 268 w 318"/>
                <a:gd name="T9" fmla="*/ 124 h 125"/>
                <a:gd name="T10" fmla="*/ 215 w 318"/>
                <a:gd name="T11" fmla="*/ 76 h 125"/>
                <a:gd name="T12" fmla="*/ 156 w 318"/>
                <a:gd name="T13" fmla="*/ 51 h 125"/>
                <a:gd name="T14" fmla="*/ 18 w 318"/>
                <a:gd name="T15" fmla="*/ 38 h 125"/>
                <a:gd name="T16" fmla="*/ 0 w 318"/>
                <a:gd name="T17" fmla="*/ 19 h 125"/>
                <a:gd name="T18" fmla="*/ 18 w 318"/>
                <a:gd name="T19" fmla="*/ 0 h 125"/>
                <a:gd name="T20" fmla="*/ 18 w 318"/>
                <a:gd name="T21"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8" h="125">
                  <a:moveTo>
                    <a:pt x="18" y="0"/>
                  </a:moveTo>
                  <a:lnTo>
                    <a:pt x="185" y="6"/>
                  </a:lnTo>
                  <a:lnTo>
                    <a:pt x="318" y="80"/>
                  </a:lnTo>
                  <a:lnTo>
                    <a:pt x="314" y="125"/>
                  </a:lnTo>
                  <a:lnTo>
                    <a:pt x="268" y="124"/>
                  </a:lnTo>
                  <a:lnTo>
                    <a:pt x="215" y="76"/>
                  </a:lnTo>
                  <a:lnTo>
                    <a:pt x="156" y="51"/>
                  </a:lnTo>
                  <a:lnTo>
                    <a:pt x="18" y="38"/>
                  </a:lnTo>
                  <a:lnTo>
                    <a:pt x="0" y="19"/>
                  </a:lnTo>
                  <a:lnTo>
                    <a:pt x="18" y="0"/>
                  </a:lnTo>
                  <a:lnTo>
                    <a:pt x="1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12" name="Freeform 112">
              <a:extLst>
                <a:ext uri="{FF2B5EF4-FFF2-40B4-BE49-F238E27FC236}">
                  <a16:creationId xmlns:a16="http://schemas.microsoft.com/office/drawing/2014/main" id="{0FDA43A7-935F-4D6C-8104-27E774E92061}"/>
                </a:ext>
              </a:extLst>
            </p:cNvPr>
            <p:cNvSpPr>
              <a:spLocks/>
            </p:cNvSpPr>
            <p:nvPr/>
          </p:nvSpPr>
          <p:spPr bwMode="auto">
            <a:xfrm>
              <a:off x="4522" y="2114"/>
              <a:ext cx="428" cy="1267"/>
            </a:xfrm>
            <a:custGeom>
              <a:avLst/>
              <a:gdLst>
                <a:gd name="T0" fmla="*/ 19 w 856"/>
                <a:gd name="T1" fmla="*/ 0 h 2533"/>
                <a:gd name="T2" fmla="*/ 173 w 856"/>
                <a:gd name="T3" fmla="*/ 26 h 2533"/>
                <a:gd name="T4" fmla="*/ 303 w 856"/>
                <a:gd name="T5" fmla="*/ 85 h 2533"/>
                <a:gd name="T6" fmla="*/ 415 w 856"/>
                <a:gd name="T7" fmla="*/ 175 h 2533"/>
                <a:gd name="T8" fmla="*/ 512 w 856"/>
                <a:gd name="T9" fmla="*/ 296 h 2533"/>
                <a:gd name="T10" fmla="*/ 577 w 856"/>
                <a:gd name="T11" fmla="*/ 387 h 2533"/>
                <a:gd name="T12" fmla="*/ 628 w 856"/>
                <a:gd name="T13" fmla="*/ 471 h 2533"/>
                <a:gd name="T14" fmla="*/ 675 w 856"/>
                <a:gd name="T15" fmla="*/ 559 h 2533"/>
                <a:gd name="T16" fmla="*/ 721 w 856"/>
                <a:gd name="T17" fmla="*/ 661 h 2533"/>
                <a:gd name="T18" fmla="*/ 808 w 856"/>
                <a:gd name="T19" fmla="*/ 916 h 2533"/>
                <a:gd name="T20" fmla="*/ 856 w 856"/>
                <a:gd name="T21" fmla="*/ 1153 h 2533"/>
                <a:gd name="T22" fmla="*/ 845 w 856"/>
                <a:gd name="T23" fmla="*/ 1401 h 2533"/>
                <a:gd name="T24" fmla="*/ 820 w 856"/>
                <a:gd name="T25" fmla="*/ 1653 h 2533"/>
                <a:gd name="T26" fmla="*/ 774 w 856"/>
                <a:gd name="T27" fmla="*/ 1902 h 2533"/>
                <a:gd name="T28" fmla="*/ 742 w 856"/>
                <a:gd name="T29" fmla="*/ 2087 h 2533"/>
                <a:gd name="T30" fmla="*/ 700 w 856"/>
                <a:gd name="T31" fmla="*/ 2267 h 2533"/>
                <a:gd name="T32" fmla="*/ 687 w 856"/>
                <a:gd name="T33" fmla="*/ 2355 h 2533"/>
                <a:gd name="T34" fmla="*/ 649 w 856"/>
                <a:gd name="T35" fmla="*/ 2425 h 2533"/>
                <a:gd name="T36" fmla="*/ 603 w 856"/>
                <a:gd name="T37" fmla="*/ 2461 h 2533"/>
                <a:gd name="T38" fmla="*/ 556 w 856"/>
                <a:gd name="T39" fmla="*/ 2486 h 2533"/>
                <a:gd name="T40" fmla="*/ 451 w 856"/>
                <a:gd name="T41" fmla="*/ 2533 h 2533"/>
                <a:gd name="T42" fmla="*/ 398 w 856"/>
                <a:gd name="T43" fmla="*/ 2518 h 2533"/>
                <a:gd name="T44" fmla="*/ 394 w 856"/>
                <a:gd name="T45" fmla="*/ 2490 h 2533"/>
                <a:gd name="T46" fmla="*/ 413 w 856"/>
                <a:gd name="T47" fmla="*/ 2465 h 2533"/>
                <a:gd name="T48" fmla="*/ 592 w 856"/>
                <a:gd name="T49" fmla="*/ 2366 h 2533"/>
                <a:gd name="T50" fmla="*/ 616 w 856"/>
                <a:gd name="T51" fmla="*/ 2313 h 2533"/>
                <a:gd name="T52" fmla="*/ 624 w 856"/>
                <a:gd name="T53" fmla="*/ 2248 h 2533"/>
                <a:gd name="T54" fmla="*/ 696 w 856"/>
                <a:gd name="T55" fmla="*/ 1887 h 2533"/>
                <a:gd name="T56" fmla="*/ 769 w 856"/>
                <a:gd name="T57" fmla="*/ 1393 h 2533"/>
                <a:gd name="T58" fmla="*/ 786 w 856"/>
                <a:gd name="T59" fmla="*/ 1161 h 2533"/>
                <a:gd name="T60" fmla="*/ 776 w 856"/>
                <a:gd name="T61" fmla="*/ 1055 h 2533"/>
                <a:gd name="T62" fmla="*/ 746 w 856"/>
                <a:gd name="T63" fmla="*/ 937 h 2533"/>
                <a:gd name="T64" fmla="*/ 664 w 856"/>
                <a:gd name="T65" fmla="*/ 682 h 2533"/>
                <a:gd name="T66" fmla="*/ 622 w 856"/>
                <a:gd name="T67" fmla="*/ 581 h 2533"/>
                <a:gd name="T68" fmla="*/ 580 w 856"/>
                <a:gd name="T69" fmla="*/ 496 h 2533"/>
                <a:gd name="T70" fmla="*/ 531 w 856"/>
                <a:gd name="T71" fmla="*/ 414 h 2533"/>
                <a:gd name="T72" fmla="*/ 472 w 856"/>
                <a:gd name="T73" fmla="*/ 325 h 2533"/>
                <a:gd name="T74" fmla="*/ 428 w 856"/>
                <a:gd name="T75" fmla="*/ 264 h 2533"/>
                <a:gd name="T76" fmla="*/ 383 w 856"/>
                <a:gd name="T77" fmla="*/ 209 h 2533"/>
                <a:gd name="T78" fmla="*/ 333 w 856"/>
                <a:gd name="T79" fmla="*/ 161 h 2533"/>
                <a:gd name="T80" fmla="*/ 280 w 856"/>
                <a:gd name="T81" fmla="*/ 121 h 2533"/>
                <a:gd name="T82" fmla="*/ 223 w 856"/>
                <a:gd name="T83" fmla="*/ 89 h 2533"/>
                <a:gd name="T84" fmla="*/ 160 w 856"/>
                <a:gd name="T85" fmla="*/ 64 h 2533"/>
                <a:gd name="T86" fmla="*/ 18 w 856"/>
                <a:gd name="T87" fmla="*/ 38 h 2533"/>
                <a:gd name="T88" fmla="*/ 0 w 856"/>
                <a:gd name="T89" fmla="*/ 17 h 2533"/>
                <a:gd name="T90" fmla="*/ 19 w 856"/>
                <a:gd name="T91" fmla="*/ 0 h 2533"/>
                <a:gd name="T92" fmla="*/ 19 w 856"/>
                <a:gd name="T93" fmla="*/ 0 h 2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56" h="2533">
                  <a:moveTo>
                    <a:pt x="19" y="0"/>
                  </a:moveTo>
                  <a:lnTo>
                    <a:pt x="173" y="26"/>
                  </a:lnTo>
                  <a:lnTo>
                    <a:pt x="303" y="85"/>
                  </a:lnTo>
                  <a:lnTo>
                    <a:pt x="415" y="175"/>
                  </a:lnTo>
                  <a:lnTo>
                    <a:pt x="512" y="296"/>
                  </a:lnTo>
                  <a:lnTo>
                    <a:pt x="577" y="387"/>
                  </a:lnTo>
                  <a:lnTo>
                    <a:pt x="628" y="471"/>
                  </a:lnTo>
                  <a:lnTo>
                    <a:pt x="675" y="559"/>
                  </a:lnTo>
                  <a:lnTo>
                    <a:pt x="721" y="661"/>
                  </a:lnTo>
                  <a:lnTo>
                    <a:pt x="808" y="916"/>
                  </a:lnTo>
                  <a:lnTo>
                    <a:pt x="856" y="1153"/>
                  </a:lnTo>
                  <a:lnTo>
                    <a:pt x="845" y="1401"/>
                  </a:lnTo>
                  <a:lnTo>
                    <a:pt x="820" y="1653"/>
                  </a:lnTo>
                  <a:lnTo>
                    <a:pt x="774" y="1902"/>
                  </a:lnTo>
                  <a:lnTo>
                    <a:pt x="742" y="2087"/>
                  </a:lnTo>
                  <a:lnTo>
                    <a:pt x="700" y="2267"/>
                  </a:lnTo>
                  <a:lnTo>
                    <a:pt x="687" y="2355"/>
                  </a:lnTo>
                  <a:lnTo>
                    <a:pt x="649" y="2425"/>
                  </a:lnTo>
                  <a:lnTo>
                    <a:pt x="603" y="2461"/>
                  </a:lnTo>
                  <a:lnTo>
                    <a:pt x="556" y="2486"/>
                  </a:lnTo>
                  <a:lnTo>
                    <a:pt x="451" y="2533"/>
                  </a:lnTo>
                  <a:lnTo>
                    <a:pt x="398" y="2518"/>
                  </a:lnTo>
                  <a:lnTo>
                    <a:pt x="394" y="2490"/>
                  </a:lnTo>
                  <a:lnTo>
                    <a:pt x="413" y="2465"/>
                  </a:lnTo>
                  <a:lnTo>
                    <a:pt x="592" y="2366"/>
                  </a:lnTo>
                  <a:lnTo>
                    <a:pt x="616" y="2313"/>
                  </a:lnTo>
                  <a:lnTo>
                    <a:pt x="624" y="2248"/>
                  </a:lnTo>
                  <a:lnTo>
                    <a:pt x="696" y="1887"/>
                  </a:lnTo>
                  <a:lnTo>
                    <a:pt x="769" y="1393"/>
                  </a:lnTo>
                  <a:lnTo>
                    <a:pt x="786" y="1161"/>
                  </a:lnTo>
                  <a:lnTo>
                    <a:pt x="776" y="1055"/>
                  </a:lnTo>
                  <a:lnTo>
                    <a:pt x="746" y="937"/>
                  </a:lnTo>
                  <a:lnTo>
                    <a:pt x="664" y="682"/>
                  </a:lnTo>
                  <a:lnTo>
                    <a:pt x="622" y="581"/>
                  </a:lnTo>
                  <a:lnTo>
                    <a:pt x="580" y="496"/>
                  </a:lnTo>
                  <a:lnTo>
                    <a:pt x="531" y="414"/>
                  </a:lnTo>
                  <a:lnTo>
                    <a:pt x="472" y="325"/>
                  </a:lnTo>
                  <a:lnTo>
                    <a:pt x="428" y="264"/>
                  </a:lnTo>
                  <a:lnTo>
                    <a:pt x="383" y="209"/>
                  </a:lnTo>
                  <a:lnTo>
                    <a:pt x="333" y="161"/>
                  </a:lnTo>
                  <a:lnTo>
                    <a:pt x="280" y="121"/>
                  </a:lnTo>
                  <a:lnTo>
                    <a:pt x="223" y="89"/>
                  </a:lnTo>
                  <a:lnTo>
                    <a:pt x="160" y="64"/>
                  </a:lnTo>
                  <a:lnTo>
                    <a:pt x="18" y="38"/>
                  </a:lnTo>
                  <a:lnTo>
                    <a:pt x="0" y="17"/>
                  </a:lnTo>
                  <a:lnTo>
                    <a:pt x="19" y="0"/>
                  </a:lnTo>
                  <a:lnTo>
                    <a:pt x="1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13" name="Freeform 113">
              <a:extLst>
                <a:ext uri="{FF2B5EF4-FFF2-40B4-BE49-F238E27FC236}">
                  <a16:creationId xmlns:a16="http://schemas.microsoft.com/office/drawing/2014/main" id="{C024D041-EB13-4ECC-ACEA-B6FDB8FD7B5B}"/>
                </a:ext>
              </a:extLst>
            </p:cNvPr>
            <p:cNvSpPr>
              <a:spLocks/>
            </p:cNvSpPr>
            <p:nvPr/>
          </p:nvSpPr>
          <p:spPr bwMode="auto">
            <a:xfrm>
              <a:off x="4652" y="2414"/>
              <a:ext cx="161" cy="699"/>
            </a:xfrm>
            <a:custGeom>
              <a:avLst/>
              <a:gdLst>
                <a:gd name="T0" fmla="*/ 53 w 321"/>
                <a:gd name="T1" fmla="*/ 2 h 1399"/>
                <a:gd name="T2" fmla="*/ 144 w 321"/>
                <a:gd name="T3" fmla="*/ 80 h 1399"/>
                <a:gd name="T4" fmla="*/ 211 w 321"/>
                <a:gd name="T5" fmla="*/ 187 h 1399"/>
                <a:gd name="T6" fmla="*/ 304 w 321"/>
                <a:gd name="T7" fmla="*/ 411 h 1399"/>
                <a:gd name="T8" fmla="*/ 321 w 321"/>
                <a:gd name="T9" fmla="*/ 656 h 1399"/>
                <a:gd name="T10" fmla="*/ 312 w 321"/>
                <a:gd name="T11" fmla="*/ 818 h 1399"/>
                <a:gd name="T12" fmla="*/ 289 w 321"/>
                <a:gd name="T13" fmla="*/ 957 h 1399"/>
                <a:gd name="T14" fmla="*/ 251 w 321"/>
                <a:gd name="T15" fmla="*/ 1095 h 1399"/>
                <a:gd name="T16" fmla="*/ 200 w 321"/>
                <a:gd name="T17" fmla="*/ 1249 h 1399"/>
                <a:gd name="T18" fmla="*/ 144 w 321"/>
                <a:gd name="T19" fmla="*/ 1379 h 1399"/>
                <a:gd name="T20" fmla="*/ 101 w 321"/>
                <a:gd name="T21" fmla="*/ 1399 h 1399"/>
                <a:gd name="T22" fmla="*/ 80 w 321"/>
                <a:gd name="T23" fmla="*/ 1354 h 1399"/>
                <a:gd name="T24" fmla="*/ 122 w 321"/>
                <a:gd name="T25" fmla="*/ 1221 h 1399"/>
                <a:gd name="T26" fmla="*/ 173 w 321"/>
                <a:gd name="T27" fmla="*/ 1074 h 1399"/>
                <a:gd name="T28" fmla="*/ 213 w 321"/>
                <a:gd name="T29" fmla="*/ 941 h 1399"/>
                <a:gd name="T30" fmla="*/ 253 w 321"/>
                <a:gd name="T31" fmla="*/ 654 h 1399"/>
                <a:gd name="T32" fmla="*/ 239 w 321"/>
                <a:gd name="T33" fmla="*/ 428 h 1399"/>
                <a:gd name="T34" fmla="*/ 209 w 321"/>
                <a:gd name="T35" fmla="*/ 327 h 1399"/>
                <a:gd name="T36" fmla="*/ 156 w 321"/>
                <a:gd name="T37" fmla="*/ 219 h 1399"/>
                <a:gd name="T38" fmla="*/ 97 w 321"/>
                <a:gd name="T39" fmla="*/ 135 h 1399"/>
                <a:gd name="T40" fmla="*/ 61 w 321"/>
                <a:gd name="T41" fmla="*/ 101 h 1399"/>
                <a:gd name="T42" fmla="*/ 17 w 321"/>
                <a:gd name="T43" fmla="*/ 73 h 1399"/>
                <a:gd name="T44" fmla="*/ 0 w 321"/>
                <a:gd name="T45" fmla="*/ 19 h 1399"/>
                <a:gd name="T46" fmla="*/ 21 w 321"/>
                <a:gd name="T47" fmla="*/ 0 h 1399"/>
                <a:gd name="T48" fmla="*/ 53 w 321"/>
                <a:gd name="T49" fmla="*/ 2 h 1399"/>
                <a:gd name="T50" fmla="*/ 53 w 321"/>
                <a:gd name="T51" fmla="*/ 2 h 1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21" h="1399">
                  <a:moveTo>
                    <a:pt x="53" y="2"/>
                  </a:moveTo>
                  <a:lnTo>
                    <a:pt x="144" y="80"/>
                  </a:lnTo>
                  <a:lnTo>
                    <a:pt x="211" y="187"/>
                  </a:lnTo>
                  <a:lnTo>
                    <a:pt x="304" y="411"/>
                  </a:lnTo>
                  <a:lnTo>
                    <a:pt x="321" y="656"/>
                  </a:lnTo>
                  <a:lnTo>
                    <a:pt x="312" y="818"/>
                  </a:lnTo>
                  <a:lnTo>
                    <a:pt x="289" y="957"/>
                  </a:lnTo>
                  <a:lnTo>
                    <a:pt x="251" y="1095"/>
                  </a:lnTo>
                  <a:lnTo>
                    <a:pt x="200" y="1249"/>
                  </a:lnTo>
                  <a:lnTo>
                    <a:pt x="144" y="1379"/>
                  </a:lnTo>
                  <a:lnTo>
                    <a:pt x="101" y="1399"/>
                  </a:lnTo>
                  <a:lnTo>
                    <a:pt x="80" y="1354"/>
                  </a:lnTo>
                  <a:lnTo>
                    <a:pt x="122" y="1221"/>
                  </a:lnTo>
                  <a:lnTo>
                    <a:pt x="173" y="1074"/>
                  </a:lnTo>
                  <a:lnTo>
                    <a:pt x="213" y="941"/>
                  </a:lnTo>
                  <a:lnTo>
                    <a:pt x="253" y="654"/>
                  </a:lnTo>
                  <a:lnTo>
                    <a:pt x="239" y="428"/>
                  </a:lnTo>
                  <a:lnTo>
                    <a:pt x="209" y="327"/>
                  </a:lnTo>
                  <a:lnTo>
                    <a:pt x="156" y="219"/>
                  </a:lnTo>
                  <a:lnTo>
                    <a:pt x="97" y="135"/>
                  </a:lnTo>
                  <a:lnTo>
                    <a:pt x="61" y="101"/>
                  </a:lnTo>
                  <a:lnTo>
                    <a:pt x="17" y="73"/>
                  </a:lnTo>
                  <a:lnTo>
                    <a:pt x="0" y="19"/>
                  </a:lnTo>
                  <a:lnTo>
                    <a:pt x="21" y="0"/>
                  </a:lnTo>
                  <a:lnTo>
                    <a:pt x="53" y="2"/>
                  </a:lnTo>
                  <a:lnTo>
                    <a:pt x="5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14" name="Freeform 114">
              <a:extLst>
                <a:ext uri="{FF2B5EF4-FFF2-40B4-BE49-F238E27FC236}">
                  <a16:creationId xmlns:a16="http://schemas.microsoft.com/office/drawing/2014/main" id="{182C27A1-6566-4BA5-BFDB-7F080074EA4D}"/>
                </a:ext>
              </a:extLst>
            </p:cNvPr>
            <p:cNvSpPr>
              <a:spLocks/>
            </p:cNvSpPr>
            <p:nvPr/>
          </p:nvSpPr>
          <p:spPr bwMode="auto">
            <a:xfrm>
              <a:off x="4616" y="2530"/>
              <a:ext cx="88" cy="534"/>
            </a:xfrm>
            <a:custGeom>
              <a:avLst/>
              <a:gdLst>
                <a:gd name="T0" fmla="*/ 24 w 176"/>
                <a:gd name="T1" fmla="*/ 0 h 1069"/>
                <a:gd name="T2" fmla="*/ 121 w 176"/>
                <a:gd name="T3" fmla="*/ 84 h 1069"/>
                <a:gd name="T4" fmla="*/ 165 w 176"/>
                <a:gd name="T5" fmla="*/ 196 h 1069"/>
                <a:gd name="T6" fmla="*/ 176 w 176"/>
                <a:gd name="T7" fmla="*/ 472 h 1069"/>
                <a:gd name="T8" fmla="*/ 156 w 176"/>
                <a:gd name="T9" fmla="*/ 763 h 1069"/>
                <a:gd name="T10" fmla="*/ 125 w 176"/>
                <a:gd name="T11" fmla="*/ 896 h 1069"/>
                <a:gd name="T12" fmla="*/ 76 w 176"/>
                <a:gd name="T13" fmla="*/ 1046 h 1069"/>
                <a:gd name="T14" fmla="*/ 55 w 176"/>
                <a:gd name="T15" fmla="*/ 1069 h 1069"/>
                <a:gd name="T16" fmla="*/ 26 w 176"/>
                <a:gd name="T17" fmla="*/ 1069 h 1069"/>
                <a:gd name="T18" fmla="*/ 2 w 176"/>
                <a:gd name="T19" fmla="*/ 1017 h 1069"/>
                <a:gd name="T20" fmla="*/ 83 w 176"/>
                <a:gd name="T21" fmla="*/ 749 h 1069"/>
                <a:gd name="T22" fmla="*/ 108 w 176"/>
                <a:gd name="T23" fmla="*/ 472 h 1069"/>
                <a:gd name="T24" fmla="*/ 116 w 176"/>
                <a:gd name="T25" fmla="*/ 217 h 1069"/>
                <a:gd name="T26" fmla="*/ 89 w 176"/>
                <a:gd name="T27" fmla="*/ 111 h 1069"/>
                <a:gd name="T28" fmla="*/ 57 w 176"/>
                <a:gd name="T29" fmla="*/ 69 h 1069"/>
                <a:gd name="T30" fmla="*/ 7 w 176"/>
                <a:gd name="T31" fmla="*/ 33 h 1069"/>
                <a:gd name="T32" fmla="*/ 0 w 176"/>
                <a:gd name="T33" fmla="*/ 8 h 1069"/>
                <a:gd name="T34" fmla="*/ 24 w 176"/>
                <a:gd name="T35" fmla="*/ 0 h 1069"/>
                <a:gd name="T36" fmla="*/ 24 w 176"/>
                <a:gd name="T37" fmla="*/ 0 h 10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76" h="1069">
                  <a:moveTo>
                    <a:pt x="24" y="0"/>
                  </a:moveTo>
                  <a:lnTo>
                    <a:pt x="121" y="84"/>
                  </a:lnTo>
                  <a:lnTo>
                    <a:pt x="165" y="196"/>
                  </a:lnTo>
                  <a:lnTo>
                    <a:pt x="176" y="472"/>
                  </a:lnTo>
                  <a:lnTo>
                    <a:pt x="156" y="763"/>
                  </a:lnTo>
                  <a:lnTo>
                    <a:pt x="125" y="896"/>
                  </a:lnTo>
                  <a:lnTo>
                    <a:pt x="76" y="1046"/>
                  </a:lnTo>
                  <a:lnTo>
                    <a:pt x="55" y="1069"/>
                  </a:lnTo>
                  <a:lnTo>
                    <a:pt x="26" y="1069"/>
                  </a:lnTo>
                  <a:lnTo>
                    <a:pt x="2" y="1017"/>
                  </a:lnTo>
                  <a:lnTo>
                    <a:pt x="83" y="749"/>
                  </a:lnTo>
                  <a:lnTo>
                    <a:pt x="108" y="472"/>
                  </a:lnTo>
                  <a:lnTo>
                    <a:pt x="116" y="217"/>
                  </a:lnTo>
                  <a:lnTo>
                    <a:pt x="89" y="111"/>
                  </a:lnTo>
                  <a:lnTo>
                    <a:pt x="57" y="69"/>
                  </a:lnTo>
                  <a:lnTo>
                    <a:pt x="7" y="33"/>
                  </a:lnTo>
                  <a:lnTo>
                    <a:pt x="0" y="8"/>
                  </a:lnTo>
                  <a:lnTo>
                    <a:pt x="24" y="0"/>
                  </a:lnTo>
                  <a:lnTo>
                    <a:pt x="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15" name="Freeform 115">
              <a:extLst>
                <a:ext uri="{FF2B5EF4-FFF2-40B4-BE49-F238E27FC236}">
                  <a16:creationId xmlns:a16="http://schemas.microsoft.com/office/drawing/2014/main" id="{361C7852-C803-4506-8191-1BD7735037F4}"/>
                </a:ext>
              </a:extLst>
            </p:cNvPr>
            <p:cNvSpPr>
              <a:spLocks/>
            </p:cNvSpPr>
            <p:nvPr/>
          </p:nvSpPr>
          <p:spPr bwMode="auto">
            <a:xfrm>
              <a:off x="4317" y="1742"/>
              <a:ext cx="27" cy="132"/>
            </a:xfrm>
            <a:custGeom>
              <a:avLst/>
              <a:gdLst>
                <a:gd name="T0" fmla="*/ 36 w 53"/>
                <a:gd name="T1" fmla="*/ 19 h 264"/>
                <a:gd name="T2" fmla="*/ 53 w 53"/>
                <a:gd name="T3" fmla="*/ 237 h 264"/>
                <a:gd name="T4" fmla="*/ 45 w 53"/>
                <a:gd name="T5" fmla="*/ 258 h 264"/>
                <a:gd name="T6" fmla="*/ 26 w 53"/>
                <a:gd name="T7" fmla="*/ 264 h 264"/>
                <a:gd name="T8" fmla="*/ 0 w 53"/>
                <a:gd name="T9" fmla="*/ 237 h 264"/>
                <a:gd name="T10" fmla="*/ 0 w 53"/>
                <a:gd name="T11" fmla="*/ 178 h 264"/>
                <a:gd name="T12" fmla="*/ 0 w 53"/>
                <a:gd name="T13" fmla="*/ 127 h 264"/>
                <a:gd name="T14" fmla="*/ 0 w 53"/>
                <a:gd name="T15" fmla="*/ 76 h 264"/>
                <a:gd name="T16" fmla="*/ 0 w 53"/>
                <a:gd name="T17" fmla="*/ 19 h 264"/>
                <a:gd name="T18" fmla="*/ 17 w 53"/>
                <a:gd name="T19" fmla="*/ 0 h 264"/>
                <a:gd name="T20" fmla="*/ 36 w 53"/>
                <a:gd name="T21" fmla="*/ 19 h 264"/>
                <a:gd name="T22" fmla="*/ 36 w 53"/>
                <a:gd name="T23" fmla="*/ 19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 h="264">
                  <a:moveTo>
                    <a:pt x="36" y="19"/>
                  </a:moveTo>
                  <a:lnTo>
                    <a:pt x="53" y="237"/>
                  </a:lnTo>
                  <a:lnTo>
                    <a:pt x="45" y="258"/>
                  </a:lnTo>
                  <a:lnTo>
                    <a:pt x="26" y="264"/>
                  </a:lnTo>
                  <a:lnTo>
                    <a:pt x="0" y="237"/>
                  </a:lnTo>
                  <a:lnTo>
                    <a:pt x="0" y="178"/>
                  </a:lnTo>
                  <a:lnTo>
                    <a:pt x="0" y="127"/>
                  </a:lnTo>
                  <a:lnTo>
                    <a:pt x="0" y="76"/>
                  </a:lnTo>
                  <a:lnTo>
                    <a:pt x="0" y="19"/>
                  </a:lnTo>
                  <a:lnTo>
                    <a:pt x="17" y="0"/>
                  </a:lnTo>
                  <a:lnTo>
                    <a:pt x="36" y="19"/>
                  </a:lnTo>
                  <a:lnTo>
                    <a:pt x="36" y="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16" name="Freeform 116">
              <a:extLst>
                <a:ext uri="{FF2B5EF4-FFF2-40B4-BE49-F238E27FC236}">
                  <a16:creationId xmlns:a16="http://schemas.microsoft.com/office/drawing/2014/main" id="{9ADA2E5C-9D12-468D-B67A-9D39C6340724}"/>
                </a:ext>
              </a:extLst>
            </p:cNvPr>
            <p:cNvSpPr>
              <a:spLocks/>
            </p:cNvSpPr>
            <p:nvPr/>
          </p:nvSpPr>
          <p:spPr bwMode="auto">
            <a:xfrm>
              <a:off x="4382" y="1744"/>
              <a:ext cx="65" cy="123"/>
            </a:xfrm>
            <a:custGeom>
              <a:avLst/>
              <a:gdLst>
                <a:gd name="T0" fmla="*/ 19 w 129"/>
                <a:gd name="T1" fmla="*/ 0 h 247"/>
                <a:gd name="T2" fmla="*/ 129 w 129"/>
                <a:gd name="T3" fmla="*/ 52 h 247"/>
                <a:gd name="T4" fmla="*/ 89 w 129"/>
                <a:gd name="T5" fmla="*/ 133 h 247"/>
                <a:gd name="T6" fmla="*/ 103 w 129"/>
                <a:gd name="T7" fmla="*/ 164 h 247"/>
                <a:gd name="T8" fmla="*/ 105 w 129"/>
                <a:gd name="T9" fmla="*/ 211 h 247"/>
                <a:gd name="T10" fmla="*/ 99 w 129"/>
                <a:gd name="T11" fmla="*/ 236 h 247"/>
                <a:gd name="T12" fmla="*/ 82 w 129"/>
                <a:gd name="T13" fmla="*/ 247 h 247"/>
                <a:gd name="T14" fmla="*/ 46 w 129"/>
                <a:gd name="T15" fmla="*/ 227 h 247"/>
                <a:gd name="T16" fmla="*/ 27 w 129"/>
                <a:gd name="T17" fmla="*/ 183 h 247"/>
                <a:gd name="T18" fmla="*/ 30 w 129"/>
                <a:gd name="T19" fmla="*/ 82 h 247"/>
                <a:gd name="T20" fmla="*/ 74 w 129"/>
                <a:gd name="T21" fmla="*/ 38 h 247"/>
                <a:gd name="T22" fmla="*/ 19 w 129"/>
                <a:gd name="T23" fmla="*/ 38 h 247"/>
                <a:gd name="T24" fmla="*/ 0 w 129"/>
                <a:gd name="T25" fmla="*/ 19 h 247"/>
                <a:gd name="T26" fmla="*/ 19 w 129"/>
                <a:gd name="T27" fmla="*/ 0 h 247"/>
                <a:gd name="T28" fmla="*/ 19 w 129"/>
                <a:gd name="T29" fmla="*/ 0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9" h="247">
                  <a:moveTo>
                    <a:pt x="19" y="0"/>
                  </a:moveTo>
                  <a:lnTo>
                    <a:pt x="129" y="52"/>
                  </a:lnTo>
                  <a:lnTo>
                    <a:pt x="89" y="133"/>
                  </a:lnTo>
                  <a:lnTo>
                    <a:pt x="103" y="164"/>
                  </a:lnTo>
                  <a:lnTo>
                    <a:pt x="105" y="211"/>
                  </a:lnTo>
                  <a:lnTo>
                    <a:pt x="99" y="236"/>
                  </a:lnTo>
                  <a:lnTo>
                    <a:pt x="82" y="247"/>
                  </a:lnTo>
                  <a:lnTo>
                    <a:pt x="46" y="227"/>
                  </a:lnTo>
                  <a:lnTo>
                    <a:pt x="27" y="183"/>
                  </a:lnTo>
                  <a:lnTo>
                    <a:pt x="30" y="82"/>
                  </a:lnTo>
                  <a:lnTo>
                    <a:pt x="74" y="38"/>
                  </a:lnTo>
                  <a:lnTo>
                    <a:pt x="19" y="38"/>
                  </a:lnTo>
                  <a:lnTo>
                    <a:pt x="0" y="19"/>
                  </a:lnTo>
                  <a:lnTo>
                    <a:pt x="19" y="0"/>
                  </a:lnTo>
                  <a:lnTo>
                    <a:pt x="1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17" name="Freeform 117">
              <a:extLst>
                <a:ext uri="{FF2B5EF4-FFF2-40B4-BE49-F238E27FC236}">
                  <a16:creationId xmlns:a16="http://schemas.microsoft.com/office/drawing/2014/main" id="{866D0F3B-5E72-418F-89E6-89B26704B88C}"/>
                </a:ext>
              </a:extLst>
            </p:cNvPr>
            <p:cNvSpPr>
              <a:spLocks/>
            </p:cNvSpPr>
            <p:nvPr/>
          </p:nvSpPr>
          <p:spPr bwMode="auto">
            <a:xfrm>
              <a:off x="3264" y="1944"/>
              <a:ext cx="1252" cy="1875"/>
            </a:xfrm>
            <a:custGeom>
              <a:avLst/>
              <a:gdLst>
                <a:gd name="T0" fmla="*/ 2048 w 2504"/>
                <a:gd name="T1" fmla="*/ 3751 h 3751"/>
                <a:gd name="T2" fmla="*/ 1266 w 2504"/>
                <a:gd name="T3" fmla="*/ 3606 h 3751"/>
                <a:gd name="T4" fmla="*/ 922 w 2504"/>
                <a:gd name="T5" fmla="*/ 3469 h 3751"/>
                <a:gd name="T6" fmla="*/ 755 w 2504"/>
                <a:gd name="T7" fmla="*/ 3384 h 3751"/>
                <a:gd name="T8" fmla="*/ 593 w 2504"/>
                <a:gd name="T9" fmla="*/ 3289 h 3751"/>
                <a:gd name="T10" fmla="*/ 445 w 2504"/>
                <a:gd name="T11" fmla="*/ 3182 h 3751"/>
                <a:gd name="T12" fmla="*/ 310 w 2504"/>
                <a:gd name="T13" fmla="*/ 3066 h 3751"/>
                <a:gd name="T14" fmla="*/ 194 w 2504"/>
                <a:gd name="T15" fmla="*/ 2941 h 3751"/>
                <a:gd name="T16" fmla="*/ 101 w 2504"/>
                <a:gd name="T17" fmla="*/ 2806 h 3751"/>
                <a:gd name="T18" fmla="*/ 0 w 2504"/>
                <a:gd name="T19" fmla="*/ 2435 h 3751"/>
                <a:gd name="T20" fmla="*/ 34 w 2504"/>
                <a:gd name="T21" fmla="*/ 2188 h 3751"/>
                <a:gd name="T22" fmla="*/ 114 w 2504"/>
                <a:gd name="T23" fmla="*/ 2015 h 3751"/>
                <a:gd name="T24" fmla="*/ 238 w 2504"/>
                <a:gd name="T25" fmla="*/ 1835 h 3751"/>
                <a:gd name="T26" fmla="*/ 310 w 2504"/>
                <a:gd name="T27" fmla="*/ 1757 h 3751"/>
                <a:gd name="T28" fmla="*/ 407 w 2504"/>
                <a:gd name="T29" fmla="*/ 1666 h 3751"/>
                <a:gd name="T30" fmla="*/ 517 w 2504"/>
                <a:gd name="T31" fmla="*/ 1569 h 3751"/>
                <a:gd name="T32" fmla="*/ 631 w 2504"/>
                <a:gd name="T33" fmla="*/ 1470 h 3751"/>
                <a:gd name="T34" fmla="*/ 740 w 2504"/>
                <a:gd name="T35" fmla="*/ 1373 h 3751"/>
                <a:gd name="T36" fmla="*/ 835 w 2504"/>
                <a:gd name="T37" fmla="*/ 1282 h 3751"/>
                <a:gd name="T38" fmla="*/ 1032 w 2504"/>
                <a:gd name="T39" fmla="*/ 780 h 3751"/>
                <a:gd name="T40" fmla="*/ 1089 w 2504"/>
                <a:gd name="T41" fmla="*/ 531 h 3751"/>
                <a:gd name="T42" fmla="*/ 1167 w 2504"/>
                <a:gd name="T43" fmla="*/ 381 h 3751"/>
                <a:gd name="T44" fmla="*/ 1259 w 2504"/>
                <a:gd name="T45" fmla="*/ 280 h 3751"/>
                <a:gd name="T46" fmla="*/ 1392 w 2504"/>
                <a:gd name="T47" fmla="*/ 187 h 3751"/>
                <a:gd name="T48" fmla="*/ 1648 w 2504"/>
                <a:gd name="T49" fmla="*/ 82 h 3751"/>
                <a:gd name="T50" fmla="*/ 2015 w 2504"/>
                <a:gd name="T51" fmla="*/ 0 h 3751"/>
                <a:gd name="T52" fmla="*/ 1681 w 2504"/>
                <a:gd name="T53" fmla="*/ 132 h 3751"/>
                <a:gd name="T54" fmla="*/ 1447 w 2504"/>
                <a:gd name="T55" fmla="*/ 249 h 3751"/>
                <a:gd name="T56" fmla="*/ 1293 w 2504"/>
                <a:gd name="T57" fmla="*/ 394 h 3751"/>
                <a:gd name="T58" fmla="*/ 1152 w 2504"/>
                <a:gd name="T59" fmla="*/ 727 h 3751"/>
                <a:gd name="T60" fmla="*/ 1108 w 2504"/>
                <a:gd name="T61" fmla="*/ 1052 h 3751"/>
                <a:gd name="T62" fmla="*/ 1027 w 2504"/>
                <a:gd name="T63" fmla="*/ 1276 h 3751"/>
                <a:gd name="T64" fmla="*/ 951 w 2504"/>
                <a:gd name="T65" fmla="*/ 1367 h 3751"/>
                <a:gd name="T66" fmla="*/ 852 w 2504"/>
                <a:gd name="T67" fmla="*/ 1464 h 3751"/>
                <a:gd name="T68" fmla="*/ 738 w 2504"/>
                <a:gd name="T69" fmla="*/ 1565 h 3751"/>
                <a:gd name="T70" fmla="*/ 618 w 2504"/>
                <a:gd name="T71" fmla="*/ 1671 h 3751"/>
                <a:gd name="T72" fmla="*/ 494 w 2504"/>
                <a:gd name="T73" fmla="*/ 1783 h 3751"/>
                <a:gd name="T74" fmla="*/ 378 w 2504"/>
                <a:gd name="T75" fmla="*/ 1901 h 3751"/>
                <a:gd name="T76" fmla="*/ 276 w 2504"/>
                <a:gd name="T77" fmla="*/ 2023 h 3751"/>
                <a:gd name="T78" fmla="*/ 192 w 2504"/>
                <a:gd name="T79" fmla="*/ 2150 h 3751"/>
                <a:gd name="T80" fmla="*/ 112 w 2504"/>
                <a:gd name="T81" fmla="*/ 2422 h 3751"/>
                <a:gd name="T82" fmla="*/ 156 w 2504"/>
                <a:gd name="T83" fmla="*/ 2639 h 3751"/>
                <a:gd name="T84" fmla="*/ 249 w 2504"/>
                <a:gd name="T85" fmla="*/ 2793 h 3751"/>
                <a:gd name="T86" fmla="*/ 356 w 2504"/>
                <a:gd name="T87" fmla="*/ 2911 h 3751"/>
                <a:gd name="T88" fmla="*/ 447 w 2504"/>
                <a:gd name="T89" fmla="*/ 2990 h 3751"/>
                <a:gd name="T90" fmla="*/ 553 w 2504"/>
                <a:gd name="T91" fmla="*/ 3072 h 3751"/>
                <a:gd name="T92" fmla="*/ 679 w 2504"/>
                <a:gd name="T93" fmla="*/ 3156 h 3751"/>
                <a:gd name="T94" fmla="*/ 831 w 2504"/>
                <a:gd name="T95" fmla="*/ 3247 h 3751"/>
                <a:gd name="T96" fmla="*/ 1002 w 2504"/>
                <a:gd name="T97" fmla="*/ 3333 h 3751"/>
                <a:gd name="T98" fmla="*/ 1177 w 2504"/>
                <a:gd name="T99" fmla="*/ 3407 h 3751"/>
                <a:gd name="T100" fmla="*/ 1449 w 2504"/>
                <a:gd name="T101" fmla="*/ 3494 h 3751"/>
                <a:gd name="T102" fmla="*/ 1823 w 2504"/>
                <a:gd name="T103" fmla="*/ 3564 h 3751"/>
                <a:gd name="T104" fmla="*/ 2504 w 2504"/>
                <a:gd name="T105" fmla="*/ 3743 h 37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504" h="3751">
                  <a:moveTo>
                    <a:pt x="2504" y="3743"/>
                  </a:moveTo>
                  <a:lnTo>
                    <a:pt x="2048" y="3751"/>
                  </a:lnTo>
                  <a:lnTo>
                    <a:pt x="1593" y="3698"/>
                  </a:lnTo>
                  <a:lnTo>
                    <a:pt x="1266" y="3606"/>
                  </a:lnTo>
                  <a:lnTo>
                    <a:pt x="1095" y="3544"/>
                  </a:lnTo>
                  <a:lnTo>
                    <a:pt x="922" y="3469"/>
                  </a:lnTo>
                  <a:lnTo>
                    <a:pt x="838" y="3428"/>
                  </a:lnTo>
                  <a:lnTo>
                    <a:pt x="755" y="3384"/>
                  </a:lnTo>
                  <a:lnTo>
                    <a:pt x="673" y="3338"/>
                  </a:lnTo>
                  <a:lnTo>
                    <a:pt x="593" y="3289"/>
                  </a:lnTo>
                  <a:lnTo>
                    <a:pt x="517" y="3236"/>
                  </a:lnTo>
                  <a:lnTo>
                    <a:pt x="445" y="3182"/>
                  </a:lnTo>
                  <a:lnTo>
                    <a:pt x="375" y="3125"/>
                  </a:lnTo>
                  <a:lnTo>
                    <a:pt x="310" y="3066"/>
                  </a:lnTo>
                  <a:lnTo>
                    <a:pt x="249" y="3006"/>
                  </a:lnTo>
                  <a:lnTo>
                    <a:pt x="194" y="2941"/>
                  </a:lnTo>
                  <a:lnTo>
                    <a:pt x="144" y="2874"/>
                  </a:lnTo>
                  <a:lnTo>
                    <a:pt x="101" y="2806"/>
                  </a:lnTo>
                  <a:lnTo>
                    <a:pt x="0" y="2513"/>
                  </a:lnTo>
                  <a:lnTo>
                    <a:pt x="0" y="2435"/>
                  </a:lnTo>
                  <a:lnTo>
                    <a:pt x="0" y="2354"/>
                  </a:lnTo>
                  <a:lnTo>
                    <a:pt x="34" y="2188"/>
                  </a:lnTo>
                  <a:lnTo>
                    <a:pt x="68" y="2103"/>
                  </a:lnTo>
                  <a:lnTo>
                    <a:pt x="114" y="2015"/>
                  </a:lnTo>
                  <a:lnTo>
                    <a:pt x="169" y="1926"/>
                  </a:lnTo>
                  <a:lnTo>
                    <a:pt x="238" y="1835"/>
                  </a:lnTo>
                  <a:lnTo>
                    <a:pt x="270" y="1797"/>
                  </a:lnTo>
                  <a:lnTo>
                    <a:pt x="310" y="1757"/>
                  </a:lnTo>
                  <a:lnTo>
                    <a:pt x="357" y="1711"/>
                  </a:lnTo>
                  <a:lnTo>
                    <a:pt x="407" y="1666"/>
                  </a:lnTo>
                  <a:lnTo>
                    <a:pt x="460" y="1618"/>
                  </a:lnTo>
                  <a:lnTo>
                    <a:pt x="517" y="1569"/>
                  </a:lnTo>
                  <a:lnTo>
                    <a:pt x="574" y="1519"/>
                  </a:lnTo>
                  <a:lnTo>
                    <a:pt x="631" y="1470"/>
                  </a:lnTo>
                  <a:lnTo>
                    <a:pt x="686" y="1420"/>
                  </a:lnTo>
                  <a:lnTo>
                    <a:pt x="740" y="1373"/>
                  </a:lnTo>
                  <a:lnTo>
                    <a:pt x="791" y="1325"/>
                  </a:lnTo>
                  <a:lnTo>
                    <a:pt x="835" y="1282"/>
                  </a:lnTo>
                  <a:lnTo>
                    <a:pt x="947" y="1141"/>
                  </a:lnTo>
                  <a:lnTo>
                    <a:pt x="1032" y="780"/>
                  </a:lnTo>
                  <a:lnTo>
                    <a:pt x="1067" y="611"/>
                  </a:lnTo>
                  <a:lnTo>
                    <a:pt x="1089" y="531"/>
                  </a:lnTo>
                  <a:lnTo>
                    <a:pt x="1124" y="455"/>
                  </a:lnTo>
                  <a:lnTo>
                    <a:pt x="1167" y="381"/>
                  </a:lnTo>
                  <a:lnTo>
                    <a:pt x="1224" y="312"/>
                  </a:lnTo>
                  <a:lnTo>
                    <a:pt x="1259" y="280"/>
                  </a:lnTo>
                  <a:lnTo>
                    <a:pt x="1299" y="248"/>
                  </a:lnTo>
                  <a:lnTo>
                    <a:pt x="1392" y="187"/>
                  </a:lnTo>
                  <a:lnTo>
                    <a:pt x="1508" y="132"/>
                  </a:lnTo>
                  <a:lnTo>
                    <a:pt x="1648" y="82"/>
                  </a:lnTo>
                  <a:lnTo>
                    <a:pt x="1816" y="38"/>
                  </a:lnTo>
                  <a:lnTo>
                    <a:pt x="2015" y="0"/>
                  </a:lnTo>
                  <a:lnTo>
                    <a:pt x="2015" y="54"/>
                  </a:lnTo>
                  <a:lnTo>
                    <a:pt x="1681" y="132"/>
                  </a:lnTo>
                  <a:lnTo>
                    <a:pt x="1551" y="187"/>
                  </a:lnTo>
                  <a:lnTo>
                    <a:pt x="1447" y="249"/>
                  </a:lnTo>
                  <a:lnTo>
                    <a:pt x="1361" y="318"/>
                  </a:lnTo>
                  <a:lnTo>
                    <a:pt x="1293" y="394"/>
                  </a:lnTo>
                  <a:lnTo>
                    <a:pt x="1202" y="555"/>
                  </a:lnTo>
                  <a:lnTo>
                    <a:pt x="1152" y="727"/>
                  </a:lnTo>
                  <a:lnTo>
                    <a:pt x="1127" y="896"/>
                  </a:lnTo>
                  <a:lnTo>
                    <a:pt x="1108" y="1052"/>
                  </a:lnTo>
                  <a:lnTo>
                    <a:pt x="1076" y="1188"/>
                  </a:lnTo>
                  <a:lnTo>
                    <a:pt x="1027" y="1276"/>
                  </a:lnTo>
                  <a:lnTo>
                    <a:pt x="992" y="1322"/>
                  </a:lnTo>
                  <a:lnTo>
                    <a:pt x="951" y="1367"/>
                  </a:lnTo>
                  <a:lnTo>
                    <a:pt x="903" y="1415"/>
                  </a:lnTo>
                  <a:lnTo>
                    <a:pt x="852" y="1464"/>
                  </a:lnTo>
                  <a:lnTo>
                    <a:pt x="797" y="1513"/>
                  </a:lnTo>
                  <a:lnTo>
                    <a:pt x="738" y="1565"/>
                  </a:lnTo>
                  <a:lnTo>
                    <a:pt x="679" y="1618"/>
                  </a:lnTo>
                  <a:lnTo>
                    <a:pt x="618" y="1671"/>
                  </a:lnTo>
                  <a:lnTo>
                    <a:pt x="555" y="1726"/>
                  </a:lnTo>
                  <a:lnTo>
                    <a:pt x="494" y="1783"/>
                  </a:lnTo>
                  <a:lnTo>
                    <a:pt x="435" y="1842"/>
                  </a:lnTo>
                  <a:lnTo>
                    <a:pt x="378" y="1901"/>
                  </a:lnTo>
                  <a:lnTo>
                    <a:pt x="325" y="1960"/>
                  </a:lnTo>
                  <a:lnTo>
                    <a:pt x="276" y="2023"/>
                  </a:lnTo>
                  <a:lnTo>
                    <a:pt x="230" y="2086"/>
                  </a:lnTo>
                  <a:lnTo>
                    <a:pt x="192" y="2150"/>
                  </a:lnTo>
                  <a:lnTo>
                    <a:pt x="135" y="2283"/>
                  </a:lnTo>
                  <a:lnTo>
                    <a:pt x="112" y="2422"/>
                  </a:lnTo>
                  <a:lnTo>
                    <a:pt x="131" y="2565"/>
                  </a:lnTo>
                  <a:lnTo>
                    <a:pt x="156" y="2639"/>
                  </a:lnTo>
                  <a:lnTo>
                    <a:pt x="196" y="2715"/>
                  </a:lnTo>
                  <a:lnTo>
                    <a:pt x="249" y="2793"/>
                  </a:lnTo>
                  <a:lnTo>
                    <a:pt x="316" y="2871"/>
                  </a:lnTo>
                  <a:lnTo>
                    <a:pt x="356" y="2911"/>
                  </a:lnTo>
                  <a:lnTo>
                    <a:pt x="399" y="2951"/>
                  </a:lnTo>
                  <a:lnTo>
                    <a:pt x="447" y="2990"/>
                  </a:lnTo>
                  <a:lnTo>
                    <a:pt x="498" y="3032"/>
                  </a:lnTo>
                  <a:lnTo>
                    <a:pt x="553" y="3072"/>
                  </a:lnTo>
                  <a:lnTo>
                    <a:pt x="614" y="3114"/>
                  </a:lnTo>
                  <a:lnTo>
                    <a:pt x="679" y="3156"/>
                  </a:lnTo>
                  <a:lnTo>
                    <a:pt x="749" y="3200"/>
                  </a:lnTo>
                  <a:lnTo>
                    <a:pt x="831" y="3247"/>
                  </a:lnTo>
                  <a:lnTo>
                    <a:pt x="916" y="3291"/>
                  </a:lnTo>
                  <a:lnTo>
                    <a:pt x="1002" y="3333"/>
                  </a:lnTo>
                  <a:lnTo>
                    <a:pt x="1089" y="3371"/>
                  </a:lnTo>
                  <a:lnTo>
                    <a:pt x="1177" y="3407"/>
                  </a:lnTo>
                  <a:lnTo>
                    <a:pt x="1266" y="3439"/>
                  </a:lnTo>
                  <a:lnTo>
                    <a:pt x="1449" y="3494"/>
                  </a:lnTo>
                  <a:lnTo>
                    <a:pt x="1635" y="3536"/>
                  </a:lnTo>
                  <a:lnTo>
                    <a:pt x="1823" y="3564"/>
                  </a:lnTo>
                  <a:lnTo>
                    <a:pt x="2204" y="3574"/>
                  </a:lnTo>
                  <a:lnTo>
                    <a:pt x="2504" y="3743"/>
                  </a:lnTo>
                  <a:lnTo>
                    <a:pt x="2504" y="37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18" name="Freeform 118">
              <a:extLst>
                <a:ext uri="{FF2B5EF4-FFF2-40B4-BE49-F238E27FC236}">
                  <a16:creationId xmlns:a16="http://schemas.microsoft.com/office/drawing/2014/main" id="{7745189C-0E2F-415D-B01B-AFAD36DB3EDB}"/>
                </a:ext>
              </a:extLst>
            </p:cNvPr>
            <p:cNvSpPr>
              <a:spLocks/>
            </p:cNvSpPr>
            <p:nvPr/>
          </p:nvSpPr>
          <p:spPr bwMode="auto">
            <a:xfrm>
              <a:off x="4511" y="1889"/>
              <a:ext cx="911" cy="1879"/>
            </a:xfrm>
            <a:custGeom>
              <a:avLst/>
              <a:gdLst>
                <a:gd name="T0" fmla="*/ 0 w 1821"/>
                <a:gd name="T1" fmla="*/ 0 h 3758"/>
                <a:gd name="T2" fmla="*/ 629 w 1821"/>
                <a:gd name="T3" fmla="*/ 91 h 3758"/>
                <a:gd name="T4" fmla="*/ 882 w 1821"/>
                <a:gd name="T5" fmla="*/ 226 h 3758"/>
                <a:gd name="T6" fmla="*/ 1043 w 1821"/>
                <a:gd name="T7" fmla="*/ 356 h 3758"/>
                <a:gd name="T8" fmla="*/ 1194 w 1821"/>
                <a:gd name="T9" fmla="*/ 517 h 3758"/>
                <a:gd name="T10" fmla="*/ 1300 w 1821"/>
                <a:gd name="T11" fmla="*/ 671 h 3758"/>
                <a:gd name="T12" fmla="*/ 1372 w 1821"/>
                <a:gd name="T13" fmla="*/ 791 h 3758"/>
                <a:gd name="T14" fmla="*/ 1475 w 1821"/>
                <a:gd name="T15" fmla="*/ 972 h 3758"/>
                <a:gd name="T16" fmla="*/ 1591 w 1821"/>
                <a:gd name="T17" fmla="*/ 1215 h 3758"/>
                <a:gd name="T18" fmla="*/ 1686 w 1821"/>
                <a:gd name="T19" fmla="*/ 1460 h 3758"/>
                <a:gd name="T20" fmla="*/ 1815 w 1821"/>
                <a:gd name="T21" fmla="*/ 2059 h 3758"/>
                <a:gd name="T22" fmla="*/ 1798 w 1821"/>
                <a:gd name="T23" fmla="*/ 2511 h 3758"/>
                <a:gd name="T24" fmla="*/ 1743 w 1821"/>
                <a:gd name="T25" fmla="*/ 2724 h 3758"/>
                <a:gd name="T26" fmla="*/ 1657 w 1821"/>
                <a:gd name="T27" fmla="*/ 2924 h 3758"/>
                <a:gd name="T28" fmla="*/ 1602 w 1821"/>
                <a:gd name="T29" fmla="*/ 3019 h 3758"/>
                <a:gd name="T30" fmla="*/ 1467 w 1821"/>
                <a:gd name="T31" fmla="*/ 3197 h 3758"/>
                <a:gd name="T32" fmla="*/ 1386 w 1821"/>
                <a:gd name="T33" fmla="*/ 3279 h 3758"/>
                <a:gd name="T34" fmla="*/ 1296 w 1821"/>
                <a:gd name="T35" fmla="*/ 3357 h 3758"/>
                <a:gd name="T36" fmla="*/ 1197 w 1821"/>
                <a:gd name="T37" fmla="*/ 3431 h 3758"/>
                <a:gd name="T38" fmla="*/ 1087 w 1821"/>
                <a:gd name="T39" fmla="*/ 3500 h 3758"/>
                <a:gd name="T40" fmla="*/ 842 w 1821"/>
                <a:gd name="T41" fmla="*/ 3621 h 3758"/>
                <a:gd name="T42" fmla="*/ 555 w 1821"/>
                <a:gd name="T43" fmla="*/ 3718 h 3758"/>
                <a:gd name="T44" fmla="*/ 460 w 1821"/>
                <a:gd name="T45" fmla="*/ 3701 h 3758"/>
                <a:gd name="T46" fmla="*/ 591 w 1821"/>
                <a:gd name="T47" fmla="*/ 3598 h 3758"/>
                <a:gd name="T48" fmla="*/ 726 w 1821"/>
                <a:gd name="T49" fmla="*/ 3509 h 3758"/>
                <a:gd name="T50" fmla="*/ 865 w 1821"/>
                <a:gd name="T51" fmla="*/ 3425 h 3758"/>
                <a:gd name="T52" fmla="*/ 1003 w 1821"/>
                <a:gd name="T53" fmla="*/ 3344 h 3758"/>
                <a:gd name="T54" fmla="*/ 1138 w 1821"/>
                <a:gd name="T55" fmla="*/ 3256 h 3758"/>
                <a:gd name="T56" fmla="*/ 1268 w 1821"/>
                <a:gd name="T57" fmla="*/ 3156 h 3758"/>
                <a:gd name="T58" fmla="*/ 1391 w 1821"/>
                <a:gd name="T59" fmla="*/ 3040 h 3758"/>
                <a:gd name="T60" fmla="*/ 1530 w 1821"/>
                <a:gd name="T61" fmla="*/ 2853 h 3758"/>
                <a:gd name="T62" fmla="*/ 1656 w 1821"/>
                <a:gd name="T63" fmla="*/ 2441 h 3758"/>
                <a:gd name="T64" fmla="*/ 1659 w 1821"/>
                <a:gd name="T65" fmla="*/ 2135 h 3758"/>
                <a:gd name="T66" fmla="*/ 1612 w 1821"/>
                <a:gd name="T67" fmla="*/ 1819 h 3758"/>
                <a:gd name="T68" fmla="*/ 1522 w 1821"/>
                <a:gd name="T69" fmla="*/ 1506 h 3758"/>
                <a:gd name="T70" fmla="*/ 1467 w 1821"/>
                <a:gd name="T71" fmla="*/ 1354 h 3758"/>
                <a:gd name="T72" fmla="*/ 1372 w 1821"/>
                <a:gd name="T73" fmla="*/ 1135 h 3758"/>
                <a:gd name="T74" fmla="*/ 1304 w 1821"/>
                <a:gd name="T75" fmla="*/ 998 h 3758"/>
                <a:gd name="T76" fmla="*/ 1199 w 1821"/>
                <a:gd name="T77" fmla="*/ 810 h 3758"/>
                <a:gd name="T78" fmla="*/ 1129 w 1821"/>
                <a:gd name="T79" fmla="*/ 698 h 3758"/>
                <a:gd name="T80" fmla="*/ 1003 w 1821"/>
                <a:gd name="T81" fmla="*/ 531 h 3758"/>
                <a:gd name="T82" fmla="*/ 935 w 1821"/>
                <a:gd name="T83" fmla="*/ 458 h 3758"/>
                <a:gd name="T84" fmla="*/ 792 w 1821"/>
                <a:gd name="T85" fmla="*/ 331 h 3758"/>
                <a:gd name="T86" fmla="*/ 644 w 1821"/>
                <a:gd name="T87" fmla="*/ 228 h 3758"/>
                <a:gd name="T88" fmla="*/ 496 w 1821"/>
                <a:gd name="T89" fmla="*/ 152 h 3758"/>
                <a:gd name="T90" fmla="*/ 275 w 1821"/>
                <a:gd name="T91" fmla="*/ 86 h 3758"/>
                <a:gd name="T92" fmla="*/ 15 w 1821"/>
                <a:gd name="T93" fmla="*/ 76 h 3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821" h="3758">
                  <a:moveTo>
                    <a:pt x="15" y="76"/>
                  </a:moveTo>
                  <a:lnTo>
                    <a:pt x="0" y="0"/>
                  </a:lnTo>
                  <a:lnTo>
                    <a:pt x="292" y="2"/>
                  </a:lnTo>
                  <a:lnTo>
                    <a:pt x="629" y="91"/>
                  </a:lnTo>
                  <a:lnTo>
                    <a:pt x="798" y="173"/>
                  </a:lnTo>
                  <a:lnTo>
                    <a:pt x="882" y="226"/>
                  </a:lnTo>
                  <a:lnTo>
                    <a:pt x="965" y="287"/>
                  </a:lnTo>
                  <a:lnTo>
                    <a:pt x="1043" y="356"/>
                  </a:lnTo>
                  <a:lnTo>
                    <a:pt x="1119" y="432"/>
                  </a:lnTo>
                  <a:lnTo>
                    <a:pt x="1194" y="517"/>
                  </a:lnTo>
                  <a:lnTo>
                    <a:pt x="1260" y="612"/>
                  </a:lnTo>
                  <a:lnTo>
                    <a:pt x="1300" y="671"/>
                  </a:lnTo>
                  <a:lnTo>
                    <a:pt x="1336" y="732"/>
                  </a:lnTo>
                  <a:lnTo>
                    <a:pt x="1372" y="791"/>
                  </a:lnTo>
                  <a:lnTo>
                    <a:pt x="1408" y="852"/>
                  </a:lnTo>
                  <a:lnTo>
                    <a:pt x="1475" y="972"/>
                  </a:lnTo>
                  <a:lnTo>
                    <a:pt x="1536" y="1093"/>
                  </a:lnTo>
                  <a:lnTo>
                    <a:pt x="1591" y="1215"/>
                  </a:lnTo>
                  <a:lnTo>
                    <a:pt x="1640" y="1338"/>
                  </a:lnTo>
                  <a:lnTo>
                    <a:pt x="1686" y="1460"/>
                  </a:lnTo>
                  <a:lnTo>
                    <a:pt x="1724" y="1582"/>
                  </a:lnTo>
                  <a:lnTo>
                    <a:pt x="1815" y="2059"/>
                  </a:lnTo>
                  <a:lnTo>
                    <a:pt x="1821" y="2289"/>
                  </a:lnTo>
                  <a:lnTo>
                    <a:pt x="1798" y="2511"/>
                  </a:lnTo>
                  <a:lnTo>
                    <a:pt x="1773" y="2620"/>
                  </a:lnTo>
                  <a:lnTo>
                    <a:pt x="1743" y="2724"/>
                  </a:lnTo>
                  <a:lnTo>
                    <a:pt x="1705" y="2827"/>
                  </a:lnTo>
                  <a:lnTo>
                    <a:pt x="1657" y="2924"/>
                  </a:lnTo>
                  <a:lnTo>
                    <a:pt x="1633" y="2971"/>
                  </a:lnTo>
                  <a:lnTo>
                    <a:pt x="1602" y="3019"/>
                  </a:lnTo>
                  <a:lnTo>
                    <a:pt x="1540" y="3110"/>
                  </a:lnTo>
                  <a:lnTo>
                    <a:pt x="1467" y="3197"/>
                  </a:lnTo>
                  <a:lnTo>
                    <a:pt x="1427" y="3239"/>
                  </a:lnTo>
                  <a:lnTo>
                    <a:pt x="1386" y="3279"/>
                  </a:lnTo>
                  <a:lnTo>
                    <a:pt x="1342" y="3319"/>
                  </a:lnTo>
                  <a:lnTo>
                    <a:pt x="1296" y="3357"/>
                  </a:lnTo>
                  <a:lnTo>
                    <a:pt x="1247" y="3395"/>
                  </a:lnTo>
                  <a:lnTo>
                    <a:pt x="1197" y="3431"/>
                  </a:lnTo>
                  <a:lnTo>
                    <a:pt x="1144" y="3465"/>
                  </a:lnTo>
                  <a:lnTo>
                    <a:pt x="1087" y="3500"/>
                  </a:lnTo>
                  <a:lnTo>
                    <a:pt x="969" y="3562"/>
                  </a:lnTo>
                  <a:lnTo>
                    <a:pt x="842" y="3621"/>
                  </a:lnTo>
                  <a:lnTo>
                    <a:pt x="703" y="3673"/>
                  </a:lnTo>
                  <a:lnTo>
                    <a:pt x="555" y="3718"/>
                  </a:lnTo>
                  <a:lnTo>
                    <a:pt x="395" y="3758"/>
                  </a:lnTo>
                  <a:lnTo>
                    <a:pt x="460" y="3701"/>
                  </a:lnTo>
                  <a:lnTo>
                    <a:pt x="524" y="3648"/>
                  </a:lnTo>
                  <a:lnTo>
                    <a:pt x="591" y="3598"/>
                  </a:lnTo>
                  <a:lnTo>
                    <a:pt x="657" y="3553"/>
                  </a:lnTo>
                  <a:lnTo>
                    <a:pt x="726" y="3509"/>
                  </a:lnTo>
                  <a:lnTo>
                    <a:pt x="796" y="3467"/>
                  </a:lnTo>
                  <a:lnTo>
                    <a:pt x="865" y="3425"/>
                  </a:lnTo>
                  <a:lnTo>
                    <a:pt x="933" y="3386"/>
                  </a:lnTo>
                  <a:lnTo>
                    <a:pt x="1003" y="3344"/>
                  </a:lnTo>
                  <a:lnTo>
                    <a:pt x="1072" y="3300"/>
                  </a:lnTo>
                  <a:lnTo>
                    <a:pt x="1138" y="3256"/>
                  </a:lnTo>
                  <a:lnTo>
                    <a:pt x="1205" y="3207"/>
                  </a:lnTo>
                  <a:lnTo>
                    <a:pt x="1268" y="3156"/>
                  </a:lnTo>
                  <a:lnTo>
                    <a:pt x="1330" y="3100"/>
                  </a:lnTo>
                  <a:lnTo>
                    <a:pt x="1391" y="3040"/>
                  </a:lnTo>
                  <a:lnTo>
                    <a:pt x="1448" y="2971"/>
                  </a:lnTo>
                  <a:lnTo>
                    <a:pt x="1530" y="2853"/>
                  </a:lnTo>
                  <a:lnTo>
                    <a:pt x="1589" y="2724"/>
                  </a:lnTo>
                  <a:lnTo>
                    <a:pt x="1656" y="2441"/>
                  </a:lnTo>
                  <a:lnTo>
                    <a:pt x="1665" y="2289"/>
                  </a:lnTo>
                  <a:lnTo>
                    <a:pt x="1659" y="2135"/>
                  </a:lnTo>
                  <a:lnTo>
                    <a:pt x="1640" y="1977"/>
                  </a:lnTo>
                  <a:lnTo>
                    <a:pt x="1612" y="1819"/>
                  </a:lnTo>
                  <a:lnTo>
                    <a:pt x="1572" y="1662"/>
                  </a:lnTo>
                  <a:lnTo>
                    <a:pt x="1522" y="1506"/>
                  </a:lnTo>
                  <a:lnTo>
                    <a:pt x="1496" y="1428"/>
                  </a:lnTo>
                  <a:lnTo>
                    <a:pt x="1467" y="1354"/>
                  </a:lnTo>
                  <a:lnTo>
                    <a:pt x="1405" y="1205"/>
                  </a:lnTo>
                  <a:lnTo>
                    <a:pt x="1372" y="1135"/>
                  </a:lnTo>
                  <a:lnTo>
                    <a:pt x="1338" y="1065"/>
                  </a:lnTo>
                  <a:lnTo>
                    <a:pt x="1304" y="998"/>
                  </a:lnTo>
                  <a:lnTo>
                    <a:pt x="1270" y="932"/>
                  </a:lnTo>
                  <a:lnTo>
                    <a:pt x="1199" y="810"/>
                  </a:lnTo>
                  <a:lnTo>
                    <a:pt x="1165" y="753"/>
                  </a:lnTo>
                  <a:lnTo>
                    <a:pt x="1129" y="698"/>
                  </a:lnTo>
                  <a:lnTo>
                    <a:pt x="1068" y="610"/>
                  </a:lnTo>
                  <a:lnTo>
                    <a:pt x="1003" y="531"/>
                  </a:lnTo>
                  <a:lnTo>
                    <a:pt x="969" y="494"/>
                  </a:lnTo>
                  <a:lnTo>
                    <a:pt x="935" y="458"/>
                  </a:lnTo>
                  <a:lnTo>
                    <a:pt x="865" y="392"/>
                  </a:lnTo>
                  <a:lnTo>
                    <a:pt x="792" y="331"/>
                  </a:lnTo>
                  <a:lnTo>
                    <a:pt x="718" y="276"/>
                  </a:lnTo>
                  <a:lnTo>
                    <a:pt x="644" y="228"/>
                  </a:lnTo>
                  <a:lnTo>
                    <a:pt x="570" y="188"/>
                  </a:lnTo>
                  <a:lnTo>
                    <a:pt x="496" y="152"/>
                  </a:lnTo>
                  <a:lnTo>
                    <a:pt x="420" y="124"/>
                  </a:lnTo>
                  <a:lnTo>
                    <a:pt x="275" y="86"/>
                  </a:lnTo>
                  <a:lnTo>
                    <a:pt x="15" y="76"/>
                  </a:lnTo>
                  <a:lnTo>
                    <a:pt x="15" y="7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grpSp>
    </p:spTree>
    <p:extLst>
      <p:ext uri="{BB962C8B-B14F-4D97-AF65-F5344CB8AC3E}">
        <p14:creationId xmlns:p14="http://schemas.microsoft.com/office/powerpoint/2010/main" val="6608608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16</a:t>
            </a:r>
            <a:r>
              <a:rPr lang="en-US" altLang="en-US" baseline="30000" dirty="0"/>
              <a:t>th</a:t>
            </a:r>
            <a:r>
              <a:rPr lang="en-US" altLang="en-US" dirty="0"/>
              <a:t> &amp; 17</a:t>
            </a:r>
            <a:r>
              <a:rPr lang="en-US" altLang="en-US" baseline="30000" dirty="0"/>
              <a:t>th</a:t>
            </a:r>
            <a:r>
              <a:rPr lang="en-US" altLang="en-US" dirty="0"/>
              <a:t> Century</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William Harvey</a:t>
            </a:r>
          </a:p>
          <a:p>
            <a:pPr lvl="2"/>
            <a:r>
              <a:rPr lang="en-US" dirty="0"/>
              <a:t>Circulation of blood </a:t>
            </a:r>
          </a:p>
          <a:p>
            <a:pPr lvl="1"/>
            <a:r>
              <a:rPr lang="en-US" dirty="0"/>
              <a:t>Gabriele Fallopian </a:t>
            </a:r>
          </a:p>
          <a:p>
            <a:pPr lvl="2"/>
            <a:r>
              <a:rPr lang="en-US" dirty="0"/>
              <a:t>Discovered fallopian tube</a:t>
            </a:r>
          </a:p>
          <a:p>
            <a:pPr lvl="1"/>
            <a:r>
              <a:rPr lang="en-US" dirty="0"/>
              <a:t>Bartholomew </a:t>
            </a:r>
            <a:r>
              <a:rPr lang="en-US" dirty="0" err="1"/>
              <a:t>Eustachus</a:t>
            </a:r>
            <a:r>
              <a:rPr lang="en-US" dirty="0"/>
              <a:t> </a:t>
            </a:r>
          </a:p>
          <a:p>
            <a:pPr lvl="2"/>
            <a:r>
              <a:rPr lang="en-US" dirty="0"/>
              <a:t>Discovered the eustachian tube </a:t>
            </a:r>
          </a:p>
          <a:p>
            <a:pPr lvl="1"/>
            <a:r>
              <a:rPr lang="en-US" dirty="0"/>
              <a:t>Some quackery</a:t>
            </a:r>
          </a:p>
        </p:txBody>
      </p:sp>
    </p:spTree>
    <p:extLst>
      <p:ext uri="{BB962C8B-B14F-4D97-AF65-F5344CB8AC3E}">
        <p14:creationId xmlns:p14="http://schemas.microsoft.com/office/powerpoint/2010/main" val="29126421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18</a:t>
            </a:r>
            <a:r>
              <a:rPr lang="en-US" altLang="en-US" baseline="30000" dirty="0"/>
              <a:t>th</a:t>
            </a:r>
            <a:r>
              <a:rPr lang="en-US" altLang="en-US" dirty="0"/>
              <a:t> Century</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Edward Jenner (1796)</a:t>
            </a:r>
          </a:p>
          <a:p>
            <a:pPr lvl="2"/>
            <a:r>
              <a:rPr lang="en-US" dirty="0"/>
              <a:t>Smallpox vaccination</a:t>
            </a:r>
          </a:p>
          <a:p>
            <a:pPr lvl="1"/>
            <a:r>
              <a:rPr lang="en-US" dirty="0"/>
              <a:t>Joseph Priestly </a:t>
            </a:r>
          </a:p>
          <a:p>
            <a:pPr lvl="2"/>
            <a:r>
              <a:rPr lang="en-US" dirty="0"/>
              <a:t>Discovered oxygen</a:t>
            </a:r>
          </a:p>
          <a:p>
            <a:pPr lvl="1"/>
            <a:r>
              <a:rPr lang="en-US" dirty="0"/>
              <a:t>Benjamin Franklin</a:t>
            </a:r>
          </a:p>
          <a:p>
            <a:pPr lvl="2"/>
            <a:r>
              <a:rPr lang="en-US" dirty="0"/>
              <a:t>Invented bifocals</a:t>
            </a:r>
          </a:p>
          <a:p>
            <a:pPr lvl="2"/>
            <a:r>
              <a:rPr lang="en-US" dirty="0"/>
              <a:t>Found that colds could be passed from person to person</a:t>
            </a:r>
          </a:p>
          <a:p>
            <a:pPr lvl="1"/>
            <a:r>
              <a:rPr lang="en-US" dirty="0"/>
              <a:t>Laennec </a:t>
            </a:r>
          </a:p>
          <a:p>
            <a:pPr lvl="2"/>
            <a:r>
              <a:rPr lang="en-US" dirty="0"/>
              <a:t>Invented the stethoscope</a:t>
            </a:r>
          </a:p>
          <a:p>
            <a:pPr lvl="2"/>
            <a:endParaRPr lang="en-US" dirty="0"/>
          </a:p>
          <a:p>
            <a:pPr lvl="1"/>
            <a:endParaRPr lang="en-US" dirty="0"/>
          </a:p>
        </p:txBody>
      </p:sp>
      <p:grpSp>
        <p:nvGrpSpPr>
          <p:cNvPr id="4" name="Group 3">
            <a:extLst>
              <a:ext uri="{FF2B5EF4-FFF2-40B4-BE49-F238E27FC236}">
                <a16:creationId xmlns:a16="http://schemas.microsoft.com/office/drawing/2014/main" id="{01E91BA5-E2B0-4E27-9DCB-C48DA429A8CC}"/>
              </a:ext>
            </a:extLst>
          </p:cNvPr>
          <p:cNvGrpSpPr>
            <a:grpSpLocks/>
          </p:cNvGrpSpPr>
          <p:nvPr/>
        </p:nvGrpSpPr>
        <p:grpSpPr bwMode="auto">
          <a:xfrm rot="1246198">
            <a:off x="7156131" y="1831264"/>
            <a:ext cx="2991208" cy="3678234"/>
            <a:chOff x="4272" y="2352"/>
            <a:chExt cx="1319" cy="1824"/>
          </a:xfrm>
        </p:grpSpPr>
        <p:sp>
          <p:nvSpPr>
            <p:cNvPr id="5" name="Freeform 19">
              <a:extLst>
                <a:ext uri="{FF2B5EF4-FFF2-40B4-BE49-F238E27FC236}">
                  <a16:creationId xmlns:a16="http://schemas.microsoft.com/office/drawing/2014/main" id="{2716E372-1636-4337-BC8A-9AE4A6FD5B0A}"/>
                </a:ext>
              </a:extLst>
            </p:cNvPr>
            <p:cNvSpPr>
              <a:spLocks/>
            </p:cNvSpPr>
            <p:nvPr/>
          </p:nvSpPr>
          <p:spPr bwMode="auto">
            <a:xfrm>
              <a:off x="4581" y="2352"/>
              <a:ext cx="178" cy="146"/>
            </a:xfrm>
            <a:custGeom>
              <a:avLst/>
              <a:gdLst>
                <a:gd name="T0" fmla="*/ 239 w 356"/>
                <a:gd name="T1" fmla="*/ 145 h 146"/>
                <a:gd name="T2" fmla="*/ 283 w 356"/>
                <a:gd name="T3" fmla="*/ 136 h 146"/>
                <a:gd name="T4" fmla="*/ 306 w 356"/>
                <a:gd name="T5" fmla="*/ 129 h 146"/>
                <a:gd name="T6" fmla="*/ 321 w 356"/>
                <a:gd name="T7" fmla="*/ 121 h 146"/>
                <a:gd name="T8" fmla="*/ 334 w 356"/>
                <a:gd name="T9" fmla="*/ 113 h 146"/>
                <a:gd name="T10" fmla="*/ 339 w 356"/>
                <a:gd name="T11" fmla="*/ 107 h 146"/>
                <a:gd name="T12" fmla="*/ 345 w 356"/>
                <a:gd name="T13" fmla="*/ 100 h 146"/>
                <a:gd name="T14" fmla="*/ 349 w 356"/>
                <a:gd name="T15" fmla="*/ 94 h 146"/>
                <a:gd name="T16" fmla="*/ 352 w 356"/>
                <a:gd name="T17" fmla="*/ 88 h 146"/>
                <a:gd name="T18" fmla="*/ 354 w 356"/>
                <a:gd name="T19" fmla="*/ 67 h 146"/>
                <a:gd name="T20" fmla="*/ 351 w 356"/>
                <a:gd name="T21" fmla="*/ 57 h 146"/>
                <a:gd name="T22" fmla="*/ 347 w 356"/>
                <a:gd name="T23" fmla="*/ 50 h 146"/>
                <a:gd name="T24" fmla="*/ 343 w 356"/>
                <a:gd name="T25" fmla="*/ 43 h 146"/>
                <a:gd name="T26" fmla="*/ 336 w 356"/>
                <a:gd name="T27" fmla="*/ 37 h 146"/>
                <a:gd name="T28" fmla="*/ 330 w 356"/>
                <a:gd name="T29" fmla="*/ 31 h 146"/>
                <a:gd name="T30" fmla="*/ 321 w 356"/>
                <a:gd name="T31" fmla="*/ 25 h 146"/>
                <a:gd name="T32" fmla="*/ 311 w 356"/>
                <a:gd name="T33" fmla="*/ 20 h 146"/>
                <a:gd name="T34" fmla="*/ 302 w 356"/>
                <a:gd name="T35" fmla="*/ 16 h 146"/>
                <a:gd name="T36" fmla="*/ 283 w 356"/>
                <a:gd name="T37" fmla="*/ 10 h 146"/>
                <a:gd name="T38" fmla="*/ 255 w 356"/>
                <a:gd name="T39" fmla="*/ 4 h 146"/>
                <a:gd name="T40" fmla="*/ 203 w 356"/>
                <a:gd name="T41" fmla="*/ 0 h 146"/>
                <a:gd name="T42" fmla="*/ 0 w 356"/>
                <a:gd name="T43" fmla="*/ 73 h 146"/>
                <a:gd name="T44" fmla="*/ 67 w 356"/>
                <a:gd name="T45" fmla="*/ 36 h 146"/>
                <a:gd name="T46" fmla="*/ 242 w 356"/>
                <a:gd name="T47" fmla="*/ 40 h 146"/>
                <a:gd name="T48" fmla="*/ 263 w 356"/>
                <a:gd name="T49" fmla="*/ 47 h 146"/>
                <a:gd name="T50" fmla="*/ 269 w 356"/>
                <a:gd name="T51" fmla="*/ 59 h 146"/>
                <a:gd name="T52" fmla="*/ 269 w 356"/>
                <a:gd name="T53" fmla="*/ 88 h 146"/>
                <a:gd name="T54" fmla="*/ 267 w 356"/>
                <a:gd name="T55" fmla="*/ 94 h 146"/>
                <a:gd name="T56" fmla="*/ 263 w 356"/>
                <a:gd name="T57" fmla="*/ 99 h 146"/>
                <a:gd name="T58" fmla="*/ 255 w 356"/>
                <a:gd name="T59" fmla="*/ 104 h 146"/>
                <a:gd name="T60" fmla="*/ 226 w 356"/>
                <a:gd name="T61" fmla="*/ 110 h 146"/>
                <a:gd name="T62" fmla="*/ 0 w 356"/>
                <a:gd name="T63" fmla="*/ 110 h 146"/>
                <a:gd name="T64" fmla="*/ 203 w 356"/>
                <a:gd name="T65"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56" h="146">
                  <a:moveTo>
                    <a:pt x="203" y="146"/>
                  </a:moveTo>
                  <a:lnTo>
                    <a:pt x="239" y="145"/>
                  </a:lnTo>
                  <a:lnTo>
                    <a:pt x="269" y="140"/>
                  </a:lnTo>
                  <a:lnTo>
                    <a:pt x="283" y="136"/>
                  </a:lnTo>
                  <a:lnTo>
                    <a:pt x="297" y="133"/>
                  </a:lnTo>
                  <a:lnTo>
                    <a:pt x="306" y="129"/>
                  </a:lnTo>
                  <a:lnTo>
                    <a:pt x="317" y="124"/>
                  </a:lnTo>
                  <a:lnTo>
                    <a:pt x="321" y="121"/>
                  </a:lnTo>
                  <a:lnTo>
                    <a:pt x="326" y="119"/>
                  </a:lnTo>
                  <a:lnTo>
                    <a:pt x="334" y="113"/>
                  </a:lnTo>
                  <a:lnTo>
                    <a:pt x="336" y="110"/>
                  </a:lnTo>
                  <a:lnTo>
                    <a:pt x="339" y="107"/>
                  </a:lnTo>
                  <a:lnTo>
                    <a:pt x="343" y="104"/>
                  </a:lnTo>
                  <a:lnTo>
                    <a:pt x="345" y="100"/>
                  </a:lnTo>
                  <a:lnTo>
                    <a:pt x="347" y="97"/>
                  </a:lnTo>
                  <a:lnTo>
                    <a:pt x="349" y="94"/>
                  </a:lnTo>
                  <a:lnTo>
                    <a:pt x="351" y="90"/>
                  </a:lnTo>
                  <a:lnTo>
                    <a:pt x="352" y="88"/>
                  </a:lnTo>
                  <a:lnTo>
                    <a:pt x="356" y="74"/>
                  </a:lnTo>
                  <a:lnTo>
                    <a:pt x="354" y="67"/>
                  </a:lnTo>
                  <a:lnTo>
                    <a:pt x="352" y="61"/>
                  </a:lnTo>
                  <a:lnTo>
                    <a:pt x="351" y="57"/>
                  </a:lnTo>
                  <a:lnTo>
                    <a:pt x="349" y="53"/>
                  </a:lnTo>
                  <a:lnTo>
                    <a:pt x="347" y="50"/>
                  </a:lnTo>
                  <a:lnTo>
                    <a:pt x="345" y="46"/>
                  </a:lnTo>
                  <a:lnTo>
                    <a:pt x="343" y="43"/>
                  </a:lnTo>
                  <a:lnTo>
                    <a:pt x="339" y="40"/>
                  </a:lnTo>
                  <a:lnTo>
                    <a:pt x="336" y="37"/>
                  </a:lnTo>
                  <a:lnTo>
                    <a:pt x="334" y="34"/>
                  </a:lnTo>
                  <a:lnTo>
                    <a:pt x="330" y="31"/>
                  </a:lnTo>
                  <a:lnTo>
                    <a:pt x="326" y="29"/>
                  </a:lnTo>
                  <a:lnTo>
                    <a:pt x="321" y="25"/>
                  </a:lnTo>
                  <a:lnTo>
                    <a:pt x="317" y="23"/>
                  </a:lnTo>
                  <a:lnTo>
                    <a:pt x="311" y="20"/>
                  </a:lnTo>
                  <a:lnTo>
                    <a:pt x="306" y="19"/>
                  </a:lnTo>
                  <a:lnTo>
                    <a:pt x="302" y="16"/>
                  </a:lnTo>
                  <a:lnTo>
                    <a:pt x="297" y="14"/>
                  </a:lnTo>
                  <a:lnTo>
                    <a:pt x="283" y="10"/>
                  </a:lnTo>
                  <a:lnTo>
                    <a:pt x="269" y="7"/>
                  </a:lnTo>
                  <a:lnTo>
                    <a:pt x="255" y="4"/>
                  </a:lnTo>
                  <a:lnTo>
                    <a:pt x="239" y="2"/>
                  </a:lnTo>
                  <a:lnTo>
                    <a:pt x="203" y="0"/>
                  </a:lnTo>
                  <a:lnTo>
                    <a:pt x="0" y="0"/>
                  </a:lnTo>
                  <a:lnTo>
                    <a:pt x="0" y="73"/>
                  </a:lnTo>
                  <a:lnTo>
                    <a:pt x="67" y="73"/>
                  </a:lnTo>
                  <a:lnTo>
                    <a:pt x="67" y="36"/>
                  </a:lnTo>
                  <a:lnTo>
                    <a:pt x="203" y="37"/>
                  </a:lnTo>
                  <a:lnTo>
                    <a:pt x="242" y="40"/>
                  </a:lnTo>
                  <a:lnTo>
                    <a:pt x="255" y="42"/>
                  </a:lnTo>
                  <a:lnTo>
                    <a:pt x="263" y="47"/>
                  </a:lnTo>
                  <a:lnTo>
                    <a:pt x="267" y="52"/>
                  </a:lnTo>
                  <a:lnTo>
                    <a:pt x="269" y="59"/>
                  </a:lnTo>
                  <a:lnTo>
                    <a:pt x="270" y="73"/>
                  </a:lnTo>
                  <a:lnTo>
                    <a:pt x="269" y="88"/>
                  </a:lnTo>
                  <a:lnTo>
                    <a:pt x="269" y="91"/>
                  </a:lnTo>
                  <a:lnTo>
                    <a:pt x="267" y="94"/>
                  </a:lnTo>
                  <a:lnTo>
                    <a:pt x="265" y="97"/>
                  </a:lnTo>
                  <a:lnTo>
                    <a:pt x="263" y="99"/>
                  </a:lnTo>
                  <a:lnTo>
                    <a:pt x="257" y="102"/>
                  </a:lnTo>
                  <a:lnTo>
                    <a:pt x="255" y="104"/>
                  </a:lnTo>
                  <a:lnTo>
                    <a:pt x="242" y="107"/>
                  </a:lnTo>
                  <a:lnTo>
                    <a:pt x="226" y="110"/>
                  </a:lnTo>
                  <a:lnTo>
                    <a:pt x="203" y="110"/>
                  </a:lnTo>
                  <a:lnTo>
                    <a:pt x="0" y="110"/>
                  </a:lnTo>
                  <a:lnTo>
                    <a:pt x="0" y="146"/>
                  </a:lnTo>
                  <a:lnTo>
                    <a:pt x="203" y="146"/>
                  </a:lnTo>
                  <a:lnTo>
                    <a:pt x="203" y="1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6" name="Freeform 20">
              <a:extLst>
                <a:ext uri="{FF2B5EF4-FFF2-40B4-BE49-F238E27FC236}">
                  <a16:creationId xmlns:a16="http://schemas.microsoft.com/office/drawing/2014/main" id="{F0170D27-B6C5-4865-AD44-8523922A1394}"/>
                </a:ext>
              </a:extLst>
            </p:cNvPr>
            <p:cNvSpPr>
              <a:spLocks/>
            </p:cNvSpPr>
            <p:nvPr/>
          </p:nvSpPr>
          <p:spPr bwMode="auto">
            <a:xfrm>
              <a:off x="4842" y="2352"/>
              <a:ext cx="178" cy="146"/>
            </a:xfrm>
            <a:custGeom>
              <a:avLst/>
              <a:gdLst>
                <a:gd name="T0" fmla="*/ 116 w 354"/>
                <a:gd name="T1" fmla="*/ 145 h 146"/>
                <a:gd name="T2" fmla="*/ 71 w 354"/>
                <a:gd name="T3" fmla="*/ 137 h 146"/>
                <a:gd name="T4" fmla="*/ 47 w 354"/>
                <a:gd name="T5" fmla="*/ 129 h 146"/>
                <a:gd name="T6" fmla="*/ 32 w 354"/>
                <a:gd name="T7" fmla="*/ 121 h 146"/>
                <a:gd name="T8" fmla="*/ 24 w 354"/>
                <a:gd name="T9" fmla="*/ 115 h 146"/>
                <a:gd name="T10" fmla="*/ 19 w 354"/>
                <a:gd name="T11" fmla="*/ 110 h 146"/>
                <a:gd name="T12" fmla="*/ 11 w 354"/>
                <a:gd name="T13" fmla="*/ 104 h 146"/>
                <a:gd name="T14" fmla="*/ 7 w 354"/>
                <a:gd name="T15" fmla="*/ 98 h 146"/>
                <a:gd name="T16" fmla="*/ 4 w 354"/>
                <a:gd name="T17" fmla="*/ 91 h 146"/>
                <a:gd name="T18" fmla="*/ 0 w 354"/>
                <a:gd name="T19" fmla="*/ 74 h 146"/>
                <a:gd name="T20" fmla="*/ 2 w 354"/>
                <a:gd name="T21" fmla="*/ 61 h 146"/>
                <a:gd name="T22" fmla="*/ 6 w 354"/>
                <a:gd name="T23" fmla="*/ 53 h 146"/>
                <a:gd name="T24" fmla="*/ 9 w 354"/>
                <a:gd name="T25" fmla="*/ 46 h 146"/>
                <a:gd name="T26" fmla="*/ 15 w 354"/>
                <a:gd name="T27" fmla="*/ 41 h 146"/>
                <a:gd name="T28" fmla="*/ 20 w 354"/>
                <a:gd name="T29" fmla="*/ 35 h 146"/>
                <a:gd name="T30" fmla="*/ 28 w 354"/>
                <a:gd name="T31" fmla="*/ 29 h 146"/>
                <a:gd name="T32" fmla="*/ 35 w 354"/>
                <a:gd name="T33" fmla="*/ 24 h 146"/>
                <a:gd name="T34" fmla="*/ 52 w 354"/>
                <a:gd name="T35" fmla="*/ 16 h 146"/>
                <a:gd name="T36" fmla="*/ 71 w 354"/>
                <a:gd name="T37" fmla="*/ 10 h 146"/>
                <a:gd name="T38" fmla="*/ 99 w 354"/>
                <a:gd name="T39" fmla="*/ 4 h 146"/>
                <a:gd name="T40" fmla="*/ 151 w 354"/>
                <a:gd name="T41" fmla="*/ 0 h 146"/>
                <a:gd name="T42" fmla="*/ 354 w 354"/>
                <a:gd name="T43" fmla="*/ 74 h 146"/>
                <a:gd name="T44" fmla="*/ 285 w 354"/>
                <a:gd name="T45" fmla="*/ 37 h 146"/>
                <a:gd name="T46" fmla="*/ 112 w 354"/>
                <a:gd name="T47" fmla="*/ 40 h 146"/>
                <a:gd name="T48" fmla="*/ 91 w 354"/>
                <a:gd name="T49" fmla="*/ 47 h 146"/>
                <a:gd name="T50" fmla="*/ 86 w 354"/>
                <a:gd name="T51" fmla="*/ 59 h 146"/>
                <a:gd name="T52" fmla="*/ 86 w 354"/>
                <a:gd name="T53" fmla="*/ 88 h 146"/>
                <a:gd name="T54" fmla="*/ 86 w 354"/>
                <a:gd name="T55" fmla="*/ 94 h 146"/>
                <a:gd name="T56" fmla="*/ 91 w 354"/>
                <a:gd name="T57" fmla="*/ 99 h 146"/>
                <a:gd name="T58" fmla="*/ 99 w 354"/>
                <a:gd name="T59" fmla="*/ 104 h 146"/>
                <a:gd name="T60" fmla="*/ 129 w 354"/>
                <a:gd name="T61" fmla="*/ 110 h 146"/>
                <a:gd name="T62" fmla="*/ 354 w 354"/>
                <a:gd name="T63" fmla="*/ 110 h 146"/>
                <a:gd name="T64" fmla="*/ 151 w 354"/>
                <a:gd name="T65"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54" h="146">
                  <a:moveTo>
                    <a:pt x="151" y="146"/>
                  </a:moveTo>
                  <a:lnTo>
                    <a:pt x="116" y="145"/>
                  </a:lnTo>
                  <a:lnTo>
                    <a:pt x="86" y="140"/>
                  </a:lnTo>
                  <a:lnTo>
                    <a:pt x="71" y="137"/>
                  </a:lnTo>
                  <a:lnTo>
                    <a:pt x="58" y="133"/>
                  </a:lnTo>
                  <a:lnTo>
                    <a:pt x="47" y="129"/>
                  </a:lnTo>
                  <a:lnTo>
                    <a:pt x="35" y="124"/>
                  </a:lnTo>
                  <a:lnTo>
                    <a:pt x="32" y="121"/>
                  </a:lnTo>
                  <a:lnTo>
                    <a:pt x="28" y="119"/>
                  </a:lnTo>
                  <a:lnTo>
                    <a:pt x="24" y="115"/>
                  </a:lnTo>
                  <a:lnTo>
                    <a:pt x="20" y="113"/>
                  </a:lnTo>
                  <a:lnTo>
                    <a:pt x="19" y="110"/>
                  </a:lnTo>
                  <a:lnTo>
                    <a:pt x="15" y="107"/>
                  </a:lnTo>
                  <a:lnTo>
                    <a:pt x="11" y="104"/>
                  </a:lnTo>
                  <a:lnTo>
                    <a:pt x="9" y="100"/>
                  </a:lnTo>
                  <a:lnTo>
                    <a:pt x="7" y="98"/>
                  </a:lnTo>
                  <a:lnTo>
                    <a:pt x="6" y="94"/>
                  </a:lnTo>
                  <a:lnTo>
                    <a:pt x="4" y="91"/>
                  </a:lnTo>
                  <a:lnTo>
                    <a:pt x="2" y="88"/>
                  </a:lnTo>
                  <a:lnTo>
                    <a:pt x="0" y="74"/>
                  </a:lnTo>
                  <a:lnTo>
                    <a:pt x="2" y="68"/>
                  </a:lnTo>
                  <a:lnTo>
                    <a:pt x="2" y="61"/>
                  </a:lnTo>
                  <a:lnTo>
                    <a:pt x="4" y="57"/>
                  </a:lnTo>
                  <a:lnTo>
                    <a:pt x="6" y="53"/>
                  </a:lnTo>
                  <a:lnTo>
                    <a:pt x="7" y="50"/>
                  </a:lnTo>
                  <a:lnTo>
                    <a:pt x="9" y="46"/>
                  </a:lnTo>
                  <a:lnTo>
                    <a:pt x="11" y="43"/>
                  </a:lnTo>
                  <a:lnTo>
                    <a:pt x="15" y="41"/>
                  </a:lnTo>
                  <a:lnTo>
                    <a:pt x="19" y="37"/>
                  </a:lnTo>
                  <a:lnTo>
                    <a:pt x="20" y="35"/>
                  </a:lnTo>
                  <a:lnTo>
                    <a:pt x="24" y="31"/>
                  </a:lnTo>
                  <a:lnTo>
                    <a:pt x="28" y="29"/>
                  </a:lnTo>
                  <a:lnTo>
                    <a:pt x="32" y="26"/>
                  </a:lnTo>
                  <a:lnTo>
                    <a:pt x="35" y="24"/>
                  </a:lnTo>
                  <a:lnTo>
                    <a:pt x="47" y="19"/>
                  </a:lnTo>
                  <a:lnTo>
                    <a:pt x="52" y="16"/>
                  </a:lnTo>
                  <a:lnTo>
                    <a:pt x="58" y="15"/>
                  </a:lnTo>
                  <a:lnTo>
                    <a:pt x="71" y="10"/>
                  </a:lnTo>
                  <a:lnTo>
                    <a:pt x="86" y="7"/>
                  </a:lnTo>
                  <a:lnTo>
                    <a:pt x="99" y="4"/>
                  </a:lnTo>
                  <a:lnTo>
                    <a:pt x="116" y="2"/>
                  </a:lnTo>
                  <a:lnTo>
                    <a:pt x="151" y="0"/>
                  </a:lnTo>
                  <a:lnTo>
                    <a:pt x="354" y="0"/>
                  </a:lnTo>
                  <a:lnTo>
                    <a:pt x="354" y="74"/>
                  </a:lnTo>
                  <a:lnTo>
                    <a:pt x="285" y="74"/>
                  </a:lnTo>
                  <a:lnTo>
                    <a:pt x="285" y="37"/>
                  </a:lnTo>
                  <a:lnTo>
                    <a:pt x="151" y="37"/>
                  </a:lnTo>
                  <a:lnTo>
                    <a:pt x="112" y="40"/>
                  </a:lnTo>
                  <a:lnTo>
                    <a:pt x="99" y="43"/>
                  </a:lnTo>
                  <a:lnTo>
                    <a:pt x="91" y="47"/>
                  </a:lnTo>
                  <a:lnTo>
                    <a:pt x="86" y="52"/>
                  </a:lnTo>
                  <a:lnTo>
                    <a:pt x="86" y="59"/>
                  </a:lnTo>
                  <a:lnTo>
                    <a:pt x="84" y="73"/>
                  </a:lnTo>
                  <a:lnTo>
                    <a:pt x="86" y="88"/>
                  </a:lnTo>
                  <a:lnTo>
                    <a:pt x="86" y="91"/>
                  </a:lnTo>
                  <a:lnTo>
                    <a:pt x="86" y="94"/>
                  </a:lnTo>
                  <a:lnTo>
                    <a:pt x="88" y="97"/>
                  </a:lnTo>
                  <a:lnTo>
                    <a:pt x="91" y="99"/>
                  </a:lnTo>
                  <a:lnTo>
                    <a:pt x="95" y="102"/>
                  </a:lnTo>
                  <a:lnTo>
                    <a:pt x="99" y="104"/>
                  </a:lnTo>
                  <a:lnTo>
                    <a:pt x="112" y="107"/>
                  </a:lnTo>
                  <a:lnTo>
                    <a:pt x="129" y="110"/>
                  </a:lnTo>
                  <a:lnTo>
                    <a:pt x="151" y="110"/>
                  </a:lnTo>
                  <a:lnTo>
                    <a:pt x="354" y="110"/>
                  </a:lnTo>
                  <a:lnTo>
                    <a:pt x="354" y="146"/>
                  </a:lnTo>
                  <a:lnTo>
                    <a:pt x="151" y="146"/>
                  </a:lnTo>
                  <a:lnTo>
                    <a:pt x="151" y="1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7" name="Freeform 21">
              <a:extLst>
                <a:ext uri="{FF2B5EF4-FFF2-40B4-BE49-F238E27FC236}">
                  <a16:creationId xmlns:a16="http://schemas.microsoft.com/office/drawing/2014/main" id="{B3289AAC-4380-4725-9E2C-7D0AB4FF8E4F}"/>
                </a:ext>
              </a:extLst>
            </p:cNvPr>
            <p:cNvSpPr>
              <a:spLocks/>
            </p:cNvSpPr>
            <p:nvPr/>
          </p:nvSpPr>
          <p:spPr bwMode="auto">
            <a:xfrm>
              <a:off x="4344" y="2372"/>
              <a:ext cx="912" cy="1239"/>
            </a:xfrm>
            <a:custGeom>
              <a:avLst/>
              <a:gdLst>
                <a:gd name="T0" fmla="*/ 180 w 1825"/>
                <a:gd name="T1" fmla="*/ 911 h 1239"/>
                <a:gd name="T2" fmla="*/ 158 w 1825"/>
                <a:gd name="T3" fmla="*/ 871 h 1239"/>
                <a:gd name="T4" fmla="*/ 138 w 1825"/>
                <a:gd name="T5" fmla="*/ 831 h 1239"/>
                <a:gd name="T6" fmla="*/ 119 w 1825"/>
                <a:gd name="T7" fmla="*/ 789 h 1239"/>
                <a:gd name="T8" fmla="*/ 96 w 1825"/>
                <a:gd name="T9" fmla="*/ 733 h 1239"/>
                <a:gd name="T10" fmla="*/ 67 w 1825"/>
                <a:gd name="T11" fmla="*/ 641 h 1239"/>
                <a:gd name="T12" fmla="*/ 42 w 1825"/>
                <a:gd name="T13" fmla="*/ 545 h 1239"/>
                <a:gd name="T14" fmla="*/ 18 w 1825"/>
                <a:gd name="T15" fmla="*/ 412 h 1239"/>
                <a:gd name="T16" fmla="*/ 0 w 1825"/>
                <a:gd name="T17" fmla="*/ 168 h 1239"/>
                <a:gd name="T18" fmla="*/ 540 w 1825"/>
                <a:gd name="T19" fmla="*/ 109 h 1239"/>
                <a:gd name="T20" fmla="*/ 87 w 1825"/>
                <a:gd name="T21" fmla="*/ 450 h 1239"/>
                <a:gd name="T22" fmla="*/ 110 w 1825"/>
                <a:gd name="T23" fmla="*/ 562 h 1239"/>
                <a:gd name="T24" fmla="*/ 132 w 1825"/>
                <a:gd name="T25" fmla="*/ 652 h 1239"/>
                <a:gd name="T26" fmla="*/ 165 w 1825"/>
                <a:gd name="T27" fmla="*/ 746 h 1239"/>
                <a:gd name="T28" fmla="*/ 182 w 1825"/>
                <a:gd name="T29" fmla="*/ 789 h 1239"/>
                <a:gd name="T30" fmla="*/ 201 w 1825"/>
                <a:gd name="T31" fmla="*/ 830 h 1239"/>
                <a:gd name="T32" fmla="*/ 221 w 1825"/>
                <a:gd name="T33" fmla="*/ 869 h 1239"/>
                <a:gd name="T34" fmla="*/ 246 w 1825"/>
                <a:gd name="T35" fmla="*/ 908 h 1239"/>
                <a:gd name="T36" fmla="*/ 270 w 1825"/>
                <a:gd name="T37" fmla="*/ 948 h 1239"/>
                <a:gd name="T38" fmla="*/ 311 w 1825"/>
                <a:gd name="T39" fmla="*/ 1003 h 1239"/>
                <a:gd name="T40" fmla="*/ 369 w 1825"/>
                <a:gd name="T41" fmla="*/ 1052 h 1239"/>
                <a:gd name="T42" fmla="*/ 438 w 1825"/>
                <a:gd name="T43" fmla="*/ 1095 h 1239"/>
                <a:gd name="T44" fmla="*/ 518 w 1825"/>
                <a:gd name="T45" fmla="*/ 1133 h 1239"/>
                <a:gd name="T46" fmla="*/ 643 w 1825"/>
                <a:gd name="T47" fmla="*/ 1171 h 1239"/>
                <a:gd name="T48" fmla="*/ 1044 w 1825"/>
                <a:gd name="T49" fmla="*/ 1195 h 1239"/>
                <a:gd name="T50" fmla="*/ 1232 w 1825"/>
                <a:gd name="T51" fmla="*/ 1155 h 1239"/>
                <a:gd name="T52" fmla="*/ 1342 w 1825"/>
                <a:gd name="T53" fmla="*/ 1113 h 1239"/>
                <a:gd name="T54" fmla="*/ 1437 w 1825"/>
                <a:gd name="T55" fmla="*/ 1058 h 1239"/>
                <a:gd name="T56" fmla="*/ 1500 w 1825"/>
                <a:gd name="T57" fmla="*/ 1011 h 1239"/>
                <a:gd name="T58" fmla="*/ 1530 w 1825"/>
                <a:gd name="T59" fmla="*/ 977 h 1239"/>
                <a:gd name="T60" fmla="*/ 1556 w 1825"/>
                <a:gd name="T61" fmla="*/ 942 h 1239"/>
                <a:gd name="T62" fmla="*/ 1582 w 1825"/>
                <a:gd name="T63" fmla="*/ 902 h 1239"/>
                <a:gd name="T64" fmla="*/ 1605 w 1825"/>
                <a:gd name="T65" fmla="*/ 863 h 1239"/>
                <a:gd name="T66" fmla="*/ 1625 w 1825"/>
                <a:gd name="T67" fmla="*/ 824 h 1239"/>
                <a:gd name="T68" fmla="*/ 1644 w 1825"/>
                <a:gd name="T69" fmla="*/ 782 h 1239"/>
                <a:gd name="T70" fmla="*/ 1661 w 1825"/>
                <a:gd name="T71" fmla="*/ 740 h 1239"/>
                <a:gd name="T72" fmla="*/ 1715 w 1825"/>
                <a:gd name="T73" fmla="*/ 562 h 1239"/>
                <a:gd name="T74" fmla="*/ 1737 w 1825"/>
                <a:gd name="T75" fmla="*/ 450 h 1239"/>
                <a:gd name="T76" fmla="*/ 1282 w 1825"/>
                <a:gd name="T77" fmla="*/ 0 h 1239"/>
                <a:gd name="T78" fmla="*/ 1810 w 1825"/>
                <a:gd name="T79" fmla="*/ 383 h 1239"/>
                <a:gd name="T80" fmla="*/ 1784 w 1825"/>
                <a:gd name="T81" fmla="*/ 531 h 1239"/>
                <a:gd name="T82" fmla="*/ 1759 w 1825"/>
                <a:gd name="T83" fmla="*/ 627 h 1239"/>
                <a:gd name="T84" fmla="*/ 1731 w 1825"/>
                <a:gd name="T85" fmla="*/ 720 h 1239"/>
                <a:gd name="T86" fmla="*/ 1711 w 1825"/>
                <a:gd name="T87" fmla="*/ 774 h 1239"/>
                <a:gd name="T88" fmla="*/ 1690 w 1825"/>
                <a:gd name="T89" fmla="*/ 818 h 1239"/>
                <a:gd name="T90" fmla="*/ 1670 w 1825"/>
                <a:gd name="T91" fmla="*/ 859 h 1239"/>
                <a:gd name="T92" fmla="*/ 1649 w 1825"/>
                <a:gd name="T93" fmla="*/ 899 h 1239"/>
                <a:gd name="T94" fmla="*/ 1623 w 1825"/>
                <a:gd name="T95" fmla="*/ 939 h 1239"/>
                <a:gd name="T96" fmla="*/ 1599 w 1825"/>
                <a:gd name="T97" fmla="*/ 977 h 1239"/>
                <a:gd name="T98" fmla="*/ 1569 w 1825"/>
                <a:gd name="T99" fmla="*/ 1014 h 1239"/>
                <a:gd name="T100" fmla="*/ 1528 w 1825"/>
                <a:gd name="T101" fmla="*/ 1050 h 1239"/>
                <a:gd name="T102" fmla="*/ 1482 w 1825"/>
                <a:gd name="T103" fmla="*/ 1083 h 1239"/>
                <a:gd name="T104" fmla="*/ 1424 w 1825"/>
                <a:gd name="T105" fmla="*/ 1119 h 1239"/>
                <a:gd name="T106" fmla="*/ 1321 w 1825"/>
                <a:gd name="T107" fmla="*/ 1166 h 1239"/>
                <a:gd name="T108" fmla="*/ 1191 w 1825"/>
                <a:gd name="T109" fmla="*/ 1208 h 1239"/>
                <a:gd name="T110" fmla="*/ 816 w 1825"/>
                <a:gd name="T111" fmla="*/ 1235 h 1239"/>
                <a:gd name="T112" fmla="*/ 550 w 1825"/>
                <a:gd name="T113" fmla="*/ 1187 h 1239"/>
                <a:gd name="T114" fmla="*/ 454 w 1825"/>
                <a:gd name="T115" fmla="*/ 1152 h 1239"/>
                <a:gd name="T116" fmla="*/ 369 w 1825"/>
                <a:gd name="T117" fmla="*/ 1110 h 1239"/>
                <a:gd name="T118" fmla="*/ 300 w 1825"/>
                <a:gd name="T119" fmla="*/ 1060 h 1239"/>
                <a:gd name="T120" fmla="*/ 242 w 1825"/>
                <a:gd name="T121" fmla="*/ 1004 h 1239"/>
                <a:gd name="T122" fmla="*/ 214 w 1825"/>
                <a:gd name="T123" fmla="*/ 964 h 1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25" h="1239">
                  <a:moveTo>
                    <a:pt x="205" y="948"/>
                  </a:moveTo>
                  <a:lnTo>
                    <a:pt x="203" y="944"/>
                  </a:lnTo>
                  <a:lnTo>
                    <a:pt x="199" y="942"/>
                  </a:lnTo>
                  <a:lnTo>
                    <a:pt x="199" y="939"/>
                  </a:lnTo>
                  <a:lnTo>
                    <a:pt x="197" y="937"/>
                  </a:lnTo>
                  <a:lnTo>
                    <a:pt x="195" y="933"/>
                  </a:lnTo>
                  <a:lnTo>
                    <a:pt x="193" y="931"/>
                  </a:lnTo>
                  <a:lnTo>
                    <a:pt x="190" y="928"/>
                  </a:lnTo>
                  <a:lnTo>
                    <a:pt x="190" y="925"/>
                  </a:lnTo>
                  <a:lnTo>
                    <a:pt x="186" y="920"/>
                  </a:lnTo>
                  <a:lnTo>
                    <a:pt x="184" y="917"/>
                  </a:lnTo>
                  <a:lnTo>
                    <a:pt x="182" y="914"/>
                  </a:lnTo>
                  <a:lnTo>
                    <a:pt x="180" y="911"/>
                  </a:lnTo>
                  <a:lnTo>
                    <a:pt x="180" y="908"/>
                  </a:lnTo>
                  <a:lnTo>
                    <a:pt x="177" y="905"/>
                  </a:lnTo>
                  <a:lnTo>
                    <a:pt x="175" y="902"/>
                  </a:lnTo>
                  <a:lnTo>
                    <a:pt x="173" y="899"/>
                  </a:lnTo>
                  <a:lnTo>
                    <a:pt x="171" y="896"/>
                  </a:lnTo>
                  <a:lnTo>
                    <a:pt x="169" y="893"/>
                  </a:lnTo>
                  <a:lnTo>
                    <a:pt x="169" y="889"/>
                  </a:lnTo>
                  <a:lnTo>
                    <a:pt x="167" y="886"/>
                  </a:lnTo>
                  <a:lnTo>
                    <a:pt x="165" y="884"/>
                  </a:lnTo>
                  <a:lnTo>
                    <a:pt x="164" y="880"/>
                  </a:lnTo>
                  <a:lnTo>
                    <a:pt x="160" y="878"/>
                  </a:lnTo>
                  <a:lnTo>
                    <a:pt x="160" y="874"/>
                  </a:lnTo>
                  <a:lnTo>
                    <a:pt x="158" y="871"/>
                  </a:lnTo>
                  <a:lnTo>
                    <a:pt x="156" y="869"/>
                  </a:lnTo>
                  <a:lnTo>
                    <a:pt x="154" y="865"/>
                  </a:lnTo>
                  <a:lnTo>
                    <a:pt x="152" y="862"/>
                  </a:lnTo>
                  <a:lnTo>
                    <a:pt x="151" y="859"/>
                  </a:lnTo>
                  <a:lnTo>
                    <a:pt x="151" y="856"/>
                  </a:lnTo>
                  <a:lnTo>
                    <a:pt x="149" y="853"/>
                  </a:lnTo>
                  <a:lnTo>
                    <a:pt x="147" y="850"/>
                  </a:lnTo>
                  <a:lnTo>
                    <a:pt x="145" y="847"/>
                  </a:lnTo>
                  <a:lnTo>
                    <a:pt x="143" y="843"/>
                  </a:lnTo>
                  <a:lnTo>
                    <a:pt x="141" y="840"/>
                  </a:lnTo>
                  <a:lnTo>
                    <a:pt x="139" y="837"/>
                  </a:lnTo>
                  <a:lnTo>
                    <a:pt x="139" y="834"/>
                  </a:lnTo>
                  <a:lnTo>
                    <a:pt x="138" y="831"/>
                  </a:lnTo>
                  <a:lnTo>
                    <a:pt x="136" y="827"/>
                  </a:lnTo>
                  <a:lnTo>
                    <a:pt x="134" y="824"/>
                  </a:lnTo>
                  <a:lnTo>
                    <a:pt x="132" y="822"/>
                  </a:lnTo>
                  <a:lnTo>
                    <a:pt x="130" y="818"/>
                  </a:lnTo>
                  <a:lnTo>
                    <a:pt x="130" y="815"/>
                  </a:lnTo>
                  <a:lnTo>
                    <a:pt x="128" y="811"/>
                  </a:lnTo>
                  <a:lnTo>
                    <a:pt x="126" y="808"/>
                  </a:lnTo>
                  <a:lnTo>
                    <a:pt x="126" y="805"/>
                  </a:lnTo>
                  <a:lnTo>
                    <a:pt x="124" y="801"/>
                  </a:lnTo>
                  <a:lnTo>
                    <a:pt x="123" y="798"/>
                  </a:lnTo>
                  <a:lnTo>
                    <a:pt x="121" y="796"/>
                  </a:lnTo>
                  <a:lnTo>
                    <a:pt x="121" y="792"/>
                  </a:lnTo>
                  <a:lnTo>
                    <a:pt x="119" y="789"/>
                  </a:lnTo>
                  <a:lnTo>
                    <a:pt x="117" y="784"/>
                  </a:lnTo>
                  <a:lnTo>
                    <a:pt x="115" y="781"/>
                  </a:lnTo>
                  <a:lnTo>
                    <a:pt x="113" y="778"/>
                  </a:lnTo>
                  <a:lnTo>
                    <a:pt x="111" y="774"/>
                  </a:lnTo>
                  <a:lnTo>
                    <a:pt x="111" y="771"/>
                  </a:lnTo>
                  <a:lnTo>
                    <a:pt x="110" y="768"/>
                  </a:lnTo>
                  <a:lnTo>
                    <a:pt x="110" y="764"/>
                  </a:lnTo>
                  <a:lnTo>
                    <a:pt x="108" y="761"/>
                  </a:lnTo>
                  <a:lnTo>
                    <a:pt x="106" y="758"/>
                  </a:lnTo>
                  <a:lnTo>
                    <a:pt x="104" y="754"/>
                  </a:lnTo>
                  <a:lnTo>
                    <a:pt x="102" y="750"/>
                  </a:lnTo>
                  <a:lnTo>
                    <a:pt x="102" y="748"/>
                  </a:lnTo>
                  <a:lnTo>
                    <a:pt x="96" y="733"/>
                  </a:lnTo>
                  <a:lnTo>
                    <a:pt x="95" y="727"/>
                  </a:lnTo>
                  <a:lnTo>
                    <a:pt x="91" y="720"/>
                  </a:lnTo>
                  <a:lnTo>
                    <a:pt x="91" y="712"/>
                  </a:lnTo>
                  <a:lnTo>
                    <a:pt x="87" y="706"/>
                  </a:lnTo>
                  <a:lnTo>
                    <a:pt x="83" y="699"/>
                  </a:lnTo>
                  <a:lnTo>
                    <a:pt x="82" y="691"/>
                  </a:lnTo>
                  <a:lnTo>
                    <a:pt x="80" y="685"/>
                  </a:lnTo>
                  <a:lnTo>
                    <a:pt x="78" y="678"/>
                  </a:lnTo>
                  <a:lnTo>
                    <a:pt x="76" y="669"/>
                  </a:lnTo>
                  <a:lnTo>
                    <a:pt x="72" y="663"/>
                  </a:lnTo>
                  <a:lnTo>
                    <a:pt x="70" y="655"/>
                  </a:lnTo>
                  <a:lnTo>
                    <a:pt x="69" y="648"/>
                  </a:lnTo>
                  <a:lnTo>
                    <a:pt x="67" y="641"/>
                  </a:lnTo>
                  <a:lnTo>
                    <a:pt x="65" y="634"/>
                  </a:lnTo>
                  <a:lnTo>
                    <a:pt x="63" y="627"/>
                  </a:lnTo>
                  <a:lnTo>
                    <a:pt x="61" y="619"/>
                  </a:lnTo>
                  <a:lnTo>
                    <a:pt x="59" y="612"/>
                  </a:lnTo>
                  <a:lnTo>
                    <a:pt x="57" y="605"/>
                  </a:lnTo>
                  <a:lnTo>
                    <a:pt x="55" y="597"/>
                  </a:lnTo>
                  <a:lnTo>
                    <a:pt x="52" y="590"/>
                  </a:lnTo>
                  <a:lnTo>
                    <a:pt x="50" y="583"/>
                  </a:lnTo>
                  <a:lnTo>
                    <a:pt x="50" y="575"/>
                  </a:lnTo>
                  <a:lnTo>
                    <a:pt x="48" y="568"/>
                  </a:lnTo>
                  <a:lnTo>
                    <a:pt x="46" y="560"/>
                  </a:lnTo>
                  <a:lnTo>
                    <a:pt x="44" y="553"/>
                  </a:lnTo>
                  <a:lnTo>
                    <a:pt x="42" y="545"/>
                  </a:lnTo>
                  <a:lnTo>
                    <a:pt x="41" y="538"/>
                  </a:lnTo>
                  <a:lnTo>
                    <a:pt x="41" y="531"/>
                  </a:lnTo>
                  <a:lnTo>
                    <a:pt x="39" y="523"/>
                  </a:lnTo>
                  <a:lnTo>
                    <a:pt x="37" y="516"/>
                  </a:lnTo>
                  <a:lnTo>
                    <a:pt x="35" y="509"/>
                  </a:lnTo>
                  <a:lnTo>
                    <a:pt x="33" y="501"/>
                  </a:lnTo>
                  <a:lnTo>
                    <a:pt x="31" y="494"/>
                  </a:lnTo>
                  <a:lnTo>
                    <a:pt x="31" y="486"/>
                  </a:lnTo>
                  <a:lnTo>
                    <a:pt x="28" y="472"/>
                  </a:lnTo>
                  <a:lnTo>
                    <a:pt x="26" y="456"/>
                  </a:lnTo>
                  <a:lnTo>
                    <a:pt x="22" y="442"/>
                  </a:lnTo>
                  <a:lnTo>
                    <a:pt x="20" y="426"/>
                  </a:lnTo>
                  <a:lnTo>
                    <a:pt x="18" y="412"/>
                  </a:lnTo>
                  <a:lnTo>
                    <a:pt x="16" y="397"/>
                  </a:lnTo>
                  <a:lnTo>
                    <a:pt x="13" y="383"/>
                  </a:lnTo>
                  <a:lnTo>
                    <a:pt x="11" y="369"/>
                  </a:lnTo>
                  <a:lnTo>
                    <a:pt x="9" y="338"/>
                  </a:lnTo>
                  <a:lnTo>
                    <a:pt x="5" y="310"/>
                  </a:lnTo>
                  <a:lnTo>
                    <a:pt x="3" y="282"/>
                  </a:lnTo>
                  <a:lnTo>
                    <a:pt x="0" y="226"/>
                  </a:lnTo>
                  <a:lnTo>
                    <a:pt x="0" y="172"/>
                  </a:lnTo>
                  <a:lnTo>
                    <a:pt x="0" y="169"/>
                  </a:lnTo>
                  <a:lnTo>
                    <a:pt x="0" y="169"/>
                  </a:lnTo>
                  <a:lnTo>
                    <a:pt x="0" y="169"/>
                  </a:lnTo>
                  <a:lnTo>
                    <a:pt x="0" y="168"/>
                  </a:lnTo>
                  <a:lnTo>
                    <a:pt x="0" y="168"/>
                  </a:lnTo>
                  <a:lnTo>
                    <a:pt x="0" y="167"/>
                  </a:lnTo>
                  <a:lnTo>
                    <a:pt x="0" y="166"/>
                  </a:lnTo>
                  <a:lnTo>
                    <a:pt x="0" y="166"/>
                  </a:lnTo>
                  <a:lnTo>
                    <a:pt x="0" y="166"/>
                  </a:lnTo>
                  <a:lnTo>
                    <a:pt x="0" y="159"/>
                  </a:lnTo>
                  <a:lnTo>
                    <a:pt x="0" y="153"/>
                  </a:lnTo>
                  <a:lnTo>
                    <a:pt x="0" y="147"/>
                  </a:lnTo>
                  <a:lnTo>
                    <a:pt x="0" y="121"/>
                  </a:lnTo>
                  <a:lnTo>
                    <a:pt x="0" y="73"/>
                  </a:lnTo>
                  <a:lnTo>
                    <a:pt x="473" y="73"/>
                  </a:lnTo>
                  <a:lnTo>
                    <a:pt x="473" y="0"/>
                  </a:lnTo>
                  <a:lnTo>
                    <a:pt x="540" y="0"/>
                  </a:lnTo>
                  <a:lnTo>
                    <a:pt x="540" y="109"/>
                  </a:lnTo>
                  <a:lnTo>
                    <a:pt x="69" y="109"/>
                  </a:lnTo>
                  <a:lnTo>
                    <a:pt x="67" y="157"/>
                  </a:lnTo>
                  <a:lnTo>
                    <a:pt x="67" y="207"/>
                  </a:lnTo>
                  <a:lnTo>
                    <a:pt x="69" y="259"/>
                  </a:lnTo>
                  <a:lnTo>
                    <a:pt x="69" y="285"/>
                  </a:lnTo>
                  <a:lnTo>
                    <a:pt x="70" y="312"/>
                  </a:lnTo>
                  <a:lnTo>
                    <a:pt x="72" y="339"/>
                  </a:lnTo>
                  <a:lnTo>
                    <a:pt x="76" y="367"/>
                  </a:lnTo>
                  <a:lnTo>
                    <a:pt x="80" y="395"/>
                  </a:lnTo>
                  <a:lnTo>
                    <a:pt x="80" y="408"/>
                  </a:lnTo>
                  <a:lnTo>
                    <a:pt x="82" y="422"/>
                  </a:lnTo>
                  <a:lnTo>
                    <a:pt x="85" y="436"/>
                  </a:lnTo>
                  <a:lnTo>
                    <a:pt x="87" y="450"/>
                  </a:lnTo>
                  <a:lnTo>
                    <a:pt x="89" y="464"/>
                  </a:lnTo>
                  <a:lnTo>
                    <a:pt x="91" y="479"/>
                  </a:lnTo>
                  <a:lnTo>
                    <a:pt x="95" y="492"/>
                  </a:lnTo>
                  <a:lnTo>
                    <a:pt x="95" y="500"/>
                  </a:lnTo>
                  <a:lnTo>
                    <a:pt x="96" y="506"/>
                  </a:lnTo>
                  <a:lnTo>
                    <a:pt x="98" y="513"/>
                  </a:lnTo>
                  <a:lnTo>
                    <a:pt x="100" y="520"/>
                  </a:lnTo>
                  <a:lnTo>
                    <a:pt x="100" y="527"/>
                  </a:lnTo>
                  <a:lnTo>
                    <a:pt x="102" y="534"/>
                  </a:lnTo>
                  <a:lnTo>
                    <a:pt x="104" y="541"/>
                  </a:lnTo>
                  <a:lnTo>
                    <a:pt x="106" y="547"/>
                  </a:lnTo>
                  <a:lnTo>
                    <a:pt x="108" y="555"/>
                  </a:lnTo>
                  <a:lnTo>
                    <a:pt x="110" y="562"/>
                  </a:lnTo>
                  <a:lnTo>
                    <a:pt x="110" y="568"/>
                  </a:lnTo>
                  <a:lnTo>
                    <a:pt x="111" y="576"/>
                  </a:lnTo>
                  <a:lnTo>
                    <a:pt x="113" y="584"/>
                  </a:lnTo>
                  <a:lnTo>
                    <a:pt x="115" y="590"/>
                  </a:lnTo>
                  <a:lnTo>
                    <a:pt x="119" y="597"/>
                  </a:lnTo>
                  <a:lnTo>
                    <a:pt x="121" y="604"/>
                  </a:lnTo>
                  <a:lnTo>
                    <a:pt x="121" y="611"/>
                  </a:lnTo>
                  <a:lnTo>
                    <a:pt x="123" y="618"/>
                  </a:lnTo>
                  <a:lnTo>
                    <a:pt x="124" y="625"/>
                  </a:lnTo>
                  <a:lnTo>
                    <a:pt x="126" y="632"/>
                  </a:lnTo>
                  <a:lnTo>
                    <a:pt x="130" y="638"/>
                  </a:lnTo>
                  <a:lnTo>
                    <a:pt x="130" y="645"/>
                  </a:lnTo>
                  <a:lnTo>
                    <a:pt x="132" y="652"/>
                  </a:lnTo>
                  <a:lnTo>
                    <a:pt x="136" y="658"/>
                  </a:lnTo>
                  <a:lnTo>
                    <a:pt x="138" y="665"/>
                  </a:lnTo>
                  <a:lnTo>
                    <a:pt x="139" y="672"/>
                  </a:lnTo>
                  <a:lnTo>
                    <a:pt x="141" y="680"/>
                  </a:lnTo>
                  <a:lnTo>
                    <a:pt x="143" y="686"/>
                  </a:lnTo>
                  <a:lnTo>
                    <a:pt x="147" y="693"/>
                  </a:lnTo>
                  <a:lnTo>
                    <a:pt x="149" y="700"/>
                  </a:lnTo>
                  <a:lnTo>
                    <a:pt x="151" y="706"/>
                  </a:lnTo>
                  <a:lnTo>
                    <a:pt x="152" y="713"/>
                  </a:lnTo>
                  <a:lnTo>
                    <a:pt x="158" y="727"/>
                  </a:lnTo>
                  <a:lnTo>
                    <a:pt x="162" y="740"/>
                  </a:lnTo>
                  <a:lnTo>
                    <a:pt x="164" y="743"/>
                  </a:lnTo>
                  <a:lnTo>
                    <a:pt x="165" y="746"/>
                  </a:lnTo>
                  <a:lnTo>
                    <a:pt x="167" y="749"/>
                  </a:lnTo>
                  <a:lnTo>
                    <a:pt x="169" y="753"/>
                  </a:lnTo>
                  <a:lnTo>
                    <a:pt x="169" y="756"/>
                  </a:lnTo>
                  <a:lnTo>
                    <a:pt x="169" y="759"/>
                  </a:lnTo>
                  <a:lnTo>
                    <a:pt x="171" y="763"/>
                  </a:lnTo>
                  <a:lnTo>
                    <a:pt x="173" y="766"/>
                  </a:lnTo>
                  <a:lnTo>
                    <a:pt x="175" y="768"/>
                  </a:lnTo>
                  <a:lnTo>
                    <a:pt x="177" y="772"/>
                  </a:lnTo>
                  <a:lnTo>
                    <a:pt x="179" y="775"/>
                  </a:lnTo>
                  <a:lnTo>
                    <a:pt x="180" y="779"/>
                  </a:lnTo>
                  <a:lnTo>
                    <a:pt x="180" y="782"/>
                  </a:lnTo>
                  <a:lnTo>
                    <a:pt x="180" y="786"/>
                  </a:lnTo>
                  <a:lnTo>
                    <a:pt x="182" y="789"/>
                  </a:lnTo>
                  <a:lnTo>
                    <a:pt x="184" y="792"/>
                  </a:lnTo>
                  <a:lnTo>
                    <a:pt x="186" y="796"/>
                  </a:lnTo>
                  <a:lnTo>
                    <a:pt x="188" y="799"/>
                  </a:lnTo>
                  <a:lnTo>
                    <a:pt x="190" y="802"/>
                  </a:lnTo>
                  <a:lnTo>
                    <a:pt x="190" y="805"/>
                  </a:lnTo>
                  <a:lnTo>
                    <a:pt x="192" y="808"/>
                  </a:lnTo>
                  <a:lnTo>
                    <a:pt x="193" y="811"/>
                  </a:lnTo>
                  <a:lnTo>
                    <a:pt x="193" y="814"/>
                  </a:lnTo>
                  <a:lnTo>
                    <a:pt x="195" y="817"/>
                  </a:lnTo>
                  <a:lnTo>
                    <a:pt x="197" y="821"/>
                  </a:lnTo>
                  <a:lnTo>
                    <a:pt x="199" y="824"/>
                  </a:lnTo>
                  <a:lnTo>
                    <a:pt x="199" y="827"/>
                  </a:lnTo>
                  <a:lnTo>
                    <a:pt x="201" y="830"/>
                  </a:lnTo>
                  <a:lnTo>
                    <a:pt x="203" y="833"/>
                  </a:lnTo>
                  <a:lnTo>
                    <a:pt x="205" y="836"/>
                  </a:lnTo>
                  <a:lnTo>
                    <a:pt x="206" y="839"/>
                  </a:lnTo>
                  <a:lnTo>
                    <a:pt x="208" y="843"/>
                  </a:lnTo>
                  <a:lnTo>
                    <a:pt x="210" y="845"/>
                  </a:lnTo>
                  <a:lnTo>
                    <a:pt x="210" y="848"/>
                  </a:lnTo>
                  <a:lnTo>
                    <a:pt x="212" y="851"/>
                  </a:lnTo>
                  <a:lnTo>
                    <a:pt x="214" y="854"/>
                  </a:lnTo>
                  <a:lnTo>
                    <a:pt x="216" y="858"/>
                  </a:lnTo>
                  <a:lnTo>
                    <a:pt x="218" y="860"/>
                  </a:lnTo>
                  <a:lnTo>
                    <a:pt x="220" y="863"/>
                  </a:lnTo>
                  <a:lnTo>
                    <a:pt x="220" y="866"/>
                  </a:lnTo>
                  <a:lnTo>
                    <a:pt x="221" y="869"/>
                  </a:lnTo>
                  <a:lnTo>
                    <a:pt x="225" y="873"/>
                  </a:lnTo>
                  <a:lnTo>
                    <a:pt x="227" y="875"/>
                  </a:lnTo>
                  <a:lnTo>
                    <a:pt x="229" y="879"/>
                  </a:lnTo>
                  <a:lnTo>
                    <a:pt x="231" y="881"/>
                  </a:lnTo>
                  <a:lnTo>
                    <a:pt x="231" y="884"/>
                  </a:lnTo>
                  <a:lnTo>
                    <a:pt x="233" y="887"/>
                  </a:lnTo>
                  <a:lnTo>
                    <a:pt x="234" y="890"/>
                  </a:lnTo>
                  <a:lnTo>
                    <a:pt x="236" y="894"/>
                  </a:lnTo>
                  <a:lnTo>
                    <a:pt x="238" y="897"/>
                  </a:lnTo>
                  <a:lnTo>
                    <a:pt x="240" y="900"/>
                  </a:lnTo>
                  <a:lnTo>
                    <a:pt x="240" y="902"/>
                  </a:lnTo>
                  <a:lnTo>
                    <a:pt x="242" y="906"/>
                  </a:lnTo>
                  <a:lnTo>
                    <a:pt x="246" y="908"/>
                  </a:lnTo>
                  <a:lnTo>
                    <a:pt x="248" y="911"/>
                  </a:lnTo>
                  <a:lnTo>
                    <a:pt x="249" y="914"/>
                  </a:lnTo>
                  <a:lnTo>
                    <a:pt x="249" y="917"/>
                  </a:lnTo>
                  <a:lnTo>
                    <a:pt x="251" y="920"/>
                  </a:lnTo>
                  <a:lnTo>
                    <a:pt x="253" y="922"/>
                  </a:lnTo>
                  <a:lnTo>
                    <a:pt x="257" y="925"/>
                  </a:lnTo>
                  <a:lnTo>
                    <a:pt x="261" y="931"/>
                  </a:lnTo>
                  <a:lnTo>
                    <a:pt x="261" y="933"/>
                  </a:lnTo>
                  <a:lnTo>
                    <a:pt x="262" y="937"/>
                  </a:lnTo>
                  <a:lnTo>
                    <a:pt x="266" y="939"/>
                  </a:lnTo>
                  <a:lnTo>
                    <a:pt x="268" y="942"/>
                  </a:lnTo>
                  <a:lnTo>
                    <a:pt x="270" y="944"/>
                  </a:lnTo>
                  <a:lnTo>
                    <a:pt x="270" y="948"/>
                  </a:lnTo>
                  <a:lnTo>
                    <a:pt x="274" y="952"/>
                  </a:lnTo>
                  <a:lnTo>
                    <a:pt x="277" y="956"/>
                  </a:lnTo>
                  <a:lnTo>
                    <a:pt x="279" y="960"/>
                  </a:lnTo>
                  <a:lnTo>
                    <a:pt x="281" y="964"/>
                  </a:lnTo>
                  <a:lnTo>
                    <a:pt x="285" y="969"/>
                  </a:lnTo>
                  <a:lnTo>
                    <a:pt x="289" y="973"/>
                  </a:lnTo>
                  <a:lnTo>
                    <a:pt x="290" y="977"/>
                  </a:lnTo>
                  <a:lnTo>
                    <a:pt x="294" y="981"/>
                  </a:lnTo>
                  <a:lnTo>
                    <a:pt x="298" y="986"/>
                  </a:lnTo>
                  <a:lnTo>
                    <a:pt x="302" y="990"/>
                  </a:lnTo>
                  <a:lnTo>
                    <a:pt x="305" y="994"/>
                  </a:lnTo>
                  <a:lnTo>
                    <a:pt x="309" y="997"/>
                  </a:lnTo>
                  <a:lnTo>
                    <a:pt x="311" y="1003"/>
                  </a:lnTo>
                  <a:lnTo>
                    <a:pt x="316" y="1007"/>
                  </a:lnTo>
                  <a:lnTo>
                    <a:pt x="320" y="1011"/>
                  </a:lnTo>
                  <a:lnTo>
                    <a:pt x="324" y="1014"/>
                  </a:lnTo>
                  <a:lnTo>
                    <a:pt x="330" y="1019"/>
                  </a:lnTo>
                  <a:lnTo>
                    <a:pt x="331" y="1023"/>
                  </a:lnTo>
                  <a:lnTo>
                    <a:pt x="337" y="1026"/>
                  </a:lnTo>
                  <a:lnTo>
                    <a:pt x="341" y="1030"/>
                  </a:lnTo>
                  <a:lnTo>
                    <a:pt x="344" y="1034"/>
                  </a:lnTo>
                  <a:lnTo>
                    <a:pt x="350" y="1038"/>
                  </a:lnTo>
                  <a:lnTo>
                    <a:pt x="354" y="1041"/>
                  </a:lnTo>
                  <a:lnTo>
                    <a:pt x="359" y="1045"/>
                  </a:lnTo>
                  <a:lnTo>
                    <a:pt x="363" y="1049"/>
                  </a:lnTo>
                  <a:lnTo>
                    <a:pt x="369" y="1052"/>
                  </a:lnTo>
                  <a:lnTo>
                    <a:pt x="372" y="1055"/>
                  </a:lnTo>
                  <a:lnTo>
                    <a:pt x="380" y="1059"/>
                  </a:lnTo>
                  <a:lnTo>
                    <a:pt x="384" y="1063"/>
                  </a:lnTo>
                  <a:lnTo>
                    <a:pt x="389" y="1066"/>
                  </a:lnTo>
                  <a:lnTo>
                    <a:pt x="393" y="1070"/>
                  </a:lnTo>
                  <a:lnTo>
                    <a:pt x="399" y="1073"/>
                  </a:lnTo>
                  <a:lnTo>
                    <a:pt x="404" y="1076"/>
                  </a:lnTo>
                  <a:lnTo>
                    <a:pt x="410" y="1080"/>
                  </a:lnTo>
                  <a:lnTo>
                    <a:pt x="415" y="1082"/>
                  </a:lnTo>
                  <a:lnTo>
                    <a:pt x="419" y="1086"/>
                  </a:lnTo>
                  <a:lnTo>
                    <a:pt x="426" y="1089"/>
                  </a:lnTo>
                  <a:lnTo>
                    <a:pt x="430" y="1092"/>
                  </a:lnTo>
                  <a:lnTo>
                    <a:pt x="438" y="1095"/>
                  </a:lnTo>
                  <a:lnTo>
                    <a:pt x="443" y="1098"/>
                  </a:lnTo>
                  <a:lnTo>
                    <a:pt x="449" y="1102"/>
                  </a:lnTo>
                  <a:lnTo>
                    <a:pt x="454" y="1104"/>
                  </a:lnTo>
                  <a:lnTo>
                    <a:pt x="460" y="1108"/>
                  </a:lnTo>
                  <a:lnTo>
                    <a:pt x="467" y="1111"/>
                  </a:lnTo>
                  <a:lnTo>
                    <a:pt x="473" y="1114"/>
                  </a:lnTo>
                  <a:lnTo>
                    <a:pt x="479" y="1117"/>
                  </a:lnTo>
                  <a:lnTo>
                    <a:pt x="486" y="1119"/>
                  </a:lnTo>
                  <a:lnTo>
                    <a:pt x="492" y="1122"/>
                  </a:lnTo>
                  <a:lnTo>
                    <a:pt x="499" y="1125"/>
                  </a:lnTo>
                  <a:lnTo>
                    <a:pt x="505" y="1128"/>
                  </a:lnTo>
                  <a:lnTo>
                    <a:pt x="510" y="1130"/>
                  </a:lnTo>
                  <a:lnTo>
                    <a:pt x="518" y="1133"/>
                  </a:lnTo>
                  <a:lnTo>
                    <a:pt x="523" y="1135"/>
                  </a:lnTo>
                  <a:lnTo>
                    <a:pt x="529" y="1138"/>
                  </a:lnTo>
                  <a:lnTo>
                    <a:pt x="538" y="1140"/>
                  </a:lnTo>
                  <a:lnTo>
                    <a:pt x="544" y="1143"/>
                  </a:lnTo>
                  <a:lnTo>
                    <a:pt x="550" y="1145"/>
                  </a:lnTo>
                  <a:lnTo>
                    <a:pt x="559" y="1147"/>
                  </a:lnTo>
                  <a:lnTo>
                    <a:pt x="564" y="1150"/>
                  </a:lnTo>
                  <a:lnTo>
                    <a:pt x="570" y="1151"/>
                  </a:lnTo>
                  <a:lnTo>
                    <a:pt x="585" y="1156"/>
                  </a:lnTo>
                  <a:lnTo>
                    <a:pt x="600" y="1160"/>
                  </a:lnTo>
                  <a:lnTo>
                    <a:pt x="613" y="1164"/>
                  </a:lnTo>
                  <a:lnTo>
                    <a:pt x="630" y="1167"/>
                  </a:lnTo>
                  <a:lnTo>
                    <a:pt x="643" y="1171"/>
                  </a:lnTo>
                  <a:lnTo>
                    <a:pt x="660" y="1175"/>
                  </a:lnTo>
                  <a:lnTo>
                    <a:pt x="673" y="1178"/>
                  </a:lnTo>
                  <a:lnTo>
                    <a:pt x="689" y="1181"/>
                  </a:lnTo>
                  <a:lnTo>
                    <a:pt x="704" y="1184"/>
                  </a:lnTo>
                  <a:lnTo>
                    <a:pt x="719" y="1187"/>
                  </a:lnTo>
                  <a:lnTo>
                    <a:pt x="734" y="1189"/>
                  </a:lnTo>
                  <a:lnTo>
                    <a:pt x="749" y="1191"/>
                  </a:lnTo>
                  <a:lnTo>
                    <a:pt x="781" y="1195"/>
                  </a:lnTo>
                  <a:lnTo>
                    <a:pt x="814" y="1197"/>
                  </a:lnTo>
                  <a:lnTo>
                    <a:pt x="846" y="1200"/>
                  </a:lnTo>
                  <a:lnTo>
                    <a:pt x="911" y="1202"/>
                  </a:lnTo>
                  <a:lnTo>
                    <a:pt x="978" y="1200"/>
                  </a:lnTo>
                  <a:lnTo>
                    <a:pt x="1044" y="1195"/>
                  </a:lnTo>
                  <a:lnTo>
                    <a:pt x="1077" y="1191"/>
                  </a:lnTo>
                  <a:lnTo>
                    <a:pt x="1092" y="1188"/>
                  </a:lnTo>
                  <a:lnTo>
                    <a:pt x="1111" y="1186"/>
                  </a:lnTo>
                  <a:lnTo>
                    <a:pt x="1127" y="1182"/>
                  </a:lnTo>
                  <a:lnTo>
                    <a:pt x="1144" y="1179"/>
                  </a:lnTo>
                  <a:lnTo>
                    <a:pt x="1163" y="1175"/>
                  </a:lnTo>
                  <a:lnTo>
                    <a:pt x="1182" y="1171"/>
                  </a:lnTo>
                  <a:lnTo>
                    <a:pt x="1189" y="1168"/>
                  </a:lnTo>
                  <a:lnTo>
                    <a:pt x="1198" y="1166"/>
                  </a:lnTo>
                  <a:lnTo>
                    <a:pt x="1206" y="1163"/>
                  </a:lnTo>
                  <a:lnTo>
                    <a:pt x="1215" y="1161"/>
                  </a:lnTo>
                  <a:lnTo>
                    <a:pt x="1223" y="1158"/>
                  </a:lnTo>
                  <a:lnTo>
                    <a:pt x="1232" y="1155"/>
                  </a:lnTo>
                  <a:lnTo>
                    <a:pt x="1241" y="1152"/>
                  </a:lnTo>
                  <a:lnTo>
                    <a:pt x="1251" y="1150"/>
                  </a:lnTo>
                  <a:lnTo>
                    <a:pt x="1258" y="1146"/>
                  </a:lnTo>
                  <a:lnTo>
                    <a:pt x="1267" y="1144"/>
                  </a:lnTo>
                  <a:lnTo>
                    <a:pt x="1275" y="1140"/>
                  </a:lnTo>
                  <a:lnTo>
                    <a:pt x="1284" y="1137"/>
                  </a:lnTo>
                  <a:lnTo>
                    <a:pt x="1292" y="1134"/>
                  </a:lnTo>
                  <a:lnTo>
                    <a:pt x="1301" y="1130"/>
                  </a:lnTo>
                  <a:lnTo>
                    <a:pt x="1308" y="1127"/>
                  </a:lnTo>
                  <a:lnTo>
                    <a:pt x="1318" y="1124"/>
                  </a:lnTo>
                  <a:lnTo>
                    <a:pt x="1325" y="1119"/>
                  </a:lnTo>
                  <a:lnTo>
                    <a:pt x="1333" y="1116"/>
                  </a:lnTo>
                  <a:lnTo>
                    <a:pt x="1342" y="1113"/>
                  </a:lnTo>
                  <a:lnTo>
                    <a:pt x="1349" y="1108"/>
                  </a:lnTo>
                  <a:lnTo>
                    <a:pt x="1357" y="1103"/>
                  </a:lnTo>
                  <a:lnTo>
                    <a:pt x="1364" y="1100"/>
                  </a:lnTo>
                  <a:lnTo>
                    <a:pt x="1372" y="1096"/>
                  </a:lnTo>
                  <a:lnTo>
                    <a:pt x="1381" y="1092"/>
                  </a:lnTo>
                  <a:lnTo>
                    <a:pt x="1387" y="1088"/>
                  </a:lnTo>
                  <a:lnTo>
                    <a:pt x="1394" y="1084"/>
                  </a:lnTo>
                  <a:lnTo>
                    <a:pt x="1402" y="1080"/>
                  </a:lnTo>
                  <a:lnTo>
                    <a:pt x="1409" y="1076"/>
                  </a:lnTo>
                  <a:lnTo>
                    <a:pt x="1416" y="1071"/>
                  </a:lnTo>
                  <a:lnTo>
                    <a:pt x="1422" y="1067"/>
                  </a:lnTo>
                  <a:lnTo>
                    <a:pt x="1431" y="1063"/>
                  </a:lnTo>
                  <a:lnTo>
                    <a:pt x="1437" y="1058"/>
                  </a:lnTo>
                  <a:lnTo>
                    <a:pt x="1443" y="1054"/>
                  </a:lnTo>
                  <a:lnTo>
                    <a:pt x="1450" y="1050"/>
                  </a:lnTo>
                  <a:lnTo>
                    <a:pt x="1456" y="1045"/>
                  </a:lnTo>
                  <a:lnTo>
                    <a:pt x="1461" y="1040"/>
                  </a:lnTo>
                  <a:lnTo>
                    <a:pt x="1469" y="1036"/>
                  </a:lnTo>
                  <a:lnTo>
                    <a:pt x="1474" y="1031"/>
                  </a:lnTo>
                  <a:lnTo>
                    <a:pt x="1480" y="1027"/>
                  </a:lnTo>
                  <a:lnTo>
                    <a:pt x="1485" y="1023"/>
                  </a:lnTo>
                  <a:lnTo>
                    <a:pt x="1489" y="1020"/>
                  </a:lnTo>
                  <a:lnTo>
                    <a:pt x="1491" y="1018"/>
                  </a:lnTo>
                  <a:lnTo>
                    <a:pt x="1493" y="1015"/>
                  </a:lnTo>
                  <a:lnTo>
                    <a:pt x="1497" y="1014"/>
                  </a:lnTo>
                  <a:lnTo>
                    <a:pt x="1500" y="1011"/>
                  </a:lnTo>
                  <a:lnTo>
                    <a:pt x="1500" y="1008"/>
                  </a:lnTo>
                  <a:lnTo>
                    <a:pt x="1504" y="1006"/>
                  </a:lnTo>
                  <a:lnTo>
                    <a:pt x="1506" y="1004"/>
                  </a:lnTo>
                  <a:lnTo>
                    <a:pt x="1512" y="998"/>
                  </a:lnTo>
                  <a:lnTo>
                    <a:pt x="1513" y="996"/>
                  </a:lnTo>
                  <a:lnTo>
                    <a:pt x="1515" y="994"/>
                  </a:lnTo>
                  <a:lnTo>
                    <a:pt x="1519" y="992"/>
                  </a:lnTo>
                  <a:lnTo>
                    <a:pt x="1521" y="989"/>
                  </a:lnTo>
                  <a:lnTo>
                    <a:pt x="1523" y="986"/>
                  </a:lnTo>
                  <a:lnTo>
                    <a:pt x="1525" y="984"/>
                  </a:lnTo>
                  <a:lnTo>
                    <a:pt x="1526" y="982"/>
                  </a:lnTo>
                  <a:lnTo>
                    <a:pt x="1530" y="980"/>
                  </a:lnTo>
                  <a:lnTo>
                    <a:pt x="1530" y="977"/>
                  </a:lnTo>
                  <a:lnTo>
                    <a:pt x="1532" y="975"/>
                  </a:lnTo>
                  <a:lnTo>
                    <a:pt x="1534" y="972"/>
                  </a:lnTo>
                  <a:lnTo>
                    <a:pt x="1538" y="971"/>
                  </a:lnTo>
                  <a:lnTo>
                    <a:pt x="1539" y="968"/>
                  </a:lnTo>
                  <a:lnTo>
                    <a:pt x="1541" y="966"/>
                  </a:lnTo>
                  <a:lnTo>
                    <a:pt x="1541" y="964"/>
                  </a:lnTo>
                  <a:lnTo>
                    <a:pt x="1543" y="961"/>
                  </a:lnTo>
                  <a:lnTo>
                    <a:pt x="1547" y="957"/>
                  </a:lnTo>
                  <a:lnTo>
                    <a:pt x="1549" y="954"/>
                  </a:lnTo>
                  <a:lnTo>
                    <a:pt x="1551" y="952"/>
                  </a:lnTo>
                  <a:lnTo>
                    <a:pt x="1553" y="948"/>
                  </a:lnTo>
                  <a:lnTo>
                    <a:pt x="1554" y="944"/>
                  </a:lnTo>
                  <a:lnTo>
                    <a:pt x="1556" y="942"/>
                  </a:lnTo>
                  <a:lnTo>
                    <a:pt x="1558" y="939"/>
                  </a:lnTo>
                  <a:lnTo>
                    <a:pt x="1560" y="937"/>
                  </a:lnTo>
                  <a:lnTo>
                    <a:pt x="1562" y="933"/>
                  </a:lnTo>
                  <a:lnTo>
                    <a:pt x="1564" y="931"/>
                  </a:lnTo>
                  <a:lnTo>
                    <a:pt x="1567" y="925"/>
                  </a:lnTo>
                  <a:lnTo>
                    <a:pt x="1569" y="922"/>
                  </a:lnTo>
                  <a:lnTo>
                    <a:pt x="1571" y="920"/>
                  </a:lnTo>
                  <a:lnTo>
                    <a:pt x="1573" y="917"/>
                  </a:lnTo>
                  <a:lnTo>
                    <a:pt x="1575" y="914"/>
                  </a:lnTo>
                  <a:lnTo>
                    <a:pt x="1577" y="911"/>
                  </a:lnTo>
                  <a:lnTo>
                    <a:pt x="1579" y="908"/>
                  </a:lnTo>
                  <a:lnTo>
                    <a:pt x="1580" y="906"/>
                  </a:lnTo>
                  <a:lnTo>
                    <a:pt x="1582" y="902"/>
                  </a:lnTo>
                  <a:lnTo>
                    <a:pt x="1584" y="900"/>
                  </a:lnTo>
                  <a:lnTo>
                    <a:pt x="1586" y="897"/>
                  </a:lnTo>
                  <a:lnTo>
                    <a:pt x="1588" y="894"/>
                  </a:lnTo>
                  <a:lnTo>
                    <a:pt x="1590" y="890"/>
                  </a:lnTo>
                  <a:lnTo>
                    <a:pt x="1592" y="887"/>
                  </a:lnTo>
                  <a:lnTo>
                    <a:pt x="1592" y="884"/>
                  </a:lnTo>
                  <a:lnTo>
                    <a:pt x="1594" y="881"/>
                  </a:lnTo>
                  <a:lnTo>
                    <a:pt x="1595" y="879"/>
                  </a:lnTo>
                  <a:lnTo>
                    <a:pt x="1597" y="875"/>
                  </a:lnTo>
                  <a:lnTo>
                    <a:pt x="1601" y="873"/>
                  </a:lnTo>
                  <a:lnTo>
                    <a:pt x="1601" y="869"/>
                  </a:lnTo>
                  <a:lnTo>
                    <a:pt x="1603" y="866"/>
                  </a:lnTo>
                  <a:lnTo>
                    <a:pt x="1605" y="863"/>
                  </a:lnTo>
                  <a:lnTo>
                    <a:pt x="1607" y="860"/>
                  </a:lnTo>
                  <a:lnTo>
                    <a:pt x="1608" y="858"/>
                  </a:lnTo>
                  <a:lnTo>
                    <a:pt x="1610" y="854"/>
                  </a:lnTo>
                  <a:lnTo>
                    <a:pt x="1610" y="851"/>
                  </a:lnTo>
                  <a:lnTo>
                    <a:pt x="1612" y="848"/>
                  </a:lnTo>
                  <a:lnTo>
                    <a:pt x="1614" y="845"/>
                  </a:lnTo>
                  <a:lnTo>
                    <a:pt x="1616" y="843"/>
                  </a:lnTo>
                  <a:lnTo>
                    <a:pt x="1618" y="839"/>
                  </a:lnTo>
                  <a:lnTo>
                    <a:pt x="1620" y="836"/>
                  </a:lnTo>
                  <a:lnTo>
                    <a:pt x="1622" y="833"/>
                  </a:lnTo>
                  <a:lnTo>
                    <a:pt x="1622" y="830"/>
                  </a:lnTo>
                  <a:lnTo>
                    <a:pt x="1623" y="827"/>
                  </a:lnTo>
                  <a:lnTo>
                    <a:pt x="1625" y="824"/>
                  </a:lnTo>
                  <a:lnTo>
                    <a:pt x="1627" y="821"/>
                  </a:lnTo>
                  <a:lnTo>
                    <a:pt x="1627" y="817"/>
                  </a:lnTo>
                  <a:lnTo>
                    <a:pt x="1629" y="814"/>
                  </a:lnTo>
                  <a:lnTo>
                    <a:pt x="1631" y="811"/>
                  </a:lnTo>
                  <a:lnTo>
                    <a:pt x="1631" y="808"/>
                  </a:lnTo>
                  <a:lnTo>
                    <a:pt x="1633" y="805"/>
                  </a:lnTo>
                  <a:lnTo>
                    <a:pt x="1635" y="802"/>
                  </a:lnTo>
                  <a:lnTo>
                    <a:pt x="1636" y="799"/>
                  </a:lnTo>
                  <a:lnTo>
                    <a:pt x="1638" y="796"/>
                  </a:lnTo>
                  <a:lnTo>
                    <a:pt x="1640" y="792"/>
                  </a:lnTo>
                  <a:lnTo>
                    <a:pt x="1640" y="789"/>
                  </a:lnTo>
                  <a:lnTo>
                    <a:pt x="1642" y="786"/>
                  </a:lnTo>
                  <a:lnTo>
                    <a:pt x="1644" y="782"/>
                  </a:lnTo>
                  <a:lnTo>
                    <a:pt x="1644" y="779"/>
                  </a:lnTo>
                  <a:lnTo>
                    <a:pt x="1646" y="775"/>
                  </a:lnTo>
                  <a:lnTo>
                    <a:pt x="1648" y="772"/>
                  </a:lnTo>
                  <a:lnTo>
                    <a:pt x="1649" y="768"/>
                  </a:lnTo>
                  <a:lnTo>
                    <a:pt x="1651" y="766"/>
                  </a:lnTo>
                  <a:lnTo>
                    <a:pt x="1651" y="763"/>
                  </a:lnTo>
                  <a:lnTo>
                    <a:pt x="1653" y="759"/>
                  </a:lnTo>
                  <a:lnTo>
                    <a:pt x="1653" y="756"/>
                  </a:lnTo>
                  <a:lnTo>
                    <a:pt x="1655" y="753"/>
                  </a:lnTo>
                  <a:lnTo>
                    <a:pt x="1657" y="749"/>
                  </a:lnTo>
                  <a:lnTo>
                    <a:pt x="1659" y="746"/>
                  </a:lnTo>
                  <a:lnTo>
                    <a:pt x="1661" y="743"/>
                  </a:lnTo>
                  <a:lnTo>
                    <a:pt x="1661" y="740"/>
                  </a:lnTo>
                  <a:lnTo>
                    <a:pt x="1666" y="727"/>
                  </a:lnTo>
                  <a:lnTo>
                    <a:pt x="1670" y="713"/>
                  </a:lnTo>
                  <a:lnTo>
                    <a:pt x="1676" y="700"/>
                  </a:lnTo>
                  <a:lnTo>
                    <a:pt x="1681" y="686"/>
                  </a:lnTo>
                  <a:lnTo>
                    <a:pt x="1685" y="672"/>
                  </a:lnTo>
                  <a:lnTo>
                    <a:pt x="1689" y="658"/>
                  </a:lnTo>
                  <a:lnTo>
                    <a:pt x="1692" y="645"/>
                  </a:lnTo>
                  <a:lnTo>
                    <a:pt x="1698" y="632"/>
                  </a:lnTo>
                  <a:lnTo>
                    <a:pt x="1700" y="618"/>
                  </a:lnTo>
                  <a:lnTo>
                    <a:pt x="1704" y="604"/>
                  </a:lnTo>
                  <a:lnTo>
                    <a:pt x="1709" y="590"/>
                  </a:lnTo>
                  <a:lnTo>
                    <a:pt x="1711" y="576"/>
                  </a:lnTo>
                  <a:lnTo>
                    <a:pt x="1715" y="562"/>
                  </a:lnTo>
                  <a:lnTo>
                    <a:pt x="1717" y="555"/>
                  </a:lnTo>
                  <a:lnTo>
                    <a:pt x="1718" y="547"/>
                  </a:lnTo>
                  <a:lnTo>
                    <a:pt x="1720" y="541"/>
                  </a:lnTo>
                  <a:lnTo>
                    <a:pt x="1720" y="534"/>
                  </a:lnTo>
                  <a:lnTo>
                    <a:pt x="1722" y="527"/>
                  </a:lnTo>
                  <a:lnTo>
                    <a:pt x="1724" y="520"/>
                  </a:lnTo>
                  <a:lnTo>
                    <a:pt x="1726" y="513"/>
                  </a:lnTo>
                  <a:lnTo>
                    <a:pt x="1728" y="506"/>
                  </a:lnTo>
                  <a:lnTo>
                    <a:pt x="1728" y="500"/>
                  </a:lnTo>
                  <a:lnTo>
                    <a:pt x="1730" y="492"/>
                  </a:lnTo>
                  <a:lnTo>
                    <a:pt x="1731" y="479"/>
                  </a:lnTo>
                  <a:lnTo>
                    <a:pt x="1733" y="464"/>
                  </a:lnTo>
                  <a:lnTo>
                    <a:pt x="1737" y="450"/>
                  </a:lnTo>
                  <a:lnTo>
                    <a:pt x="1739" y="436"/>
                  </a:lnTo>
                  <a:lnTo>
                    <a:pt x="1741" y="422"/>
                  </a:lnTo>
                  <a:lnTo>
                    <a:pt x="1743" y="408"/>
                  </a:lnTo>
                  <a:lnTo>
                    <a:pt x="1745" y="395"/>
                  </a:lnTo>
                  <a:lnTo>
                    <a:pt x="1748" y="367"/>
                  </a:lnTo>
                  <a:lnTo>
                    <a:pt x="1750" y="339"/>
                  </a:lnTo>
                  <a:lnTo>
                    <a:pt x="1752" y="312"/>
                  </a:lnTo>
                  <a:lnTo>
                    <a:pt x="1756" y="259"/>
                  </a:lnTo>
                  <a:lnTo>
                    <a:pt x="1758" y="207"/>
                  </a:lnTo>
                  <a:lnTo>
                    <a:pt x="1758" y="157"/>
                  </a:lnTo>
                  <a:lnTo>
                    <a:pt x="1756" y="109"/>
                  </a:lnTo>
                  <a:lnTo>
                    <a:pt x="1282" y="109"/>
                  </a:lnTo>
                  <a:lnTo>
                    <a:pt x="1282" y="0"/>
                  </a:lnTo>
                  <a:lnTo>
                    <a:pt x="1351" y="0"/>
                  </a:lnTo>
                  <a:lnTo>
                    <a:pt x="1351" y="73"/>
                  </a:lnTo>
                  <a:lnTo>
                    <a:pt x="1823" y="73"/>
                  </a:lnTo>
                  <a:lnTo>
                    <a:pt x="1825" y="121"/>
                  </a:lnTo>
                  <a:lnTo>
                    <a:pt x="1825" y="147"/>
                  </a:lnTo>
                  <a:lnTo>
                    <a:pt x="1825" y="172"/>
                  </a:lnTo>
                  <a:lnTo>
                    <a:pt x="1823" y="226"/>
                  </a:lnTo>
                  <a:lnTo>
                    <a:pt x="1821" y="253"/>
                  </a:lnTo>
                  <a:lnTo>
                    <a:pt x="1821" y="282"/>
                  </a:lnTo>
                  <a:lnTo>
                    <a:pt x="1817" y="310"/>
                  </a:lnTo>
                  <a:lnTo>
                    <a:pt x="1815" y="338"/>
                  </a:lnTo>
                  <a:lnTo>
                    <a:pt x="1812" y="369"/>
                  </a:lnTo>
                  <a:lnTo>
                    <a:pt x="1810" y="383"/>
                  </a:lnTo>
                  <a:lnTo>
                    <a:pt x="1808" y="397"/>
                  </a:lnTo>
                  <a:lnTo>
                    <a:pt x="1806" y="412"/>
                  </a:lnTo>
                  <a:lnTo>
                    <a:pt x="1802" y="426"/>
                  </a:lnTo>
                  <a:lnTo>
                    <a:pt x="1800" y="442"/>
                  </a:lnTo>
                  <a:lnTo>
                    <a:pt x="1799" y="456"/>
                  </a:lnTo>
                  <a:lnTo>
                    <a:pt x="1797" y="472"/>
                  </a:lnTo>
                  <a:lnTo>
                    <a:pt x="1793" y="486"/>
                  </a:lnTo>
                  <a:lnTo>
                    <a:pt x="1791" y="494"/>
                  </a:lnTo>
                  <a:lnTo>
                    <a:pt x="1791" y="501"/>
                  </a:lnTo>
                  <a:lnTo>
                    <a:pt x="1789" y="509"/>
                  </a:lnTo>
                  <a:lnTo>
                    <a:pt x="1787" y="516"/>
                  </a:lnTo>
                  <a:lnTo>
                    <a:pt x="1786" y="523"/>
                  </a:lnTo>
                  <a:lnTo>
                    <a:pt x="1784" y="531"/>
                  </a:lnTo>
                  <a:lnTo>
                    <a:pt x="1782" y="538"/>
                  </a:lnTo>
                  <a:lnTo>
                    <a:pt x="1780" y="545"/>
                  </a:lnTo>
                  <a:lnTo>
                    <a:pt x="1780" y="553"/>
                  </a:lnTo>
                  <a:lnTo>
                    <a:pt x="1778" y="560"/>
                  </a:lnTo>
                  <a:lnTo>
                    <a:pt x="1776" y="568"/>
                  </a:lnTo>
                  <a:lnTo>
                    <a:pt x="1774" y="575"/>
                  </a:lnTo>
                  <a:lnTo>
                    <a:pt x="1773" y="583"/>
                  </a:lnTo>
                  <a:lnTo>
                    <a:pt x="1771" y="590"/>
                  </a:lnTo>
                  <a:lnTo>
                    <a:pt x="1769" y="597"/>
                  </a:lnTo>
                  <a:lnTo>
                    <a:pt x="1767" y="605"/>
                  </a:lnTo>
                  <a:lnTo>
                    <a:pt x="1765" y="612"/>
                  </a:lnTo>
                  <a:lnTo>
                    <a:pt x="1763" y="619"/>
                  </a:lnTo>
                  <a:lnTo>
                    <a:pt x="1759" y="627"/>
                  </a:lnTo>
                  <a:lnTo>
                    <a:pt x="1759" y="634"/>
                  </a:lnTo>
                  <a:lnTo>
                    <a:pt x="1758" y="641"/>
                  </a:lnTo>
                  <a:lnTo>
                    <a:pt x="1754" y="648"/>
                  </a:lnTo>
                  <a:lnTo>
                    <a:pt x="1752" y="655"/>
                  </a:lnTo>
                  <a:lnTo>
                    <a:pt x="1750" y="663"/>
                  </a:lnTo>
                  <a:lnTo>
                    <a:pt x="1748" y="669"/>
                  </a:lnTo>
                  <a:lnTo>
                    <a:pt x="1746" y="678"/>
                  </a:lnTo>
                  <a:lnTo>
                    <a:pt x="1743" y="685"/>
                  </a:lnTo>
                  <a:lnTo>
                    <a:pt x="1741" y="691"/>
                  </a:lnTo>
                  <a:lnTo>
                    <a:pt x="1739" y="699"/>
                  </a:lnTo>
                  <a:lnTo>
                    <a:pt x="1737" y="706"/>
                  </a:lnTo>
                  <a:lnTo>
                    <a:pt x="1733" y="712"/>
                  </a:lnTo>
                  <a:lnTo>
                    <a:pt x="1731" y="720"/>
                  </a:lnTo>
                  <a:lnTo>
                    <a:pt x="1730" y="727"/>
                  </a:lnTo>
                  <a:lnTo>
                    <a:pt x="1726" y="733"/>
                  </a:lnTo>
                  <a:lnTo>
                    <a:pt x="1724" y="740"/>
                  </a:lnTo>
                  <a:lnTo>
                    <a:pt x="1722" y="744"/>
                  </a:lnTo>
                  <a:lnTo>
                    <a:pt x="1720" y="748"/>
                  </a:lnTo>
                  <a:lnTo>
                    <a:pt x="1720" y="750"/>
                  </a:lnTo>
                  <a:lnTo>
                    <a:pt x="1718" y="754"/>
                  </a:lnTo>
                  <a:lnTo>
                    <a:pt x="1717" y="758"/>
                  </a:lnTo>
                  <a:lnTo>
                    <a:pt x="1717" y="761"/>
                  </a:lnTo>
                  <a:lnTo>
                    <a:pt x="1715" y="764"/>
                  </a:lnTo>
                  <a:lnTo>
                    <a:pt x="1713" y="768"/>
                  </a:lnTo>
                  <a:lnTo>
                    <a:pt x="1711" y="771"/>
                  </a:lnTo>
                  <a:lnTo>
                    <a:pt x="1711" y="774"/>
                  </a:lnTo>
                  <a:lnTo>
                    <a:pt x="1709" y="778"/>
                  </a:lnTo>
                  <a:lnTo>
                    <a:pt x="1707" y="781"/>
                  </a:lnTo>
                  <a:lnTo>
                    <a:pt x="1705" y="784"/>
                  </a:lnTo>
                  <a:lnTo>
                    <a:pt x="1705" y="789"/>
                  </a:lnTo>
                  <a:lnTo>
                    <a:pt x="1704" y="792"/>
                  </a:lnTo>
                  <a:lnTo>
                    <a:pt x="1702" y="796"/>
                  </a:lnTo>
                  <a:lnTo>
                    <a:pt x="1700" y="798"/>
                  </a:lnTo>
                  <a:lnTo>
                    <a:pt x="1700" y="801"/>
                  </a:lnTo>
                  <a:lnTo>
                    <a:pt x="1698" y="805"/>
                  </a:lnTo>
                  <a:lnTo>
                    <a:pt x="1696" y="808"/>
                  </a:lnTo>
                  <a:lnTo>
                    <a:pt x="1694" y="811"/>
                  </a:lnTo>
                  <a:lnTo>
                    <a:pt x="1692" y="815"/>
                  </a:lnTo>
                  <a:lnTo>
                    <a:pt x="1690" y="818"/>
                  </a:lnTo>
                  <a:lnTo>
                    <a:pt x="1690" y="822"/>
                  </a:lnTo>
                  <a:lnTo>
                    <a:pt x="1689" y="824"/>
                  </a:lnTo>
                  <a:lnTo>
                    <a:pt x="1687" y="827"/>
                  </a:lnTo>
                  <a:lnTo>
                    <a:pt x="1685" y="831"/>
                  </a:lnTo>
                  <a:lnTo>
                    <a:pt x="1683" y="834"/>
                  </a:lnTo>
                  <a:lnTo>
                    <a:pt x="1681" y="837"/>
                  </a:lnTo>
                  <a:lnTo>
                    <a:pt x="1681" y="840"/>
                  </a:lnTo>
                  <a:lnTo>
                    <a:pt x="1679" y="843"/>
                  </a:lnTo>
                  <a:lnTo>
                    <a:pt x="1677" y="847"/>
                  </a:lnTo>
                  <a:lnTo>
                    <a:pt x="1676" y="850"/>
                  </a:lnTo>
                  <a:lnTo>
                    <a:pt x="1674" y="853"/>
                  </a:lnTo>
                  <a:lnTo>
                    <a:pt x="1672" y="856"/>
                  </a:lnTo>
                  <a:lnTo>
                    <a:pt x="1670" y="859"/>
                  </a:lnTo>
                  <a:lnTo>
                    <a:pt x="1670" y="862"/>
                  </a:lnTo>
                  <a:lnTo>
                    <a:pt x="1668" y="865"/>
                  </a:lnTo>
                  <a:lnTo>
                    <a:pt x="1666" y="869"/>
                  </a:lnTo>
                  <a:lnTo>
                    <a:pt x="1664" y="871"/>
                  </a:lnTo>
                  <a:lnTo>
                    <a:pt x="1663" y="874"/>
                  </a:lnTo>
                  <a:lnTo>
                    <a:pt x="1661" y="878"/>
                  </a:lnTo>
                  <a:lnTo>
                    <a:pt x="1661" y="880"/>
                  </a:lnTo>
                  <a:lnTo>
                    <a:pt x="1659" y="884"/>
                  </a:lnTo>
                  <a:lnTo>
                    <a:pt x="1657" y="886"/>
                  </a:lnTo>
                  <a:lnTo>
                    <a:pt x="1655" y="889"/>
                  </a:lnTo>
                  <a:lnTo>
                    <a:pt x="1651" y="893"/>
                  </a:lnTo>
                  <a:lnTo>
                    <a:pt x="1651" y="896"/>
                  </a:lnTo>
                  <a:lnTo>
                    <a:pt x="1649" y="899"/>
                  </a:lnTo>
                  <a:lnTo>
                    <a:pt x="1648" y="902"/>
                  </a:lnTo>
                  <a:lnTo>
                    <a:pt x="1646" y="905"/>
                  </a:lnTo>
                  <a:lnTo>
                    <a:pt x="1644" y="908"/>
                  </a:lnTo>
                  <a:lnTo>
                    <a:pt x="1642" y="911"/>
                  </a:lnTo>
                  <a:lnTo>
                    <a:pt x="1640" y="914"/>
                  </a:lnTo>
                  <a:lnTo>
                    <a:pt x="1638" y="917"/>
                  </a:lnTo>
                  <a:lnTo>
                    <a:pt x="1636" y="920"/>
                  </a:lnTo>
                  <a:lnTo>
                    <a:pt x="1633" y="925"/>
                  </a:lnTo>
                  <a:lnTo>
                    <a:pt x="1631" y="928"/>
                  </a:lnTo>
                  <a:lnTo>
                    <a:pt x="1631" y="931"/>
                  </a:lnTo>
                  <a:lnTo>
                    <a:pt x="1627" y="933"/>
                  </a:lnTo>
                  <a:lnTo>
                    <a:pt x="1625" y="937"/>
                  </a:lnTo>
                  <a:lnTo>
                    <a:pt x="1623" y="939"/>
                  </a:lnTo>
                  <a:lnTo>
                    <a:pt x="1622" y="942"/>
                  </a:lnTo>
                  <a:lnTo>
                    <a:pt x="1622" y="944"/>
                  </a:lnTo>
                  <a:lnTo>
                    <a:pt x="1618" y="948"/>
                  </a:lnTo>
                  <a:lnTo>
                    <a:pt x="1618" y="950"/>
                  </a:lnTo>
                  <a:lnTo>
                    <a:pt x="1616" y="953"/>
                  </a:lnTo>
                  <a:lnTo>
                    <a:pt x="1614" y="956"/>
                  </a:lnTo>
                  <a:lnTo>
                    <a:pt x="1612" y="958"/>
                  </a:lnTo>
                  <a:lnTo>
                    <a:pt x="1608" y="964"/>
                  </a:lnTo>
                  <a:lnTo>
                    <a:pt x="1607" y="966"/>
                  </a:lnTo>
                  <a:lnTo>
                    <a:pt x="1605" y="969"/>
                  </a:lnTo>
                  <a:lnTo>
                    <a:pt x="1603" y="972"/>
                  </a:lnTo>
                  <a:lnTo>
                    <a:pt x="1601" y="975"/>
                  </a:lnTo>
                  <a:lnTo>
                    <a:pt x="1599" y="977"/>
                  </a:lnTo>
                  <a:lnTo>
                    <a:pt x="1597" y="981"/>
                  </a:lnTo>
                  <a:lnTo>
                    <a:pt x="1595" y="983"/>
                  </a:lnTo>
                  <a:lnTo>
                    <a:pt x="1592" y="986"/>
                  </a:lnTo>
                  <a:lnTo>
                    <a:pt x="1592" y="989"/>
                  </a:lnTo>
                  <a:lnTo>
                    <a:pt x="1588" y="992"/>
                  </a:lnTo>
                  <a:lnTo>
                    <a:pt x="1586" y="994"/>
                  </a:lnTo>
                  <a:lnTo>
                    <a:pt x="1582" y="997"/>
                  </a:lnTo>
                  <a:lnTo>
                    <a:pt x="1580" y="1001"/>
                  </a:lnTo>
                  <a:lnTo>
                    <a:pt x="1579" y="1003"/>
                  </a:lnTo>
                  <a:lnTo>
                    <a:pt x="1577" y="1006"/>
                  </a:lnTo>
                  <a:lnTo>
                    <a:pt x="1573" y="1009"/>
                  </a:lnTo>
                  <a:lnTo>
                    <a:pt x="1571" y="1012"/>
                  </a:lnTo>
                  <a:lnTo>
                    <a:pt x="1569" y="1014"/>
                  </a:lnTo>
                  <a:lnTo>
                    <a:pt x="1566" y="1017"/>
                  </a:lnTo>
                  <a:lnTo>
                    <a:pt x="1562" y="1020"/>
                  </a:lnTo>
                  <a:lnTo>
                    <a:pt x="1560" y="1023"/>
                  </a:lnTo>
                  <a:lnTo>
                    <a:pt x="1556" y="1025"/>
                  </a:lnTo>
                  <a:lnTo>
                    <a:pt x="1553" y="1028"/>
                  </a:lnTo>
                  <a:lnTo>
                    <a:pt x="1551" y="1031"/>
                  </a:lnTo>
                  <a:lnTo>
                    <a:pt x="1549" y="1034"/>
                  </a:lnTo>
                  <a:lnTo>
                    <a:pt x="1545" y="1036"/>
                  </a:lnTo>
                  <a:lnTo>
                    <a:pt x="1541" y="1039"/>
                  </a:lnTo>
                  <a:lnTo>
                    <a:pt x="1539" y="1041"/>
                  </a:lnTo>
                  <a:lnTo>
                    <a:pt x="1534" y="1045"/>
                  </a:lnTo>
                  <a:lnTo>
                    <a:pt x="1530" y="1047"/>
                  </a:lnTo>
                  <a:lnTo>
                    <a:pt x="1528" y="1050"/>
                  </a:lnTo>
                  <a:lnTo>
                    <a:pt x="1525" y="1052"/>
                  </a:lnTo>
                  <a:lnTo>
                    <a:pt x="1521" y="1055"/>
                  </a:lnTo>
                  <a:lnTo>
                    <a:pt x="1519" y="1057"/>
                  </a:lnTo>
                  <a:lnTo>
                    <a:pt x="1513" y="1061"/>
                  </a:lnTo>
                  <a:lnTo>
                    <a:pt x="1512" y="1063"/>
                  </a:lnTo>
                  <a:lnTo>
                    <a:pt x="1508" y="1066"/>
                  </a:lnTo>
                  <a:lnTo>
                    <a:pt x="1504" y="1068"/>
                  </a:lnTo>
                  <a:lnTo>
                    <a:pt x="1500" y="1071"/>
                  </a:lnTo>
                  <a:lnTo>
                    <a:pt x="1497" y="1073"/>
                  </a:lnTo>
                  <a:lnTo>
                    <a:pt x="1493" y="1076"/>
                  </a:lnTo>
                  <a:lnTo>
                    <a:pt x="1489" y="1078"/>
                  </a:lnTo>
                  <a:lnTo>
                    <a:pt x="1485" y="1081"/>
                  </a:lnTo>
                  <a:lnTo>
                    <a:pt x="1482" y="1083"/>
                  </a:lnTo>
                  <a:lnTo>
                    <a:pt x="1478" y="1086"/>
                  </a:lnTo>
                  <a:lnTo>
                    <a:pt x="1472" y="1088"/>
                  </a:lnTo>
                  <a:lnTo>
                    <a:pt x="1470" y="1091"/>
                  </a:lnTo>
                  <a:lnTo>
                    <a:pt x="1465" y="1093"/>
                  </a:lnTo>
                  <a:lnTo>
                    <a:pt x="1461" y="1096"/>
                  </a:lnTo>
                  <a:lnTo>
                    <a:pt x="1457" y="1098"/>
                  </a:lnTo>
                  <a:lnTo>
                    <a:pt x="1452" y="1101"/>
                  </a:lnTo>
                  <a:lnTo>
                    <a:pt x="1450" y="1103"/>
                  </a:lnTo>
                  <a:lnTo>
                    <a:pt x="1444" y="1106"/>
                  </a:lnTo>
                  <a:lnTo>
                    <a:pt x="1441" y="1109"/>
                  </a:lnTo>
                  <a:lnTo>
                    <a:pt x="1437" y="1111"/>
                  </a:lnTo>
                  <a:lnTo>
                    <a:pt x="1431" y="1114"/>
                  </a:lnTo>
                  <a:lnTo>
                    <a:pt x="1424" y="1119"/>
                  </a:lnTo>
                  <a:lnTo>
                    <a:pt x="1420" y="1121"/>
                  </a:lnTo>
                  <a:lnTo>
                    <a:pt x="1415" y="1123"/>
                  </a:lnTo>
                  <a:lnTo>
                    <a:pt x="1405" y="1128"/>
                  </a:lnTo>
                  <a:lnTo>
                    <a:pt x="1402" y="1130"/>
                  </a:lnTo>
                  <a:lnTo>
                    <a:pt x="1398" y="1132"/>
                  </a:lnTo>
                  <a:lnTo>
                    <a:pt x="1388" y="1137"/>
                  </a:lnTo>
                  <a:lnTo>
                    <a:pt x="1379" y="1141"/>
                  </a:lnTo>
                  <a:lnTo>
                    <a:pt x="1370" y="1145"/>
                  </a:lnTo>
                  <a:lnTo>
                    <a:pt x="1360" y="1150"/>
                  </a:lnTo>
                  <a:lnTo>
                    <a:pt x="1351" y="1154"/>
                  </a:lnTo>
                  <a:lnTo>
                    <a:pt x="1342" y="1158"/>
                  </a:lnTo>
                  <a:lnTo>
                    <a:pt x="1331" y="1161"/>
                  </a:lnTo>
                  <a:lnTo>
                    <a:pt x="1321" y="1166"/>
                  </a:lnTo>
                  <a:lnTo>
                    <a:pt x="1312" y="1169"/>
                  </a:lnTo>
                  <a:lnTo>
                    <a:pt x="1301" y="1173"/>
                  </a:lnTo>
                  <a:lnTo>
                    <a:pt x="1292" y="1176"/>
                  </a:lnTo>
                  <a:lnTo>
                    <a:pt x="1282" y="1180"/>
                  </a:lnTo>
                  <a:lnTo>
                    <a:pt x="1271" y="1183"/>
                  </a:lnTo>
                  <a:lnTo>
                    <a:pt x="1262" y="1187"/>
                  </a:lnTo>
                  <a:lnTo>
                    <a:pt x="1252" y="1190"/>
                  </a:lnTo>
                  <a:lnTo>
                    <a:pt x="1241" y="1193"/>
                  </a:lnTo>
                  <a:lnTo>
                    <a:pt x="1232" y="1197"/>
                  </a:lnTo>
                  <a:lnTo>
                    <a:pt x="1223" y="1199"/>
                  </a:lnTo>
                  <a:lnTo>
                    <a:pt x="1211" y="1202"/>
                  </a:lnTo>
                  <a:lnTo>
                    <a:pt x="1200" y="1205"/>
                  </a:lnTo>
                  <a:lnTo>
                    <a:pt x="1191" y="1208"/>
                  </a:lnTo>
                  <a:lnTo>
                    <a:pt x="1180" y="1210"/>
                  </a:lnTo>
                  <a:lnTo>
                    <a:pt x="1168" y="1212"/>
                  </a:lnTo>
                  <a:lnTo>
                    <a:pt x="1159" y="1215"/>
                  </a:lnTo>
                  <a:lnTo>
                    <a:pt x="1148" y="1218"/>
                  </a:lnTo>
                  <a:lnTo>
                    <a:pt x="1127" y="1221"/>
                  </a:lnTo>
                  <a:lnTo>
                    <a:pt x="1107" y="1224"/>
                  </a:lnTo>
                  <a:lnTo>
                    <a:pt x="1088" y="1227"/>
                  </a:lnTo>
                  <a:lnTo>
                    <a:pt x="1070" y="1229"/>
                  </a:lnTo>
                  <a:lnTo>
                    <a:pt x="1032" y="1234"/>
                  </a:lnTo>
                  <a:lnTo>
                    <a:pt x="999" y="1236"/>
                  </a:lnTo>
                  <a:lnTo>
                    <a:pt x="960" y="1238"/>
                  </a:lnTo>
                  <a:lnTo>
                    <a:pt x="889" y="1239"/>
                  </a:lnTo>
                  <a:lnTo>
                    <a:pt x="816" y="1235"/>
                  </a:lnTo>
                  <a:lnTo>
                    <a:pt x="781" y="1232"/>
                  </a:lnTo>
                  <a:lnTo>
                    <a:pt x="747" y="1229"/>
                  </a:lnTo>
                  <a:lnTo>
                    <a:pt x="712" y="1224"/>
                  </a:lnTo>
                  <a:lnTo>
                    <a:pt x="695" y="1221"/>
                  </a:lnTo>
                  <a:lnTo>
                    <a:pt x="678" y="1218"/>
                  </a:lnTo>
                  <a:lnTo>
                    <a:pt x="661" y="1215"/>
                  </a:lnTo>
                  <a:lnTo>
                    <a:pt x="645" y="1211"/>
                  </a:lnTo>
                  <a:lnTo>
                    <a:pt x="630" y="1207"/>
                  </a:lnTo>
                  <a:lnTo>
                    <a:pt x="611" y="1203"/>
                  </a:lnTo>
                  <a:lnTo>
                    <a:pt x="596" y="1199"/>
                  </a:lnTo>
                  <a:lnTo>
                    <a:pt x="579" y="1195"/>
                  </a:lnTo>
                  <a:lnTo>
                    <a:pt x="564" y="1191"/>
                  </a:lnTo>
                  <a:lnTo>
                    <a:pt x="550" y="1187"/>
                  </a:lnTo>
                  <a:lnTo>
                    <a:pt x="542" y="1184"/>
                  </a:lnTo>
                  <a:lnTo>
                    <a:pt x="535" y="1181"/>
                  </a:lnTo>
                  <a:lnTo>
                    <a:pt x="527" y="1179"/>
                  </a:lnTo>
                  <a:lnTo>
                    <a:pt x="520" y="1176"/>
                  </a:lnTo>
                  <a:lnTo>
                    <a:pt x="510" y="1174"/>
                  </a:lnTo>
                  <a:lnTo>
                    <a:pt x="505" y="1171"/>
                  </a:lnTo>
                  <a:lnTo>
                    <a:pt x="497" y="1169"/>
                  </a:lnTo>
                  <a:lnTo>
                    <a:pt x="490" y="1166"/>
                  </a:lnTo>
                  <a:lnTo>
                    <a:pt x="482" y="1163"/>
                  </a:lnTo>
                  <a:lnTo>
                    <a:pt x="475" y="1161"/>
                  </a:lnTo>
                  <a:lnTo>
                    <a:pt x="469" y="1158"/>
                  </a:lnTo>
                  <a:lnTo>
                    <a:pt x="460" y="1155"/>
                  </a:lnTo>
                  <a:lnTo>
                    <a:pt x="454" y="1152"/>
                  </a:lnTo>
                  <a:lnTo>
                    <a:pt x="449" y="1149"/>
                  </a:lnTo>
                  <a:lnTo>
                    <a:pt x="440" y="1146"/>
                  </a:lnTo>
                  <a:lnTo>
                    <a:pt x="434" y="1143"/>
                  </a:lnTo>
                  <a:lnTo>
                    <a:pt x="428" y="1140"/>
                  </a:lnTo>
                  <a:lnTo>
                    <a:pt x="421" y="1136"/>
                  </a:lnTo>
                  <a:lnTo>
                    <a:pt x="413" y="1134"/>
                  </a:lnTo>
                  <a:lnTo>
                    <a:pt x="408" y="1130"/>
                  </a:lnTo>
                  <a:lnTo>
                    <a:pt x="400" y="1127"/>
                  </a:lnTo>
                  <a:lnTo>
                    <a:pt x="395" y="1124"/>
                  </a:lnTo>
                  <a:lnTo>
                    <a:pt x="389" y="1120"/>
                  </a:lnTo>
                  <a:lnTo>
                    <a:pt x="382" y="1117"/>
                  </a:lnTo>
                  <a:lnTo>
                    <a:pt x="376" y="1114"/>
                  </a:lnTo>
                  <a:lnTo>
                    <a:pt x="369" y="1110"/>
                  </a:lnTo>
                  <a:lnTo>
                    <a:pt x="365" y="1105"/>
                  </a:lnTo>
                  <a:lnTo>
                    <a:pt x="359" y="1102"/>
                  </a:lnTo>
                  <a:lnTo>
                    <a:pt x="352" y="1098"/>
                  </a:lnTo>
                  <a:lnTo>
                    <a:pt x="346" y="1094"/>
                  </a:lnTo>
                  <a:lnTo>
                    <a:pt x="341" y="1091"/>
                  </a:lnTo>
                  <a:lnTo>
                    <a:pt x="335" y="1087"/>
                  </a:lnTo>
                  <a:lnTo>
                    <a:pt x="330" y="1083"/>
                  </a:lnTo>
                  <a:lnTo>
                    <a:pt x="324" y="1080"/>
                  </a:lnTo>
                  <a:lnTo>
                    <a:pt x="320" y="1076"/>
                  </a:lnTo>
                  <a:lnTo>
                    <a:pt x="315" y="1071"/>
                  </a:lnTo>
                  <a:lnTo>
                    <a:pt x="309" y="1068"/>
                  </a:lnTo>
                  <a:lnTo>
                    <a:pt x="303" y="1064"/>
                  </a:lnTo>
                  <a:lnTo>
                    <a:pt x="300" y="1060"/>
                  </a:lnTo>
                  <a:lnTo>
                    <a:pt x="294" y="1055"/>
                  </a:lnTo>
                  <a:lnTo>
                    <a:pt x="290" y="1052"/>
                  </a:lnTo>
                  <a:lnTo>
                    <a:pt x="285" y="1048"/>
                  </a:lnTo>
                  <a:lnTo>
                    <a:pt x="279" y="1043"/>
                  </a:lnTo>
                  <a:lnTo>
                    <a:pt x="275" y="1040"/>
                  </a:lnTo>
                  <a:lnTo>
                    <a:pt x="270" y="1034"/>
                  </a:lnTo>
                  <a:lnTo>
                    <a:pt x="266" y="1030"/>
                  </a:lnTo>
                  <a:lnTo>
                    <a:pt x="261" y="1026"/>
                  </a:lnTo>
                  <a:lnTo>
                    <a:pt x="259" y="1022"/>
                  </a:lnTo>
                  <a:lnTo>
                    <a:pt x="253" y="1018"/>
                  </a:lnTo>
                  <a:lnTo>
                    <a:pt x="249" y="1014"/>
                  </a:lnTo>
                  <a:lnTo>
                    <a:pt x="246" y="1008"/>
                  </a:lnTo>
                  <a:lnTo>
                    <a:pt x="242" y="1004"/>
                  </a:lnTo>
                  <a:lnTo>
                    <a:pt x="238" y="998"/>
                  </a:lnTo>
                  <a:lnTo>
                    <a:pt x="234" y="994"/>
                  </a:lnTo>
                  <a:lnTo>
                    <a:pt x="231" y="990"/>
                  </a:lnTo>
                  <a:lnTo>
                    <a:pt x="229" y="985"/>
                  </a:lnTo>
                  <a:lnTo>
                    <a:pt x="227" y="982"/>
                  </a:lnTo>
                  <a:lnTo>
                    <a:pt x="225" y="981"/>
                  </a:lnTo>
                  <a:lnTo>
                    <a:pt x="223" y="978"/>
                  </a:lnTo>
                  <a:lnTo>
                    <a:pt x="221" y="976"/>
                  </a:lnTo>
                  <a:lnTo>
                    <a:pt x="220" y="973"/>
                  </a:lnTo>
                  <a:lnTo>
                    <a:pt x="220" y="971"/>
                  </a:lnTo>
                  <a:lnTo>
                    <a:pt x="218" y="969"/>
                  </a:lnTo>
                  <a:lnTo>
                    <a:pt x="216" y="966"/>
                  </a:lnTo>
                  <a:lnTo>
                    <a:pt x="214" y="964"/>
                  </a:lnTo>
                  <a:lnTo>
                    <a:pt x="212" y="962"/>
                  </a:lnTo>
                  <a:lnTo>
                    <a:pt x="210" y="959"/>
                  </a:lnTo>
                  <a:lnTo>
                    <a:pt x="210" y="957"/>
                  </a:lnTo>
                  <a:lnTo>
                    <a:pt x="208" y="954"/>
                  </a:lnTo>
                  <a:lnTo>
                    <a:pt x="206" y="952"/>
                  </a:lnTo>
                  <a:lnTo>
                    <a:pt x="205" y="948"/>
                  </a:lnTo>
                  <a:lnTo>
                    <a:pt x="205" y="94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8" name="Freeform 22">
              <a:extLst>
                <a:ext uri="{FF2B5EF4-FFF2-40B4-BE49-F238E27FC236}">
                  <a16:creationId xmlns:a16="http://schemas.microsoft.com/office/drawing/2014/main" id="{06F71F1B-9EA1-4F83-93C1-9A0E01D8067D}"/>
                </a:ext>
              </a:extLst>
            </p:cNvPr>
            <p:cNvSpPr>
              <a:spLocks/>
            </p:cNvSpPr>
            <p:nvPr/>
          </p:nvSpPr>
          <p:spPr bwMode="auto">
            <a:xfrm>
              <a:off x="4826" y="2372"/>
              <a:ext cx="502" cy="1493"/>
            </a:xfrm>
            <a:custGeom>
              <a:avLst/>
              <a:gdLst>
                <a:gd name="T0" fmla="*/ 150 w 1005"/>
                <a:gd name="T1" fmla="*/ 1261 h 1493"/>
                <a:gd name="T2" fmla="*/ 282 w 1005"/>
                <a:gd name="T3" fmla="*/ 1237 h 1493"/>
                <a:gd name="T4" fmla="*/ 349 w 1005"/>
                <a:gd name="T5" fmla="*/ 1218 h 1493"/>
                <a:gd name="T6" fmla="*/ 412 w 1005"/>
                <a:gd name="T7" fmla="*/ 1193 h 1493"/>
                <a:gd name="T8" fmla="*/ 476 w 1005"/>
                <a:gd name="T9" fmla="*/ 1166 h 1493"/>
                <a:gd name="T10" fmla="*/ 535 w 1005"/>
                <a:gd name="T11" fmla="*/ 1136 h 1493"/>
                <a:gd name="T12" fmla="*/ 571 w 1005"/>
                <a:gd name="T13" fmla="*/ 1115 h 1493"/>
                <a:gd name="T14" fmla="*/ 601 w 1005"/>
                <a:gd name="T15" fmla="*/ 1096 h 1493"/>
                <a:gd name="T16" fmla="*/ 629 w 1005"/>
                <a:gd name="T17" fmla="*/ 1076 h 1493"/>
                <a:gd name="T18" fmla="*/ 651 w 1005"/>
                <a:gd name="T19" fmla="*/ 1059 h 1493"/>
                <a:gd name="T20" fmla="*/ 675 w 1005"/>
                <a:gd name="T21" fmla="*/ 1039 h 1493"/>
                <a:gd name="T22" fmla="*/ 696 w 1005"/>
                <a:gd name="T23" fmla="*/ 1019 h 1493"/>
                <a:gd name="T24" fmla="*/ 714 w 1005"/>
                <a:gd name="T25" fmla="*/ 997 h 1493"/>
                <a:gd name="T26" fmla="*/ 727 w 1005"/>
                <a:gd name="T27" fmla="*/ 976 h 1493"/>
                <a:gd name="T28" fmla="*/ 742 w 1005"/>
                <a:gd name="T29" fmla="*/ 953 h 1493"/>
                <a:gd name="T30" fmla="*/ 757 w 1005"/>
                <a:gd name="T31" fmla="*/ 928 h 1493"/>
                <a:gd name="T32" fmla="*/ 768 w 1005"/>
                <a:gd name="T33" fmla="*/ 903 h 1493"/>
                <a:gd name="T34" fmla="*/ 782 w 1005"/>
                <a:gd name="T35" fmla="*/ 877 h 1493"/>
                <a:gd name="T36" fmla="*/ 793 w 1005"/>
                <a:gd name="T37" fmla="*/ 851 h 1493"/>
                <a:gd name="T38" fmla="*/ 806 w 1005"/>
                <a:gd name="T39" fmla="*/ 825 h 1493"/>
                <a:gd name="T40" fmla="*/ 815 w 1005"/>
                <a:gd name="T41" fmla="*/ 799 h 1493"/>
                <a:gd name="T42" fmla="*/ 826 w 1005"/>
                <a:gd name="T43" fmla="*/ 771 h 1493"/>
                <a:gd name="T44" fmla="*/ 845 w 1005"/>
                <a:gd name="T45" fmla="*/ 717 h 1493"/>
                <a:gd name="T46" fmla="*/ 862 w 1005"/>
                <a:gd name="T47" fmla="*/ 662 h 1493"/>
                <a:gd name="T48" fmla="*/ 877 w 1005"/>
                <a:gd name="T49" fmla="*/ 607 h 1493"/>
                <a:gd name="T50" fmla="*/ 892 w 1005"/>
                <a:gd name="T51" fmla="*/ 552 h 1493"/>
                <a:gd name="T52" fmla="*/ 903 w 1005"/>
                <a:gd name="T53" fmla="*/ 496 h 1493"/>
                <a:gd name="T54" fmla="*/ 918 w 1005"/>
                <a:gd name="T55" fmla="*/ 402 h 1493"/>
                <a:gd name="T56" fmla="*/ 936 w 1005"/>
                <a:gd name="T57" fmla="*/ 165 h 1493"/>
                <a:gd name="T58" fmla="*/ 319 w 1005"/>
                <a:gd name="T59" fmla="*/ 0 h 1493"/>
                <a:gd name="T60" fmla="*/ 1003 w 1005"/>
                <a:gd name="T61" fmla="*/ 269 h 1493"/>
                <a:gd name="T62" fmla="*/ 988 w 1005"/>
                <a:gd name="T63" fmla="*/ 416 h 1493"/>
                <a:gd name="T64" fmla="*/ 974 w 1005"/>
                <a:gd name="T65" fmla="*/ 515 h 1493"/>
                <a:gd name="T66" fmla="*/ 961 w 1005"/>
                <a:gd name="T67" fmla="*/ 573 h 1493"/>
                <a:gd name="T68" fmla="*/ 947 w 1005"/>
                <a:gd name="T69" fmla="*/ 629 h 1493"/>
                <a:gd name="T70" fmla="*/ 931 w 1005"/>
                <a:gd name="T71" fmla="*/ 685 h 1493"/>
                <a:gd name="T72" fmla="*/ 912 w 1005"/>
                <a:gd name="T73" fmla="*/ 740 h 1493"/>
                <a:gd name="T74" fmla="*/ 897 w 1005"/>
                <a:gd name="T75" fmla="*/ 779 h 1493"/>
                <a:gd name="T76" fmla="*/ 888 w 1005"/>
                <a:gd name="T77" fmla="*/ 806 h 1493"/>
                <a:gd name="T78" fmla="*/ 877 w 1005"/>
                <a:gd name="T79" fmla="*/ 832 h 1493"/>
                <a:gd name="T80" fmla="*/ 865 w 1005"/>
                <a:gd name="T81" fmla="*/ 857 h 1493"/>
                <a:gd name="T82" fmla="*/ 852 w 1005"/>
                <a:gd name="T83" fmla="*/ 882 h 1493"/>
                <a:gd name="T84" fmla="*/ 839 w 1005"/>
                <a:gd name="T85" fmla="*/ 907 h 1493"/>
                <a:gd name="T86" fmla="*/ 826 w 1005"/>
                <a:gd name="T87" fmla="*/ 931 h 1493"/>
                <a:gd name="T88" fmla="*/ 811 w 1005"/>
                <a:gd name="T89" fmla="*/ 954 h 1493"/>
                <a:gd name="T90" fmla="*/ 796 w 1005"/>
                <a:gd name="T91" fmla="*/ 976 h 1493"/>
                <a:gd name="T92" fmla="*/ 782 w 1005"/>
                <a:gd name="T93" fmla="*/ 997 h 1493"/>
                <a:gd name="T94" fmla="*/ 767 w 1005"/>
                <a:gd name="T95" fmla="*/ 1019 h 1493"/>
                <a:gd name="T96" fmla="*/ 748 w 1005"/>
                <a:gd name="T97" fmla="*/ 1040 h 1493"/>
                <a:gd name="T98" fmla="*/ 726 w 1005"/>
                <a:gd name="T99" fmla="*/ 1061 h 1493"/>
                <a:gd name="T100" fmla="*/ 700 w 1005"/>
                <a:gd name="T101" fmla="*/ 1081 h 1493"/>
                <a:gd name="T102" fmla="*/ 675 w 1005"/>
                <a:gd name="T103" fmla="*/ 1101 h 1493"/>
                <a:gd name="T104" fmla="*/ 645 w 1005"/>
                <a:gd name="T105" fmla="*/ 1121 h 1493"/>
                <a:gd name="T106" fmla="*/ 616 w 1005"/>
                <a:gd name="T107" fmla="*/ 1140 h 1493"/>
                <a:gd name="T108" fmla="*/ 584 w 1005"/>
                <a:gd name="T109" fmla="*/ 1159 h 1493"/>
                <a:gd name="T110" fmla="*/ 549 w 1005"/>
                <a:gd name="T111" fmla="*/ 1176 h 1493"/>
                <a:gd name="T112" fmla="*/ 515 w 1005"/>
                <a:gd name="T113" fmla="*/ 1193 h 1493"/>
                <a:gd name="T114" fmla="*/ 478 w 1005"/>
                <a:gd name="T115" fmla="*/ 1210 h 1493"/>
                <a:gd name="T116" fmla="*/ 405 w 1005"/>
                <a:gd name="T117" fmla="*/ 1240 h 1493"/>
                <a:gd name="T118" fmla="*/ 329 w 1005"/>
                <a:gd name="T119" fmla="*/ 1264 h 1493"/>
                <a:gd name="T120" fmla="*/ 252 w 1005"/>
                <a:gd name="T121" fmla="*/ 1282 h 1493"/>
                <a:gd name="T122" fmla="*/ 109 w 1005"/>
                <a:gd name="T123" fmla="*/ 1303 h 1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05" h="1493">
                  <a:moveTo>
                    <a:pt x="69" y="1307"/>
                  </a:moveTo>
                  <a:lnTo>
                    <a:pt x="69" y="1493"/>
                  </a:lnTo>
                  <a:lnTo>
                    <a:pt x="0" y="1493"/>
                  </a:lnTo>
                  <a:lnTo>
                    <a:pt x="2" y="1311"/>
                  </a:lnTo>
                  <a:lnTo>
                    <a:pt x="6" y="1274"/>
                  </a:lnTo>
                  <a:lnTo>
                    <a:pt x="120" y="1265"/>
                  </a:lnTo>
                  <a:lnTo>
                    <a:pt x="150" y="1261"/>
                  </a:lnTo>
                  <a:lnTo>
                    <a:pt x="179" y="1257"/>
                  </a:lnTo>
                  <a:lnTo>
                    <a:pt x="209" y="1252"/>
                  </a:lnTo>
                  <a:lnTo>
                    <a:pt x="222" y="1250"/>
                  </a:lnTo>
                  <a:lnTo>
                    <a:pt x="237" y="1247"/>
                  </a:lnTo>
                  <a:lnTo>
                    <a:pt x="256" y="1243"/>
                  </a:lnTo>
                  <a:lnTo>
                    <a:pt x="273" y="1239"/>
                  </a:lnTo>
                  <a:lnTo>
                    <a:pt x="282" y="1237"/>
                  </a:lnTo>
                  <a:lnTo>
                    <a:pt x="291" y="1235"/>
                  </a:lnTo>
                  <a:lnTo>
                    <a:pt x="301" y="1232"/>
                  </a:lnTo>
                  <a:lnTo>
                    <a:pt x="310" y="1229"/>
                  </a:lnTo>
                  <a:lnTo>
                    <a:pt x="319" y="1226"/>
                  </a:lnTo>
                  <a:lnTo>
                    <a:pt x="329" y="1224"/>
                  </a:lnTo>
                  <a:lnTo>
                    <a:pt x="338" y="1220"/>
                  </a:lnTo>
                  <a:lnTo>
                    <a:pt x="349" y="1218"/>
                  </a:lnTo>
                  <a:lnTo>
                    <a:pt x="358" y="1213"/>
                  </a:lnTo>
                  <a:lnTo>
                    <a:pt x="368" y="1210"/>
                  </a:lnTo>
                  <a:lnTo>
                    <a:pt x="377" y="1207"/>
                  </a:lnTo>
                  <a:lnTo>
                    <a:pt x="386" y="1203"/>
                  </a:lnTo>
                  <a:lnTo>
                    <a:pt x="396" y="1200"/>
                  </a:lnTo>
                  <a:lnTo>
                    <a:pt x="403" y="1197"/>
                  </a:lnTo>
                  <a:lnTo>
                    <a:pt x="412" y="1193"/>
                  </a:lnTo>
                  <a:lnTo>
                    <a:pt x="422" y="1189"/>
                  </a:lnTo>
                  <a:lnTo>
                    <a:pt x="431" y="1186"/>
                  </a:lnTo>
                  <a:lnTo>
                    <a:pt x="440" y="1181"/>
                  </a:lnTo>
                  <a:lnTo>
                    <a:pt x="448" y="1178"/>
                  </a:lnTo>
                  <a:lnTo>
                    <a:pt x="459" y="1174"/>
                  </a:lnTo>
                  <a:lnTo>
                    <a:pt x="468" y="1170"/>
                  </a:lnTo>
                  <a:lnTo>
                    <a:pt x="476" y="1166"/>
                  </a:lnTo>
                  <a:lnTo>
                    <a:pt x="485" y="1162"/>
                  </a:lnTo>
                  <a:lnTo>
                    <a:pt x="493" y="1158"/>
                  </a:lnTo>
                  <a:lnTo>
                    <a:pt x="502" y="1154"/>
                  </a:lnTo>
                  <a:lnTo>
                    <a:pt x="509" y="1149"/>
                  </a:lnTo>
                  <a:lnTo>
                    <a:pt x="519" y="1145"/>
                  </a:lnTo>
                  <a:lnTo>
                    <a:pt x="528" y="1140"/>
                  </a:lnTo>
                  <a:lnTo>
                    <a:pt x="535" y="1136"/>
                  </a:lnTo>
                  <a:lnTo>
                    <a:pt x="543" y="1131"/>
                  </a:lnTo>
                  <a:lnTo>
                    <a:pt x="550" y="1127"/>
                  </a:lnTo>
                  <a:lnTo>
                    <a:pt x="556" y="1124"/>
                  </a:lnTo>
                  <a:lnTo>
                    <a:pt x="558" y="1122"/>
                  </a:lnTo>
                  <a:lnTo>
                    <a:pt x="563" y="1120"/>
                  </a:lnTo>
                  <a:lnTo>
                    <a:pt x="567" y="1118"/>
                  </a:lnTo>
                  <a:lnTo>
                    <a:pt x="571" y="1115"/>
                  </a:lnTo>
                  <a:lnTo>
                    <a:pt x="575" y="1113"/>
                  </a:lnTo>
                  <a:lnTo>
                    <a:pt x="578" y="1111"/>
                  </a:lnTo>
                  <a:lnTo>
                    <a:pt x="582" y="1108"/>
                  </a:lnTo>
                  <a:lnTo>
                    <a:pt x="588" y="1105"/>
                  </a:lnTo>
                  <a:lnTo>
                    <a:pt x="590" y="1102"/>
                  </a:lnTo>
                  <a:lnTo>
                    <a:pt x="597" y="1097"/>
                  </a:lnTo>
                  <a:lnTo>
                    <a:pt x="601" y="1096"/>
                  </a:lnTo>
                  <a:lnTo>
                    <a:pt x="604" y="1093"/>
                  </a:lnTo>
                  <a:lnTo>
                    <a:pt x="608" y="1091"/>
                  </a:lnTo>
                  <a:lnTo>
                    <a:pt x="612" y="1088"/>
                  </a:lnTo>
                  <a:lnTo>
                    <a:pt x="617" y="1083"/>
                  </a:lnTo>
                  <a:lnTo>
                    <a:pt x="623" y="1081"/>
                  </a:lnTo>
                  <a:lnTo>
                    <a:pt x="627" y="1078"/>
                  </a:lnTo>
                  <a:lnTo>
                    <a:pt x="629" y="1076"/>
                  </a:lnTo>
                  <a:lnTo>
                    <a:pt x="632" y="1073"/>
                  </a:lnTo>
                  <a:lnTo>
                    <a:pt x="636" y="1071"/>
                  </a:lnTo>
                  <a:lnTo>
                    <a:pt x="638" y="1068"/>
                  </a:lnTo>
                  <a:lnTo>
                    <a:pt x="642" y="1066"/>
                  </a:lnTo>
                  <a:lnTo>
                    <a:pt x="645" y="1064"/>
                  </a:lnTo>
                  <a:lnTo>
                    <a:pt x="647" y="1061"/>
                  </a:lnTo>
                  <a:lnTo>
                    <a:pt x="651" y="1059"/>
                  </a:lnTo>
                  <a:lnTo>
                    <a:pt x="655" y="1056"/>
                  </a:lnTo>
                  <a:lnTo>
                    <a:pt x="659" y="1054"/>
                  </a:lnTo>
                  <a:lnTo>
                    <a:pt x="660" y="1051"/>
                  </a:lnTo>
                  <a:lnTo>
                    <a:pt x="664" y="1049"/>
                  </a:lnTo>
                  <a:lnTo>
                    <a:pt x="670" y="1044"/>
                  </a:lnTo>
                  <a:lnTo>
                    <a:pt x="672" y="1041"/>
                  </a:lnTo>
                  <a:lnTo>
                    <a:pt x="675" y="1039"/>
                  </a:lnTo>
                  <a:lnTo>
                    <a:pt x="677" y="1036"/>
                  </a:lnTo>
                  <a:lnTo>
                    <a:pt x="681" y="1034"/>
                  </a:lnTo>
                  <a:lnTo>
                    <a:pt x="686" y="1029"/>
                  </a:lnTo>
                  <a:lnTo>
                    <a:pt x="688" y="1026"/>
                  </a:lnTo>
                  <a:lnTo>
                    <a:pt x="690" y="1024"/>
                  </a:lnTo>
                  <a:lnTo>
                    <a:pt x="694" y="1021"/>
                  </a:lnTo>
                  <a:lnTo>
                    <a:pt x="696" y="1019"/>
                  </a:lnTo>
                  <a:lnTo>
                    <a:pt x="698" y="1016"/>
                  </a:lnTo>
                  <a:lnTo>
                    <a:pt x="700" y="1014"/>
                  </a:lnTo>
                  <a:lnTo>
                    <a:pt x="703" y="1011"/>
                  </a:lnTo>
                  <a:lnTo>
                    <a:pt x="705" y="1008"/>
                  </a:lnTo>
                  <a:lnTo>
                    <a:pt x="707" y="1006"/>
                  </a:lnTo>
                  <a:lnTo>
                    <a:pt x="709" y="1003"/>
                  </a:lnTo>
                  <a:lnTo>
                    <a:pt x="714" y="997"/>
                  </a:lnTo>
                  <a:lnTo>
                    <a:pt x="716" y="995"/>
                  </a:lnTo>
                  <a:lnTo>
                    <a:pt x="718" y="992"/>
                  </a:lnTo>
                  <a:lnTo>
                    <a:pt x="718" y="991"/>
                  </a:lnTo>
                  <a:lnTo>
                    <a:pt x="722" y="987"/>
                  </a:lnTo>
                  <a:lnTo>
                    <a:pt x="726" y="983"/>
                  </a:lnTo>
                  <a:lnTo>
                    <a:pt x="727" y="980"/>
                  </a:lnTo>
                  <a:lnTo>
                    <a:pt x="727" y="976"/>
                  </a:lnTo>
                  <a:lnTo>
                    <a:pt x="731" y="973"/>
                  </a:lnTo>
                  <a:lnTo>
                    <a:pt x="733" y="969"/>
                  </a:lnTo>
                  <a:lnTo>
                    <a:pt x="735" y="966"/>
                  </a:lnTo>
                  <a:lnTo>
                    <a:pt x="737" y="963"/>
                  </a:lnTo>
                  <a:lnTo>
                    <a:pt x="739" y="959"/>
                  </a:lnTo>
                  <a:lnTo>
                    <a:pt x="741" y="956"/>
                  </a:lnTo>
                  <a:lnTo>
                    <a:pt x="742" y="953"/>
                  </a:lnTo>
                  <a:lnTo>
                    <a:pt x="744" y="949"/>
                  </a:lnTo>
                  <a:lnTo>
                    <a:pt x="748" y="946"/>
                  </a:lnTo>
                  <a:lnTo>
                    <a:pt x="748" y="942"/>
                  </a:lnTo>
                  <a:lnTo>
                    <a:pt x="750" y="938"/>
                  </a:lnTo>
                  <a:lnTo>
                    <a:pt x="752" y="935"/>
                  </a:lnTo>
                  <a:lnTo>
                    <a:pt x="754" y="932"/>
                  </a:lnTo>
                  <a:lnTo>
                    <a:pt x="757" y="928"/>
                  </a:lnTo>
                  <a:lnTo>
                    <a:pt x="757" y="924"/>
                  </a:lnTo>
                  <a:lnTo>
                    <a:pt x="759" y="921"/>
                  </a:lnTo>
                  <a:lnTo>
                    <a:pt x="761" y="917"/>
                  </a:lnTo>
                  <a:lnTo>
                    <a:pt x="763" y="914"/>
                  </a:lnTo>
                  <a:lnTo>
                    <a:pt x="767" y="911"/>
                  </a:lnTo>
                  <a:lnTo>
                    <a:pt x="767" y="906"/>
                  </a:lnTo>
                  <a:lnTo>
                    <a:pt x="768" y="903"/>
                  </a:lnTo>
                  <a:lnTo>
                    <a:pt x="770" y="900"/>
                  </a:lnTo>
                  <a:lnTo>
                    <a:pt x="772" y="896"/>
                  </a:lnTo>
                  <a:lnTo>
                    <a:pt x="774" y="891"/>
                  </a:lnTo>
                  <a:lnTo>
                    <a:pt x="776" y="888"/>
                  </a:lnTo>
                  <a:lnTo>
                    <a:pt x="778" y="884"/>
                  </a:lnTo>
                  <a:lnTo>
                    <a:pt x="780" y="880"/>
                  </a:lnTo>
                  <a:lnTo>
                    <a:pt x="782" y="877"/>
                  </a:lnTo>
                  <a:lnTo>
                    <a:pt x="783" y="874"/>
                  </a:lnTo>
                  <a:lnTo>
                    <a:pt x="785" y="869"/>
                  </a:lnTo>
                  <a:lnTo>
                    <a:pt x="787" y="866"/>
                  </a:lnTo>
                  <a:lnTo>
                    <a:pt x="787" y="862"/>
                  </a:lnTo>
                  <a:lnTo>
                    <a:pt x="789" y="858"/>
                  </a:lnTo>
                  <a:lnTo>
                    <a:pt x="791" y="855"/>
                  </a:lnTo>
                  <a:lnTo>
                    <a:pt x="793" y="851"/>
                  </a:lnTo>
                  <a:lnTo>
                    <a:pt x="795" y="848"/>
                  </a:lnTo>
                  <a:lnTo>
                    <a:pt x="796" y="843"/>
                  </a:lnTo>
                  <a:lnTo>
                    <a:pt x="796" y="840"/>
                  </a:lnTo>
                  <a:lnTo>
                    <a:pt x="798" y="837"/>
                  </a:lnTo>
                  <a:lnTo>
                    <a:pt x="800" y="832"/>
                  </a:lnTo>
                  <a:lnTo>
                    <a:pt x="804" y="829"/>
                  </a:lnTo>
                  <a:lnTo>
                    <a:pt x="806" y="825"/>
                  </a:lnTo>
                  <a:lnTo>
                    <a:pt x="806" y="822"/>
                  </a:lnTo>
                  <a:lnTo>
                    <a:pt x="808" y="818"/>
                  </a:lnTo>
                  <a:lnTo>
                    <a:pt x="808" y="814"/>
                  </a:lnTo>
                  <a:lnTo>
                    <a:pt x="811" y="811"/>
                  </a:lnTo>
                  <a:lnTo>
                    <a:pt x="811" y="806"/>
                  </a:lnTo>
                  <a:lnTo>
                    <a:pt x="813" y="803"/>
                  </a:lnTo>
                  <a:lnTo>
                    <a:pt x="815" y="799"/>
                  </a:lnTo>
                  <a:lnTo>
                    <a:pt x="817" y="796"/>
                  </a:lnTo>
                  <a:lnTo>
                    <a:pt x="817" y="791"/>
                  </a:lnTo>
                  <a:lnTo>
                    <a:pt x="819" y="787"/>
                  </a:lnTo>
                  <a:lnTo>
                    <a:pt x="821" y="783"/>
                  </a:lnTo>
                  <a:lnTo>
                    <a:pt x="823" y="779"/>
                  </a:lnTo>
                  <a:lnTo>
                    <a:pt x="824" y="775"/>
                  </a:lnTo>
                  <a:lnTo>
                    <a:pt x="826" y="771"/>
                  </a:lnTo>
                  <a:lnTo>
                    <a:pt x="828" y="763"/>
                  </a:lnTo>
                  <a:lnTo>
                    <a:pt x="832" y="756"/>
                  </a:lnTo>
                  <a:lnTo>
                    <a:pt x="834" y="748"/>
                  </a:lnTo>
                  <a:lnTo>
                    <a:pt x="837" y="741"/>
                  </a:lnTo>
                  <a:lnTo>
                    <a:pt x="839" y="733"/>
                  </a:lnTo>
                  <a:lnTo>
                    <a:pt x="843" y="726"/>
                  </a:lnTo>
                  <a:lnTo>
                    <a:pt x="845" y="717"/>
                  </a:lnTo>
                  <a:lnTo>
                    <a:pt x="847" y="710"/>
                  </a:lnTo>
                  <a:lnTo>
                    <a:pt x="849" y="702"/>
                  </a:lnTo>
                  <a:lnTo>
                    <a:pt x="852" y="695"/>
                  </a:lnTo>
                  <a:lnTo>
                    <a:pt x="856" y="686"/>
                  </a:lnTo>
                  <a:lnTo>
                    <a:pt x="858" y="679"/>
                  </a:lnTo>
                  <a:lnTo>
                    <a:pt x="860" y="670"/>
                  </a:lnTo>
                  <a:lnTo>
                    <a:pt x="862" y="662"/>
                  </a:lnTo>
                  <a:lnTo>
                    <a:pt x="865" y="654"/>
                  </a:lnTo>
                  <a:lnTo>
                    <a:pt x="867" y="647"/>
                  </a:lnTo>
                  <a:lnTo>
                    <a:pt x="869" y="639"/>
                  </a:lnTo>
                  <a:lnTo>
                    <a:pt x="871" y="631"/>
                  </a:lnTo>
                  <a:lnTo>
                    <a:pt x="873" y="623"/>
                  </a:lnTo>
                  <a:lnTo>
                    <a:pt x="877" y="616"/>
                  </a:lnTo>
                  <a:lnTo>
                    <a:pt x="877" y="607"/>
                  </a:lnTo>
                  <a:lnTo>
                    <a:pt x="878" y="600"/>
                  </a:lnTo>
                  <a:lnTo>
                    <a:pt x="882" y="591"/>
                  </a:lnTo>
                  <a:lnTo>
                    <a:pt x="884" y="584"/>
                  </a:lnTo>
                  <a:lnTo>
                    <a:pt x="886" y="576"/>
                  </a:lnTo>
                  <a:lnTo>
                    <a:pt x="888" y="567"/>
                  </a:lnTo>
                  <a:lnTo>
                    <a:pt x="888" y="559"/>
                  </a:lnTo>
                  <a:lnTo>
                    <a:pt x="892" y="552"/>
                  </a:lnTo>
                  <a:lnTo>
                    <a:pt x="893" y="543"/>
                  </a:lnTo>
                  <a:lnTo>
                    <a:pt x="895" y="536"/>
                  </a:lnTo>
                  <a:lnTo>
                    <a:pt x="897" y="528"/>
                  </a:lnTo>
                  <a:lnTo>
                    <a:pt x="897" y="520"/>
                  </a:lnTo>
                  <a:lnTo>
                    <a:pt x="899" y="512"/>
                  </a:lnTo>
                  <a:lnTo>
                    <a:pt x="901" y="504"/>
                  </a:lnTo>
                  <a:lnTo>
                    <a:pt x="903" y="496"/>
                  </a:lnTo>
                  <a:lnTo>
                    <a:pt x="905" y="489"/>
                  </a:lnTo>
                  <a:lnTo>
                    <a:pt x="906" y="481"/>
                  </a:lnTo>
                  <a:lnTo>
                    <a:pt x="908" y="465"/>
                  </a:lnTo>
                  <a:lnTo>
                    <a:pt x="910" y="448"/>
                  </a:lnTo>
                  <a:lnTo>
                    <a:pt x="914" y="433"/>
                  </a:lnTo>
                  <a:lnTo>
                    <a:pt x="916" y="417"/>
                  </a:lnTo>
                  <a:lnTo>
                    <a:pt x="918" y="402"/>
                  </a:lnTo>
                  <a:lnTo>
                    <a:pt x="920" y="387"/>
                  </a:lnTo>
                  <a:lnTo>
                    <a:pt x="923" y="371"/>
                  </a:lnTo>
                  <a:lnTo>
                    <a:pt x="927" y="340"/>
                  </a:lnTo>
                  <a:lnTo>
                    <a:pt x="929" y="310"/>
                  </a:lnTo>
                  <a:lnTo>
                    <a:pt x="933" y="251"/>
                  </a:lnTo>
                  <a:lnTo>
                    <a:pt x="936" y="193"/>
                  </a:lnTo>
                  <a:lnTo>
                    <a:pt x="936" y="165"/>
                  </a:lnTo>
                  <a:lnTo>
                    <a:pt x="934" y="137"/>
                  </a:lnTo>
                  <a:lnTo>
                    <a:pt x="934" y="111"/>
                  </a:lnTo>
                  <a:lnTo>
                    <a:pt x="933" y="85"/>
                  </a:lnTo>
                  <a:lnTo>
                    <a:pt x="929" y="61"/>
                  </a:lnTo>
                  <a:lnTo>
                    <a:pt x="927" y="37"/>
                  </a:lnTo>
                  <a:lnTo>
                    <a:pt x="319" y="37"/>
                  </a:lnTo>
                  <a:lnTo>
                    <a:pt x="319" y="0"/>
                  </a:lnTo>
                  <a:lnTo>
                    <a:pt x="996" y="0"/>
                  </a:lnTo>
                  <a:lnTo>
                    <a:pt x="998" y="26"/>
                  </a:lnTo>
                  <a:lnTo>
                    <a:pt x="1000" y="56"/>
                  </a:lnTo>
                  <a:lnTo>
                    <a:pt x="1005" y="114"/>
                  </a:lnTo>
                  <a:lnTo>
                    <a:pt x="1005" y="175"/>
                  </a:lnTo>
                  <a:lnTo>
                    <a:pt x="1005" y="237"/>
                  </a:lnTo>
                  <a:lnTo>
                    <a:pt x="1003" y="269"/>
                  </a:lnTo>
                  <a:lnTo>
                    <a:pt x="1002" y="301"/>
                  </a:lnTo>
                  <a:lnTo>
                    <a:pt x="998" y="333"/>
                  </a:lnTo>
                  <a:lnTo>
                    <a:pt x="998" y="350"/>
                  </a:lnTo>
                  <a:lnTo>
                    <a:pt x="996" y="367"/>
                  </a:lnTo>
                  <a:lnTo>
                    <a:pt x="994" y="383"/>
                  </a:lnTo>
                  <a:lnTo>
                    <a:pt x="992" y="399"/>
                  </a:lnTo>
                  <a:lnTo>
                    <a:pt x="988" y="416"/>
                  </a:lnTo>
                  <a:lnTo>
                    <a:pt x="987" y="432"/>
                  </a:lnTo>
                  <a:lnTo>
                    <a:pt x="985" y="448"/>
                  </a:lnTo>
                  <a:lnTo>
                    <a:pt x="983" y="465"/>
                  </a:lnTo>
                  <a:lnTo>
                    <a:pt x="979" y="482"/>
                  </a:lnTo>
                  <a:lnTo>
                    <a:pt x="977" y="498"/>
                  </a:lnTo>
                  <a:lnTo>
                    <a:pt x="975" y="506"/>
                  </a:lnTo>
                  <a:lnTo>
                    <a:pt x="974" y="515"/>
                  </a:lnTo>
                  <a:lnTo>
                    <a:pt x="972" y="522"/>
                  </a:lnTo>
                  <a:lnTo>
                    <a:pt x="970" y="531"/>
                  </a:lnTo>
                  <a:lnTo>
                    <a:pt x="968" y="539"/>
                  </a:lnTo>
                  <a:lnTo>
                    <a:pt x="966" y="547"/>
                  </a:lnTo>
                  <a:lnTo>
                    <a:pt x="966" y="555"/>
                  </a:lnTo>
                  <a:lnTo>
                    <a:pt x="964" y="563"/>
                  </a:lnTo>
                  <a:lnTo>
                    <a:pt x="961" y="573"/>
                  </a:lnTo>
                  <a:lnTo>
                    <a:pt x="959" y="580"/>
                  </a:lnTo>
                  <a:lnTo>
                    <a:pt x="957" y="589"/>
                  </a:lnTo>
                  <a:lnTo>
                    <a:pt x="957" y="596"/>
                  </a:lnTo>
                  <a:lnTo>
                    <a:pt x="953" y="605"/>
                  </a:lnTo>
                  <a:lnTo>
                    <a:pt x="951" y="613"/>
                  </a:lnTo>
                  <a:lnTo>
                    <a:pt x="949" y="621"/>
                  </a:lnTo>
                  <a:lnTo>
                    <a:pt x="947" y="629"/>
                  </a:lnTo>
                  <a:lnTo>
                    <a:pt x="946" y="637"/>
                  </a:lnTo>
                  <a:lnTo>
                    <a:pt x="942" y="645"/>
                  </a:lnTo>
                  <a:lnTo>
                    <a:pt x="940" y="653"/>
                  </a:lnTo>
                  <a:lnTo>
                    <a:pt x="938" y="661"/>
                  </a:lnTo>
                  <a:lnTo>
                    <a:pt x="936" y="668"/>
                  </a:lnTo>
                  <a:lnTo>
                    <a:pt x="933" y="678"/>
                  </a:lnTo>
                  <a:lnTo>
                    <a:pt x="931" y="685"/>
                  </a:lnTo>
                  <a:lnTo>
                    <a:pt x="927" y="693"/>
                  </a:lnTo>
                  <a:lnTo>
                    <a:pt x="927" y="701"/>
                  </a:lnTo>
                  <a:lnTo>
                    <a:pt x="923" y="709"/>
                  </a:lnTo>
                  <a:lnTo>
                    <a:pt x="921" y="716"/>
                  </a:lnTo>
                  <a:lnTo>
                    <a:pt x="918" y="725"/>
                  </a:lnTo>
                  <a:lnTo>
                    <a:pt x="916" y="732"/>
                  </a:lnTo>
                  <a:lnTo>
                    <a:pt x="912" y="740"/>
                  </a:lnTo>
                  <a:lnTo>
                    <a:pt x="910" y="748"/>
                  </a:lnTo>
                  <a:lnTo>
                    <a:pt x="906" y="755"/>
                  </a:lnTo>
                  <a:lnTo>
                    <a:pt x="905" y="763"/>
                  </a:lnTo>
                  <a:lnTo>
                    <a:pt x="903" y="767"/>
                  </a:lnTo>
                  <a:lnTo>
                    <a:pt x="901" y="771"/>
                  </a:lnTo>
                  <a:lnTo>
                    <a:pt x="899" y="774"/>
                  </a:lnTo>
                  <a:lnTo>
                    <a:pt x="897" y="779"/>
                  </a:lnTo>
                  <a:lnTo>
                    <a:pt x="897" y="782"/>
                  </a:lnTo>
                  <a:lnTo>
                    <a:pt x="895" y="787"/>
                  </a:lnTo>
                  <a:lnTo>
                    <a:pt x="893" y="790"/>
                  </a:lnTo>
                  <a:lnTo>
                    <a:pt x="892" y="794"/>
                  </a:lnTo>
                  <a:lnTo>
                    <a:pt x="890" y="798"/>
                  </a:lnTo>
                  <a:lnTo>
                    <a:pt x="888" y="801"/>
                  </a:lnTo>
                  <a:lnTo>
                    <a:pt x="888" y="806"/>
                  </a:lnTo>
                  <a:lnTo>
                    <a:pt x="886" y="809"/>
                  </a:lnTo>
                  <a:lnTo>
                    <a:pt x="884" y="813"/>
                  </a:lnTo>
                  <a:lnTo>
                    <a:pt x="882" y="816"/>
                  </a:lnTo>
                  <a:lnTo>
                    <a:pt x="880" y="820"/>
                  </a:lnTo>
                  <a:lnTo>
                    <a:pt x="878" y="824"/>
                  </a:lnTo>
                  <a:lnTo>
                    <a:pt x="877" y="827"/>
                  </a:lnTo>
                  <a:lnTo>
                    <a:pt x="877" y="832"/>
                  </a:lnTo>
                  <a:lnTo>
                    <a:pt x="875" y="835"/>
                  </a:lnTo>
                  <a:lnTo>
                    <a:pt x="873" y="838"/>
                  </a:lnTo>
                  <a:lnTo>
                    <a:pt x="871" y="843"/>
                  </a:lnTo>
                  <a:lnTo>
                    <a:pt x="869" y="846"/>
                  </a:lnTo>
                  <a:lnTo>
                    <a:pt x="867" y="849"/>
                  </a:lnTo>
                  <a:lnTo>
                    <a:pt x="867" y="853"/>
                  </a:lnTo>
                  <a:lnTo>
                    <a:pt x="865" y="857"/>
                  </a:lnTo>
                  <a:lnTo>
                    <a:pt x="864" y="860"/>
                  </a:lnTo>
                  <a:lnTo>
                    <a:pt x="860" y="863"/>
                  </a:lnTo>
                  <a:lnTo>
                    <a:pt x="858" y="868"/>
                  </a:lnTo>
                  <a:lnTo>
                    <a:pt x="858" y="871"/>
                  </a:lnTo>
                  <a:lnTo>
                    <a:pt x="856" y="874"/>
                  </a:lnTo>
                  <a:lnTo>
                    <a:pt x="854" y="878"/>
                  </a:lnTo>
                  <a:lnTo>
                    <a:pt x="852" y="882"/>
                  </a:lnTo>
                  <a:lnTo>
                    <a:pt x="851" y="885"/>
                  </a:lnTo>
                  <a:lnTo>
                    <a:pt x="847" y="889"/>
                  </a:lnTo>
                  <a:lnTo>
                    <a:pt x="847" y="893"/>
                  </a:lnTo>
                  <a:lnTo>
                    <a:pt x="845" y="897"/>
                  </a:lnTo>
                  <a:lnTo>
                    <a:pt x="843" y="901"/>
                  </a:lnTo>
                  <a:lnTo>
                    <a:pt x="841" y="904"/>
                  </a:lnTo>
                  <a:lnTo>
                    <a:pt x="839" y="907"/>
                  </a:lnTo>
                  <a:lnTo>
                    <a:pt x="837" y="911"/>
                  </a:lnTo>
                  <a:lnTo>
                    <a:pt x="836" y="914"/>
                  </a:lnTo>
                  <a:lnTo>
                    <a:pt x="834" y="917"/>
                  </a:lnTo>
                  <a:lnTo>
                    <a:pt x="832" y="921"/>
                  </a:lnTo>
                  <a:lnTo>
                    <a:pt x="828" y="924"/>
                  </a:lnTo>
                  <a:lnTo>
                    <a:pt x="828" y="927"/>
                  </a:lnTo>
                  <a:lnTo>
                    <a:pt x="826" y="931"/>
                  </a:lnTo>
                  <a:lnTo>
                    <a:pt x="824" y="934"/>
                  </a:lnTo>
                  <a:lnTo>
                    <a:pt x="821" y="937"/>
                  </a:lnTo>
                  <a:lnTo>
                    <a:pt x="819" y="941"/>
                  </a:lnTo>
                  <a:lnTo>
                    <a:pt x="817" y="944"/>
                  </a:lnTo>
                  <a:lnTo>
                    <a:pt x="815" y="948"/>
                  </a:lnTo>
                  <a:lnTo>
                    <a:pt x="813" y="951"/>
                  </a:lnTo>
                  <a:lnTo>
                    <a:pt x="811" y="954"/>
                  </a:lnTo>
                  <a:lnTo>
                    <a:pt x="808" y="958"/>
                  </a:lnTo>
                  <a:lnTo>
                    <a:pt x="808" y="961"/>
                  </a:lnTo>
                  <a:lnTo>
                    <a:pt x="806" y="964"/>
                  </a:lnTo>
                  <a:lnTo>
                    <a:pt x="804" y="967"/>
                  </a:lnTo>
                  <a:lnTo>
                    <a:pt x="800" y="970"/>
                  </a:lnTo>
                  <a:lnTo>
                    <a:pt x="798" y="973"/>
                  </a:lnTo>
                  <a:lnTo>
                    <a:pt x="796" y="976"/>
                  </a:lnTo>
                  <a:lnTo>
                    <a:pt x="795" y="980"/>
                  </a:lnTo>
                  <a:lnTo>
                    <a:pt x="793" y="983"/>
                  </a:lnTo>
                  <a:lnTo>
                    <a:pt x="791" y="986"/>
                  </a:lnTo>
                  <a:lnTo>
                    <a:pt x="787" y="989"/>
                  </a:lnTo>
                  <a:lnTo>
                    <a:pt x="787" y="992"/>
                  </a:lnTo>
                  <a:lnTo>
                    <a:pt x="785" y="995"/>
                  </a:lnTo>
                  <a:lnTo>
                    <a:pt x="782" y="997"/>
                  </a:lnTo>
                  <a:lnTo>
                    <a:pt x="780" y="1002"/>
                  </a:lnTo>
                  <a:lnTo>
                    <a:pt x="778" y="1004"/>
                  </a:lnTo>
                  <a:lnTo>
                    <a:pt x="776" y="1008"/>
                  </a:lnTo>
                  <a:lnTo>
                    <a:pt x="774" y="1010"/>
                  </a:lnTo>
                  <a:lnTo>
                    <a:pt x="770" y="1014"/>
                  </a:lnTo>
                  <a:lnTo>
                    <a:pt x="768" y="1016"/>
                  </a:lnTo>
                  <a:lnTo>
                    <a:pt x="767" y="1019"/>
                  </a:lnTo>
                  <a:lnTo>
                    <a:pt x="763" y="1022"/>
                  </a:lnTo>
                  <a:lnTo>
                    <a:pt x="761" y="1025"/>
                  </a:lnTo>
                  <a:lnTo>
                    <a:pt x="757" y="1028"/>
                  </a:lnTo>
                  <a:lnTo>
                    <a:pt x="755" y="1031"/>
                  </a:lnTo>
                  <a:lnTo>
                    <a:pt x="754" y="1034"/>
                  </a:lnTo>
                  <a:lnTo>
                    <a:pt x="750" y="1037"/>
                  </a:lnTo>
                  <a:lnTo>
                    <a:pt x="748" y="1040"/>
                  </a:lnTo>
                  <a:lnTo>
                    <a:pt x="744" y="1043"/>
                  </a:lnTo>
                  <a:lnTo>
                    <a:pt x="741" y="1045"/>
                  </a:lnTo>
                  <a:lnTo>
                    <a:pt x="737" y="1049"/>
                  </a:lnTo>
                  <a:lnTo>
                    <a:pt x="735" y="1051"/>
                  </a:lnTo>
                  <a:lnTo>
                    <a:pt x="731" y="1055"/>
                  </a:lnTo>
                  <a:lnTo>
                    <a:pt x="727" y="1057"/>
                  </a:lnTo>
                  <a:lnTo>
                    <a:pt x="726" y="1061"/>
                  </a:lnTo>
                  <a:lnTo>
                    <a:pt x="722" y="1063"/>
                  </a:lnTo>
                  <a:lnTo>
                    <a:pt x="718" y="1066"/>
                  </a:lnTo>
                  <a:lnTo>
                    <a:pt x="716" y="1069"/>
                  </a:lnTo>
                  <a:lnTo>
                    <a:pt x="711" y="1072"/>
                  </a:lnTo>
                  <a:lnTo>
                    <a:pt x="707" y="1075"/>
                  </a:lnTo>
                  <a:lnTo>
                    <a:pt x="705" y="1077"/>
                  </a:lnTo>
                  <a:lnTo>
                    <a:pt x="700" y="1081"/>
                  </a:lnTo>
                  <a:lnTo>
                    <a:pt x="698" y="1083"/>
                  </a:lnTo>
                  <a:lnTo>
                    <a:pt x="694" y="1087"/>
                  </a:lnTo>
                  <a:lnTo>
                    <a:pt x="688" y="1089"/>
                  </a:lnTo>
                  <a:lnTo>
                    <a:pt x="686" y="1092"/>
                  </a:lnTo>
                  <a:lnTo>
                    <a:pt x="683" y="1095"/>
                  </a:lnTo>
                  <a:lnTo>
                    <a:pt x="677" y="1097"/>
                  </a:lnTo>
                  <a:lnTo>
                    <a:pt x="675" y="1101"/>
                  </a:lnTo>
                  <a:lnTo>
                    <a:pt x="670" y="1103"/>
                  </a:lnTo>
                  <a:lnTo>
                    <a:pt x="668" y="1106"/>
                  </a:lnTo>
                  <a:lnTo>
                    <a:pt x="662" y="1110"/>
                  </a:lnTo>
                  <a:lnTo>
                    <a:pt x="659" y="1113"/>
                  </a:lnTo>
                  <a:lnTo>
                    <a:pt x="655" y="1115"/>
                  </a:lnTo>
                  <a:lnTo>
                    <a:pt x="649" y="1119"/>
                  </a:lnTo>
                  <a:lnTo>
                    <a:pt x="645" y="1121"/>
                  </a:lnTo>
                  <a:lnTo>
                    <a:pt x="642" y="1124"/>
                  </a:lnTo>
                  <a:lnTo>
                    <a:pt x="638" y="1127"/>
                  </a:lnTo>
                  <a:lnTo>
                    <a:pt x="632" y="1129"/>
                  </a:lnTo>
                  <a:lnTo>
                    <a:pt x="629" y="1132"/>
                  </a:lnTo>
                  <a:lnTo>
                    <a:pt x="625" y="1135"/>
                  </a:lnTo>
                  <a:lnTo>
                    <a:pt x="619" y="1138"/>
                  </a:lnTo>
                  <a:lnTo>
                    <a:pt x="616" y="1140"/>
                  </a:lnTo>
                  <a:lnTo>
                    <a:pt x="610" y="1143"/>
                  </a:lnTo>
                  <a:lnTo>
                    <a:pt x="606" y="1145"/>
                  </a:lnTo>
                  <a:lnTo>
                    <a:pt x="603" y="1148"/>
                  </a:lnTo>
                  <a:lnTo>
                    <a:pt x="597" y="1151"/>
                  </a:lnTo>
                  <a:lnTo>
                    <a:pt x="593" y="1154"/>
                  </a:lnTo>
                  <a:lnTo>
                    <a:pt x="588" y="1156"/>
                  </a:lnTo>
                  <a:lnTo>
                    <a:pt x="584" y="1159"/>
                  </a:lnTo>
                  <a:lnTo>
                    <a:pt x="578" y="1161"/>
                  </a:lnTo>
                  <a:lnTo>
                    <a:pt x="575" y="1164"/>
                  </a:lnTo>
                  <a:lnTo>
                    <a:pt x="569" y="1166"/>
                  </a:lnTo>
                  <a:lnTo>
                    <a:pt x="565" y="1169"/>
                  </a:lnTo>
                  <a:lnTo>
                    <a:pt x="560" y="1171"/>
                  </a:lnTo>
                  <a:lnTo>
                    <a:pt x="556" y="1174"/>
                  </a:lnTo>
                  <a:lnTo>
                    <a:pt x="549" y="1176"/>
                  </a:lnTo>
                  <a:lnTo>
                    <a:pt x="545" y="1179"/>
                  </a:lnTo>
                  <a:lnTo>
                    <a:pt x="539" y="1181"/>
                  </a:lnTo>
                  <a:lnTo>
                    <a:pt x="535" y="1184"/>
                  </a:lnTo>
                  <a:lnTo>
                    <a:pt x="530" y="1187"/>
                  </a:lnTo>
                  <a:lnTo>
                    <a:pt x="526" y="1189"/>
                  </a:lnTo>
                  <a:lnTo>
                    <a:pt x="519" y="1192"/>
                  </a:lnTo>
                  <a:lnTo>
                    <a:pt x="515" y="1193"/>
                  </a:lnTo>
                  <a:lnTo>
                    <a:pt x="509" y="1196"/>
                  </a:lnTo>
                  <a:lnTo>
                    <a:pt x="506" y="1198"/>
                  </a:lnTo>
                  <a:lnTo>
                    <a:pt x="500" y="1201"/>
                  </a:lnTo>
                  <a:lnTo>
                    <a:pt x="494" y="1202"/>
                  </a:lnTo>
                  <a:lnTo>
                    <a:pt x="489" y="1205"/>
                  </a:lnTo>
                  <a:lnTo>
                    <a:pt x="485" y="1208"/>
                  </a:lnTo>
                  <a:lnTo>
                    <a:pt x="478" y="1210"/>
                  </a:lnTo>
                  <a:lnTo>
                    <a:pt x="468" y="1215"/>
                  </a:lnTo>
                  <a:lnTo>
                    <a:pt x="459" y="1219"/>
                  </a:lnTo>
                  <a:lnTo>
                    <a:pt x="448" y="1224"/>
                  </a:lnTo>
                  <a:lnTo>
                    <a:pt x="439" y="1228"/>
                  </a:lnTo>
                  <a:lnTo>
                    <a:pt x="427" y="1232"/>
                  </a:lnTo>
                  <a:lnTo>
                    <a:pt x="416" y="1236"/>
                  </a:lnTo>
                  <a:lnTo>
                    <a:pt x="405" y="1240"/>
                  </a:lnTo>
                  <a:lnTo>
                    <a:pt x="394" y="1244"/>
                  </a:lnTo>
                  <a:lnTo>
                    <a:pt x="383" y="1247"/>
                  </a:lnTo>
                  <a:lnTo>
                    <a:pt x="371" y="1250"/>
                  </a:lnTo>
                  <a:lnTo>
                    <a:pt x="360" y="1254"/>
                  </a:lnTo>
                  <a:lnTo>
                    <a:pt x="349" y="1257"/>
                  </a:lnTo>
                  <a:lnTo>
                    <a:pt x="338" y="1261"/>
                  </a:lnTo>
                  <a:lnTo>
                    <a:pt x="329" y="1264"/>
                  </a:lnTo>
                  <a:lnTo>
                    <a:pt x="317" y="1267"/>
                  </a:lnTo>
                  <a:lnTo>
                    <a:pt x="306" y="1270"/>
                  </a:lnTo>
                  <a:lnTo>
                    <a:pt x="295" y="1273"/>
                  </a:lnTo>
                  <a:lnTo>
                    <a:pt x="284" y="1276"/>
                  </a:lnTo>
                  <a:lnTo>
                    <a:pt x="273" y="1278"/>
                  </a:lnTo>
                  <a:lnTo>
                    <a:pt x="261" y="1281"/>
                  </a:lnTo>
                  <a:lnTo>
                    <a:pt x="252" y="1282"/>
                  </a:lnTo>
                  <a:lnTo>
                    <a:pt x="230" y="1287"/>
                  </a:lnTo>
                  <a:lnTo>
                    <a:pt x="209" y="1290"/>
                  </a:lnTo>
                  <a:lnTo>
                    <a:pt x="189" y="1293"/>
                  </a:lnTo>
                  <a:lnTo>
                    <a:pt x="168" y="1297"/>
                  </a:lnTo>
                  <a:lnTo>
                    <a:pt x="150" y="1299"/>
                  </a:lnTo>
                  <a:lnTo>
                    <a:pt x="129" y="1302"/>
                  </a:lnTo>
                  <a:lnTo>
                    <a:pt x="109" y="1303"/>
                  </a:lnTo>
                  <a:lnTo>
                    <a:pt x="69" y="1307"/>
                  </a:lnTo>
                  <a:lnTo>
                    <a:pt x="69" y="130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9" name="Freeform 23">
              <a:extLst>
                <a:ext uri="{FF2B5EF4-FFF2-40B4-BE49-F238E27FC236}">
                  <a16:creationId xmlns:a16="http://schemas.microsoft.com/office/drawing/2014/main" id="{21F3BE5D-B840-445F-B626-A3EE96EBFFF3}"/>
                </a:ext>
              </a:extLst>
            </p:cNvPr>
            <p:cNvSpPr>
              <a:spLocks/>
            </p:cNvSpPr>
            <p:nvPr/>
          </p:nvSpPr>
          <p:spPr bwMode="auto">
            <a:xfrm>
              <a:off x="4272" y="2372"/>
              <a:ext cx="502" cy="1493"/>
            </a:xfrm>
            <a:custGeom>
              <a:avLst/>
              <a:gdLst>
                <a:gd name="T0" fmla="*/ 267 w 1005"/>
                <a:gd name="T1" fmla="*/ 964 h 1493"/>
                <a:gd name="T2" fmla="*/ 254 w 1005"/>
                <a:gd name="T3" fmla="*/ 942 h 1493"/>
                <a:gd name="T4" fmla="*/ 239 w 1005"/>
                <a:gd name="T5" fmla="*/ 918 h 1493"/>
                <a:gd name="T6" fmla="*/ 226 w 1005"/>
                <a:gd name="T7" fmla="*/ 895 h 1493"/>
                <a:gd name="T8" fmla="*/ 214 w 1005"/>
                <a:gd name="T9" fmla="*/ 869 h 1493"/>
                <a:gd name="T10" fmla="*/ 201 w 1005"/>
                <a:gd name="T11" fmla="*/ 845 h 1493"/>
                <a:gd name="T12" fmla="*/ 190 w 1005"/>
                <a:gd name="T13" fmla="*/ 820 h 1493"/>
                <a:gd name="T14" fmla="*/ 179 w 1005"/>
                <a:gd name="T15" fmla="*/ 795 h 1493"/>
                <a:gd name="T16" fmla="*/ 168 w 1005"/>
                <a:gd name="T17" fmla="*/ 768 h 1493"/>
                <a:gd name="T18" fmla="*/ 155 w 1005"/>
                <a:gd name="T19" fmla="*/ 732 h 1493"/>
                <a:gd name="T20" fmla="*/ 136 w 1005"/>
                <a:gd name="T21" fmla="*/ 680 h 1493"/>
                <a:gd name="T22" fmla="*/ 121 w 1005"/>
                <a:gd name="T23" fmla="*/ 625 h 1493"/>
                <a:gd name="T24" fmla="*/ 106 w 1005"/>
                <a:gd name="T25" fmla="*/ 571 h 1493"/>
                <a:gd name="T26" fmla="*/ 95 w 1005"/>
                <a:gd name="T27" fmla="*/ 516 h 1493"/>
                <a:gd name="T28" fmla="*/ 80 w 1005"/>
                <a:gd name="T29" fmla="*/ 422 h 1493"/>
                <a:gd name="T30" fmla="*/ 69 w 1005"/>
                <a:gd name="T31" fmla="*/ 120 h 1493"/>
                <a:gd name="T32" fmla="*/ 6 w 1005"/>
                <a:gd name="T33" fmla="*/ 26 h 1493"/>
                <a:gd name="T34" fmla="*/ 6 w 1005"/>
                <a:gd name="T35" fmla="*/ 333 h 1493"/>
                <a:gd name="T36" fmla="*/ 21 w 1005"/>
                <a:gd name="T37" fmla="*/ 448 h 1493"/>
                <a:gd name="T38" fmla="*/ 35 w 1005"/>
                <a:gd name="T39" fmla="*/ 531 h 1493"/>
                <a:gd name="T40" fmla="*/ 47 w 1005"/>
                <a:gd name="T41" fmla="*/ 589 h 1493"/>
                <a:gd name="T42" fmla="*/ 62 w 1005"/>
                <a:gd name="T43" fmla="*/ 645 h 1493"/>
                <a:gd name="T44" fmla="*/ 78 w 1005"/>
                <a:gd name="T45" fmla="*/ 701 h 1493"/>
                <a:gd name="T46" fmla="*/ 97 w 1005"/>
                <a:gd name="T47" fmla="*/ 755 h 1493"/>
                <a:gd name="T48" fmla="*/ 110 w 1005"/>
                <a:gd name="T49" fmla="*/ 787 h 1493"/>
                <a:gd name="T50" fmla="*/ 121 w 1005"/>
                <a:gd name="T51" fmla="*/ 813 h 1493"/>
                <a:gd name="T52" fmla="*/ 132 w 1005"/>
                <a:gd name="T53" fmla="*/ 838 h 1493"/>
                <a:gd name="T54" fmla="*/ 144 w 1005"/>
                <a:gd name="T55" fmla="*/ 863 h 1493"/>
                <a:gd name="T56" fmla="*/ 157 w 1005"/>
                <a:gd name="T57" fmla="*/ 889 h 1493"/>
                <a:gd name="T58" fmla="*/ 170 w 1005"/>
                <a:gd name="T59" fmla="*/ 914 h 1493"/>
                <a:gd name="T60" fmla="*/ 185 w 1005"/>
                <a:gd name="T61" fmla="*/ 937 h 1493"/>
                <a:gd name="T62" fmla="*/ 198 w 1005"/>
                <a:gd name="T63" fmla="*/ 961 h 1493"/>
                <a:gd name="T64" fmla="*/ 213 w 1005"/>
                <a:gd name="T65" fmla="*/ 983 h 1493"/>
                <a:gd name="T66" fmla="*/ 233 w 1005"/>
                <a:gd name="T67" fmla="*/ 1013 h 1493"/>
                <a:gd name="T68" fmla="*/ 254 w 1005"/>
                <a:gd name="T69" fmla="*/ 1040 h 1493"/>
                <a:gd name="T70" fmla="*/ 282 w 1005"/>
                <a:gd name="T71" fmla="*/ 1066 h 1493"/>
                <a:gd name="T72" fmla="*/ 309 w 1005"/>
                <a:gd name="T73" fmla="*/ 1092 h 1493"/>
                <a:gd name="T74" fmla="*/ 341 w 1005"/>
                <a:gd name="T75" fmla="*/ 1117 h 1493"/>
                <a:gd name="T76" fmla="*/ 375 w 1005"/>
                <a:gd name="T77" fmla="*/ 1140 h 1493"/>
                <a:gd name="T78" fmla="*/ 410 w 1005"/>
                <a:gd name="T79" fmla="*/ 1161 h 1493"/>
                <a:gd name="T80" fmla="*/ 447 w 1005"/>
                <a:gd name="T81" fmla="*/ 1181 h 1493"/>
                <a:gd name="T82" fmla="*/ 488 w 1005"/>
                <a:gd name="T83" fmla="*/ 1201 h 1493"/>
                <a:gd name="T84" fmla="*/ 531 w 1005"/>
                <a:gd name="T85" fmla="*/ 1219 h 1493"/>
                <a:gd name="T86" fmla="*/ 582 w 1005"/>
                <a:gd name="T87" fmla="*/ 1237 h 1493"/>
                <a:gd name="T88" fmla="*/ 675 w 1005"/>
                <a:gd name="T89" fmla="*/ 1265 h 1493"/>
                <a:gd name="T90" fmla="*/ 774 w 1005"/>
                <a:gd name="T91" fmla="*/ 1287 h 1493"/>
                <a:gd name="T92" fmla="*/ 938 w 1005"/>
                <a:gd name="T93" fmla="*/ 1307 h 1493"/>
                <a:gd name="T94" fmla="*/ 858 w 1005"/>
                <a:gd name="T95" fmla="*/ 1261 h 1493"/>
                <a:gd name="T96" fmla="*/ 733 w 1005"/>
                <a:gd name="T97" fmla="*/ 1240 h 1493"/>
                <a:gd name="T98" fmla="*/ 641 w 1005"/>
                <a:gd name="T99" fmla="*/ 1215 h 1493"/>
                <a:gd name="T100" fmla="*/ 561 w 1005"/>
                <a:gd name="T101" fmla="*/ 1186 h 1493"/>
                <a:gd name="T102" fmla="*/ 522 w 1005"/>
                <a:gd name="T103" fmla="*/ 1169 h 1493"/>
                <a:gd name="T104" fmla="*/ 483 w 1005"/>
                <a:gd name="T105" fmla="*/ 1150 h 1493"/>
                <a:gd name="T106" fmla="*/ 446 w 1005"/>
                <a:gd name="T107" fmla="*/ 1130 h 1493"/>
                <a:gd name="T108" fmla="*/ 412 w 1005"/>
                <a:gd name="T109" fmla="*/ 1109 h 1493"/>
                <a:gd name="T110" fmla="*/ 380 w 1005"/>
                <a:gd name="T111" fmla="*/ 1086 h 1493"/>
                <a:gd name="T112" fmla="*/ 350 w 1005"/>
                <a:gd name="T113" fmla="*/ 1062 h 1493"/>
                <a:gd name="T114" fmla="*/ 324 w 1005"/>
                <a:gd name="T115" fmla="*/ 1037 h 1493"/>
                <a:gd name="T116" fmla="*/ 300 w 1005"/>
                <a:gd name="T117" fmla="*/ 1011 h 1493"/>
                <a:gd name="T118" fmla="*/ 280 w 1005"/>
                <a:gd name="T119" fmla="*/ 983 h 1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05" h="1493">
                  <a:moveTo>
                    <a:pt x="280" y="983"/>
                  </a:moveTo>
                  <a:lnTo>
                    <a:pt x="278" y="980"/>
                  </a:lnTo>
                  <a:lnTo>
                    <a:pt x="276" y="976"/>
                  </a:lnTo>
                  <a:lnTo>
                    <a:pt x="274" y="973"/>
                  </a:lnTo>
                  <a:lnTo>
                    <a:pt x="272" y="971"/>
                  </a:lnTo>
                  <a:lnTo>
                    <a:pt x="268" y="967"/>
                  </a:lnTo>
                  <a:lnTo>
                    <a:pt x="267" y="964"/>
                  </a:lnTo>
                  <a:lnTo>
                    <a:pt x="265" y="961"/>
                  </a:lnTo>
                  <a:lnTo>
                    <a:pt x="263" y="958"/>
                  </a:lnTo>
                  <a:lnTo>
                    <a:pt x="261" y="954"/>
                  </a:lnTo>
                  <a:lnTo>
                    <a:pt x="259" y="951"/>
                  </a:lnTo>
                  <a:lnTo>
                    <a:pt x="255" y="948"/>
                  </a:lnTo>
                  <a:lnTo>
                    <a:pt x="254" y="944"/>
                  </a:lnTo>
                  <a:lnTo>
                    <a:pt x="254" y="942"/>
                  </a:lnTo>
                  <a:lnTo>
                    <a:pt x="252" y="938"/>
                  </a:lnTo>
                  <a:lnTo>
                    <a:pt x="248" y="935"/>
                  </a:lnTo>
                  <a:lnTo>
                    <a:pt x="246" y="932"/>
                  </a:lnTo>
                  <a:lnTo>
                    <a:pt x="244" y="928"/>
                  </a:lnTo>
                  <a:lnTo>
                    <a:pt x="242" y="925"/>
                  </a:lnTo>
                  <a:lnTo>
                    <a:pt x="240" y="922"/>
                  </a:lnTo>
                  <a:lnTo>
                    <a:pt x="239" y="918"/>
                  </a:lnTo>
                  <a:lnTo>
                    <a:pt x="237" y="915"/>
                  </a:lnTo>
                  <a:lnTo>
                    <a:pt x="235" y="911"/>
                  </a:lnTo>
                  <a:lnTo>
                    <a:pt x="233" y="908"/>
                  </a:lnTo>
                  <a:lnTo>
                    <a:pt x="231" y="905"/>
                  </a:lnTo>
                  <a:lnTo>
                    <a:pt x="229" y="901"/>
                  </a:lnTo>
                  <a:lnTo>
                    <a:pt x="227" y="898"/>
                  </a:lnTo>
                  <a:lnTo>
                    <a:pt x="226" y="895"/>
                  </a:lnTo>
                  <a:lnTo>
                    <a:pt x="224" y="890"/>
                  </a:lnTo>
                  <a:lnTo>
                    <a:pt x="222" y="886"/>
                  </a:lnTo>
                  <a:lnTo>
                    <a:pt x="220" y="883"/>
                  </a:lnTo>
                  <a:lnTo>
                    <a:pt x="218" y="879"/>
                  </a:lnTo>
                  <a:lnTo>
                    <a:pt x="216" y="876"/>
                  </a:lnTo>
                  <a:lnTo>
                    <a:pt x="214" y="873"/>
                  </a:lnTo>
                  <a:lnTo>
                    <a:pt x="214" y="869"/>
                  </a:lnTo>
                  <a:lnTo>
                    <a:pt x="213" y="866"/>
                  </a:lnTo>
                  <a:lnTo>
                    <a:pt x="209" y="863"/>
                  </a:lnTo>
                  <a:lnTo>
                    <a:pt x="207" y="858"/>
                  </a:lnTo>
                  <a:lnTo>
                    <a:pt x="205" y="855"/>
                  </a:lnTo>
                  <a:lnTo>
                    <a:pt x="205" y="852"/>
                  </a:lnTo>
                  <a:lnTo>
                    <a:pt x="203" y="848"/>
                  </a:lnTo>
                  <a:lnTo>
                    <a:pt x="201" y="845"/>
                  </a:lnTo>
                  <a:lnTo>
                    <a:pt x="199" y="842"/>
                  </a:lnTo>
                  <a:lnTo>
                    <a:pt x="198" y="837"/>
                  </a:lnTo>
                  <a:lnTo>
                    <a:pt x="196" y="834"/>
                  </a:lnTo>
                  <a:lnTo>
                    <a:pt x="194" y="831"/>
                  </a:lnTo>
                  <a:lnTo>
                    <a:pt x="194" y="827"/>
                  </a:lnTo>
                  <a:lnTo>
                    <a:pt x="192" y="823"/>
                  </a:lnTo>
                  <a:lnTo>
                    <a:pt x="190" y="820"/>
                  </a:lnTo>
                  <a:lnTo>
                    <a:pt x="186" y="816"/>
                  </a:lnTo>
                  <a:lnTo>
                    <a:pt x="186" y="813"/>
                  </a:lnTo>
                  <a:lnTo>
                    <a:pt x="185" y="809"/>
                  </a:lnTo>
                  <a:lnTo>
                    <a:pt x="185" y="806"/>
                  </a:lnTo>
                  <a:lnTo>
                    <a:pt x="181" y="802"/>
                  </a:lnTo>
                  <a:lnTo>
                    <a:pt x="181" y="798"/>
                  </a:lnTo>
                  <a:lnTo>
                    <a:pt x="179" y="795"/>
                  </a:lnTo>
                  <a:lnTo>
                    <a:pt x="177" y="791"/>
                  </a:lnTo>
                  <a:lnTo>
                    <a:pt x="175" y="787"/>
                  </a:lnTo>
                  <a:lnTo>
                    <a:pt x="175" y="783"/>
                  </a:lnTo>
                  <a:lnTo>
                    <a:pt x="173" y="779"/>
                  </a:lnTo>
                  <a:lnTo>
                    <a:pt x="172" y="775"/>
                  </a:lnTo>
                  <a:lnTo>
                    <a:pt x="170" y="772"/>
                  </a:lnTo>
                  <a:lnTo>
                    <a:pt x="168" y="768"/>
                  </a:lnTo>
                  <a:lnTo>
                    <a:pt x="166" y="764"/>
                  </a:lnTo>
                  <a:lnTo>
                    <a:pt x="164" y="761"/>
                  </a:lnTo>
                  <a:lnTo>
                    <a:pt x="164" y="758"/>
                  </a:lnTo>
                  <a:lnTo>
                    <a:pt x="162" y="753"/>
                  </a:lnTo>
                  <a:lnTo>
                    <a:pt x="160" y="747"/>
                  </a:lnTo>
                  <a:lnTo>
                    <a:pt x="157" y="739"/>
                  </a:lnTo>
                  <a:lnTo>
                    <a:pt x="155" y="732"/>
                  </a:lnTo>
                  <a:lnTo>
                    <a:pt x="151" y="724"/>
                  </a:lnTo>
                  <a:lnTo>
                    <a:pt x="149" y="716"/>
                  </a:lnTo>
                  <a:lnTo>
                    <a:pt x="145" y="709"/>
                  </a:lnTo>
                  <a:lnTo>
                    <a:pt x="144" y="701"/>
                  </a:lnTo>
                  <a:lnTo>
                    <a:pt x="142" y="694"/>
                  </a:lnTo>
                  <a:lnTo>
                    <a:pt x="138" y="686"/>
                  </a:lnTo>
                  <a:lnTo>
                    <a:pt x="136" y="680"/>
                  </a:lnTo>
                  <a:lnTo>
                    <a:pt x="134" y="671"/>
                  </a:lnTo>
                  <a:lnTo>
                    <a:pt x="132" y="663"/>
                  </a:lnTo>
                  <a:lnTo>
                    <a:pt x="129" y="655"/>
                  </a:lnTo>
                  <a:lnTo>
                    <a:pt x="127" y="648"/>
                  </a:lnTo>
                  <a:lnTo>
                    <a:pt x="125" y="640"/>
                  </a:lnTo>
                  <a:lnTo>
                    <a:pt x="123" y="632"/>
                  </a:lnTo>
                  <a:lnTo>
                    <a:pt x="121" y="625"/>
                  </a:lnTo>
                  <a:lnTo>
                    <a:pt x="119" y="617"/>
                  </a:lnTo>
                  <a:lnTo>
                    <a:pt x="116" y="610"/>
                  </a:lnTo>
                  <a:lnTo>
                    <a:pt x="114" y="602"/>
                  </a:lnTo>
                  <a:lnTo>
                    <a:pt x="114" y="595"/>
                  </a:lnTo>
                  <a:lnTo>
                    <a:pt x="112" y="586"/>
                  </a:lnTo>
                  <a:lnTo>
                    <a:pt x="108" y="579"/>
                  </a:lnTo>
                  <a:lnTo>
                    <a:pt x="106" y="571"/>
                  </a:lnTo>
                  <a:lnTo>
                    <a:pt x="104" y="563"/>
                  </a:lnTo>
                  <a:lnTo>
                    <a:pt x="104" y="555"/>
                  </a:lnTo>
                  <a:lnTo>
                    <a:pt x="103" y="547"/>
                  </a:lnTo>
                  <a:lnTo>
                    <a:pt x="101" y="539"/>
                  </a:lnTo>
                  <a:lnTo>
                    <a:pt x="99" y="532"/>
                  </a:lnTo>
                  <a:lnTo>
                    <a:pt x="97" y="524"/>
                  </a:lnTo>
                  <a:lnTo>
                    <a:pt x="95" y="516"/>
                  </a:lnTo>
                  <a:lnTo>
                    <a:pt x="95" y="509"/>
                  </a:lnTo>
                  <a:lnTo>
                    <a:pt x="93" y="500"/>
                  </a:lnTo>
                  <a:lnTo>
                    <a:pt x="89" y="485"/>
                  </a:lnTo>
                  <a:lnTo>
                    <a:pt x="88" y="469"/>
                  </a:lnTo>
                  <a:lnTo>
                    <a:pt x="84" y="453"/>
                  </a:lnTo>
                  <a:lnTo>
                    <a:pt x="84" y="437"/>
                  </a:lnTo>
                  <a:lnTo>
                    <a:pt x="80" y="422"/>
                  </a:lnTo>
                  <a:lnTo>
                    <a:pt x="76" y="391"/>
                  </a:lnTo>
                  <a:lnTo>
                    <a:pt x="75" y="361"/>
                  </a:lnTo>
                  <a:lnTo>
                    <a:pt x="71" y="329"/>
                  </a:lnTo>
                  <a:lnTo>
                    <a:pt x="67" y="269"/>
                  </a:lnTo>
                  <a:lnTo>
                    <a:pt x="67" y="208"/>
                  </a:lnTo>
                  <a:lnTo>
                    <a:pt x="67" y="149"/>
                  </a:lnTo>
                  <a:lnTo>
                    <a:pt x="69" y="120"/>
                  </a:lnTo>
                  <a:lnTo>
                    <a:pt x="73" y="91"/>
                  </a:lnTo>
                  <a:lnTo>
                    <a:pt x="75" y="64"/>
                  </a:lnTo>
                  <a:lnTo>
                    <a:pt x="76" y="37"/>
                  </a:lnTo>
                  <a:lnTo>
                    <a:pt x="684" y="37"/>
                  </a:lnTo>
                  <a:lnTo>
                    <a:pt x="684" y="0"/>
                  </a:lnTo>
                  <a:lnTo>
                    <a:pt x="9" y="0"/>
                  </a:lnTo>
                  <a:lnTo>
                    <a:pt x="6" y="26"/>
                  </a:lnTo>
                  <a:lnTo>
                    <a:pt x="6" y="56"/>
                  </a:lnTo>
                  <a:lnTo>
                    <a:pt x="0" y="114"/>
                  </a:lnTo>
                  <a:lnTo>
                    <a:pt x="0" y="175"/>
                  </a:lnTo>
                  <a:lnTo>
                    <a:pt x="0" y="237"/>
                  </a:lnTo>
                  <a:lnTo>
                    <a:pt x="2" y="269"/>
                  </a:lnTo>
                  <a:lnTo>
                    <a:pt x="4" y="301"/>
                  </a:lnTo>
                  <a:lnTo>
                    <a:pt x="6" y="333"/>
                  </a:lnTo>
                  <a:lnTo>
                    <a:pt x="7" y="350"/>
                  </a:lnTo>
                  <a:lnTo>
                    <a:pt x="9" y="367"/>
                  </a:lnTo>
                  <a:lnTo>
                    <a:pt x="11" y="383"/>
                  </a:lnTo>
                  <a:lnTo>
                    <a:pt x="13" y="399"/>
                  </a:lnTo>
                  <a:lnTo>
                    <a:pt x="15" y="416"/>
                  </a:lnTo>
                  <a:lnTo>
                    <a:pt x="17" y="432"/>
                  </a:lnTo>
                  <a:lnTo>
                    <a:pt x="21" y="448"/>
                  </a:lnTo>
                  <a:lnTo>
                    <a:pt x="22" y="465"/>
                  </a:lnTo>
                  <a:lnTo>
                    <a:pt x="24" y="482"/>
                  </a:lnTo>
                  <a:lnTo>
                    <a:pt x="28" y="498"/>
                  </a:lnTo>
                  <a:lnTo>
                    <a:pt x="30" y="506"/>
                  </a:lnTo>
                  <a:lnTo>
                    <a:pt x="32" y="515"/>
                  </a:lnTo>
                  <a:lnTo>
                    <a:pt x="34" y="522"/>
                  </a:lnTo>
                  <a:lnTo>
                    <a:pt x="35" y="531"/>
                  </a:lnTo>
                  <a:lnTo>
                    <a:pt x="35" y="539"/>
                  </a:lnTo>
                  <a:lnTo>
                    <a:pt x="37" y="547"/>
                  </a:lnTo>
                  <a:lnTo>
                    <a:pt x="39" y="555"/>
                  </a:lnTo>
                  <a:lnTo>
                    <a:pt x="41" y="563"/>
                  </a:lnTo>
                  <a:lnTo>
                    <a:pt x="45" y="573"/>
                  </a:lnTo>
                  <a:lnTo>
                    <a:pt x="45" y="580"/>
                  </a:lnTo>
                  <a:lnTo>
                    <a:pt x="47" y="589"/>
                  </a:lnTo>
                  <a:lnTo>
                    <a:pt x="48" y="596"/>
                  </a:lnTo>
                  <a:lnTo>
                    <a:pt x="52" y="605"/>
                  </a:lnTo>
                  <a:lnTo>
                    <a:pt x="54" y="613"/>
                  </a:lnTo>
                  <a:lnTo>
                    <a:pt x="54" y="621"/>
                  </a:lnTo>
                  <a:lnTo>
                    <a:pt x="58" y="629"/>
                  </a:lnTo>
                  <a:lnTo>
                    <a:pt x="60" y="637"/>
                  </a:lnTo>
                  <a:lnTo>
                    <a:pt x="62" y="645"/>
                  </a:lnTo>
                  <a:lnTo>
                    <a:pt x="65" y="653"/>
                  </a:lnTo>
                  <a:lnTo>
                    <a:pt x="65" y="661"/>
                  </a:lnTo>
                  <a:lnTo>
                    <a:pt x="69" y="668"/>
                  </a:lnTo>
                  <a:lnTo>
                    <a:pt x="71" y="678"/>
                  </a:lnTo>
                  <a:lnTo>
                    <a:pt x="75" y="685"/>
                  </a:lnTo>
                  <a:lnTo>
                    <a:pt x="76" y="693"/>
                  </a:lnTo>
                  <a:lnTo>
                    <a:pt x="78" y="701"/>
                  </a:lnTo>
                  <a:lnTo>
                    <a:pt x="82" y="709"/>
                  </a:lnTo>
                  <a:lnTo>
                    <a:pt x="84" y="716"/>
                  </a:lnTo>
                  <a:lnTo>
                    <a:pt x="86" y="725"/>
                  </a:lnTo>
                  <a:lnTo>
                    <a:pt x="89" y="732"/>
                  </a:lnTo>
                  <a:lnTo>
                    <a:pt x="93" y="740"/>
                  </a:lnTo>
                  <a:lnTo>
                    <a:pt x="95" y="748"/>
                  </a:lnTo>
                  <a:lnTo>
                    <a:pt x="97" y="755"/>
                  </a:lnTo>
                  <a:lnTo>
                    <a:pt x="101" y="763"/>
                  </a:lnTo>
                  <a:lnTo>
                    <a:pt x="103" y="767"/>
                  </a:lnTo>
                  <a:lnTo>
                    <a:pt x="104" y="771"/>
                  </a:lnTo>
                  <a:lnTo>
                    <a:pt x="104" y="774"/>
                  </a:lnTo>
                  <a:lnTo>
                    <a:pt x="106" y="779"/>
                  </a:lnTo>
                  <a:lnTo>
                    <a:pt x="108" y="782"/>
                  </a:lnTo>
                  <a:lnTo>
                    <a:pt x="110" y="787"/>
                  </a:lnTo>
                  <a:lnTo>
                    <a:pt x="112" y="790"/>
                  </a:lnTo>
                  <a:lnTo>
                    <a:pt x="114" y="794"/>
                  </a:lnTo>
                  <a:lnTo>
                    <a:pt x="114" y="798"/>
                  </a:lnTo>
                  <a:lnTo>
                    <a:pt x="116" y="801"/>
                  </a:lnTo>
                  <a:lnTo>
                    <a:pt x="117" y="806"/>
                  </a:lnTo>
                  <a:lnTo>
                    <a:pt x="119" y="809"/>
                  </a:lnTo>
                  <a:lnTo>
                    <a:pt x="121" y="813"/>
                  </a:lnTo>
                  <a:lnTo>
                    <a:pt x="123" y="816"/>
                  </a:lnTo>
                  <a:lnTo>
                    <a:pt x="125" y="820"/>
                  </a:lnTo>
                  <a:lnTo>
                    <a:pt x="125" y="824"/>
                  </a:lnTo>
                  <a:lnTo>
                    <a:pt x="127" y="827"/>
                  </a:lnTo>
                  <a:lnTo>
                    <a:pt x="129" y="832"/>
                  </a:lnTo>
                  <a:lnTo>
                    <a:pt x="131" y="835"/>
                  </a:lnTo>
                  <a:lnTo>
                    <a:pt x="132" y="838"/>
                  </a:lnTo>
                  <a:lnTo>
                    <a:pt x="134" y="843"/>
                  </a:lnTo>
                  <a:lnTo>
                    <a:pt x="134" y="846"/>
                  </a:lnTo>
                  <a:lnTo>
                    <a:pt x="136" y="849"/>
                  </a:lnTo>
                  <a:lnTo>
                    <a:pt x="138" y="853"/>
                  </a:lnTo>
                  <a:lnTo>
                    <a:pt x="140" y="857"/>
                  </a:lnTo>
                  <a:lnTo>
                    <a:pt x="142" y="860"/>
                  </a:lnTo>
                  <a:lnTo>
                    <a:pt x="144" y="863"/>
                  </a:lnTo>
                  <a:lnTo>
                    <a:pt x="145" y="868"/>
                  </a:lnTo>
                  <a:lnTo>
                    <a:pt x="147" y="871"/>
                  </a:lnTo>
                  <a:lnTo>
                    <a:pt x="149" y="874"/>
                  </a:lnTo>
                  <a:lnTo>
                    <a:pt x="151" y="878"/>
                  </a:lnTo>
                  <a:lnTo>
                    <a:pt x="153" y="882"/>
                  </a:lnTo>
                  <a:lnTo>
                    <a:pt x="155" y="885"/>
                  </a:lnTo>
                  <a:lnTo>
                    <a:pt x="157" y="889"/>
                  </a:lnTo>
                  <a:lnTo>
                    <a:pt x="158" y="893"/>
                  </a:lnTo>
                  <a:lnTo>
                    <a:pt x="160" y="897"/>
                  </a:lnTo>
                  <a:lnTo>
                    <a:pt x="162" y="901"/>
                  </a:lnTo>
                  <a:lnTo>
                    <a:pt x="164" y="904"/>
                  </a:lnTo>
                  <a:lnTo>
                    <a:pt x="164" y="907"/>
                  </a:lnTo>
                  <a:lnTo>
                    <a:pt x="168" y="911"/>
                  </a:lnTo>
                  <a:lnTo>
                    <a:pt x="170" y="914"/>
                  </a:lnTo>
                  <a:lnTo>
                    <a:pt x="172" y="917"/>
                  </a:lnTo>
                  <a:lnTo>
                    <a:pt x="173" y="921"/>
                  </a:lnTo>
                  <a:lnTo>
                    <a:pt x="175" y="924"/>
                  </a:lnTo>
                  <a:lnTo>
                    <a:pt x="177" y="927"/>
                  </a:lnTo>
                  <a:lnTo>
                    <a:pt x="179" y="931"/>
                  </a:lnTo>
                  <a:lnTo>
                    <a:pt x="181" y="934"/>
                  </a:lnTo>
                  <a:lnTo>
                    <a:pt x="185" y="937"/>
                  </a:lnTo>
                  <a:lnTo>
                    <a:pt x="185" y="941"/>
                  </a:lnTo>
                  <a:lnTo>
                    <a:pt x="186" y="944"/>
                  </a:lnTo>
                  <a:lnTo>
                    <a:pt x="188" y="948"/>
                  </a:lnTo>
                  <a:lnTo>
                    <a:pt x="192" y="951"/>
                  </a:lnTo>
                  <a:lnTo>
                    <a:pt x="194" y="954"/>
                  </a:lnTo>
                  <a:lnTo>
                    <a:pt x="194" y="958"/>
                  </a:lnTo>
                  <a:lnTo>
                    <a:pt x="198" y="961"/>
                  </a:lnTo>
                  <a:lnTo>
                    <a:pt x="199" y="964"/>
                  </a:lnTo>
                  <a:lnTo>
                    <a:pt x="201" y="967"/>
                  </a:lnTo>
                  <a:lnTo>
                    <a:pt x="205" y="970"/>
                  </a:lnTo>
                  <a:lnTo>
                    <a:pt x="205" y="973"/>
                  </a:lnTo>
                  <a:lnTo>
                    <a:pt x="207" y="976"/>
                  </a:lnTo>
                  <a:lnTo>
                    <a:pt x="211" y="980"/>
                  </a:lnTo>
                  <a:lnTo>
                    <a:pt x="213" y="983"/>
                  </a:lnTo>
                  <a:lnTo>
                    <a:pt x="214" y="987"/>
                  </a:lnTo>
                  <a:lnTo>
                    <a:pt x="218" y="992"/>
                  </a:lnTo>
                  <a:lnTo>
                    <a:pt x="220" y="995"/>
                  </a:lnTo>
                  <a:lnTo>
                    <a:pt x="224" y="1000"/>
                  </a:lnTo>
                  <a:lnTo>
                    <a:pt x="226" y="1004"/>
                  </a:lnTo>
                  <a:lnTo>
                    <a:pt x="229" y="1008"/>
                  </a:lnTo>
                  <a:lnTo>
                    <a:pt x="233" y="1013"/>
                  </a:lnTo>
                  <a:lnTo>
                    <a:pt x="235" y="1017"/>
                  </a:lnTo>
                  <a:lnTo>
                    <a:pt x="239" y="1020"/>
                  </a:lnTo>
                  <a:lnTo>
                    <a:pt x="242" y="1024"/>
                  </a:lnTo>
                  <a:lnTo>
                    <a:pt x="244" y="1029"/>
                  </a:lnTo>
                  <a:lnTo>
                    <a:pt x="248" y="1032"/>
                  </a:lnTo>
                  <a:lnTo>
                    <a:pt x="252" y="1036"/>
                  </a:lnTo>
                  <a:lnTo>
                    <a:pt x="254" y="1040"/>
                  </a:lnTo>
                  <a:lnTo>
                    <a:pt x="257" y="1044"/>
                  </a:lnTo>
                  <a:lnTo>
                    <a:pt x="263" y="1048"/>
                  </a:lnTo>
                  <a:lnTo>
                    <a:pt x="265" y="1051"/>
                  </a:lnTo>
                  <a:lnTo>
                    <a:pt x="268" y="1055"/>
                  </a:lnTo>
                  <a:lnTo>
                    <a:pt x="274" y="1059"/>
                  </a:lnTo>
                  <a:lnTo>
                    <a:pt x="276" y="1063"/>
                  </a:lnTo>
                  <a:lnTo>
                    <a:pt x="282" y="1066"/>
                  </a:lnTo>
                  <a:lnTo>
                    <a:pt x="283" y="1071"/>
                  </a:lnTo>
                  <a:lnTo>
                    <a:pt x="289" y="1074"/>
                  </a:lnTo>
                  <a:lnTo>
                    <a:pt x="293" y="1077"/>
                  </a:lnTo>
                  <a:lnTo>
                    <a:pt x="296" y="1081"/>
                  </a:lnTo>
                  <a:lnTo>
                    <a:pt x="300" y="1085"/>
                  </a:lnTo>
                  <a:lnTo>
                    <a:pt x="304" y="1088"/>
                  </a:lnTo>
                  <a:lnTo>
                    <a:pt x="309" y="1092"/>
                  </a:lnTo>
                  <a:lnTo>
                    <a:pt x="313" y="1096"/>
                  </a:lnTo>
                  <a:lnTo>
                    <a:pt x="317" y="1099"/>
                  </a:lnTo>
                  <a:lnTo>
                    <a:pt x="323" y="1102"/>
                  </a:lnTo>
                  <a:lnTo>
                    <a:pt x="326" y="1106"/>
                  </a:lnTo>
                  <a:lnTo>
                    <a:pt x="332" y="1110"/>
                  </a:lnTo>
                  <a:lnTo>
                    <a:pt x="336" y="1114"/>
                  </a:lnTo>
                  <a:lnTo>
                    <a:pt x="341" y="1117"/>
                  </a:lnTo>
                  <a:lnTo>
                    <a:pt x="345" y="1120"/>
                  </a:lnTo>
                  <a:lnTo>
                    <a:pt x="350" y="1124"/>
                  </a:lnTo>
                  <a:lnTo>
                    <a:pt x="354" y="1127"/>
                  </a:lnTo>
                  <a:lnTo>
                    <a:pt x="360" y="1130"/>
                  </a:lnTo>
                  <a:lnTo>
                    <a:pt x="364" y="1133"/>
                  </a:lnTo>
                  <a:lnTo>
                    <a:pt x="369" y="1136"/>
                  </a:lnTo>
                  <a:lnTo>
                    <a:pt x="375" y="1140"/>
                  </a:lnTo>
                  <a:lnTo>
                    <a:pt x="378" y="1143"/>
                  </a:lnTo>
                  <a:lnTo>
                    <a:pt x="384" y="1146"/>
                  </a:lnTo>
                  <a:lnTo>
                    <a:pt x="390" y="1149"/>
                  </a:lnTo>
                  <a:lnTo>
                    <a:pt x="393" y="1152"/>
                  </a:lnTo>
                  <a:lnTo>
                    <a:pt x="399" y="1155"/>
                  </a:lnTo>
                  <a:lnTo>
                    <a:pt x="405" y="1158"/>
                  </a:lnTo>
                  <a:lnTo>
                    <a:pt x="410" y="1161"/>
                  </a:lnTo>
                  <a:lnTo>
                    <a:pt x="414" y="1164"/>
                  </a:lnTo>
                  <a:lnTo>
                    <a:pt x="421" y="1167"/>
                  </a:lnTo>
                  <a:lnTo>
                    <a:pt x="425" y="1171"/>
                  </a:lnTo>
                  <a:lnTo>
                    <a:pt x="433" y="1173"/>
                  </a:lnTo>
                  <a:lnTo>
                    <a:pt x="436" y="1176"/>
                  </a:lnTo>
                  <a:lnTo>
                    <a:pt x="444" y="1179"/>
                  </a:lnTo>
                  <a:lnTo>
                    <a:pt x="447" y="1181"/>
                  </a:lnTo>
                  <a:lnTo>
                    <a:pt x="453" y="1184"/>
                  </a:lnTo>
                  <a:lnTo>
                    <a:pt x="459" y="1187"/>
                  </a:lnTo>
                  <a:lnTo>
                    <a:pt x="464" y="1190"/>
                  </a:lnTo>
                  <a:lnTo>
                    <a:pt x="472" y="1192"/>
                  </a:lnTo>
                  <a:lnTo>
                    <a:pt x="477" y="1195"/>
                  </a:lnTo>
                  <a:lnTo>
                    <a:pt x="483" y="1198"/>
                  </a:lnTo>
                  <a:lnTo>
                    <a:pt x="488" y="1201"/>
                  </a:lnTo>
                  <a:lnTo>
                    <a:pt x="494" y="1203"/>
                  </a:lnTo>
                  <a:lnTo>
                    <a:pt x="501" y="1206"/>
                  </a:lnTo>
                  <a:lnTo>
                    <a:pt x="505" y="1208"/>
                  </a:lnTo>
                  <a:lnTo>
                    <a:pt x="513" y="1211"/>
                  </a:lnTo>
                  <a:lnTo>
                    <a:pt x="518" y="1213"/>
                  </a:lnTo>
                  <a:lnTo>
                    <a:pt x="524" y="1217"/>
                  </a:lnTo>
                  <a:lnTo>
                    <a:pt x="531" y="1219"/>
                  </a:lnTo>
                  <a:lnTo>
                    <a:pt x="537" y="1222"/>
                  </a:lnTo>
                  <a:lnTo>
                    <a:pt x="544" y="1224"/>
                  </a:lnTo>
                  <a:lnTo>
                    <a:pt x="550" y="1226"/>
                  </a:lnTo>
                  <a:lnTo>
                    <a:pt x="556" y="1229"/>
                  </a:lnTo>
                  <a:lnTo>
                    <a:pt x="563" y="1231"/>
                  </a:lnTo>
                  <a:lnTo>
                    <a:pt x="569" y="1233"/>
                  </a:lnTo>
                  <a:lnTo>
                    <a:pt x="582" y="1237"/>
                  </a:lnTo>
                  <a:lnTo>
                    <a:pt x="593" y="1242"/>
                  </a:lnTo>
                  <a:lnTo>
                    <a:pt x="608" y="1246"/>
                  </a:lnTo>
                  <a:lnTo>
                    <a:pt x="621" y="1250"/>
                  </a:lnTo>
                  <a:lnTo>
                    <a:pt x="634" y="1254"/>
                  </a:lnTo>
                  <a:lnTo>
                    <a:pt x="647" y="1258"/>
                  </a:lnTo>
                  <a:lnTo>
                    <a:pt x="662" y="1261"/>
                  </a:lnTo>
                  <a:lnTo>
                    <a:pt x="675" y="1265"/>
                  </a:lnTo>
                  <a:lnTo>
                    <a:pt x="688" y="1268"/>
                  </a:lnTo>
                  <a:lnTo>
                    <a:pt x="703" y="1271"/>
                  </a:lnTo>
                  <a:lnTo>
                    <a:pt x="716" y="1275"/>
                  </a:lnTo>
                  <a:lnTo>
                    <a:pt x="731" y="1278"/>
                  </a:lnTo>
                  <a:lnTo>
                    <a:pt x="744" y="1281"/>
                  </a:lnTo>
                  <a:lnTo>
                    <a:pt x="761" y="1284"/>
                  </a:lnTo>
                  <a:lnTo>
                    <a:pt x="774" y="1287"/>
                  </a:lnTo>
                  <a:lnTo>
                    <a:pt x="789" y="1289"/>
                  </a:lnTo>
                  <a:lnTo>
                    <a:pt x="804" y="1292"/>
                  </a:lnTo>
                  <a:lnTo>
                    <a:pt x="818" y="1294"/>
                  </a:lnTo>
                  <a:lnTo>
                    <a:pt x="848" y="1298"/>
                  </a:lnTo>
                  <a:lnTo>
                    <a:pt x="878" y="1302"/>
                  </a:lnTo>
                  <a:lnTo>
                    <a:pt x="908" y="1304"/>
                  </a:lnTo>
                  <a:lnTo>
                    <a:pt x="938" y="1307"/>
                  </a:lnTo>
                  <a:lnTo>
                    <a:pt x="938" y="1493"/>
                  </a:lnTo>
                  <a:lnTo>
                    <a:pt x="1003" y="1493"/>
                  </a:lnTo>
                  <a:lnTo>
                    <a:pt x="1005" y="1311"/>
                  </a:lnTo>
                  <a:lnTo>
                    <a:pt x="1003" y="1274"/>
                  </a:lnTo>
                  <a:lnTo>
                    <a:pt x="945" y="1271"/>
                  </a:lnTo>
                  <a:lnTo>
                    <a:pt x="887" y="1266"/>
                  </a:lnTo>
                  <a:lnTo>
                    <a:pt x="858" y="1261"/>
                  </a:lnTo>
                  <a:lnTo>
                    <a:pt x="830" y="1258"/>
                  </a:lnTo>
                  <a:lnTo>
                    <a:pt x="802" y="1253"/>
                  </a:lnTo>
                  <a:lnTo>
                    <a:pt x="789" y="1250"/>
                  </a:lnTo>
                  <a:lnTo>
                    <a:pt x="774" y="1248"/>
                  </a:lnTo>
                  <a:lnTo>
                    <a:pt x="761" y="1245"/>
                  </a:lnTo>
                  <a:lnTo>
                    <a:pt x="746" y="1242"/>
                  </a:lnTo>
                  <a:lnTo>
                    <a:pt x="733" y="1240"/>
                  </a:lnTo>
                  <a:lnTo>
                    <a:pt x="720" y="1236"/>
                  </a:lnTo>
                  <a:lnTo>
                    <a:pt x="707" y="1233"/>
                  </a:lnTo>
                  <a:lnTo>
                    <a:pt x="694" y="1229"/>
                  </a:lnTo>
                  <a:lnTo>
                    <a:pt x="680" y="1226"/>
                  </a:lnTo>
                  <a:lnTo>
                    <a:pt x="667" y="1223"/>
                  </a:lnTo>
                  <a:lnTo>
                    <a:pt x="653" y="1219"/>
                  </a:lnTo>
                  <a:lnTo>
                    <a:pt x="641" y="1215"/>
                  </a:lnTo>
                  <a:lnTo>
                    <a:pt x="628" y="1210"/>
                  </a:lnTo>
                  <a:lnTo>
                    <a:pt x="615" y="1206"/>
                  </a:lnTo>
                  <a:lnTo>
                    <a:pt x="604" y="1202"/>
                  </a:lnTo>
                  <a:lnTo>
                    <a:pt x="593" y="1197"/>
                  </a:lnTo>
                  <a:lnTo>
                    <a:pt x="580" y="1192"/>
                  </a:lnTo>
                  <a:lnTo>
                    <a:pt x="567" y="1188"/>
                  </a:lnTo>
                  <a:lnTo>
                    <a:pt x="561" y="1186"/>
                  </a:lnTo>
                  <a:lnTo>
                    <a:pt x="556" y="1183"/>
                  </a:lnTo>
                  <a:lnTo>
                    <a:pt x="550" y="1181"/>
                  </a:lnTo>
                  <a:lnTo>
                    <a:pt x="544" y="1179"/>
                  </a:lnTo>
                  <a:lnTo>
                    <a:pt x="539" y="1176"/>
                  </a:lnTo>
                  <a:lnTo>
                    <a:pt x="533" y="1174"/>
                  </a:lnTo>
                  <a:lnTo>
                    <a:pt x="526" y="1171"/>
                  </a:lnTo>
                  <a:lnTo>
                    <a:pt x="522" y="1169"/>
                  </a:lnTo>
                  <a:lnTo>
                    <a:pt x="515" y="1166"/>
                  </a:lnTo>
                  <a:lnTo>
                    <a:pt x="511" y="1164"/>
                  </a:lnTo>
                  <a:lnTo>
                    <a:pt x="503" y="1161"/>
                  </a:lnTo>
                  <a:lnTo>
                    <a:pt x="500" y="1158"/>
                  </a:lnTo>
                  <a:lnTo>
                    <a:pt x="494" y="1155"/>
                  </a:lnTo>
                  <a:lnTo>
                    <a:pt x="488" y="1153"/>
                  </a:lnTo>
                  <a:lnTo>
                    <a:pt x="483" y="1150"/>
                  </a:lnTo>
                  <a:lnTo>
                    <a:pt x="477" y="1147"/>
                  </a:lnTo>
                  <a:lnTo>
                    <a:pt x="472" y="1145"/>
                  </a:lnTo>
                  <a:lnTo>
                    <a:pt x="466" y="1142"/>
                  </a:lnTo>
                  <a:lnTo>
                    <a:pt x="462" y="1139"/>
                  </a:lnTo>
                  <a:lnTo>
                    <a:pt x="455" y="1136"/>
                  </a:lnTo>
                  <a:lnTo>
                    <a:pt x="451" y="1133"/>
                  </a:lnTo>
                  <a:lnTo>
                    <a:pt x="446" y="1130"/>
                  </a:lnTo>
                  <a:lnTo>
                    <a:pt x="442" y="1128"/>
                  </a:lnTo>
                  <a:lnTo>
                    <a:pt x="436" y="1124"/>
                  </a:lnTo>
                  <a:lnTo>
                    <a:pt x="431" y="1121"/>
                  </a:lnTo>
                  <a:lnTo>
                    <a:pt x="425" y="1119"/>
                  </a:lnTo>
                  <a:lnTo>
                    <a:pt x="421" y="1115"/>
                  </a:lnTo>
                  <a:lnTo>
                    <a:pt x="416" y="1112"/>
                  </a:lnTo>
                  <a:lnTo>
                    <a:pt x="412" y="1109"/>
                  </a:lnTo>
                  <a:lnTo>
                    <a:pt x="406" y="1105"/>
                  </a:lnTo>
                  <a:lnTo>
                    <a:pt x="403" y="1102"/>
                  </a:lnTo>
                  <a:lnTo>
                    <a:pt x="397" y="1099"/>
                  </a:lnTo>
                  <a:lnTo>
                    <a:pt x="393" y="1096"/>
                  </a:lnTo>
                  <a:lnTo>
                    <a:pt x="390" y="1092"/>
                  </a:lnTo>
                  <a:lnTo>
                    <a:pt x="384" y="1089"/>
                  </a:lnTo>
                  <a:lnTo>
                    <a:pt x="380" y="1086"/>
                  </a:lnTo>
                  <a:lnTo>
                    <a:pt x="375" y="1082"/>
                  </a:lnTo>
                  <a:lnTo>
                    <a:pt x="373" y="1079"/>
                  </a:lnTo>
                  <a:lnTo>
                    <a:pt x="367" y="1076"/>
                  </a:lnTo>
                  <a:lnTo>
                    <a:pt x="364" y="1072"/>
                  </a:lnTo>
                  <a:lnTo>
                    <a:pt x="360" y="1069"/>
                  </a:lnTo>
                  <a:lnTo>
                    <a:pt x="354" y="1066"/>
                  </a:lnTo>
                  <a:lnTo>
                    <a:pt x="350" y="1062"/>
                  </a:lnTo>
                  <a:lnTo>
                    <a:pt x="347" y="1059"/>
                  </a:lnTo>
                  <a:lnTo>
                    <a:pt x="343" y="1055"/>
                  </a:lnTo>
                  <a:lnTo>
                    <a:pt x="339" y="1051"/>
                  </a:lnTo>
                  <a:lnTo>
                    <a:pt x="334" y="1048"/>
                  </a:lnTo>
                  <a:lnTo>
                    <a:pt x="332" y="1045"/>
                  </a:lnTo>
                  <a:lnTo>
                    <a:pt x="328" y="1041"/>
                  </a:lnTo>
                  <a:lnTo>
                    <a:pt x="324" y="1037"/>
                  </a:lnTo>
                  <a:lnTo>
                    <a:pt x="321" y="1034"/>
                  </a:lnTo>
                  <a:lnTo>
                    <a:pt x="317" y="1029"/>
                  </a:lnTo>
                  <a:lnTo>
                    <a:pt x="313" y="1026"/>
                  </a:lnTo>
                  <a:lnTo>
                    <a:pt x="311" y="1023"/>
                  </a:lnTo>
                  <a:lnTo>
                    <a:pt x="306" y="1019"/>
                  </a:lnTo>
                  <a:lnTo>
                    <a:pt x="304" y="1015"/>
                  </a:lnTo>
                  <a:lnTo>
                    <a:pt x="300" y="1011"/>
                  </a:lnTo>
                  <a:lnTo>
                    <a:pt x="296" y="1007"/>
                  </a:lnTo>
                  <a:lnTo>
                    <a:pt x="295" y="1003"/>
                  </a:lnTo>
                  <a:lnTo>
                    <a:pt x="293" y="998"/>
                  </a:lnTo>
                  <a:lnTo>
                    <a:pt x="289" y="995"/>
                  </a:lnTo>
                  <a:lnTo>
                    <a:pt x="285" y="991"/>
                  </a:lnTo>
                  <a:lnTo>
                    <a:pt x="283" y="986"/>
                  </a:lnTo>
                  <a:lnTo>
                    <a:pt x="280" y="983"/>
                  </a:lnTo>
                  <a:lnTo>
                    <a:pt x="280" y="9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0" name="Freeform 24">
              <a:extLst>
                <a:ext uri="{FF2B5EF4-FFF2-40B4-BE49-F238E27FC236}">
                  <a16:creationId xmlns:a16="http://schemas.microsoft.com/office/drawing/2014/main" id="{737087F9-FB21-46C2-8614-73DA833A9138}"/>
                </a:ext>
              </a:extLst>
            </p:cNvPr>
            <p:cNvSpPr>
              <a:spLocks/>
            </p:cNvSpPr>
            <p:nvPr/>
          </p:nvSpPr>
          <p:spPr bwMode="auto">
            <a:xfrm>
              <a:off x="4418" y="3210"/>
              <a:ext cx="754" cy="163"/>
            </a:xfrm>
            <a:custGeom>
              <a:avLst/>
              <a:gdLst>
                <a:gd name="T0" fmla="*/ 1342 w 1506"/>
                <a:gd name="T1" fmla="*/ 48 h 163"/>
                <a:gd name="T2" fmla="*/ 1223 w 1506"/>
                <a:gd name="T3" fmla="*/ 58 h 163"/>
                <a:gd name="T4" fmla="*/ 1098 w 1506"/>
                <a:gd name="T5" fmla="*/ 64 h 163"/>
                <a:gd name="T6" fmla="*/ 751 w 1506"/>
                <a:gd name="T7" fmla="*/ 71 h 163"/>
                <a:gd name="T8" fmla="*/ 328 w 1506"/>
                <a:gd name="T9" fmla="*/ 59 h 163"/>
                <a:gd name="T10" fmla="*/ 210 w 1506"/>
                <a:gd name="T11" fmla="*/ 50 h 163"/>
                <a:gd name="T12" fmla="*/ 100 w 1506"/>
                <a:gd name="T13" fmla="*/ 40 h 163"/>
                <a:gd name="T14" fmla="*/ 128 w 1506"/>
                <a:gd name="T15" fmla="*/ 47 h 163"/>
                <a:gd name="T16" fmla="*/ 153 w 1506"/>
                <a:gd name="T17" fmla="*/ 56 h 163"/>
                <a:gd name="T18" fmla="*/ 181 w 1506"/>
                <a:gd name="T19" fmla="*/ 63 h 163"/>
                <a:gd name="T20" fmla="*/ 227 w 1506"/>
                <a:gd name="T21" fmla="*/ 73 h 163"/>
                <a:gd name="T22" fmla="*/ 283 w 1506"/>
                <a:gd name="T23" fmla="*/ 84 h 163"/>
                <a:gd name="T24" fmla="*/ 343 w 1506"/>
                <a:gd name="T25" fmla="*/ 95 h 163"/>
                <a:gd name="T26" fmla="*/ 404 w 1506"/>
                <a:gd name="T27" fmla="*/ 104 h 163"/>
                <a:gd name="T28" fmla="*/ 466 w 1506"/>
                <a:gd name="T29" fmla="*/ 111 h 163"/>
                <a:gd name="T30" fmla="*/ 572 w 1506"/>
                <a:gd name="T31" fmla="*/ 120 h 163"/>
                <a:gd name="T32" fmla="*/ 747 w 1506"/>
                <a:gd name="T33" fmla="*/ 126 h 163"/>
                <a:gd name="T34" fmla="*/ 1008 w 1506"/>
                <a:gd name="T35" fmla="*/ 117 h 163"/>
                <a:gd name="T36" fmla="*/ 1115 w 1506"/>
                <a:gd name="T37" fmla="*/ 105 h 163"/>
                <a:gd name="T38" fmla="*/ 1178 w 1506"/>
                <a:gd name="T39" fmla="*/ 97 h 163"/>
                <a:gd name="T40" fmla="*/ 1238 w 1506"/>
                <a:gd name="T41" fmla="*/ 87 h 163"/>
                <a:gd name="T42" fmla="*/ 1297 w 1506"/>
                <a:gd name="T43" fmla="*/ 76 h 163"/>
                <a:gd name="T44" fmla="*/ 1355 w 1506"/>
                <a:gd name="T45" fmla="*/ 63 h 163"/>
                <a:gd name="T46" fmla="*/ 1381 w 1506"/>
                <a:gd name="T47" fmla="*/ 56 h 163"/>
                <a:gd name="T48" fmla="*/ 1411 w 1506"/>
                <a:gd name="T49" fmla="*/ 47 h 163"/>
                <a:gd name="T50" fmla="*/ 1463 w 1506"/>
                <a:gd name="T51" fmla="*/ 63 h 163"/>
                <a:gd name="T52" fmla="*/ 1431 w 1506"/>
                <a:gd name="T53" fmla="*/ 73 h 163"/>
                <a:gd name="T54" fmla="*/ 1402 w 1506"/>
                <a:gd name="T55" fmla="*/ 81 h 163"/>
                <a:gd name="T56" fmla="*/ 1370 w 1506"/>
                <a:gd name="T57" fmla="*/ 89 h 163"/>
                <a:gd name="T58" fmla="*/ 1338 w 1506"/>
                <a:gd name="T59" fmla="*/ 98 h 163"/>
                <a:gd name="T60" fmla="*/ 1307 w 1506"/>
                <a:gd name="T61" fmla="*/ 105 h 163"/>
                <a:gd name="T62" fmla="*/ 1273 w 1506"/>
                <a:gd name="T63" fmla="*/ 112 h 163"/>
                <a:gd name="T64" fmla="*/ 1221 w 1506"/>
                <a:gd name="T65" fmla="*/ 123 h 163"/>
                <a:gd name="T66" fmla="*/ 1154 w 1506"/>
                <a:gd name="T67" fmla="*/ 133 h 163"/>
                <a:gd name="T68" fmla="*/ 1087 w 1506"/>
                <a:gd name="T69" fmla="*/ 143 h 163"/>
                <a:gd name="T70" fmla="*/ 1019 w 1506"/>
                <a:gd name="T71" fmla="*/ 149 h 163"/>
                <a:gd name="T72" fmla="*/ 906 w 1506"/>
                <a:gd name="T73" fmla="*/ 159 h 163"/>
                <a:gd name="T74" fmla="*/ 680 w 1506"/>
                <a:gd name="T75" fmla="*/ 160 h 163"/>
                <a:gd name="T76" fmla="*/ 499 w 1506"/>
                <a:gd name="T77" fmla="*/ 148 h 163"/>
                <a:gd name="T78" fmla="*/ 412 w 1506"/>
                <a:gd name="T79" fmla="*/ 138 h 163"/>
                <a:gd name="T80" fmla="*/ 348 w 1506"/>
                <a:gd name="T81" fmla="*/ 129 h 163"/>
                <a:gd name="T82" fmla="*/ 283 w 1506"/>
                <a:gd name="T83" fmla="*/ 118 h 163"/>
                <a:gd name="T84" fmla="*/ 222 w 1506"/>
                <a:gd name="T85" fmla="*/ 105 h 163"/>
                <a:gd name="T86" fmla="*/ 190 w 1506"/>
                <a:gd name="T87" fmla="*/ 98 h 163"/>
                <a:gd name="T88" fmla="*/ 160 w 1506"/>
                <a:gd name="T89" fmla="*/ 91 h 163"/>
                <a:gd name="T90" fmla="*/ 130 w 1506"/>
                <a:gd name="T91" fmla="*/ 83 h 163"/>
                <a:gd name="T92" fmla="*/ 100 w 1506"/>
                <a:gd name="T93" fmla="*/ 75 h 163"/>
                <a:gd name="T94" fmla="*/ 76 w 1506"/>
                <a:gd name="T95" fmla="*/ 65 h 163"/>
                <a:gd name="T96" fmla="*/ 63 w 1506"/>
                <a:gd name="T97" fmla="*/ 55 h 163"/>
                <a:gd name="T98" fmla="*/ 54 w 1506"/>
                <a:gd name="T99" fmla="*/ 46 h 163"/>
                <a:gd name="T100" fmla="*/ 43 w 1506"/>
                <a:gd name="T101" fmla="*/ 37 h 163"/>
                <a:gd name="T102" fmla="*/ 33 w 1506"/>
                <a:gd name="T103" fmla="*/ 28 h 163"/>
                <a:gd name="T104" fmla="*/ 22 w 1506"/>
                <a:gd name="T105" fmla="*/ 20 h 163"/>
                <a:gd name="T106" fmla="*/ 15 w 1506"/>
                <a:gd name="T107" fmla="*/ 11 h 163"/>
                <a:gd name="T108" fmla="*/ 2 w 1506"/>
                <a:gd name="T109" fmla="*/ 1 h 163"/>
                <a:gd name="T110" fmla="*/ 91 w 1506"/>
                <a:gd name="T111" fmla="*/ 5 h 163"/>
                <a:gd name="T112" fmla="*/ 212 w 1506"/>
                <a:gd name="T113" fmla="*/ 15 h 163"/>
                <a:gd name="T114" fmla="*/ 343 w 1506"/>
                <a:gd name="T115" fmla="*/ 24 h 163"/>
                <a:gd name="T116" fmla="*/ 576 w 1506"/>
                <a:gd name="T117" fmla="*/ 32 h 163"/>
                <a:gd name="T118" fmla="*/ 1154 w 1506"/>
                <a:gd name="T119" fmla="*/ 25 h 163"/>
                <a:gd name="T120" fmla="*/ 1335 w 1506"/>
                <a:gd name="T121" fmla="*/ 15 h 163"/>
                <a:gd name="T122" fmla="*/ 1461 w 1506"/>
                <a:gd name="T123" fmla="*/ 4 h 163"/>
                <a:gd name="T124" fmla="*/ 1417 w 1506"/>
                <a:gd name="T125" fmla="*/ 41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506" h="163">
                  <a:moveTo>
                    <a:pt x="1417" y="41"/>
                  </a:moveTo>
                  <a:lnTo>
                    <a:pt x="1379" y="45"/>
                  </a:lnTo>
                  <a:lnTo>
                    <a:pt x="1342" y="48"/>
                  </a:lnTo>
                  <a:lnTo>
                    <a:pt x="1303" y="51"/>
                  </a:lnTo>
                  <a:lnTo>
                    <a:pt x="1262" y="55"/>
                  </a:lnTo>
                  <a:lnTo>
                    <a:pt x="1223" y="58"/>
                  </a:lnTo>
                  <a:lnTo>
                    <a:pt x="1182" y="60"/>
                  </a:lnTo>
                  <a:lnTo>
                    <a:pt x="1139" y="63"/>
                  </a:lnTo>
                  <a:lnTo>
                    <a:pt x="1098" y="64"/>
                  </a:lnTo>
                  <a:lnTo>
                    <a:pt x="1012" y="68"/>
                  </a:lnTo>
                  <a:lnTo>
                    <a:pt x="924" y="70"/>
                  </a:lnTo>
                  <a:lnTo>
                    <a:pt x="751" y="71"/>
                  </a:lnTo>
                  <a:lnTo>
                    <a:pt x="578" y="69"/>
                  </a:lnTo>
                  <a:lnTo>
                    <a:pt x="408" y="63"/>
                  </a:lnTo>
                  <a:lnTo>
                    <a:pt x="328" y="59"/>
                  </a:lnTo>
                  <a:lnTo>
                    <a:pt x="287" y="57"/>
                  </a:lnTo>
                  <a:lnTo>
                    <a:pt x="250" y="52"/>
                  </a:lnTo>
                  <a:lnTo>
                    <a:pt x="210" y="50"/>
                  </a:lnTo>
                  <a:lnTo>
                    <a:pt x="173" y="46"/>
                  </a:lnTo>
                  <a:lnTo>
                    <a:pt x="138" y="43"/>
                  </a:lnTo>
                  <a:lnTo>
                    <a:pt x="100" y="40"/>
                  </a:lnTo>
                  <a:lnTo>
                    <a:pt x="112" y="42"/>
                  </a:lnTo>
                  <a:lnTo>
                    <a:pt x="119" y="45"/>
                  </a:lnTo>
                  <a:lnTo>
                    <a:pt x="128" y="47"/>
                  </a:lnTo>
                  <a:lnTo>
                    <a:pt x="136" y="50"/>
                  </a:lnTo>
                  <a:lnTo>
                    <a:pt x="145" y="52"/>
                  </a:lnTo>
                  <a:lnTo>
                    <a:pt x="153" y="56"/>
                  </a:lnTo>
                  <a:lnTo>
                    <a:pt x="162" y="58"/>
                  </a:lnTo>
                  <a:lnTo>
                    <a:pt x="171" y="60"/>
                  </a:lnTo>
                  <a:lnTo>
                    <a:pt x="181" y="63"/>
                  </a:lnTo>
                  <a:lnTo>
                    <a:pt x="190" y="65"/>
                  </a:lnTo>
                  <a:lnTo>
                    <a:pt x="208" y="69"/>
                  </a:lnTo>
                  <a:lnTo>
                    <a:pt x="227" y="73"/>
                  </a:lnTo>
                  <a:lnTo>
                    <a:pt x="246" y="77"/>
                  </a:lnTo>
                  <a:lnTo>
                    <a:pt x="264" y="81"/>
                  </a:lnTo>
                  <a:lnTo>
                    <a:pt x="283" y="84"/>
                  </a:lnTo>
                  <a:lnTo>
                    <a:pt x="304" y="89"/>
                  </a:lnTo>
                  <a:lnTo>
                    <a:pt x="322" y="92"/>
                  </a:lnTo>
                  <a:lnTo>
                    <a:pt x="343" y="95"/>
                  </a:lnTo>
                  <a:lnTo>
                    <a:pt x="363" y="98"/>
                  </a:lnTo>
                  <a:lnTo>
                    <a:pt x="384" y="101"/>
                  </a:lnTo>
                  <a:lnTo>
                    <a:pt x="404" y="104"/>
                  </a:lnTo>
                  <a:lnTo>
                    <a:pt x="425" y="106"/>
                  </a:lnTo>
                  <a:lnTo>
                    <a:pt x="445" y="109"/>
                  </a:lnTo>
                  <a:lnTo>
                    <a:pt x="466" y="111"/>
                  </a:lnTo>
                  <a:lnTo>
                    <a:pt x="488" y="113"/>
                  </a:lnTo>
                  <a:lnTo>
                    <a:pt x="529" y="117"/>
                  </a:lnTo>
                  <a:lnTo>
                    <a:pt x="572" y="120"/>
                  </a:lnTo>
                  <a:lnTo>
                    <a:pt x="617" y="123"/>
                  </a:lnTo>
                  <a:lnTo>
                    <a:pt x="660" y="125"/>
                  </a:lnTo>
                  <a:lnTo>
                    <a:pt x="747" y="126"/>
                  </a:lnTo>
                  <a:lnTo>
                    <a:pt x="835" y="126"/>
                  </a:lnTo>
                  <a:lnTo>
                    <a:pt x="923" y="122"/>
                  </a:lnTo>
                  <a:lnTo>
                    <a:pt x="1008" y="117"/>
                  </a:lnTo>
                  <a:lnTo>
                    <a:pt x="1051" y="113"/>
                  </a:lnTo>
                  <a:lnTo>
                    <a:pt x="1092" y="108"/>
                  </a:lnTo>
                  <a:lnTo>
                    <a:pt x="1115" y="105"/>
                  </a:lnTo>
                  <a:lnTo>
                    <a:pt x="1135" y="103"/>
                  </a:lnTo>
                  <a:lnTo>
                    <a:pt x="1156" y="100"/>
                  </a:lnTo>
                  <a:lnTo>
                    <a:pt x="1178" y="97"/>
                  </a:lnTo>
                  <a:lnTo>
                    <a:pt x="1198" y="94"/>
                  </a:lnTo>
                  <a:lnTo>
                    <a:pt x="1219" y="90"/>
                  </a:lnTo>
                  <a:lnTo>
                    <a:pt x="1238" y="87"/>
                  </a:lnTo>
                  <a:lnTo>
                    <a:pt x="1258" y="84"/>
                  </a:lnTo>
                  <a:lnTo>
                    <a:pt x="1279" y="79"/>
                  </a:lnTo>
                  <a:lnTo>
                    <a:pt x="1297" y="76"/>
                  </a:lnTo>
                  <a:lnTo>
                    <a:pt x="1316" y="72"/>
                  </a:lnTo>
                  <a:lnTo>
                    <a:pt x="1336" y="67"/>
                  </a:lnTo>
                  <a:lnTo>
                    <a:pt x="1355" y="63"/>
                  </a:lnTo>
                  <a:lnTo>
                    <a:pt x="1364" y="60"/>
                  </a:lnTo>
                  <a:lnTo>
                    <a:pt x="1372" y="58"/>
                  </a:lnTo>
                  <a:lnTo>
                    <a:pt x="1381" y="56"/>
                  </a:lnTo>
                  <a:lnTo>
                    <a:pt x="1392" y="52"/>
                  </a:lnTo>
                  <a:lnTo>
                    <a:pt x="1402" y="50"/>
                  </a:lnTo>
                  <a:lnTo>
                    <a:pt x="1411" y="47"/>
                  </a:lnTo>
                  <a:lnTo>
                    <a:pt x="1461" y="44"/>
                  </a:lnTo>
                  <a:lnTo>
                    <a:pt x="1473" y="60"/>
                  </a:lnTo>
                  <a:lnTo>
                    <a:pt x="1463" y="63"/>
                  </a:lnTo>
                  <a:lnTo>
                    <a:pt x="1452" y="66"/>
                  </a:lnTo>
                  <a:lnTo>
                    <a:pt x="1443" y="69"/>
                  </a:lnTo>
                  <a:lnTo>
                    <a:pt x="1431" y="73"/>
                  </a:lnTo>
                  <a:lnTo>
                    <a:pt x="1422" y="75"/>
                  </a:lnTo>
                  <a:lnTo>
                    <a:pt x="1411" y="79"/>
                  </a:lnTo>
                  <a:lnTo>
                    <a:pt x="1402" y="81"/>
                  </a:lnTo>
                  <a:lnTo>
                    <a:pt x="1392" y="84"/>
                  </a:lnTo>
                  <a:lnTo>
                    <a:pt x="1381" y="87"/>
                  </a:lnTo>
                  <a:lnTo>
                    <a:pt x="1370" y="89"/>
                  </a:lnTo>
                  <a:lnTo>
                    <a:pt x="1361" y="92"/>
                  </a:lnTo>
                  <a:lnTo>
                    <a:pt x="1349" y="95"/>
                  </a:lnTo>
                  <a:lnTo>
                    <a:pt x="1338" y="98"/>
                  </a:lnTo>
                  <a:lnTo>
                    <a:pt x="1327" y="100"/>
                  </a:lnTo>
                  <a:lnTo>
                    <a:pt x="1318" y="103"/>
                  </a:lnTo>
                  <a:lnTo>
                    <a:pt x="1307" y="105"/>
                  </a:lnTo>
                  <a:lnTo>
                    <a:pt x="1295" y="107"/>
                  </a:lnTo>
                  <a:lnTo>
                    <a:pt x="1284" y="110"/>
                  </a:lnTo>
                  <a:lnTo>
                    <a:pt x="1273" y="112"/>
                  </a:lnTo>
                  <a:lnTo>
                    <a:pt x="1264" y="114"/>
                  </a:lnTo>
                  <a:lnTo>
                    <a:pt x="1241" y="119"/>
                  </a:lnTo>
                  <a:lnTo>
                    <a:pt x="1221" y="123"/>
                  </a:lnTo>
                  <a:lnTo>
                    <a:pt x="1198" y="126"/>
                  </a:lnTo>
                  <a:lnTo>
                    <a:pt x="1176" y="129"/>
                  </a:lnTo>
                  <a:lnTo>
                    <a:pt x="1154" y="133"/>
                  </a:lnTo>
                  <a:lnTo>
                    <a:pt x="1133" y="137"/>
                  </a:lnTo>
                  <a:lnTo>
                    <a:pt x="1111" y="139"/>
                  </a:lnTo>
                  <a:lnTo>
                    <a:pt x="1087" y="143"/>
                  </a:lnTo>
                  <a:lnTo>
                    <a:pt x="1064" y="145"/>
                  </a:lnTo>
                  <a:lnTo>
                    <a:pt x="1042" y="148"/>
                  </a:lnTo>
                  <a:lnTo>
                    <a:pt x="1019" y="149"/>
                  </a:lnTo>
                  <a:lnTo>
                    <a:pt x="997" y="152"/>
                  </a:lnTo>
                  <a:lnTo>
                    <a:pt x="952" y="155"/>
                  </a:lnTo>
                  <a:lnTo>
                    <a:pt x="906" y="159"/>
                  </a:lnTo>
                  <a:lnTo>
                    <a:pt x="861" y="160"/>
                  </a:lnTo>
                  <a:lnTo>
                    <a:pt x="770" y="163"/>
                  </a:lnTo>
                  <a:lnTo>
                    <a:pt x="680" y="160"/>
                  </a:lnTo>
                  <a:lnTo>
                    <a:pt x="589" y="156"/>
                  </a:lnTo>
                  <a:lnTo>
                    <a:pt x="546" y="153"/>
                  </a:lnTo>
                  <a:lnTo>
                    <a:pt x="499" y="148"/>
                  </a:lnTo>
                  <a:lnTo>
                    <a:pt x="456" y="144"/>
                  </a:lnTo>
                  <a:lnTo>
                    <a:pt x="434" y="141"/>
                  </a:lnTo>
                  <a:lnTo>
                    <a:pt x="412" y="138"/>
                  </a:lnTo>
                  <a:lnTo>
                    <a:pt x="391" y="135"/>
                  </a:lnTo>
                  <a:lnTo>
                    <a:pt x="371" y="133"/>
                  </a:lnTo>
                  <a:lnTo>
                    <a:pt x="348" y="129"/>
                  </a:lnTo>
                  <a:lnTo>
                    <a:pt x="326" y="126"/>
                  </a:lnTo>
                  <a:lnTo>
                    <a:pt x="305" y="122"/>
                  </a:lnTo>
                  <a:lnTo>
                    <a:pt x="283" y="118"/>
                  </a:lnTo>
                  <a:lnTo>
                    <a:pt x="263" y="114"/>
                  </a:lnTo>
                  <a:lnTo>
                    <a:pt x="242" y="110"/>
                  </a:lnTo>
                  <a:lnTo>
                    <a:pt x="222" y="105"/>
                  </a:lnTo>
                  <a:lnTo>
                    <a:pt x="210" y="103"/>
                  </a:lnTo>
                  <a:lnTo>
                    <a:pt x="201" y="100"/>
                  </a:lnTo>
                  <a:lnTo>
                    <a:pt x="190" y="98"/>
                  </a:lnTo>
                  <a:lnTo>
                    <a:pt x="181" y="95"/>
                  </a:lnTo>
                  <a:lnTo>
                    <a:pt x="171" y="94"/>
                  </a:lnTo>
                  <a:lnTo>
                    <a:pt x="160" y="91"/>
                  </a:lnTo>
                  <a:lnTo>
                    <a:pt x="151" y="89"/>
                  </a:lnTo>
                  <a:lnTo>
                    <a:pt x="141" y="85"/>
                  </a:lnTo>
                  <a:lnTo>
                    <a:pt x="130" y="83"/>
                  </a:lnTo>
                  <a:lnTo>
                    <a:pt x="121" y="80"/>
                  </a:lnTo>
                  <a:lnTo>
                    <a:pt x="112" y="78"/>
                  </a:lnTo>
                  <a:lnTo>
                    <a:pt x="100" y="75"/>
                  </a:lnTo>
                  <a:lnTo>
                    <a:pt x="91" y="72"/>
                  </a:lnTo>
                  <a:lnTo>
                    <a:pt x="82" y="69"/>
                  </a:lnTo>
                  <a:lnTo>
                    <a:pt x="76" y="65"/>
                  </a:lnTo>
                  <a:lnTo>
                    <a:pt x="71" y="62"/>
                  </a:lnTo>
                  <a:lnTo>
                    <a:pt x="67" y="58"/>
                  </a:lnTo>
                  <a:lnTo>
                    <a:pt x="63" y="55"/>
                  </a:lnTo>
                  <a:lnTo>
                    <a:pt x="61" y="51"/>
                  </a:lnTo>
                  <a:lnTo>
                    <a:pt x="57" y="49"/>
                  </a:lnTo>
                  <a:lnTo>
                    <a:pt x="54" y="46"/>
                  </a:lnTo>
                  <a:lnTo>
                    <a:pt x="50" y="43"/>
                  </a:lnTo>
                  <a:lnTo>
                    <a:pt x="48" y="40"/>
                  </a:lnTo>
                  <a:lnTo>
                    <a:pt x="43" y="37"/>
                  </a:lnTo>
                  <a:lnTo>
                    <a:pt x="41" y="34"/>
                  </a:lnTo>
                  <a:lnTo>
                    <a:pt x="37" y="31"/>
                  </a:lnTo>
                  <a:lnTo>
                    <a:pt x="33" y="28"/>
                  </a:lnTo>
                  <a:lnTo>
                    <a:pt x="31" y="25"/>
                  </a:lnTo>
                  <a:lnTo>
                    <a:pt x="26" y="22"/>
                  </a:lnTo>
                  <a:lnTo>
                    <a:pt x="22" y="20"/>
                  </a:lnTo>
                  <a:lnTo>
                    <a:pt x="20" y="16"/>
                  </a:lnTo>
                  <a:lnTo>
                    <a:pt x="18" y="14"/>
                  </a:lnTo>
                  <a:lnTo>
                    <a:pt x="15" y="11"/>
                  </a:lnTo>
                  <a:lnTo>
                    <a:pt x="9" y="7"/>
                  </a:lnTo>
                  <a:lnTo>
                    <a:pt x="3" y="4"/>
                  </a:lnTo>
                  <a:lnTo>
                    <a:pt x="2" y="1"/>
                  </a:lnTo>
                  <a:lnTo>
                    <a:pt x="0" y="0"/>
                  </a:lnTo>
                  <a:lnTo>
                    <a:pt x="54" y="0"/>
                  </a:lnTo>
                  <a:lnTo>
                    <a:pt x="91" y="5"/>
                  </a:lnTo>
                  <a:lnTo>
                    <a:pt x="130" y="8"/>
                  </a:lnTo>
                  <a:lnTo>
                    <a:pt x="171" y="12"/>
                  </a:lnTo>
                  <a:lnTo>
                    <a:pt x="212" y="15"/>
                  </a:lnTo>
                  <a:lnTo>
                    <a:pt x="255" y="18"/>
                  </a:lnTo>
                  <a:lnTo>
                    <a:pt x="298" y="21"/>
                  </a:lnTo>
                  <a:lnTo>
                    <a:pt x="343" y="24"/>
                  </a:lnTo>
                  <a:lnTo>
                    <a:pt x="387" y="25"/>
                  </a:lnTo>
                  <a:lnTo>
                    <a:pt x="481" y="30"/>
                  </a:lnTo>
                  <a:lnTo>
                    <a:pt x="576" y="32"/>
                  </a:lnTo>
                  <a:lnTo>
                    <a:pt x="770" y="35"/>
                  </a:lnTo>
                  <a:lnTo>
                    <a:pt x="964" y="32"/>
                  </a:lnTo>
                  <a:lnTo>
                    <a:pt x="1154" y="25"/>
                  </a:lnTo>
                  <a:lnTo>
                    <a:pt x="1247" y="20"/>
                  </a:lnTo>
                  <a:lnTo>
                    <a:pt x="1292" y="18"/>
                  </a:lnTo>
                  <a:lnTo>
                    <a:pt x="1335" y="15"/>
                  </a:lnTo>
                  <a:lnTo>
                    <a:pt x="1379" y="11"/>
                  </a:lnTo>
                  <a:lnTo>
                    <a:pt x="1420" y="8"/>
                  </a:lnTo>
                  <a:lnTo>
                    <a:pt x="1461" y="4"/>
                  </a:lnTo>
                  <a:lnTo>
                    <a:pt x="1500" y="0"/>
                  </a:lnTo>
                  <a:lnTo>
                    <a:pt x="1506" y="29"/>
                  </a:lnTo>
                  <a:lnTo>
                    <a:pt x="1417" y="41"/>
                  </a:lnTo>
                  <a:lnTo>
                    <a:pt x="1417" y="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1" name="Freeform 25">
              <a:extLst>
                <a:ext uri="{FF2B5EF4-FFF2-40B4-BE49-F238E27FC236}">
                  <a16:creationId xmlns:a16="http://schemas.microsoft.com/office/drawing/2014/main" id="{46F1BB7D-9D0A-4090-B47A-3EB21B45F6F7}"/>
                </a:ext>
              </a:extLst>
            </p:cNvPr>
            <p:cNvSpPr>
              <a:spLocks/>
            </p:cNvSpPr>
            <p:nvPr/>
          </p:nvSpPr>
          <p:spPr bwMode="auto">
            <a:xfrm>
              <a:off x="4826" y="3452"/>
              <a:ext cx="683" cy="621"/>
            </a:xfrm>
            <a:custGeom>
              <a:avLst/>
              <a:gdLst>
                <a:gd name="T0" fmla="*/ 1285 w 1367"/>
                <a:gd name="T1" fmla="*/ 149 h 621"/>
                <a:gd name="T2" fmla="*/ 1274 w 1367"/>
                <a:gd name="T3" fmla="*/ 128 h 621"/>
                <a:gd name="T4" fmla="*/ 1257 w 1367"/>
                <a:gd name="T5" fmla="*/ 110 h 621"/>
                <a:gd name="T6" fmla="*/ 1231 w 1367"/>
                <a:gd name="T7" fmla="*/ 91 h 621"/>
                <a:gd name="T8" fmla="*/ 1207 w 1367"/>
                <a:gd name="T9" fmla="*/ 75 h 621"/>
                <a:gd name="T10" fmla="*/ 1154 w 1367"/>
                <a:gd name="T11" fmla="*/ 56 h 621"/>
                <a:gd name="T12" fmla="*/ 1056 w 1367"/>
                <a:gd name="T13" fmla="*/ 39 h 621"/>
                <a:gd name="T14" fmla="*/ 888 w 1367"/>
                <a:gd name="T15" fmla="*/ 59 h 621"/>
                <a:gd name="T16" fmla="*/ 834 w 1367"/>
                <a:gd name="T17" fmla="*/ 82 h 621"/>
                <a:gd name="T18" fmla="*/ 808 w 1367"/>
                <a:gd name="T19" fmla="*/ 97 h 621"/>
                <a:gd name="T20" fmla="*/ 789 w 1367"/>
                <a:gd name="T21" fmla="*/ 115 h 621"/>
                <a:gd name="T22" fmla="*/ 776 w 1367"/>
                <a:gd name="T23" fmla="*/ 135 h 621"/>
                <a:gd name="T24" fmla="*/ 759 w 1367"/>
                <a:gd name="T25" fmla="*/ 438 h 621"/>
                <a:gd name="T26" fmla="*/ 750 w 1367"/>
                <a:gd name="T27" fmla="*/ 471 h 621"/>
                <a:gd name="T28" fmla="*/ 742 w 1367"/>
                <a:gd name="T29" fmla="*/ 486 h 621"/>
                <a:gd name="T30" fmla="*/ 731 w 1367"/>
                <a:gd name="T31" fmla="*/ 502 h 621"/>
                <a:gd name="T32" fmla="*/ 718 w 1367"/>
                <a:gd name="T33" fmla="*/ 516 h 621"/>
                <a:gd name="T34" fmla="*/ 698 w 1367"/>
                <a:gd name="T35" fmla="*/ 535 h 621"/>
                <a:gd name="T36" fmla="*/ 662 w 1367"/>
                <a:gd name="T37" fmla="*/ 559 h 621"/>
                <a:gd name="T38" fmla="*/ 623 w 1367"/>
                <a:gd name="T39" fmla="*/ 579 h 621"/>
                <a:gd name="T40" fmla="*/ 578 w 1367"/>
                <a:gd name="T41" fmla="*/ 594 h 621"/>
                <a:gd name="T42" fmla="*/ 489 w 1367"/>
                <a:gd name="T43" fmla="*/ 613 h 621"/>
                <a:gd name="T44" fmla="*/ 274 w 1367"/>
                <a:gd name="T45" fmla="*/ 613 h 621"/>
                <a:gd name="T46" fmla="*/ 178 w 1367"/>
                <a:gd name="T47" fmla="*/ 592 h 621"/>
                <a:gd name="T48" fmla="*/ 133 w 1367"/>
                <a:gd name="T49" fmla="*/ 576 h 621"/>
                <a:gd name="T50" fmla="*/ 94 w 1367"/>
                <a:gd name="T51" fmla="*/ 554 h 621"/>
                <a:gd name="T52" fmla="*/ 60 w 1367"/>
                <a:gd name="T53" fmla="*/ 531 h 621"/>
                <a:gd name="T54" fmla="*/ 34 w 1367"/>
                <a:gd name="T55" fmla="*/ 504 h 621"/>
                <a:gd name="T56" fmla="*/ 21 w 1367"/>
                <a:gd name="T57" fmla="*/ 486 h 621"/>
                <a:gd name="T58" fmla="*/ 12 w 1367"/>
                <a:gd name="T59" fmla="*/ 468 h 621"/>
                <a:gd name="T60" fmla="*/ 0 w 1367"/>
                <a:gd name="T61" fmla="*/ 377 h 621"/>
                <a:gd name="T62" fmla="*/ 77 w 1367"/>
                <a:gd name="T63" fmla="*/ 454 h 621"/>
                <a:gd name="T64" fmla="*/ 86 w 1367"/>
                <a:gd name="T65" fmla="*/ 474 h 621"/>
                <a:gd name="T66" fmla="*/ 99 w 1367"/>
                <a:gd name="T67" fmla="*/ 496 h 621"/>
                <a:gd name="T68" fmla="*/ 123 w 1367"/>
                <a:gd name="T69" fmla="*/ 518 h 621"/>
                <a:gd name="T70" fmla="*/ 151 w 1367"/>
                <a:gd name="T71" fmla="*/ 537 h 621"/>
                <a:gd name="T72" fmla="*/ 185 w 1367"/>
                <a:gd name="T73" fmla="*/ 554 h 621"/>
                <a:gd name="T74" fmla="*/ 241 w 1367"/>
                <a:gd name="T75" fmla="*/ 573 h 621"/>
                <a:gd name="T76" fmla="*/ 356 w 1367"/>
                <a:gd name="T77" fmla="*/ 588 h 621"/>
                <a:gd name="T78" fmla="*/ 528 w 1367"/>
                <a:gd name="T79" fmla="*/ 571 h 621"/>
                <a:gd name="T80" fmla="*/ 590 w 1367"/>
                <a:gd name="T81" fmla="*/ 549 h 621"/>
                <a:gd name="T82" fmla="*/ 623 w 1367"/>
                <a:gd name="T83" fmla="*/ 533 h 621"/>
                <a:gd name="T84" fmla="*/ 649 w 1367"/>
                <a:gd name="T85" fmla="*/ 512 h 621"/>
                <a:gd name="T86" fmla="*/ 673 w 1367"/>
                <a:gd name="T87" fmla="*/ 490 h 621"/>
                <a:gd name="T88" fmla="*/ 688 w 1367"/>
                <a:gd name="T89" fmla="*/ 464 h 621"/>
                <a:gd name="T90" fmla="*/ 698 w 1367"/>
                <a:gd name="T91" fmla="*/ 158 h 621"/>
                <a:gd name="T92" fmla="*/ 707 w 1367"/>
                <a:gd name="T93" fmla="*/ 126 h 621"/>
                <a:gd name="T94" fmla="*/ 726 w 1367"/>
                <a:gd name="T95" fmla="*/ 101 h 621"/>
                <a:gd name="T96" fmla="*/ 748 w 1367"/>
                <a:gd name="T97" fmla="*/ 79 h 621"/>
                <a:gd name="T98" fmla="*/ 778 w 1367"/>
                <a:gd name="T99" fmla="*/ 59 h 621"/>
                <a:gd name="T100" fmla="*/ 815 w 1367"/>
                <a:gd name="T101" fmla="*/ 41 h 621"/>
                <a:gd name="T102" fmla="*/ 856 w 1367"/>
                <a:gd name="T103" fmla="*/ 25 h 621"/>
                <a:gd name="T104" fmla="*/ 938 w 1367"/>
                <a:gd name="T105" fmla="*/ 7 h 621"/>
                <a:gd name="T106" fmla="*/ 1139 w 1367"/>
                <a:gd name="T107" fmla="*/ 10 h 621"/>
                <a:gd name="T108" fmla="*/ 1220 w 1367"/>
                <a:gd name="T109" fmla="*/ 32 h 621"/>
                <a:gd name="T110" fmla="*/ 1257 w 1367"/>
                <a:gd name="T111" fmla="*/ 48 h 621"/>
                <a:gd name="T112" fmla="*/ 1291 w 1367"/>
                <a:gd name="T113" fmla="*/ 67 h 621"/>
                <a:gd name="T114" fmla="*/ 1318 w 1367"/>
                <a:gd name="T115" fmla="*/ 88 h 621"/>
                <a:gd name="T116" fmla="*/ 1341 w 1367"/>
                <a:gd name="T117" fmla="*/ 111 h 621"/>
                <a:gd name="T118" fmla="*/ 1356 w 1367"/>
                <a:gd name="T119" fmla="*/ 137 h 621"/>
                <a:gd name="T120" fmla="*/ 1289 w 1367"/>
                <a:gd name="T121" fmla="*/ 194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367" h="621">
                  <a:moveTo>
                    <a:pt x="1289" y="194"/>
                  </a:moveTo>
                  <a:lnTo>
                    <a:pt x="1291" y="180"/>
                  </a:lnTo>
                  <a:lnTo>
                    <a:pt x="1289" y="166"/>
                  </a:lnTo>
                  <a:lnTo>
                    <a:pt x="1287" y="159"/>
                  </a:lnTo>
                  <a:lnTo>
                    <a:pt x="1287" y="152"/>
                  </a:lnTo>
                  <a:lnTo>
                    <a:pt x="1285" y="149"/>
                  </a:lnTo>
                  <a:lnTo>
                    <a:pt x="1283" y="145"/>
                  </a:lnTo>
                  <a:lnTo>
                    <a:pt x="1281" y="142"/>
                  </a:lnTo>
                  <a:lnTo>
                    <a:pt x="1279" y="139"/>
                  </a:lnTo>
                  <a:lnTo>
                    <a:pt x="1277" y="136"/>
                  </a:lnTo>
                  <a:lnTo>
                    <a:pt x="1276" y="132"/>
                  </a:lnTo>
                  <a:lnTo>
                    <a:pt x="1274" y="128"/>
                  </a:lnTo>
                  <a:lnTo>
                    <a:pt x="1270" y="125"/>
                  </a:lnTo>
                  <a:lnTo>
                    <a:pt x="1268" y="122"/>
                  </a:lnTo>
                  <a:lnTo>
                    <a:pt x="1266" y="119"/>
                  </a:lnTo>
                  <a:lnTo>
                    <a:pt x="1263" y="116"/>
                  </a:lnTo>
                  <a:lnTo>
                    <a:pt x="1259" y="113"/>
                  </a:lnTo>
                  <a:lnTo>
                    <a:pt x="1257" y="110"/>
                  </a:lnTo>
                  <a:lnTo>
                    <a:pt x="1253" y="107"/>
                  </a:lnTo>
                  <a:lnTo>
                    <a:pt x="1249" y="104"/>
                  </a:lnTo>
                  <a:lnTo>
                    <a:pt x="1246" y="101"/>
                  </a:lnTo>
                  <a:lnTo>
                    <a:pt x="1244" y="98"/>
                  </a:lnTo>
                  <a:lnTo>
                    <a:pt x="1238" y="96"/>
                  </a:lnTo>
                  <a:lnTo>
                    <a:pt x="1231" y="91"/>
                  </a:lnTo>
                  <a:lnTo>
                    <a:pt x="1227" y="88"/>
                  </a:lnTo>
                  <a:lnTo>
                    <a:pt x="1223" y="86"/>
                  </a:lnTo>
                  <a:lnTo>
                    <a:pt x="1220" y="83"/>
                  </a:lnTo>
                  <a:lnTo>
                    <a:pt x="1216" y="81"/>
                  </a:lnTo>
                  <a:lnTo>
                    <a:pt x="1210" y="78"/>
                  </a:lnTo>
                  <a:lnTo>
                    <a:pt x="1207" y="75"/>
                  </a:lnTo>
                  <a:lnTo>
                    <a:pt x="1201" y="74"/>
                  </a:lnTo>
                  <a:lnTo>
                    <a:pt x="1197" y="71"/>
                  </a:lnTo>
                  <a:lnTo>
                    <a:pt x="1186" y="67"/>
                  </a:lnTo>
                  <a:lnTo>
                    <a:pt x="1177" y="63"/>
                  </a:lnTo>
                  <a:lnTo>
                    <a:pt x="1166" y="60"/>
                  </a:lnTo>
                  <a:lnTo>
                    <a:pt x="1154" y="56"/>
                  </a:lnTo>
                  <a:lnTo>
                    <a:pt x="1143" y="53"/>
                  </a:lnTo>
                  <a:lnTo>
                    <a:pt x="1130" y="50"/>
                  </a:lnTo>
                  <a:lnTo>
                    <a:pt x="1119" y="48"/>
                  </a:lnTo>
                  <a:lnTo>
                    <a:pt x="1106" y="45"/>
                  </a:lnTo>
                  <a:lnTo>
                    <a:pt x="1082" y="42"/>
                  </a:lnTo>
                  <a:lnTo>
                    <a:pt x="1056" y="39"/>
                  </a:lnTo>
                  <a:lnTo>
                    <a:pt x="1002" y="39"/>
                  </a:lnTo>
                  <a:lnTo>
                    <a:pt x="949" y="45"/>
                  </a:lnTo>
                  <a:lnTo>
                    <a:pt x="925" y="49"/>
                  </a:lnTo>
                  <a:lnTo>
                    <a:pt x="912" y="53"/>
                  </a:lnTo>
                  <a:lnTo>
                    <a:pt x="901" y="55"/>
                  </a:lnTo>
                  <a:lnTo>
                    <a:pt x="888" y="59"/>
                  </a:lnTo>
                  <a:lnTo>
                    <a:pt x="877" y="63"/>
                  </a:lnTo>
                  <a:lnTo>
                    <a:pt x="867" y="66"/>
                  </a:lnTo>
                  <a:lnTo>
                    <a:pt x="858" y="70"/>
                  </a:lnTo>
                  <a:lnTo>
                    <a:pt x="847" y="75"/>
                  </a:lnTo>
                  <a:lnTo>
                    <a:pt x="837" y="80"/>
                  </a:lnTo>
                  <a:lnTo>
                    <a:pt x="834" y="82"/>
                  </a:lnTo>
                  <a:lnTo>
                    <a:pt x="828" y="85"/>
                  </a:lnTo>
                  <a:lnTo>
                    <a:pt x="824" y="87"/>
                  </a:lnTo>
                  <a:lnTo>
                    <a:pt x="821" y="90"/>
                  </a:lnTo>
                  <a:lnTo>
                    <a:pt x="817" y="92"/>
                  </a:lnTo>
                  <a:lnTo>
                    <a:pt x="813" y="95"/>
                  </a:lnTo>
                  <a:lnTo>
                    <a:pt x="808" y="97"/>
                  </a:lnTo>
                  <a:lnTo>
                    <a:pt x="806" y="101"/>
                  </a:lnTo>
                  <a:lnTo>
                    <a:pt x="802" y="103"/>
                  </a:lnTo>
                  <a:lnTo>
                    <a:pt x="796" y="106"/>
                  </a:lnTo>
                  <a:lnTo>
                    <a:pt x="796" y="109"/>
                  </a:lnTo>
                  <a:lnTo>
                    <a:pt x="793" y="112"/>
                  </a:lnTo>
                  <a:lnTo>
                    <a:pt x="789" y="115"/>
                  </a:lnTo>
                  <a:lnTo>
                    <a:pt x="787" y="118"/>
                  </a:lnTo>
                  <a:lnTo>
                    <a:pt x="785" y="121"/>
                  </a:lnTo>
                  <a:lnTo>
                    <a:pt x="782" y="124"/>
                  </a:lnTo>
                  <a:lnTo>
                    <a:pt x="780" y="128"/>
                  </a:lnTo>
                  <a:lnTo>
                    <a:pt x="778" y="131"/>
                  </a:lnTo>
                  <a:lnTo>
                    <a:pt x="776" y="135"/>
                  </a:lnTo>
                  <a:lnTo>
                    <a:pt x="774" y="139"/>
                  </a:lnTo>
                  <a:lnTo>
                    <a:pt x="768" y="152"/>
                  </a:lnTo>
                  <a:lnTo>
                    <a:pt x="767" y="166"/>
                  </a:lnTo>
                  <a:lnTo>
                    <a:pt x="763" y="413"/>
                  </a:lnTo>
                  <a:lnTo>
                    <a:pt x="761" y="426"/>
                  </a:lnTo>
                  <a:lnTo>
                    <a:pt x="759" y="438"/>
                  </a:lnTo>
                  <a:lnTo>
                    <a:pt x="759" y="444"/>
                  </a:lnTo>
                  <a:lnTo>
                    <a:pt x="757" y="450"/>
                  </a:lnTo>
                  <a:lnTo>
                    <a:pt x="754" y="462"/>
                  </a:lnTo>
                  <a:lnTo>
                    <a:pt x="754" y="465"/>
                  </a:lnTo>
                  <a:lnTo>
                    <a:pt x="752" y="468"/>
                  </a:lnTo>
                  <a:lnTo>
                    <a:pt x="750" y="471"/>
                  </a:lnTo>
                  <a:lnTo>
                    <a:pt x="750" y="474"/>
                  </a:lnTo>
                  <a:lnTo>
                    <a:pt x="748" y="476"/>
                  </a:lnTo>
                  <a:lnTo>
                    <a:pt x="748" y="479"/>
                  </a:lnTo>
                  <a:lnTo>
                    <a:pt x="746" y="481"/>
                  </a:lnTo>
                  <a:lnTo>
                    <a:pt x="744" y="484"/>
                  </a:lnTo>
                  <a:lnTo>
                    <a:pt x="742" y="486"/>
                  </a:lnTo>
                  <a:lnTo>
                    <a:pt x="741" y="489"/>
                  </a:lnTo>
                  <a:lnTo>
                    <a:pt x="739" y="492"/>
                  </a:lnTo>
                  <a:lnTo>
                    <a:pt x="737" y="495"/>
                  </a:lnTo>
                  <a:lnTo>
                    <a:pt x="737" y="497"/>
                  </a:lnTo>
                  <a:lnTo>
                    <a:pt x="733" y="499"/>
                  </a:lnTo>
                  <a:lnTo>
                    <a:pt x="731" y="502"/>
                  </a:lnTo>
                  <a:lnTo>
                    <a:pt x="729" y="504"/>
                  </a:lnTo>
                  <a:lnTo>
                    <a:pt x="727" y="507"/>
                  </a:lnTo>
                  <a:lnTo>
                    <a:pt x="726" y="509"/>
                  </a:lnTo>
                  <a:lnTo>
                    <a:pt x="724" y="512"/>
                  </a:lnTo>
                  <a:lnTo>
                    <a:pt x="722" y="513"/>
                  </a:lnTo>
                  <a:lnTo>
                    <a:pt x="718" y="516"/>
                  </a:lnTo>
                  <a:lnTo>
                    <a:pt x="718" y="518"/>
                  </a:lnTo>
                  <a:lnTo>
                    <a:pt x="716" y="520"/>
                  </a:lnTo>
                  <a:lnTo>
                    <a:pt x="713" y="523"/>
                  </a:lnTo>
                  <a:lnTo>
                    <a:pt x="707" y="527"/>
                  </a:lnTo>
                  <a:lnTo>
                    <a:pt x="703" y="531"/>
                  </a:lnTo>
                  <a:lnTo>
                    <a:pt x="698" y="535"/>
                  </a:lnTo>
                  <a:lnTo>
                    <a:pt x="692" y="539"/>
                  </a:lnTo>
                  <a:lnTo>
                    <a:pt x="688" y="544"/>
                  </a:lnTo>
                  <a:lnTo>
                    <a:pt x="681" y="547"/>
                  </a:lnTo>
                  <a:lnTo>
                    <a:pt x="675" y="551"/>
                  </a:lnTo>
                  <a:lnTo>
                    <a:pt x="668" y="554"/>
                  </a:lnTo>
                  <a:lnTo>
                    <a:pt x="662" y="559"/>
                  </a:lnTo>
                  <a:lnTo>
                    <a:pt x="657" y="562"/>
                  </a:lnTo>
                  <a:lnTo>
                    <a:pt x="649" y="566"/>
                  </a:lnTo>
                  <a:lnTo>
                    <a:pt x="644" y="570"/>
                  </a:lnTo>
                  <a:lnTo>
                    <a:pt x="638" y="572"/>
                  </a:lnTo>
                  <a:lnTo>
                    <a:pt x="629" y="576"/>
                  </a:lnTo>
                  <a:lnTo>
                    <a:pt x="623" y="579"/>
                  </a:lnTo>
                  <a:lnTo>
                    <a:pt x="616" y="581"/>
                  </a:lnTo>
                  <a:lnTo>
                    <a:pt x="608" y="584"/>
                  </a:lnTo>
                  <a:lnTo>
                    <a:pt x="601" y="586"/>
                  </a:lnTo>
                  <a:lnTo>
                    <a:pt x="593" y="590"/>
                  </a:lnTo>
                  <a:lnTo>
                    <a:pt x="586" y="592"/>
                  </a:lnTo>
                  <a:lnTo>
                    <a:pt x="578" y="594"/>
                  </a:lnTo>
                  <a:lnTo>
                    <a:pt x="569" y="597"/>
                  </a:lnTo>
                  <a:lnTo>
                    <a:pt x="554" y="601"/>
                  </a:lnTo>
                  <a:lnTo>
                    <a:pt x="537" y="604"/>
                  </a:lnTo>
                  <a:lnTo>
                    <a:pt x="521" y="607"/>
                  </a:lnTo>
                  <a:lnTo>
                    <a:pt x="504" y="611"/>
                  </a:lnTo>
                  <a:lnTo>
                    <a:pt x="489" y="613"/>
                  </a:lnTo>
                  <a:lnTo>
                    <a:pt x="468" y="616"/>
                  </a:lnTo>
                  <a:lnTo>
                    <a:pt x="452" y="618"/>
                  </a:lnTo>
                  <a:lnTo>
                    <a:pt x="418" y="620"/>
                  </a:lnTo>
                  <a:lnTo>
                    <a:pt x="381" y="621"/>
                  </a:lnTo>
                  <a:lnTo>
                    <a:pt x="310" y="618"/>
                  </a:lnTo>
                  <a:lnTo>
                    <a:pt x="274" y="613"/>
                  </a:lnTo>
                  <a:lnTo>
                    <a:pt x="260" y="611"/>
                  </a:lnTo>
                  <a:lnTo>
                    <a:pt x="241" y="607"/>
                  </a:lnTo>
                  <a:lnTo>
                    <a:pt x="224" y="604"/>
                  </a:lnTo>
                  <a:lnTo>
                    <a:pt x="209" y="601"/>
                  </a:lnTo>
                  <a:lnTo>
                    <a:pt x="192" y="597"/>
                  </a:lnTo>
                  <a:lnTo>
                    <a:pt x="178" y="592"/>
                  </a:lnTo>
                  <a:lnTo>
                    <a:pt x="168" y="590"/>
                  </a:lnTo>
                  <a:lnTo>
                    <a:pt x="161" y="586"/>
                  </a:lnTo>
                  <a:lnTo>
                    <a:pt x="153" y="584"/>
                  </a:lnTo>
                  <a:lnTo>
                    <a:pt x="148" y="581"/>
                  </a:lnTo>
                  <a:lnTo>
                    <a:pt x="138" y="579"/>
                  </a:lnTo>
                  <a:lnTo>
                    <a:pt x="133" y="576"/>
                  </a:lnTo>
                  <a:lnTo>
                    <a:pt x="125" y="572"/>
                  </a:lnTo>
                  <a:lnTo>
                    <a:pt x="120" y="570"/>
                  </a:lnTo>
                  <a:lnTo>
                    <a:pt x="112" y="566"/>
                  </a:lnTo>
                  <a:lnTo>
                    <a:pt x="107" y="562"/>
                  </a:lnTo>
                  <a:lnTo>
                    <a:pt x="99" y="559"/>
                  </a:lnTo>
                  <a:lnTo>
                    <a:pt x="94" y="554"/>
                  </a:lnTo>
                  <a:lnTo>
                    <a:pt x="88" y="551"/>
                  </a:lnTo>
                  <a:lnTo>
                    <a:pt x="81" y="547"/>
                  </a:lnTo>
                  <a:lnTo>
                    <a:pt x="75" y="544"/>
                  </a:lnTo>
                  <a:lnTo>
                    <a:pt x="69" y="539"/>
                  </a:lnTo>
                  <a:lnTo>
                    <a:pt x="66" y="535"/>
                  </a:lnTo>
                  <a:lnTo>
                    <a:pt x="60" y="531"/>
                  </a:lnTo>
                  <a:lnTo>
                    <a:pt x="54" y="527"/>
                  </a:lnTo>
                  <a:lnTo>
                    <a:pt x="51" y="523"/>
                  </a:lnTo>
                  <a:lnTo>
                    <a:pt x="45" y="518"/>
                  </a:lnTo>
                  <a:lnTo>
                    <a:pt x="41" y="513"/>
                  </a:lnTo>
                  <a:lnTo>
                    <a:pt x="38" y="509"/>
                  </a:lnTo>
                  <a:lnTo>
                    <a:pt x="34" y="504"/>
                  </a:lnTo>
                  <a:lnTo>
                    <a:pt x="32" y="502"/>
                  </a:lnTo>
                  <a:lnTo>
                    <a:pt x="30" y="499"/>
                  </a:lnTo>
                  <a:lnTo>
                    <a:pt x="27" y="497"/>
                  </a:lnTo>
                  <a:lnTo>
                    <a:pt x="25" y="495"/>
                  </a:lnTo>
                  <a:lnTo>
                    <a:pt x="23" y="489"/>
                  </a:lnTo>
                  <a:lnTo>
                    <a:pt x="21" y="486"/>
                  </a:lnTo>
                  <a:lnTo>
                    <a:pt x="19" y="484"/>
                  </a:lnTo>
                  <a:lnTo>
                    <a:pt x="17" y="481"/>
                  </a:lnTo>
                  <a:lnTo>
                    <a:pt x="15" y="479"/>
                  </a:lnTo>
                  <a:lnTo>
                    <a:pt x="15" y="476"/>
                  </a:lnTo>
                  <a:lnTo>
                    <a:pt x="13" y="474"/>
                  </a:lnTo>
                  <a:lnTo>
                    <a:pt x="12" y="468"/>
                  </a:lnTo>
                  <a:lnTo>
                    <a:pt x="10" y="465"/>
                  </a:lnTo>
                  <a:lnTo>
                    <a:pt x="10" y="462"/>
                  </a:lnTo>
                  <a:lnTo>
                    <a:pt x="6" y="450"/>
                  </a:lnTo>
                  <a:lnTo>
                    <a:pt x="4" y="438"/>
                  </a:lnTo>
                  <a:lnTo>
                    <a:pt x="0" y="413"/>
                  </a:lnTo>
                  <a:lnTo>
                    <a:pt x="0" y="377"/>
                  </a:lnTo>
                  <a:lnTo>
                    <a:pt x="69" y="377"/>
                  </a:lnTo>
                  <a:lnTo>
                    <a:pt x="69" y="413"/>
                  </a:lnTo>
                  <a:lnTo>
                    <a:pt x="69" y="424"/>
                  </a:lnTo>
                  <a:lnTo>
                    <a:pt x="71" y="435"/>
                  </a:lnTo>
                  <a:lnTo>
                    <a:pt x="73" y="445"/>
                  </a:lnTo>
                  <a:lnTo>
                    <a:pt x="77" y="454"/>
                  </a:lnTo>
                  <a:lnTo>
                    <a:pt x="79" y="460"/>
                  </a:lnTo>
                  <a:lnTo>
                    <a:pt x="79" y="463"/>
                  </a:lnTo>
                  <a:lnTo>
                    <a:pt x="81" y="465"/>
                  </a:lnTo>
                  <a:lnTo>
                    <a:pt x="82" y="470"/>
                  </a:lnTo>
                  <a:lnTo>
                    <a:pt x="84" y="472"/>
                  </a:lnTo>
                  <a:lnTo>
                    <a:pt x="86" y="474"/>
                  </a:lnTo>
                  <a:lnTo>
                    <a:pt x="86" y="476"/>
                  </a:lnTo>
                  <a:lnTo>
                    <a:pt x="88" y="478"/>
                  </a:lnTo>
                  <a:lnTo>
                    <a:pt x="90" y="483"/>
                  </a:lnTo>
                  <a:lnTo>
                    <a:pt x="94" y="487"/>
                  </a:lnTo>
                  <a:lnTo>
                    <a:pt x="97" y="491"/>
                  </a:lnTo>
                  <a:lnTo>
                    <a:pt x="99" y="496"/>
                  </a:lnTo>
                  <a:lnTo>
                    <a:pt x="103" y="499"/>
                  </a:lnTo>
                  <a:lnTo>
                    <a:pt x="109" y="503"/>
                  </a:lnTo>
                  <a:lnTo>
                    <a:pt x="110" y="507"/>
                  </a:lnTo>
                  <a:lnTo>
                    <a:pt x="116" y="511"/>
                  </a:lnTo>
                  <a:lnTo>
                    <a:pt x="120" y="514"/>
                  </a:lnTo>
                  <a:lnTo>
                    <a:pt x="123" y="518"/>
                  </a:lnTo>
                  <a:lnTo>
                    <a:pt x="129" y="521"/>
                  </a:lnTo>
                  <a:lnTo>
                    <a:pt x="133" y="524"/>
                  </a:lnTo>
                  <a:lnTo>
                    <a:pt x="138" y="528"/>
                  </a:lnTo>
                  <a:lnTo>
                    <a:pt x="142" y="531"/>
                  </a:lnTo>
                  <a:lnTo>
                    <a:pt x="148" y="534"/>
                  </a:lnTo>
                  <a:lnTo>
                    <a:pt x="151" y="537"/>
                  </a:lnTo>
                  <a:lnTo>
                    <a:pt x="157" y="540"/>
                  </a:lnTo>
                  <a:lnTo>
                    <a:pt x="163" y="543"/>
                  </a:lnTo>
                  <a:lnTo>
                    <a:pt x="168" y="546"/>
                  </a:lnTo>
                  <a:lnTo>
                    <a:pt x="174" y="549"/>
                  </a:lnTo>
                  <a:lnTo>
                    <a:pt x="179" y="551"/>
                  </a:lnTo>
                  <a:lnTo>
                    <a:pt x="185" y="554"/>
                  </a:lnTo>
                  <a:lnTo>
                    <a:pt x="191" y="556"/>
                  </a:lnTo>
                  <a:lnTo>
                    <a:pt x="198" y="558"/>
                  </a:lnTo>
                  <a:lnTo>
                    <a:pt x="204" y="560"/>
                  </a:lnTo>
                  <a:lnTo>
                    <a:pt x="217" y="566"/>
                  </a:lnTo>
                  <a:lnTo>
                    <a:pt x="228" y="570"/>
                  </a:lnTo>
                  <a:lnTo>
                    <a:pt x="241" y="573"/>
                  </a:lnTo>
                  <a:lnTo>
                    <a:pt x="256" y="576"/>
                  </a:lnTo>
                  <a:lnTo>
                    <a:pt x="269" y="579"/>
                  </a:lnTo>
                  <a:lnTo>
                    <a:pt x="284" y="581"/>
                  </a:lnTo>
                  <a:lnTo>
                    <a:pt x="299" y="583"/>
                  </a:lnTo>
                  <a:lnTo>
                    <a:pt x="327" y="586"/>
                  </a:lnTo>
                  <a:lnTo>
                    <a:pt x="356" y="588"/>
                  </a:lnTo>
                  <a:lnTo>
                    <a:pt x="384" y="589"/>
                  </a:lnTo>
                  <a:lnTo>
                    <a:pt x="444" y="586"/>
                  </a:lnTo>
                  <a:lnTo>
                    <a:pt x="472" y="582"/>
                  </a:lnTo>
                  <a:lnTo>
                    <a:pt x="500" y="578"/>
                  </a:lnTo>
                  <a:lnTo>
                    <a:pt x="515" y="575"/>
                  </a:lnTo>
                  <a:lnTo>
                    <a:pt x="528" y="571"/>
                  </a:lnTo>
                  <a:lnTo>
                    <a:pt x="541" y="568"/>
                  </a:lnTo>
                  <a:lnTo>
                    <a:pt x="554" y="564"/>
                  </a:lnTo>
                  <a:lnTo>
                    <a:pt x="567" y="559"/>
                  </a:lnTo>
                  <a:lnTo>
                    <a:pt x="578" y="554"/>
                  </a:lnTo>
                  <a:lnTo>
                    <a:pt x="584" y="552"/>
                  </a:lnTo>
                  <a:lnTo>
                    <a:pt x="590" y="549"/>
                  </a:lnTo>
                  <a:lnTo>
                    <a:pt x="597" y="547"/>
                  </a:lnTo>
                  <a:lnTo>
                    <a:pt x="601" y="544"/>
                  </a:lnTo>
                  <a:lnTo>
                    <a:pt x="608" y="541"/>
                  </a:lnTo>
                  <a:lnTo>
                    <a:pt x="612" y="538"/>
                  </a:lnTo>
                  <a:lnTo>
                    <a:pt x="617" y="535"/>
                  </a:lnTo>
                  <a:lnTo>
                    <a:pt x="623" y="533"/>
                  </a:lnTo>
                  <a:lnTo>
                    <a:pt x="629" y="529"/>
                  </a:lnTo>
                  <a:lnTo>
                    <a:pt x="632" y="526"/>
                  </a:lnTo>
                  <a:lnTo>
                    <a:pt x="638" y="523"/>
                  </a:lnTo>
                  <a:lnTo>
                    <a:pt x="642" y="519"/>
                  </a:lnTo>
                  <a:lnTo>
                    <a:pt x="647" y="516"/>
                  </a:lnTo>
                  <a:lnTo>
                    <a:pt x="649" y="512"/>
                  </a:lnTo>
                  <a:lnTo>
                    <a:pt x="655" y="509"/>
                  </a:lnTo>
                  <a:lnTo>
                    <a:pt x="659" y="505"/>
                  </a:lnTo>
                  <a:lnTo>
                    <a:pt x="662" y="502"/>
                  </a:lnTo>
                  <a:lnTo>
                    <a:pt x="666" y="497"/>
                  </a:lnTo>
                  <a:lnTo>
                    <a:pt x="670" y="494"/>
                  </a:lnTo>
                  <a:lnTo>
                    <a:pt x="673" y="490"/>
                  </a:lnTo>
                  <a:lnTo>
                    <a:pt x="677" y="486"/>
                  </a:lnTo>
                  <a:lnTo>
                    <a:pt x="679" y="481"/>
                  </a:lnTo>
                  <a:lnTo>
                    <a:pt x="681" y="477"/>
                  </a:lnTo>
                  <a:lnTo>
                    <a:pt x="685" y="473"/>
                  </a:lnTo>
                  <a:lnTo>
                    <a:pt x="688" y="469"/>
                  </a:lnTo>
                  <a:lnTo>
                    <a:pt x="688" y="464"/>
                  </a:lnTo>
                  <a:lnTo>
                    <a:pt x="690" y="460"/>
                  </a:lnTo>
                  <a:lnTo>
                    <a:pt x="692" y="454"/>
                  </a:lnTo>
                  <a:lnTo>
                    <a:pt x="698" y="434"/>
                  </a:lnTo>
                  <a:lnTo>
                    <a:pt x="700" y="413"/>
                  </a:lnTo>
                  <a:lnTo>
                    <a:pt x="698" y="167"/>
                  </a:lnTo>
                  <a:lnTo>
                    <a:pt x="698" y="158"/>
                  </a:lnTo>
                  <a:lnTo>
                    <a:pt x="700" y="149"/>
                  </a:lnTo>
                  <a:lnTo>
                    <a:pt x="701" y="140"/>
                  </a:lnTo>
                  <a:lnTo>
                    <a:pt x="703" y="135"/>
                  </a:lnTo>
                  <a:lnTo>
                    <a:pt x="707" y="130"/>
                  </a:lnTo>
                  <a:lnTo>
                    <a:pt x="707" y="128"/>
                  </a:lnTo>
                  <a:lnTo>
                    <a:pt x="707" y="126"/>
                  </a:lnTo>
                  <a:lnTo>
                    <a:pt x="709" y="122"/>
                  </a:lnTo>
                  <a:lnTo>
                    <a:pt x="713" y="117"/>
                  </a:lnTo>
                  <a:lnTo>
                    <a:pt x="716" y="113"/>
                  </a:lnTo>
                  <a:lnTo>
                    <a:pt x="718" y="109"/>
                  </a:lnTo>
                  <a:lnTo>
                    <a:pt x="720" y="106"/>
                  </a:lnTo>
                  <a:lnTo>
                    <a:pt x="726" y="101"/>
                  </a:lnTo>
                  <a:lnTo>
                    <a:pt x="727" y="97"/>
                  </a:lnTo>
                  <a:lnTo>
                    <a:pt x="731" y="94"/>
                  </a:lnTo>
                  <a:lnTo>
                    <a:pt x="737" y="90"/>
                  </a:lnTo>
                  <a:lnTo>
                    <a:pt x="739" y="86"/>
                  </a:lnTo>
                  <a:lnTo>
                    <a:pt x="744" y="82"/>
                  </a:lnTo>
                  <a:lnTo>
                    <a:pt x="748" y="79"/>
                  </a:lnTo>
                  <a:lnTo>
                    <a:pt x="754" y="75"/>
                  </a:lnTo>
                  <a:lnTo>
                    <a:pt x="757" y="72"/>
                  </a:lnTo>
                  <a:lnTo>
                    <a:pt x="763" y="69"/>
                  </a:lnTo>
                  <a:lnTo>
                    <a:pt x="767" y="65"/>
                  </a:lnTo>
                  <a:lnTo>
                    <a:pt x="774" y="62"/>
                  </a:lnTo>
                  <a:lnTo>
                    <a:pt x="778" y="59"/>
                  </a:lnTo>
                  <a:lnTo>
                    <a:pt x="785" y="55"/>
                  </a:lnTo>
                  <a:lnTo>
                    <a:pt x="791" y="53"/>
                  </a:lnTo>
                  <a:lnTo>
                    <a:pt x="796" y="49"/>
                  </a:lnTo>
                  <a:lnTo>
                    <a:pt x="802" y="47"/>
                  </a:lnTo>
                  <a:lnTo>
                    <a:pt x="808" y="44"/>
                  </a:lnTo>
                  <a:lnTo>
                    <a:pt x="815" y="41"/>
                  </a:lnTo>
                  <a:lnTo>
                    <a:pt x="821" y="39"/>
                  </a:lnTo>
                  <a:lnTo>
                    <a:pt x="828" y="36"/>
                  </a:lnTo>
                  <a:lnTo>
                    <a:pt x="836" y="34"/>
                  </a:lnTo>
                  <a:lnTo>
                    <a:pt x="841" y="31"/>
                  </a:lnTo>
                  <a:lnTo>
                    <a:pt x="847" y="28"/>
                  </a:lnTo>
                  <a:lnTo>
                    <a:pt x="856" y="25"/>
                  </a:lnTo>
                  <a:lnTo>
                    <a:pt x="864" y="23"/>
                  </a:lnTo>
                  <a:lnTo>
                    <a:pt x="877" y="19"/>
                  </a:lnTo>
                  <a:lnTo>
                    <a:pt x="892" y="16"/>
                  </a:lnTo>
                  <a:lnTo>
                    <a:pt x="906" y="12"/>
                  </a:lnTo>
                  <a:lnTo>
                    <a:pt x="923" y="9"/>
                  </a:lnTo>
                  <a:lnTo>
                    <a:pt x="938" y="7"/>
                  </a:lnTo>
                  <a:lnTo>
                    <a:pt x="957" y="4"/>
                  </a:lnTo>
                  <a:lnTo>
                    <a:pt x="988" y="1"/>
                  </a:lnTo>
                  <a:lnTo>
                    <a:pt x="1024" y="0"/>
                  </a:lnTo>
                  <a:lnTo>
                    <a:pt x="1057" y="1"/>
                  </a:lnTo>
                  <a:lnTo>
                    <a:pt x="1125" y="7"/>
                  </a:lnTo>
                  <a:lnTo>
                    <a:pt x="1139" y="10"/>
                  </a:lnTo>
                  <a:lnTo>
                    <a:pt x="1156" y="12"/>
                  </a:lnTo>
                  <a:lnTo>
                    <a:pt x="1169" y="16"/>
                  </a:lnTo>
                  <a:lnTo>
                    <a:pt x="1186" y="20"/>
                  </a:lnTo>
                  <a:lnTo>
                    <a:pt x="1199" y="24"/>
                  </a:lnTo>
                  <a:lnTo>
                    <a:pt x="1214" y="29"/>
                  </a:lnTo>
                  <a:lnTo>
                    <a:pt x="1220" y="32"/>
                  </a:lnTo>
                  <a:lnTo>
                    <a:pt x="1227" y="34"/>
                  </a:lnTo>
                  <a:lnTo>
                    <a:pt x="1233" y="37"/>
                  </a:lnTo>
                  <a:lnTo>
                    <a:pt x="1238" y="39"/>
                  </a:lnTo>
                  <a:lnTo>
                    <a:pt x="1246" y="43"/>
                  </a:lnTo>
                  <a:lnTo>
                    <a:pt x="1251" y="45"/>
                  </a:lnTo>
                  <a:lnTo>
                    <a:pt x="1257" y="48"/>
                  </a:lnTo>
                  <a:lnTo>
                    <a:pt x="1264" y="51"/>
                  </a:lnTo>
                  <a:lnTo>
                    <a:pt x="1268" y="55"/>
                  </a:lnTo>
                  <a:lnTo>
                    <a:pt x="1276" y="57"/>
                  </a:lnTo>
                  <a:lnTo>
                    <a:pt x="1279" y="60"/>
                  </a:lnTo>
                  <a:lnTo>
                    <a:pt x="1287" y="64"/>
                  </a:lnTo>
                  <a:lnTo>
                    <a:pt x="1291" y="67"/>
                  </a:lnTo>
                  <a:lnTo>
                    <a:pt x="1296" y="70"/>
                  </a:lnTo>
                  <a:lnTo>
                    <a:pt x="1300" y="74"/>
                  </a:lnTo>
                  <a:lnTo>
                    <a:pt x="1305" y="77"/>
                  </a:lnTo>
                  <a:lnTo>
                    <a:pt x="1309" y="81"/>
                  </a:lnTo>
                  <a:lnTo>
                    <a:pt x="1315" y="84"/>
                  </a:lnTo>
                  <a:lnTo>
                    <a:pt x="1318" y="88"/>
                  </a:lnTo>
                  <a:lnTo>
                    <a:pt x="1322" y="91"/>
                  </a:lnTo>
                  <a:lnTo>
                    <a:pt x="1326" y="96"/>
                  </a:lnTo>
                  <a:lnTo>
                    <a:pt x="1330" y="99"/>
                  </a:lnTo>
                  <a:lnTo>
                    <a:pt x="1333" y="103"/>
                  </a:lnTo>
                  <a:lnTo>
                    <a:pt x="1337" y="107"/>
                  </a:lnTo>
                  <a:lnTo>
                    <a:pt x="1341" y="111"/>
                  </a:lnTo>
                  <a:lnTo>
                    <a:pt x="1345" y="115"/>
                  </a:lnTo>
                  <a:lnTo>
                    <a:pt x="1346" y="119"/>
                  </a:lnTo>
                  <a:lnTo>
                    <a:pt x="1348" y="123"/>
                  </a:lnTo>
                  <a:lnTo>
                    <a:pt x="1352" y="128"/>
                  </a:lnTo>
                  <a:lnTo>
                    <a:pt x="1354" y="132"/>
                  </a:lnTo>
                  <a:lnTo>
                    <a:pt x="1356" y="137"/>
                  </a:lnTo>
                  <a:lnTo>
                    <a:pt x="1358" y="141"/>
                  </a:lnTo>
                  <a:lnTo>
                    <a:pt x="1363" y="159"/>
                  </a:lnTo>
                  <a:lnTo>
                    <a:pt x="1367" y="176"/>
                  </a:lnTo>
                  <a:lnTo>
                    <a:pt x="1365" y="195"/>
                  </a:lnTo>
                  <a:lnTo>
                    <a:pt x="1289" y="194"/>
                  </a:lnTo>
                  <a:lnTo>
                    <a:pt x="1289" y="19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2" name="Freeform 26">
              <a:extLst>
                <a:ext uri="{FF2B5EF4-FFF2-40B4-BE49-F238E27FC236}">
                  <a16:creationId xmlns:a16="http://schemas.microsoft.com/office/drawing/2014/main" id="{9B15976B-8237-4CF3-A291-E480747FAC8D}"/>
                </a:ext>
              </a:extLst>
            </p:cNvPr>
            <p:cNvSpPr>
              <a:spLocks/>
            </p:cNvSpPr>
            <p:nvPr/>
          </p:nvSpPr>
          <p:spPr bwMode="auto">
            <a:xfrm>
              <a:off x="4741" y="3538"/>
              <a:ext cx="714" cy="638"/>
            </a:xfrm>
            <a:custGeom>
              <a:avLst/>
              <a:gdLst>
                <a:gd name="T0" fmla="*/ 1331 w 1428"/>
                <a:gd name="T1" fmla="*/ 132 h 638"/>
                <a:gd name="T2" fmla="*/ 1316 w 1428"/>
                <a:gd name="T3" fmla="*/ 76 h 638"/>
                <a:gd name="T4" fmla="*/ 1282 w 1428"/>
                <a:gd name="T5" fmla="*/ 51 h 638"/>
                <a:gd name="T6" fmla="*/ 1167 w 1428"/>
                <a:gd name="T7" fmla="*/ 41 h 638"/>
                <a:gd name="T8" fmla="*/ 1103 w 1428"/>
                <a:gd name="T9" fmla="*/ 74 h 638"/>
                <a:gd name="T10" fmla="*/ 1096 w 1428"/>
                <a:gd name="T11" fmla="*/ 227 h 638"/>
                <a:gd name="T12" fmla="*/ 1096 w 1428"/>
                <a:gd name="T13" fmla="*/ 337 h 638"/>
                <a:gd name="T14" fmla="*/ 1096 w 1428"/>
                <a:gd name="T15" fmla="*/ 355 h 638"/>
                <a:gd name="T16" fmla="*/ 1094 w 1428"/>
                <a:gd name="T17" fmla="*/ 397 h 638"/>
                <a:gd name="T18" fmla="*/ 1077 w 1428"/>
                <a:gd name="T19" fmla="*/ 442 h 638"/>
                <a:gd name="T20" fmla="*/ 1059 w 1428"/>
                <a:gd name="T21" fmla="*/ 470 h 638"/>
                <a:gd name="T22" fmla="*/ 1036 w 1428"/>
                <a:gd name="T23" fmla="*/ 497 h 638"/>
                <a:gd name="T24" fmla="*/ 1010 w 1428"/>
                <a:gd name="T25" fmla="*/ 520 h 638"/>
                <a:gd name="T26" fmla="*/ 975 w 1428"/>
                <a:gd name="T27" fmla="*/ 544 h 638"/>
                <a:gd name="T28" fmla="*/ 936 w 1428"/>
                <a:gd name="T29" fmla="*/ 565 h 638"/>
                <a:gd name="T30" fmla="*/ 854 w 1428"/>
                <a:gd name="T31" fmla="*/ 596 h 638"/>
                <a:gd name="T32" fmla="*/ 760 w 1428"/>
                <a:gd name="T33" fmla="*/ 619 h 638"/>
                <a:gd name="T34" fmla="*/ 445 w 1428"/>
                <a:gd name="T35" fmla="*/ 634 h 638"/>
                <a:gd name="T36" fmla="*/ 276 w 1428"/>
                <a:gd name="T37" fmla="*/ 606 h 638"/>
                <a:gd name="T38" fmla="*/ 192 w 1428"/>
                <a:gd name="T39" fmla="*/ 578 h 638"/>
                <a:gd name="T40" fmla="*/ 130 w 1428"/>
                <a:gd name="T41" fmla="*/ 549 h 638"/>
                <a:gd name="T42" fmla="*/ 97 w 1428"/>
                <a:gd name="T43" fmla="*/ 528 h 638"/>
                <a:gd name="T44" fmla="*/ 69 w 1428"/>
                <a:gd name="T45" fmla="*/ 506 h 638"/>
                <a:gd name="T46" fmla="*/ 44 w 1428"/>
                <a:gd name="T47" fmla="*/ 481 h 638"/>
                <a:gd name="T48" fmla="*/ 24 w 1428"/>
                <a:gd name="T49" fmla="*/ 453 h 638"/>
                <a:gd name="T50" fmla="*/ 7 w 1428"/>
                <a:gd name="T51" fmla="*/ 413 h 638"/>
                <a:gd name="T52" fmla="*/ 69 w 1428"/>
                <a:gd name="T53" fmla="*/ 393 h 638"/>
                <a:gd name="T54" fmla="*/ 82 w 1428"/>
                <a:gd name="T55" fmla="*/ 428 h 638"/>
                <a:gd name="T56" fmla="*/ 97 w 1428"/>
                <a:gd name="T57" fmla="*/ 452 h 638"/>
                <a:gd name="T58" fmla="*/ 117 w 1428"/>
                <a:gd name="T59" fmla="*/ 478 h 638"/>
                <a:gd name="T60" fmla="*/ 145 w 1428"/>
                <a:gd name="T61" fmla="*/ 500 h 638"/>
                <a:gd name="T62" fmla="*/ 177 w 1428"/>
                <a:gd name="T63" fmla="*/ 521 h 638"/>
                <a:gd name="T64" fmla="*/ 242 w 1428"/>
                <a:gd name="T65" fmla="*/ 552 h 638"/>
                <a:gd name="T66" fmla="*/ 319 w 1428"/>
                <a:gd name="T67" fmla="*/ 575 h 638"/>
                <a:gd name="T68" fmla="*/ 458 w 1428"/>
                <a:gd name="T69" fmla="*/ 598 h 638"/>
                <a:gd name="T70" fmla="*/ 766 w 1428"/>
                <a:gd name="T71" fmla="*/ 579 h 638"/>
                <a:gd name="T72" fmla="*/ 852 w 1428"/>
                <a:gd name="T73" fmla="*/ 554 h 638"/>
                <a:gd name="T74" fmla="*/ 917 w 1428"/>
                <a:gd name="T75" fmla="*/ 524 h 638"/>
                <a:gd name="T76" fmla="*/ 960 w 1428"/>
                <a:gd name="T77" fmla="*/ 496 h 638"/>
                <a:gd name="T78" fmla="*/ 982 w 1428"/>
                <a:gd name="T79" fmla="*/ 474 h 638"/>
                <a:gd name="T80" fmla="*/ 1003 w 1428"/>
                <a:gd name="T81" fmla="*/ 449 h 638"/>
                <a:gd name="T82" fmla="*/ 1016 w 1428"/>
                <a:gd name="T83" fmla="*/ 424 h 638"/>
                <a:gd name="T84" fmla="*/ 1029 w 1428"/>
                <a:gd name="T85" fmla="*/ 197 h 638"/>
                <a:gd name="T86" fmla="*/ 1029 w 1428"/>
                <a:gd name="T87" fmla="*/ 187 h 638"/>
                <a:gd name="T88" fmla="*/ 1029 w 1428"/>
                <a:gd name="T89" fmla="*/ 181 h 638"/>
                <a:gd name="T90" fmla="*/ 1029 w 1428"/>
                <a:gd name="T91" fmla="*/ 178 h 638"/>
                <a:gd name="T92" fmla="*/ 1031 w 1428"/>
                <a:gd name="T93" fmla="*/ 82 h 638"/>
                <a:gd name="T94" fmla="*/ 1046 w 1428"/>
                <a:gd name="T95" fmla="*/ 55 h 638"/>
                <a:gd name="T96" fmla="*/ 1087 w 1428"/>
                <a:gd name="T97" fmla="*/ 25 h 638"/>
                <a:gd name="T98" fmla="*/ 1163 w 1428"/>
                <a:gd name="T99" fmla="*/ 3 h 638"/>
                <a:gd name="T100" fmla="*/ 1323 w 1428"/>
                <a:gd name="T101" fmla="*/ 22 h 638"/>
                <a:gd name="T102" fmla="*/ 1359 w 1428"/>
                <a:gd name="T103" fmla="*/ 44 h 638"/>
                <a:gd name="T104" fmla="*/ 1381 w 1428"/>
                <a:gd name="T105" fmla="*/ 73 h 638"/>
                <a:gd name="T106" fmla="*/ 1396 w 1428"/>
                <a:gd name="T107" fmla="*/ 96 h 638"/>
                <a:gd name="T108" fmla="*/ 1415 w 1428"/>
                <a:gd name="T109" fmla="*/ 118 h 638"/>
                <a:gd name="T110" fmla="*/ 1424 w 1428"/>
                <a:gd name="T111" fmla="*/ 145 h 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428" h="638">
                  <a:moveTo>
                    <a:pt x="1364" y="157"/>
                  </a:moveTo>
                  <a:lnTo>
                    <a:pt x="1353" y="157"/>
                  </a:lnTo>
                  <a:lnTo>
                    <a:pt x="1344" y="151"/>
                  </a:lnTo>
                  <a:lnTo>
                    <a:pt x="1338" y="146"/>
                  </a:lnTo>
                  <a:lnTo>
                    <a:pt x="1335" y="142"/>
                  </a:lnTo>
                  <a:lnTo>
                    <a:pt x="1335" y="138"/>
                  </a:lnTo>
                  <a:lnTo>
                    <a:pt x="1333" y="136"/>
                  </a:lnTo>
                  <a:lnTo>
                    <a:pt x="1331" y="132"/>
                  </a:lnTo>
                  <a:lnTo>
                    <a:pt x="1329" y="130"/>
                  </a:lnTo>
                  <a:lnTo>
                    <a:pt x="1325" y="117"/>
                  </a:lnTo>
                  <a:lnTo>
                    <a:pt x="1323" y="106"/>
                  </a:lnTo>
                  <a:lnTo>
                    <a:pt x="1322" y="93"/>
                  </a:lnTo>
                  <a:lnTo>
                    <a:pt x="1320" y="88"/>
                  </a:lnTo>
                  <a:lnTo>
                    <a:pt x="1318" y="83"/>
                  </a:lnTo>
                  <a:lnTo>
                    <a:pt x="1316" y="79"/>
                  </a:lnTo>
                  <a:lnTo>
                    <a:pt x="1316" y="76"/>
                  </a:lnTo>
                  <a:lnTo>
                    <a:pt x="1314" y="74"/>
                  </a:lnTo>
                  <a:lnTo>
                    <a:pt x="1308" y="69"/>
                  </a:lnTo>
                  <a:lnTo>
                    <a:pt x="1307" y="67"/>
                  </a:lnTo>
                  <a:lnTo>
                    <a:pt x="1305" y="65"/>
                  </a:lnTo>
                  <a:lnTo>
                    <a:pt x="1299" y="61"/>
                  </a:lnTo>
                  <a:lnTo>
                    <a:pt x="1295" y="58"/>
                  </a:lnTo>
                  <a:lnTo>
                    <a:pt x="1288" y="54"/>
                  </a:lnTo>
                  <a:lnTo>
                    <a:pt x="1282" y="51"/>
                  </a:lnTo>
                  <a:lnTo>
                    <a:pt x="1275" y="47"/>
                  </a:lnTo>
                  <a:lnTo>
                    <a:pt x="1266" y="44"/>
                  </a:lnTo>
                  <a:lnTo>
                    <a:pt x="1258" y="42"/>
                  </a:lnTo>
                  <a:lnTo>
                    <a:pt x="1251" y="40"/>
                  </a:lnTo>
                  <a:lnTo>
                    <a:pt x="1232" y="36"/>
                  </a:lnTo>
                  <a:lnTo>
                    <a:pt x="1210" y="36"/>
                  </a:lnTo>
                  <a:lnTo>
                    <a:pt x="1185" y="36"/>
                  </a:lnTo>
                  <a:lnTo>
                    <a:pt x="1167" y="41"/>
                  </a:lnTo>
                  <a:lnTo>
                    <a:pt x="1146" y="46"/>
                  </a:lnTo>
                  <a:lnTo>
                    <a:pt x="1137" y="51"/>
                  </a:lnTo>
                  <a:lnTo>
                    <a:pt x="1128" y="54"/>
                  </a:lnTo>
                  <a:lnTo>
                    <a:pt x="1122" y="58"/>
                  </a:lnTo>
                  <a:lnTo>
                    <a:pt x="1115" y="63"/>
                  </a:lnTo>
                  <a:lnTo>
                    <a:pt x="1107" y="69"/>
                  </a:lnTo>
                  <a:lnTo>
                    <a:pt x="1105" y="71"/>
                  </a:lnTo>
                  <a:lnTo>
                    <a:pt x="1103" y="74"/>
                  </a:lnTo>
                  <a:lnTo>
                    <a:pt x="1102" y="77"/>
                  </a:lnTo>
                  <a:lnTo>
                    <a:pt x="1100" y="79"/>
                  </a:lnTo>
                  <a:lnTo>
                    <a:pt x="1098" y="83"/>
                  </a:lnTo>
                  <a:lnTo>
                    <a:pt x="1096" y="86"/>
                  </a:lnTo>
                  <a:lnTo>
                    <a:pt x="1096" y="131"/>
                  </a:lnTo>
                  <a:lnTo>
                    <a:pt x="1096" y="177"/>
                  </a:lnTo>
                  <a:lnTo>
                    <a:pt x="1096" y="201"/>
                  </a:lnTo>
                  <a:lnTo>
                    <a:pt x="1096" y="227"/>
                  </a:lnTo>
                  <a:lnTo>
                    <a:pt x="1096" y="321"/>
                  </a:lnTo>
                  <a:lnTo>
                    <a:pt x="1096" y="326"/>
                  </a:lnTo>
                  <a:lnTo>
                    <a:pt x="1096" y="327"/>
                  </a:lnTo>
                  <a:lnTo>
                    <a:pt x="1096" y="328"/>
                  </a:lnTo>
                  <a:lnTo>
                    <a:pt x="1096" y="331"/>
                  </a:lnTo>
                  <a:lnTo>
                    <a:pt x="1096" y="335"/>
                  </a:lnTo>
                  <a:lnTo>
                    <a:pt x="1096" y="337"/>
                  </a:lnTo>
                  <a:lnTo>
                    <a:pt x="1096" y="337"/>
                  </a:lnTo>
                  <a:lnTo>
                    <a:pt x="1096" y="338"/>
                  </a:lnTo>
                  <a:lnTo>
                    <a:pt x="1096" y="339"/>
                  </a:lnTo>
                  <a:lnTo>
                    <a:pt x="1096" y="341"/>
                  </a:lnTo>
                  <a:lnTo>
                    <a:pt x="1096" y="342"/>
                  </a:lnTo>
                  <a:lnTo>
                    <a:pt x="1096" y="346"/>
                  </a:lnTo>
                  <a:lnTo>
                    <a:pt x="1096" y="349"/>
                  </a:lnTo>
                  <a:lnTo>
                    <a:pt x="1096" y="352"/>
                  </a:lnTo>
                  <a:lnTo>
                    <a:pt x="1096" y="355"/>
                  </a:lnTo>
                  <a:lnTo>
                    <a:pt x="1096" y="356"/>
                  </a:lnTo>
                  <a:lnTo>
                    <a:pt x="1096" y="357"/>
                  </a:lnTo>
                  <a:lnTo>
                    <a:pt x="1096" y="357"/>
                  </a:lnTo>
                  <a:lnTo>
                    <a:pt x="1096" y="359"/>
                  </a:lnTo>
                  <a:lnTo>
                    <a:pt x="1096" y="361"/>
                  </a:lnTo>
                  <a:lnTo>
                    <a:pt x="1096" y="363"/>
                  </a:lnTo>
                  <a:lnTo>
                    <a:pt x="1096" y="381"/>
                  </a:lnTo>
                  <a:lnTo>
                    <a:pt x="1094" y="397"/>
                  </a:lnTo>
                  <a:lnTo>
                    <a:pt x="1092" y="405"/>
                  </a:lnTo>
                  <a:lnTo>
                    <a:pt x="1089" y="413"/>
                  </a:lnTo>
                  <a:lnTo>
                    <a:pt x="1087" y="421"/>
                  </a:lnTo>
                  <a:lnTo>
                    <a:pt x="1085" y="428"/>
                  </a:lnTo>
                  <a:lnTo>
                    <a:pt x="1083" y="432"/>
                  </a:lnTo>
                  <a:lnTo>
                    <a:pt x="1081" y="436"/>
                  </a:lnTo>
                  <a:lnTo>
                    <a:pt x="1079" y="439"/>
                  </a:lnTo>
                  <a:lnTo>
                    <a:pt x="1077" y="442"/>
                  </a:lnTo>
                  <a:lnTo>
                    <a:pt x="1075" y="447"/>
                  </a:lnTo>
                  <a:lnTo>
                    <a:pt x="1074" y="450"/>
                  </a:lnTo>
                  <a:lnTo>
                    <a:pt x="1072" y="453"/>
                  </a:lnTo>
                  <a:lnTo>
                    <a:pt x="1068" y="457"/>
                  </a:lnTo>
                  <a:lnTo>
                    <a:pt x="1066" y="460"/>
                  </a:lnTo>
                  <a:lnTo>
                    <a:pt x="1066" y="463"/>
                  </a:lnTo>
                  <a:lnTo>
                    <a:pt x="1062" y="467"/>
                  </a:lnTo>
                  <a:lnTo>
                    <a:pt x="1059" y="470"/>
                  </a:lnTo>
                  <a:lnTo>
                    <a:pt x="1057" y="473"/>
                  </a:lnTo>
                  <a:lnTo>
                    <a:pt x="1055" y="478"/>
                  </a:lnTo>
                  <a:lnTo>
                    <a:pt x="1053" y="481"/>
                  </a:lnTo>
                  <a:lnTo>
                    <a:pt x="1049" y="485"/>
                  </a:lnTo>
                  <a:lnTo>
                    <a:pt x="1046" y="488"/>
                  </a:lnTo>
                  <a:lnTo>
                    <a:pt x="1044" y="490"/>
                  </a:lnTo>
                  <a:lnTo>
                    <a:pt x="1040" y="494"/>
                  </a:lnTo>
                  <a:lnTo>
                    <a:pt x="1036" y="497"/>
                  </a:lnTo>
                  <a:lnTo>
                    <a:pt x="1034" y="500"/>
                  </a:lnTo>
                  <a:lnTo>
                    <a:pt x="1031" y="503"/>
                  </a:lnTo>
                  <a:lnTo>
                    <a:pt x="1027" y="506"/>
                  </a:lnTo>
                  <a:lnTo>
                    <a:pt x="1025" y="509"/>
                  </a:lnTo>
                  <a:lnTo>
                    <a:pt x="1021" y="511"/>
                  </a:lnTo>
                  <a:lnTo>
                    <a:pt x="1016" y="515"/>
                  </a:lnTo>
                  <a:lnTo>
                    <a:pt x="1014" y="517"/>
                  </a:lnTo>
                  <a:lnTo>
                    <a:pt x="1010" y="520"/>
                  </a:lnTo>
                  <a:lnTo>
                    <a:pt x="1006" y="523"/>
                  </a:lnTo>
                  <a:lnTo>
                    <a:pt x="1003" y="526"/>
                  </a:lnTo>
                  <a:lnTo>
                    <a:pt x="999" y="528"/>
                  </a:lnTo>
                  <a:lnTo>
                    <a:pt x="995" y="531"/>
                  </a:lnTo>
                  <a:lnTo>
                    <a:pt x="992" y="533"/>
                  </a:lnTo>
                  <a:lnTo>
                    <a:pt x="986" y="537"/>
                  </a:lnTo>
                  <a:lnTo>
                    <a:pt x="979" y="542"/>
                  </a:lnTo>
                  <a:lnTo>
                    <a:pt x="975" y="544"/>
                  </a:lnTo>
                  <a:lnTo>
                    <a:pt x="971" y="547"/>
                  </a:lnTo>
                  <a:lnTo>
                    <a:pt x="962" y="551"/>
                  </a:lnTo>
                  <a:lnTo>
                    <a:pt x="956" y="553"/>
                  </a:lnTo>
                  <a:lnTo>
                    <a:pt x="952" y="556"/>
                  </a:lnTo>
                  <a:lnTo>
                    <a:pt x="949" y="558"/>
                  </a:lnTo>
                  <a:lnTo>
                    <a:pt x="945" y="560"/>
                  </a:lnTo>
                  <a:lnTo>
                    <a:pt x="939" y="563"/>
                  </a:lnTo>
                  <a:lnTo>
                    <a:pt x="936" y="565"/>
                  </a:lnTo>
                  <a:lnTo>
                    <a:pt x="926" y="569"/>
                  </a:lnTo>
                  <a:lnTo>
                    <a:pt x="915" y="573"/>
                  </a:lnTo>
                  <a:lnTo>
                    <a:pt x="906" y="578"/>
                  </a:lnTo>
                  <a:lnTo>
                    <a:pt x="896" y="581"/>
                  </a:lnTo>
                  <a:lnTo>
                    <a:pt x="885" y="586"/>
                  </a:lnTo>
                  <a:lnTo>
                    <a:pt x="874" y="590"/>
                  </a:lnTo>
                  <a:lnTo>
                    <a:pt x="865" y="593"/>
                  </a:lnTo>
                  <a:lnTo>
                    <a:pt x="854" y="596"/>
                  </a:lnTo>
                  <a:lnTo>
                    <a:pt x="842" y="600"/>
                  </a:lnTo>
                  <a:lnTo>
                    <a:pt x="831" y="603"/>
                  </a:lnTo>
                  <a:lnTo>
                    <a:pt x="818" y="606"/>
                  </a:lnTo>
                  <a:lnTo>
                    <a:pt x="807" y="609"/>
                  </a:lnTo>
                  <a:lnTo>
                    <a:pt x="798" y="611"/>
                  </a:lnTo>
                  <a:lnTo>
                    <a:pt x="785" y="614"/>
                  </a:lnTo>
                  <a:lnTo>
                    <a:pt x="773" y="616"/>
                  </a:lnTo>
                  <a:lnTo>
                    <a:pt x="760" y="619"/>
                  </a:lnTo>
                  <a:lnTo>
                    <a:pt x="749" y="621"/>
                  </a:lnTo>
                  <a:lnTo>
                    <a:pt x="725" y="625"/>
                  </a:lnTo>
                  <a:lnTo>
                    <a:pt x="699" y="628"/>
                  </a:lnTo>
                  <a:lnTo>
                    <a:pt x="676" y="632"/>
                  </a:lnTo>
                  <a:lnTo>
                    <a:pt x="650" y="634"/>
                  </a:lnTo>
                  <a:lnTo>
                    <a:pt x="598" y="637"/>
                  </a:lnTo>
                  <a:lnTo>
                    <a:pt x="548" y="638"/>
                  </a:lnTo>
                  <a:lnTo>
                    <a:pt x="445" y="634"/>
                  </a:lnTo>
                  <a:lnTo>
                    <a:pt x="395" y="628"/>
                  </a:lnTo>
                  <a:lnTo>
                    <a:pt x="371" y="625"/>
                  </a:lnTo>
                  <a:lnTo>
                    <a:pt x="347" y="621"/>
                  </a:lnTo>
                  <a:lnTo>
                    <a:pt x="322" y="616"/>
                  </a:lnTo>
                  <a:lnTo>
                    <a:pt x="311" y="614"/>
                  </a:lnTo>
                  <a:lnTo>
                    <a:pt x="298" y="611"/>
                  </a:lnTo>
                  <a:lnTo>
                    <a:pt x="289" y="609"/>
                  </a:lnTo>
                  <a:lnTo>
                    <a:pt x="276" y="606"/>
                  </a:lnTo>
                  <a:lnTo>
                    <a:pt x="264" y="603"/>
                  </a:lnTo>
                  <a:lnTo>
                    <a:pt x="253" y="600"/>
                  </a:lnTo>
                  <a:lnTo>
                    <a:pt x="242" y="596"/>
                  </a:lnTo>
                  <a:lnTo>
                    <a:pt x="231" y="593"/>
                  </a:lnTo>
                  <a:lnTo>
                    <a:pt x="223" y="590"/>
                  </a:lnTo>
                  <a:lnTo>
                    <a:pt x="212" y="586"/>
                  </a:lnTo>
                  <a:lnTo>
                    <a:pt x="201" y="581"/>
                  </a:lnTo>
                  <a:lnTo>
                    <a:pt x="192" y="578"/>
                  </a:lnTo>
                  <a:lnTo>
                    <a:pt x="182" y="573"/>
                  </a:lnTo>
                  <a:lnTo>
                    <a:pt x="171" y="569"/>
                  </a:lnTo>
                  <a:lnTo>
                    <a:pt x="162" y="565"/>
                  </a:lnTo>
                  <a:lnTo>
                    <a:pt x="153" y="560"/>
                  </a:lnTo>
                  <a:lnTo>
                    <a:pt x="143" y="556"/>
                  </a:lnTo>
                  <a:lnTo>
                    <a:pt x="140" y="553"/>
                  </a:lnTo>
                  <a:lnTo>
                    <a:pt x="134" y="551"/>
                  </a:lnTo>
                  <a:lnTo>
                    <a:pt x="130" y="549"/>
                  </a:lnTo>
                  <a:lnTo>
                    <a:pt x="125" y="547"/>
                  </a:lnTo>
                  <a:lnTo>
                    <a:pt x="123" y="544"/>
                  </a:lnTo>
                  <a:lnTo>
                    <a:pt x="117" y="542"/>
                  </a:lnTo>
                  <a:lnTo>
                    <a:pt x="113" y="539"/>
                  </a:lnTo>
                  <a:lnTo>
                    <a:pt x="110" y="537"/>
                  </a:lnTo>
                  <a:lnTo>
                    <a:pt x="104" y="533"/>
                  </a:lnTo>
                  <a:lnTo>
                    <a:pt x="102" y="531"/>
                  </a:lnTo>
                  <a:lnTo>
                    <a:pt x="97" y="528"/>
                  </a:lnTo>
                  <a:lnTo>
                    <a:pt x="95" y="526"/>
                  </a:lnTo>
                  <a:lnTo>
                    <a:pt x="89" y="523"/>
                  </a:lnTo>
                  <a:lnTo>
                    <a:pt x="86" y="520"/>
                  </a:lnTo>
                  <a:lnTo>
                    <a:pt x="84" y="517"/>
                  </a:lnTo>
                  <a:lnTo>
                    <a:pt x="80" y="515"/>
                  </a:lnTo>
                  <a:lnTo>
                    <a:pt x="74" y="511"/>
                  </a:lnTo>
                  <a:lnTo>
                    <a:pt x="72" y="509"/>
                  </a:lnTo>
                  <a:lnTo>
                    <a:pt x="69" y="506"/>
                  </a:lnTo>
                  <a:lnTo>
                    <a:pt x="65" y="503"/>
                  </a:lnTo>
                  <a:lnTo>
                    <a:pt x="63" y="500"/>
                  </a:lnTo>
                  <a:lnTo>
                    <a:pt x="59" y="497"/>
                  </a:lnTo>
                  <a:lnTo>
                    <a:pt x="56" y="494"/>
                  </a:lnTo>
                  <a:lnTo>
                    <a:pt x="54" y="490"/>
                  </a:lnTo>
                  <a:lnTo>
                    <a:pt x="50" y="488"/>
                  </a:lnTo>
                  <a:lnTo>
                    <a:pt x="46" y="485"/>
                  </a:lnTo>
                  <a:lnTo>
                    <a:pt x="44" y="481"/>
                  </a:lnTo>
                  <a:lnTo>
                    <a:pt x="43" y="478"/>
                  </a:lnTo>
                  <a:lnTo>
                    <a:pt x="39" y="473"/>
                  </a:lnTo>
                  <a:lnTo>
                    <a:pt x="35" y="470"/>
                  </a:lnTo>
                  <a:lnTo>
                    <a:pt x="35" y="467"/>
                  </a:lnTo>
                  <a:lnTo>
                    <a:pt x="31" y="463"/>
                  </a:lnTo>
                  <a:lnTo>
                    <a:pt x="30" y="460"/>
                  </a:lnTo>
                  <a:lnTo>
                    <a:pt x="26" y="457"/>
                  </a:lnTo>
                  <a:lnTo>
                    <a:pt x="24" y="453"/>
                  </a:lnTo>
                  <a:lnTo>
                    <a:pt x="24" y="450"/>
                  </a:lnTo>
                  <a:lnTo>
                    <a:pt x="22" y="447"/>
                  </a:lnTo>
                  <a:lnTo>
                    <a:pt x="18" y="442"/>
                  </a:lnTo>
                  <a:lnTo>
                    <a:pt x="17" y="439"/>
                  </a:lnTo>
                  <a:lnTo>
                    <a:pt x="15" y="436"/>
                  </a:lnTo>
                  <a:lnTo>
                    <a:pt x="15" y="432"/>
                  </a:lnTo>
                  <a:lnTo>
                    <a:pt x="13" y="428"/>
                  </a:lnTo>
                  <a:lnTo>
                    <a:pt x="7" y="413"/>
                  </a:lnTo>
                  <a:lnTo>
                    <a:pt x="3" y="397"/>
                  </a:lnTo>
                  <a:lnTo>
                    <a:pt x="2" y="381"/>
                  </a:lnTo>
                  <a:lnTo>
                    <a:pt x="0" y="363"/>
                  </a:lnTo>
                  <a:lnTo>
                    <a:pt x="0" y="291"/>
                  </a:lnTo>
                  <a:lnTo>
                    <a:pt x="65" y="291"/>
                  </a:lnTo>
                  <a:lnTo>
                    <a:pt x="65" y="363"/>
                  </a:lnTo>
                  <a:lnTo>
                    <a:pt x="67" y="379"/>
                  </a:lnTo>
                  <a:lnTo>
                    <a:pt x="69" y="393"/>
                  </a:lnTo>
                  <a:lnTo>
                    <a:pt x="71" y="400"/>
                  </a:lnTo>
                  <a:lnTo>
                    <a:pt x="72" y="406"/>
                  </a:lnTo>
                  <a:lnTo>
                    <a:pt x="74" y="412"/>
                  </a:lnTo>
                  <a:lnTo>
                    <a:pt x="76" y="416"/>
                  </a:lnTo>
                  <a:lnTo>
                    <a:pt x="76" y="419"/>
                  </a:lnTo>
                  <a:lnTo>
                    <a:pt x="78" y="422"/>
                  </a:lnTo>
                  <a:lnTo>
                    <a:pt x="80" y="426"/>
                  </a:lnTo>
                  <a:lnTo>
                    <a:pt x="82" y="428"/>
                  </a:lnTo>
                  <a:lnTo>
                    <a:pt x="84" y="432"/>
                  </a:lnTo>
                  <a:lnTo>
                    <a:pt x="84" y="435"/>
                  </a:lnTo>
                  <a:lnTo>
                    <a:pt x="86" y="437"/>
                  </a:lnTo>
                  <a:lnTo>
                    <a:pt x="87" y="441"/>
                  </a:lnTo>
                  <a:lnTo>
                    <a:pt x="89" y="443"/>
                  </a:lnTo>
                  <a:lnTo>
                    <a:pt x="93" y="447"/>
                  </a:lnTo>
                  <a:lnTo>
                    <a:pt x="95" y="449"/>
                  </a:lnTo>
                  <a:lnTo>
                    <a:pt x="97" y="452"/>
                  </a:lnTo>
                  <a:lnTo>
                    <a:pt x="99" y="455"/>
                  </a:lnTo>
                  <a:lnTo>
                    <a:pt x="100" y="458"/>
                  </a:lnTo>
                  <a:lnTo>
                    <a:pt x="104" y="461"/>
                  </a:lnTo>
                  <a:lnTo>
                    <a:pt x="104" y="463"/>
                  </a:lnTo>
                  <a:lnTo>
                    <a:pt x="108" y="467"/>
                  </a:lnTo>
                  <a:lnTo>
                    <a:pt x="113" y="472"/>
                  </a:lnTo>
                  <a:lnTo>
                    <a:pt x="115" y="474"/>
                  </a:lnTo>
                  <a:lnTo>
                    <a:pt x="117" y="478"/>
                  </a:lnTo>
                  <a:lnTo>
                    <a:pt x="121" y="481"/>
                  </a:lnTo>
                  <a:lnTo>
                    <a:pt x="125" y="484"/>
                  </a:lnTo>
                  <a:lnTo>
                    <a:pt x="127" y="486"/>
                  </a:lnTo>
                  <a:lnTo>
                    <a:pt x="130" y="489"/>
                  </a:lnTo>
                  <a:lnTo>
                    <a:pt x="134" y="494"/>
                  </a:lnTo>
                  <a:lnTo>
                    <a:pt x="138" y="496"/>
                  </a:lnTo>
                  <a:lnTo>
                    <a:pt x="143" y="498"/>
                  </a:lnTo>
                  <a:lnTo>
                    <a:pt x="145" y="500"/>
                  </a:lnTo>
                  <a:lnTo>
                    <a:pt x="149" y="503"/>
                  </a:lnTo>
                  <a:lnTo>
                    <a:pt x="153" y="506"/>
                  </a:lnTo>
                  <a:lnTo>
                    <a:pt x="154" y="508"/>
                  </a:lnTo>
                  <a:lnTo>
                    <a:pt x="158" y="510"/>
                  </a:lnTo>
                  <a:lnTo>
                    <a:pt x="162" y="512"/>
                  </a:lnTo>
                  <a:lnTo>
                    <a:pt x="166" y="515"/>
                  </a:lnTo>
                  <a:lnTo>
                    <a:pt x="169" y="516"/>
                  </a:lnTo>
                  <a:lnTo>
                    <a:pt x="177" y="521"/>
                  </a:lnTo>
                  <a:lnTo>
                    <a:pt x="184" y="526"/>
                  </a:lnTo>
                  <a:lnTo>
                    <a:pt x="194" y="529"/>
                  </a:lnTo>
                  <a:lnTo>
                    <a:pt x="201" y="533"/>
                  </a:lnTo>
                  <a:lnTo>
                    <a:pt x="209" y="537"/>
                  </a:lnTo>
                  <a:lnTo>
                    <a:pt x="216" y="541"/>
                  </a:lnTo>
                  <a:lnTo>
                    <a:pt x="225" y="545"/>
                  </a:lnTo>
                  <a:lnTo>
                    <a:pt x="233" y="548"/>
                  </a:lnTo>
                  <a:lnTo>
                    <a:pt x="242" y="552"/>
                  </a:lnTo>
                  <a:lnTo>
                    <a:pt x="251" y="555"/>
                  </a:lnTo>
                  <a:lnTo>
                    <a:pt x="261" y="558"/>
                  </a:lnTo>
                  <a:lnTo>
                    <a:pt x="270" y="561"/>
                  </a:lnTo>
                  <a:lnTo>
                    <a:pt x="279" y="564"/>
                  </a:lnTo>
                  <a:lnTo>
                    <a:pt x="289" y="567"/>
                  </a:lnTo>
                  <a:lnTo>
                    <a:pt x="298" y="570"/>
                  </a:lnTo>
                  <a:lnTo>
                    <a:pt x="307" y="573"/>
                  </a:lnTo>
                  <a:lnTo>
                    <a:pt x="319" y="575"/>
                  </a:lnTo>
                  <a:lnTo>
                    <a:pt x="328" y="578"/>
                  </a:lnTo>
                  <a:lnTo>
                    <a:pt x="339" y="579"/>
                  </a:lnTo>
                  <a:lnTo>
                    <a:pt x="348" y="582"/>
                  </a:lnTo>
                  <a:lnTo>
                    <a:pt x="369" y="587"/>
                  </a:lnTo>
                  <a:lnTo>
                    <a:pt x="391" y="590"/>
                  </a:lnTo>
                  <a:lnTo>
                    <a:pt x="414" y="594"/>
                  </a:lnTo>
                  <a:lnTo>
                    <a:pt x="436" y="596"/>
                  </a:lnTo>
                  <a:lnTo>
                    <a:pt x="458" y="598"/>
                  </a:lnTo>
                  <a:lnTo>
                    <a:pt x="501" y="601"/>
                  </a:lnTo>
                  <a:lnTo>
                    <a:pt x="548" y="602"/>
                  </a:lnTo>
                  <a:lnTo>
                    <a:pt x="637" y="600"/>
                  </a:lnTo>
                  <a:lnTo>
                    <a:pt x="680" y="595"/>
                  </a:lnTo>
                  <a:lnTo>
                    <a:pt x="703" y="592"/>
                  </a:lnTo>
                  <a:lnTo>
                    <a:pt x="725" y="589"/>
                  </a:lnTo>
                  <a:lnTo>
                    <a:pt x="745" y="585"/>
                  </a:lnTo>
                  <a:lnTo>
                    <a:pt x="766" y="579"/>
                  </a:lnTo>
                  <a:lnTo>
                    <a:pt x="786" y="575"/>
                  </a:lnTo>
                  <a:lnTo>
                    <a:pt x="796" y="573"/>
                  </a:lnTo>
                  <a:lnTo>
                    <a:pt x="807" y="569"/>
                  </a:lnTo>
                  <a:lnTo>
                    <a:pt x="816" y="567"/>
                  </a:lnTo>
                  <a:lnTo>
                    <a:pt x="826" y="564"/>
                  </a:lnTo>
                  <a:lnTo>
                    <a:pt x="835" y="561"/>
                  </a:lnTo>
                  <a:lnTo>
                    <a:pt x="844" y="558"/>
                  </a:lnTo>
                  <a:lnTo>
                    <a:pt x="852" y="554"/>
                  </a:lnTo>
                  <a:lnTo>
                    <a:pt x="861" y="551"/>
                  </a:lnTo>
                  <a:lnTo>
                    <a:pt x="869" y="547"/>
                  </a:lnTo>
                  <a:lnTo>
                    <a:pt x="878" y="544"/>
                  </a:lnTo>
                  <a:lnTo>
                    <a:pt x="887" y="540"/>
                  </a:lnTo>
                  <a:lnTo>
                    <a:pt x="895" y="537"/>
                  </a:lnTo>
                  <a:lnTo>
                    <a:pt x="904" y="532"/>
                  </a:lnTo>
                  <a:lnTo>
                    <a:pt x="911" y="528"/>
                  </a:lnTo>
                  <a:lnTo>
                    <a:pt x="917" y="524"/>
                  </a:lnTo>
                  <a:lnTo>
                    <a:pt x="926" y="520"/>
                  </a:lnTo>
                  <a:lnTo>
                    <a:pt x="934" y="516"/>
                  </a:lnTo>
                  <a:lnTo>
                    <a:pt x="939" y="511"/>
                  </a:lnTo>
                  <a:lnTo>
                    <a:pt x="947" y="506"/>
                  </a:lnTo>
                  <a:lnTo>
                    <a:pt x="951" y="504"/>
                  </a:lnTo>
                  <a:lnTo>
                    <a:pt x="954" y="501"/>
                  </a:lnTo>
                  <a:lnTo>
                    <a:pt x="956" y="499"/>
                  </a:lnTo>
                  <a:lnTo>
                    <a:pt x="960" y="496"/>
                  </a:lnTo>
                  <a:lnTo>
                    <a:pt x="964" y="494"/>
                  </a:lnTo>
                  <a:lnTo>
                    <a:pt x="965" y="491"/>
                  </a:lnTo>
                  <a:lnTo>
                    <a:pt x="967" y="489"/>
                  </a:lnTo>
                  <a:lnTo>
                    <a:pt x="971" y="486"/>
                  </a:lnTo>
                  <a:lnTo>
                    <a:pt x="975" y="484"/>
                  </a:lnTo>
                  <a:lnTo>
                    <a:pt x="977" y="481"/>
                  </a:lnTo>
                  <a:lnTo>
                    <a:pt x="980" y="479"/>
                  </a:lnTo>
                  <a:lnTo>
                    <a:pt x="982" y="474"/>
                  </a:lnTo>
                  <a:lnTo>
                    <a:pt x="986" y="469"/>
                  </a:lnTo>
                  <a:lnTo>
                    <a:pt x="990" y="466"/>
                  </a:lnTo>
                  <a:lnTo>
                    <a:pt x="992" y="463"/>
                  </a:lnTo>
                  <a:lnTo>
                    <a:pt x="995" y="461"/>
                  </a:lnTo>
                  <a:lnTo>
                    <a:pt x="997" y="458"/>
                  </a:lnTo>
                  <a:lnTo>
                    <a:pt x="999" y="455"/>
                  </a:lnTo>
                  <a:lnTo>
                    <a:pt x="1001" y="452"/>
                  </a:lnTo>
                  <a:lnTo>
                    <a:pt x="1003" y="449"/>
                  </a:lnTo>
                  <a:lnTo>
                    <a:pt x="1006" y="446"/>
                  </a:lnTo>
                  <a:lnTo>
                    <a:pt x="1006" y="443"/>
                  </a:lnTo>
                  <a:lnTo>
                    <a:pt x="1008" y="440"/>
                  </a:lnTo>
                  <a:lnTo>
                    <a:pt x="1010" y="437"/>
                  </a:lnTo>
                  <a:lnTo>
                    <a:pt x="1012" y="433"/>
                  </a:lnTo>
                  <a:lnTo>
                    <a:pt x="1014" y="431"/>
                  </a:lnTo>
                  <a:lnTo>
                    <a:pt x="1016" y="427"/>
                  </a:lnTo>
                  <a:lnTo>
                    <a:pt x="1016" y="424"/>
                  </a:lnTo>
                  <a:lnTo>
                    <a:pt x="1018" y="421"/>
                  </a:lnTo>
                  <a:lnTo>
                    <a:pt x="1023" y="407"/>
                  </a:lnTo>
                  <a:lnTo>
                    <a:pt x="1027" y="394"/>
                  </a:lnTo>
                  <a:lnTo>
                    <a:pt x="1029" y="363"/>
                  </a:lnTo>
                  <a:lnTo>
                    <a:pt x="1029" y="226"/>
                  </a:lnTo>
                  <a:lnTo>
                    <a:pt x="1029" y="200"/>
                  </a:lnTo>
                  <a:lnTo>
                    <a:pt x="1029" y="199"/>
                  </a:lnTo>
                  <a:lnTo>
                    <a:pt x="1029" y="197"/>
                  </a:lnTo>
                  <a:lnTo>
                    <a:pt x="1029" y="195"/>
                  </a:lnTo>
                  <a:lnTo>
                    <a:pt x="1029" y="194"/>
                  </a:lnTo>
                  <a:lnTo>
                    <a:pt x="1029" y="192"/>
                  </a:lnTo>
                  <a:lnTo>
                    <a:pt x="1029" y="190"/>
                  </a:lnTo>
                  <a:lnTo>
                    <a:pt x="1029" y="190"/>
                  </a:lnTo>
                  <a:lnTo>
                    <a:pt x="1029" y="189"/>
                  </a:lnTo>
                  <a:lnTo>
                    <a:pt x="1029" y="187"/>
                  </a:lnTo>
                  <a:lnTo>
                    <a:pt x="1029" y="187"/>
                  </a:lnTo>
                  <a:lnTo>
                    <a:pt x="1029" y="186"/>
                  </a:lnTo>
                  <a:lnTo>
                    <a:pt x="1029" y="185"/>
                  </a:lnTo>
                  <a:lnTo>
                    <a:pt x="1029" y="184"/>
                  </a:lnTo>
                  <a:lnTo>
                    <a:pt x="1029" y="184"/>
                  </a:lnTo>
                  <a:lnTo>
                    <a:pt x="1029" y="184"/>
                  </a:lnTo>
                  <a:lnTo>
                    <a:pt x="1029" y="183"/>
                  </a:lnTo>
                  <a:lnTo>
                    <a:pt x="1029" y="181"/>
                  </a:lnTo>
                  <a:lnTo>
                    <a:pt x="1029" y="181"/>
                  </a:lnTo>
                  <a:lnTo>
                    <a:pt x="1029" y="181"/>
                  </a:lnTo>
                  <a:lnTo>
                    <a:pt x="1029" y="180"/>
                  </a:lnTo>
                  <a:lnTo>
                    <a:pt x="1029" y="180"/>
                  </a:lnTo>
                  <a:lnTo>
                    <a:pt x="1029" y="179"/>
                  </a:lnTo>
                  <a:lnTo>
                    <a:pt x="1029" y="179"/>
                  </a:lnTo>
                  <a:lnTo>
                    <a:pt x="1029" y="179"/>
                  </a:lnTo>
                  <a:lnTo>
                    <a:pt x="1029" y="178"/>
                  </a:lnTo>
                  <a:lnTo>
                    <a:pt x="1029" y="178"/>
                  </a:lnTo>
                  <a:lnTo>
                    <a:pt x="1029" y="178"/>
                  </a:lnTo>
                  <a:lnTo>
                    <a:pt x="1029" y="176"/>
                  </a:lnTo>
                  <a:lnTo>
                    <a:pt x="1029" y="176"/>
                  </a:lnTo>
                  <a:lnTo>
                    <a:pt x="1029" y="175"/>
                  </a:lnTo>
                  <a:lnTo>
                    <a:pt x="1029" y="175"/>
                  </a:lnTo>
                  <a:lnTo>
                    <a:pt x="1029" y="175"/>
                  </a:lnTo>
                  <a:lnTo>
                    <a:pt x="1031" y="129"/>
                  </a:lnTo>
                  <a:lnTo>
                    <a:pt x="1031" y="82"/>
                  </a:lnTo>
                  <a:lnTo>
                    <a:pt x="1036" y="73"/>
                  </a:lnTo>
                  <a:lnTo>
                    <a:pt x="1036" y="70"/>
                  </a:lnTo>
                  <a:lnTo>
                    <a:pt x="1036" y="68"/>
                  </a:lnTo>
                  <a:lnTo>
                    <a:pt x="1040" y="63"/>
                  </a:lnTo>
                  <a:lnTo>
                    <a:pt x="1042" y="61"/>
                  </a:lnTo>
                  <a:lnTo>
                    <a:pt x="1044" y="59"/>
                  </a:lnTo>
                  <a:lnTo>
                    <a:pt x="1046" y="57"/>
                  </a:lnTo>
                  <a:lnTo>
                    <a:pt x="1046" y="55"/>
                  </a:lnTo>
                  <a:lnTo>
                    <a:pt x="1051" y="51"/>
                  </a:lnTo>
                  <a:lnTo>
                    <a:pt x="1055" y="46"/>
                  </a:lnTo>
                  <a:lnTo>
                    <a:pt x="1059" y="42"/>
                  </a:lnTo>
                  <a:lnTo>
                    <a:pt x="1066" y="38"/>
                  </a:lnTo>
                  <a:lnTo>
                    <a:pt x="1070" y="35"/>
                  </a:lnTo>
                  <a:lnTo>
                    <a:pt x="1075" y="31"/>
                  </a:lnTo>
                  <a:lnTo>
                    <a:pt x="1081" y="27"/>
                  </a:lnTo>
                  <a:lnTo>
                    <a:pt x="1087" y="25"/>
                  </a:lnTo>
                  <a:lnTo>
                    <a:pt x="1094" y="21"/>
                  </a:lnTo>
                  <a:lnTo>
                    <a:pt x="1102" y="19"/>
                  </a:lnTo>
                  <a:lnTo>
                    <a:pt x="1107" y="15"/>
                  </a:lnTo>
                  <a:lnTo>
                    <a:pt x="1115" y="13"/>
                  </a:lnTo>
                  <a:lnTo>
                    <a:pt x="1122" y="11"/>
                  </a:lnTo>
                  <a:lnTo>
                    <a:pt x="1130" y="9"/>
                  </a:lnTo>
                  <a:lnTo>
                    <a:pt x="1146" y="5"/>
                  </a:lnTo>
                  <a:lnTo>
                    <a:pt x="1163" y="3"/>
                  </a:lnTo>
                  <a:lnTo>
                    <a:pt x="1178" y="0"/>
                  </a:lnTo>
                  <a:lnTo>
                    <a:pt x="1197" y="0"/>
                  </a:lnTo>
                  <a:lnTo>
                    <a:pt x="1232" y="0"/>
                  </a:lnTo>
                  <a:lnTo>
                    <a:pt x="1262" y="4"/>
                  </a:lnTo>
                  <a:lnTo>
                    <a:pt x="1288" y="10"/>
                  </a:lnTo>
                  <a:lnTo>
                    <a:pt x="1299" y="13"/>
                  </a:lnTo>
                  <a:lnTo>
                    <a:pt x="1312" y="17"/>
                  </a:lnTo>
                  <a:lnTo>
                    <a:pt x="1323" y="22"/>
                  </a:lnTo>
                  <a:lnTo>
                    <a:pt x="1327" y="25"/>
                  </a:lnTo>
                  <a:lnTo>
                    <a:pt x="1333" y="27"/>
                  </a:lnTo>
                  <a:lnTo>
                    <a:pt x="1338" y="30"/>
                  </a:lnTo>
                  <a:lnTo>
                    <a:pt x="1344" y="32"/>
                  </a:lnTo>
                  <a:lnTo>
                    <a:pt x="1346" y="36"/>
                  </a:lnTo>
                  <a:lnTo>
                    <a:pt x="1351" y="38"/>
                  </a:lnTo>
                  <a:lnTo>
                    <a:pt x="1355" y="42"/>
                  </a:lnTo>
                  <a:lnTo>
                    <a:pt x="1359" y="44"/>
                  </a:lnTo>
                  <a:lnTo>
                    <a:pt x="1363" y="47"/>
                  </a:lnTo>
                  <a:lnTo>
                    <a:pt x="1366" y="52"/>
                  </a:lnTo>
                  <a:lnTo>
                    <a:pt x="1368" y="55"/>
                  </a:lnTo>
                  <a:lnTo>
                    <a:pt x="1372" y="58"/>
                  </a:lnTo>
                  <a:lnTo>
                    <a:pt x="1376" y="62"/>
                  </a:lnTo>
                  <a:lnTo>
                    <a:pt x="1376" y="66"/>
                  </a:lnTo>
                  <a:lnTo>
                    <a:pt x="1379" y="69"/>
                  </a:lnTo>
                  <a:lnTo>
                    <a:pt x="1381" y="73"/>
                  </a:lnTo>
                  <a:lnTo>
                    <a:pt x="1383" y="77"/>
                  </a:lnTo>
                  <a:lnTo>
                    <a:pt x="1385" y="80"/>
                  </a:lnTo>
                  <a:lnTo>
                    <a:pt x="1385" y="83"/>
                  </a:lnTo>
                  <a:lnTo>
                    <a:pt x="1387" y="85"/>
                  </a:lnTo>
                  <a:lnTo>
                    <a:pt x="1391" y="90"/>
                  </a:lnTo>
                  <a:lnTo>
                    <a:pt x="1392" y="92"/>
                  </a:lnTo>
                  <a:lnTo>
                    <a:pt x="1394" y="94"/>
                  </a:lnTo>
                  <a:lnTo>
                    <a:pt x="1396" y="96"/>
                  </a:lnTo>
                  <a:lnTo>
                    <a:pt x="1398" y="99"/>
                  </a:lnTo>
                  <a:lnTo>
                    <a:pt x="1400" y="101"/>
                  </a:lnTo>
                  <a:lnTo>
                    <a:pt x="1404" y="105"/>
                  </a:lnTo>
                  <a:lnTo>
                    <a:pt x="1405" y="107"/>
                  </a:lnTo>
                  <a:lnTo>
                    <a:pt x="1407" y="110"/>
                  </a:lnTo>
                  <a:lnTo>
                    <a:pt x="1409" y="113"/>
                  </a:lnTo>
                  <a:lnTo>
                    <a:pt x="1413" y="116"/>
                  </a:lnTo>
                  <a:lnTo>
                    <a:pt x="1415" y="118"/>
                  </a:lnTo>
                  <a:lnTo>
                    <a:pt x="1415" y="121"/>
                  </a:lnTo>
                  <a:lnTo>
                    <a:pt x="1418" y="124"/>
                  </a:lnTo>
                  <a:lnTo>
                    <a:pt x="1420" y="126"/>
                  </a:lnTo>
                  <a:lnTo>
                    <a:pt x="1422" y="129"/>
                  </a:lnTo>
                  <a:lnTo>
                    <a:pt x="1424" y="131"/>
                  </a:lnTo>
                  <a:lnTo>
                    <a:pt x="1426" y="136"/>
                  </a:lnTo>
                  <a:lnTo>
                    <a:pt x="1428" y="142"/>
                  </a:lnTo>
                  <a:lnTo>
                    <a:pt x="1424" y="145"/>
                  </a:lnTo>
                  <a:lnTo>
                    <a:pt x="1398" y="148"/>
                  </a:lnTo>
                  <a:lnTo>
                    <a:pt x="1379" y="152"/>
                  </a:lnTo>
                  <a:lnTo>
                    <a:pt x="1364" y="157"/>
                  </a:lnTo>
                  <a:lnTo>
                    <a:pt x="1364" y="15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3" name="Freeform 27">
              <a:extLst>
                <a:ext uri="{FF2B5EF4-FFF2-40B4-BE49-F238E27FC236}">
                  <a16:creationId xmlns:a16="http://schemas.microsoft.com/office/drawing/2014/main" id="{5D999951-BB1A-4485-A93F-2B5272A60AA7}"/>
                </a:ext>
              </a:extLst>
            </p:cNvPr>
            <p:cNvSpPr>
              <a:spLocks/>
            </p:cNvSpPr>
            <p:nvPr/>
          </p:nvSpPr>
          <p:spPr bwMode="auto">
            <a:xfrm>
              <a:off x="5324" y="3611"/>
              <a:ext cx="267" cy="287"/>
            </a:xfrm>
            <a:custGeom>
              <a:avLst/>
              <a:gdLst>
                <a:gd name="T0" fmla="*/ 369 w 533"/>
                <a:gd name="T1" fmla="*/ 11 h 287"/>
                <a:gd name="T2" fmla="*/ 416 w 533"/>
                <a:gd name="T3" fmla="*/ 24 h 287"/>
                <a:gd name="T4" fmla="*/ 455 w 533"/>
                <a:gd name="T5" fmla="*/ 42 h 287"/>
                <a:gd name="T6" fmla="*/ 471 w 533"/>
                <a:gd name="T7" fmla="*/ 52 h 287"/>
                <a:gd name="T8" fmla="*/ 488 w 533"/>
                <a:gd name="T9" fmla="*/ 63 h 287"/>
                <a:gd name="T10" fmla="*/ 499 w 533"/>
                <a:gd name="T11" fmla="*/ 74 h 287"/>
                <a:gd name="T12" fmla="*/ 511 w 533"/>
                <a:gd name="T13" fmla="*/ 88 h 287"/>
                <a:gd name="T14" fmla="*/ 520 w 533"/>
                <a:gd name="T15" fmla="*/ 101 h 287"/>
                <a:gd name="T16" fmla="*/ 527 w 533"/>
                <a:gd name="T17" fmla="*/ 115 h 287"/>
                <a:gd name="T18" fmla="*/ 529 w 533"/>
                <a:gd name="T19" fmla="*/ 165 h 287"/>
                <a:gd name="T20" fmla="*/ 522 w 533"/>
                <a:gd name="T21" fmla="*/ 182 h 287"/>
                <a:gd name="T22" fmla="*/ 514 w 533"/>
                <a:gd name="T23" fmla="*/ 196 h 287"/>
                <a:gd name="T24" fmla="*/ 503 w 533"/>
                <a:gd name="T25" fmla="*/ 209 h 287"/>
                <a:gd name="T26" fmla="*/ 490 w 533"/>
                <a:gd name="T27" fmla="*/ 221 h 287"/>
                <a:gd name="T28" fmla="*/ 475 w 533"/>
                <a:gd name="T29" fmla="*/ 232 h 287"/>
                <a:gd name="T30" fmla="*/ 458 w 533"/>
                <a:gd name="T31" fmla="*/ 243 h 287"/>
                <a:gd name="T32" fmla="*/ 440 w 533"/>
                <a:gd name="T33" fmla="*/ 252 h 287"/>
                <a:gd name="T34" fmla="*/ 404 w 533"/>
                <a:gd name="T35" fmla="*/ 266 h 287"/>
                <a:gd name="T36" fmla="*/ 358 w 533"/>
                <a:gd name="T37" fmla="*/ 278 h 287"/>
                <a:gd name="T38" fmla="*/ 266 w 533"/>
                <a:gd name="T39" fmla="*/ 287 h 287"/>
                <a:gd name="T40" fmla="*/ 149 w 533"/>
                <a:gd name="T41" fmla="*/ 273 h 287"/>
                <a:gd name="T42" fmla="*/ 108 w 533"/>
                <a:gd name="T43" fmla="*/ 258 h 287"/>
                <a:gd name="T44" fmla="*/ 73 w 533"/>
                <a:gd name="T45" fmla="*/ 243 h 287"/>
                <a:gd name="T46" fmla="*/ 58 w 533"/>
                <a:gd name="T47" fmla="*/ 232 h 287"/>
                <a:gd name="T48" fmla="*/ 41 w 533"/>
                <a:gd name="T49" fmla="*/ 221 h 287"/>
                <a:gd name="T50" fmla="*/ 30 w 533"/>
                <a:gd name="T51" fmla="*/ 209 h 287"/>
                <a:gd name="T52" fmla="*/ 18 w 533"/>
                <a:gd name="T53" fmla="*/ 196 h 287"/>
                <a:gd name="T54" fmla="*/ 9 w 533"/>
                <a:gd name="T55" fmla="*/ 182 h 287"/>
                <a:gd name="T56" fmla="*/ 0 w 533"/>
                <a:gd name="T57" fmla="*/ 158 h 287"/>
                <a:gd name="T58" fmla="*/ 4 w 533"/>
                <a:gd name="T59" fmla="*/ 120 h 287"/>
                <a:gd name="T60" fmla="*/ 9 w 533"/>
                <a:gd name="T61" fmla="*/ 103 h 287"/>
                <a:gd name="T62" fmla="*/ 18 w 533"/>
                <a:gd name="T63" fmla="*/ 92 h 287"/>
                <a:gd name="T64" fmla="*/ 30 w 533"/>
                <a:gd name="T65" fmla="*/ 78 h 287"/>
                <a:gd name="T66" fmla="*/ 39 w 533"/>
                <a:gd name="T67" fmla="*/ 68 h 287"/>
                <a:gd name="T68" fmla="*/ 50 w 533"/>
                <a:gd name="T69" fmla="*/ 58 h 287"/>
                <a:gd name="T70" fmla="*/ 67 w 533"/>
                <a:gd name="T71" fmla="*/ 48 h 287"/>
                <a:gd name="T72" fmla="*/ 97 w 533"/>
                <a:gd name="T73" fmla="*/ 32 h 287"/>
                <a:gd name="T74" fmla="*/ 130 w 533"/>
                <a:gd name="T75" fmla="*/ 19 h 287"/>
                <a:gd name="T76" fmla="*/ 168 w 533"/>
                <a:gd name="T77" fmla="*/ 10 h 287"/>
                <a:gd name="T78" fmla="*/ 184 w 533"/>
                <a:gd name="T79" fmla="*/ 90 h 287"/>
                <a:gd name="T80" fmla="*/ 158 w 533"/>
                <a:gd name="T81" fmla="*/ 103 h 287"/>
                <a:gd name="T82" fmla="*/ 143 w 533"/>
                <a:gd name="T83" fmla="*/ 121 h 287"/>
                <a:gd name="T84" fmla="*/ 134 w 533"/>
                <a:gd name="T85" fmla="*/ 145 h 287"/>
                <a:gd name="T86" fmla="*/ 140 w 533"/>
                <a:gd name="T87" fmla="*/ 167 h 287"/>
                <a:gd name="T88" fmla="*/ 151 w 533"/>
                <a:gd name="T89" fmla="*/ 179 h 287"/>
                <a:gd name="T90" fmla="*/ 166 w 533"/>
                <a:gd name="T91" fmla="*/ 192 h 287"/>
                <a:gd name="T92" fmla="*/ 184 w 533"/>
                <a:gd name="T93" fmla="*/ 202 h 287"/>
                <a:gd name="T94" fmla="*/ 218 w 533"/>
                <a:gd name="T95" fmla="*/ 212 h 287"/>
                <a:gd name="T96" fmla="*/ 298 w 533"/>
                <a:gd name="T97" fmla="*/ 217 h 287"/>
                <a:gd name="T98" fmla="*/ 356 w 533"/>
                <a:gd name="T99" fmla="*/ 202 h 287"/>
                <a:gd name="T100" fmla="*/ 378 w 533"/>
                <a:gd name="T101" fmla="*/ 190 h 287"/>
                <a:gd name="T102" fmla="*/ 391 w 533"/>
                <a:gd name="T103" fmla="*/ 176 h 287"/>
                <a:gd name="T104" fmla="*/ 401 w 533"/>
                <a:gd name="T105" fmla="*/ 163 h 287"/>
                <a:gd name="T106" fmla="*/ 404 w 533"/>
                <a:gd name="T107" fmla="*/ 137 h 287"/>
                <a:gd name="T108" fmla="*/ 397 w 533"/>
                <a:gd name="T109" fmla="*/ 120 h 287"/>
                <a:gd name="T110" fmla="*/ 386 w 533"/>
                <a:gd name="T111" fmla="*/ 108 h 287"/>
                <a:gd name="T112" fmla="*/ 365 w 533"/>
                <a:gd name="T113" fmla="*/ 94 h 287"/>
                <a:gd name="T114" fmla="*/ 345 w 533"/>
                <a:gd name="T115" fmla="*/ 85 h 287"/>
                <a:gd name="T116" fmla="*/ 298 w 533"/>
                <a:gd name="T117" fmla="*/ 74 h 287"/>
                <a:gd name="T118" fmla="*/ 199 w 533"/>
                <a:gd name="T119" fmla="*/ 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33" h="287">
                  <a:moveTo>
                    <a:pt x="266" y="0"/>
                  </a:moveTo>
                  <a:lnTo>
                    <a:pt x="319" y="2"/>
                  </a:lnTo>
                  <a:lnTo>
                    <a:pt x="345" y="6"/>
                  </a:lnTo>
                  <a:lnTo>
                    <a:pt x="369" y="11"/>
                  </a:lnTo>
                  <a:lnTo>
                    <a:pt x="380" y="14"/>
                  </a:lnTo>
                  <a:lnTo>
                    <a:pt x="393" y="17"/>
                  </a:lnTo>
                  <a:lnTo>
                    <a:pt x="404" y="21"/>
                  </a:lnTo>
                  <a:lnTo>
                    <a:pt x="416" y="24"/>
                  </a:lnTo>
                  <a:lnTo>
                    <a:pt x="425" y="28"/>
                  </a:lnTo>
                  <a:lnTo>
                    <a:pt x="436" y="32"/>
                  </a:lnTo>
                  <a:lnTo>
                    <a:pt x="445" y="37"/>
                  </a:lnTo>
                  <a:lnTo>
                    <a:pt x="455" y="42"/>
                  </a:lnTo>
                  <a:lnTo>
                    <a:pt x="458" y="44"/>
                  </a:lnTo>
                  <a:lnTo>
                    <a:pt x="464" y="47"/>
                  </a:lnTo>
                  <a:lnTo>
                    <a:pt x="468" y="49"/>
                  </a:lnTo>
                  <a:lnTo>
                    <a:pt x="471" y="52"/>
                  </a:lnTo>
                  <a:lnTo>
                    <a:pt x="475" y="54"/>
                  </a:lnTo>
                  <a:lnTo>
                    <a:pt x="479" y="57"/>
                  </a:lnTo>
                  <a:lnTo>
                    <a:pt x="483" y="60"/>
                  </a:lnTo>
                  <a:lnTo>
                    <a:pt x="488" y="63"/>
                  </a:lnTo>
                  <a:lnTo>
                    <a:pt x="490" y="65"/>
                  </a:lnTo>
                  <a:lnTo>
                    <a:pt x="494" y="69"/>
                  </a:lnTo>
                  <a:lnTo>
                    <a:pt x="498" y="71"/>
                  </a:lnTo>
                  <a:lnTo>
                    <a:pt x="499" y="74"/>
                  </a:lnTo>
                  <a:lnTo>
                    <a:pt x="503" y="77"/>
                  </a:lnTo>
                  <a:lnTo>
                    <a:pt x="507" y="80"/>
                  </a:lnTo>
                  <a:lnTo>
                    <a:pt x="509" y="85"/>
                  </a:lnTo>
                  <a:lnTo>
                    <a:pt x="511" y="88"/>
                  </a:lnTo>
                  <a:lnTo>
                    <a:pt x="514" y="91"/>
                  </a:lnTo>
                  <a:lnTo>
                    <a:pt x="516" y="94"/>
                  </a:lnTo>
                  <a:lnTo>
                    <a:pt x="518" y="97"/>
                  </a:lnTo>
                  <a:lnTo>
                    <a:pt x="520" y="101"/>
                  </a:lnTo>
                  <a:lnTo>
                    <a:pt x="522" y="104"/>
                  </a:lnTo>
                  <a:lnTo>
                    <a:pt x="524" y="107"/>
                  </a:lnTo>
                  <a:lnTo>
                    <a:pt x="526" y="111"/>
                  </a:lnTo>
                  <a:lnTo>
                    <a:pt x="527" y="115"/>
                  </a:lnTo>
                  <a:lnTo>
                    <a:pt x="531" y="128"/>
                  </a:lnTo>
                  <a:lnTo>
                    <a:pt x="533" y="143"/>
                  </a:lnTo>
                  <a:lnTo>
                    <a:pt x="531" y="158"/>
                  </a:lnTo>
                  <a:lnTo>
                    <a:pt x="529" y="165"/>
                  </a:lnTo>
                  <a:lnTo>
                    <a:pt x="527" y="172"/>
                  </a:lnTo>
                  <a:lnTo>
                    <a:pt x="526" y="175"/>
                  </a:lnTo>
                  <a:lnTo>
                    <a:pt x="524" y="179"/>
                  </a:lnTo>
                  <a:lnTo>
                    <a:pt x="522" y="182"/>
                  </a:lnTo>
                  <a:lnTo>
                    <a:pt x="520" y="185"/>
                  </a:lnTo>
                  <a:lnTo>
                    <a:pt x="518" y="190"/>
                  </a:lnTo>
                  <a:lnTo>
                    <a:pt x="516" y="193"/>
                  </a:lnTo>
                  <a:lnTo>
                    <a:pt x="514" y="196"/>
                  </a:lnTo>
                  <a:lnTo>
                    <a:pt x="511" y="200"/>
                  </a:lnTo>
                  <a:lnTo>
                    <a:pt x="509" y="203"/>
                  </a:lnTo>
                  <a:lnTo>
                    <a:pt x="507" y="206"/>
                  </a:lnTo>
                  <a:lnTo>
                    <a:pt x="503" y="209"/>
                  </a:lnTo>
                  <a:lnTo>
                    <a:pt x="499" y="212"/>
                  </a:lnTo>
                  <a:lnTo>
                    <a:pt x="498" y="215"/>
                  </a:lnTo>
                  <a:lnTo>
                    <a:pt x="494" y="218"/>
                  </a:lnTo>
                  <a:lnTo>
                    <a:pt x="490" y="221"/>
                  </a:lnTo>
                  <a:lnTo>
                    <a:pt x="488" y="224"/>
                  </a:lnTo>
                  <a:lnTo>
                    <a:pt x="483" y="227"/>
                  </a:lnTo>
                  <a:lnTo>
                    <a:pt x="479" y="229"/>
                  </a:lnTo>
                  <a:lnTo>
                    <a:pt x="475" y="232"/>
                  </a:lnTo>
                  <a:lnTo>
                    <a:pt x="471" y="235"/>
                  </a:lnTo>
                  <a:lnTo>
                    <a:pt x="468" y="238"/>
                  </a:lnTo>
                  <a:lnTo>
                    <a:pt x="464" y="240"/>
                  </a:lnTo>
                  <a:lnTo>
                    <a:pt x="458" y="243"/>
                  </a:lnTo>
                  <a:lnTo>
                    <a:pt x="455" y="245"/>
                  </a:lnTo>
                  <a:lnTo>
                    <a:pt x="449" y="248"/>
                  </a:lnTo>
                  <a:lnTo>
                    <a:pt x="445" y="249"/>
                  </a:lnTo>
                  <a:lnTo>
                    <a:pt x="440" y="252"/>
                  </a:lnTo>
                  <a:lnTo>
                    <a:pt x="436" y="254"/>
                  </a:lnTo>
                  <a:lnTo>
                    <a:pt x="425" y="258"/>
                  </a:lnTo>
                  <a:lnTo>
                    <a:pt x="416" y="263"/>
                  </a:lnTo>
                  <a:lnTo>
                    <a:pt x="404" y="266"/>
                  </a:lnTo>
                  <a:lnTo>
                    <a:pt x="393" y="269"/>
                  </a:lnTo>
                  <a:lnTo>
                    <a:pt x="380" y="273"/>
                  </a:lnTo>
                  <a:lnTo>
                    <a:pt x="369" y="275"/>
                  </a:lnTo>
                  <a:lnTo>
                    <a:pt x="358" y="278"/>
                  </a:lnTo>
                  <a:lnTo>
                    <a:pt x="345" y="280"/>
                  </a:lnTo>
                  <a:lnTo>
                    <a:pt x="319" y="284"/>
                  </a:lnTo>
                  <a:lnTo>
                    <a:pt x="293" y="286"/>
                  </a:lnTo>
                  <a:lnTo>
                    <a:pt x="266" y="287"/>
                  </a:lnTo>
                  <a:lnTo>
                    <a:pt x="212" y="284"/>
                  </a:lnTo>
                  <a:lnTo>
                    <a:pt x="188" y="280"/>
                  </a:lnTo>
                  <a:lnTo>
                    <a:pt x="162" y="275"/>
                  </a:lnTo>
                  <a:lnTo>
                    <a:pt x="149" y="273"/>
                  </a:lnTo>
                  <a:lnTo>
                    <a:pt x="138" y="269"/>
                  </a:lnTo>
                  <a:lnTo>
                    <a:pt x="128" y="266"/>
                  </a:lnTo>
                  <a:lnTo>
                    <a:pt x="117" y="263"/>
                  </a:lnTo>
                  <a:lnTo>
                    <a:pt x="108" y="258"/>
                  </a:lnTo>
                  <a:lnTo>
                    <a:pt x="97" y="254"/>
                  </a:lnTo>
                  <a:lnTo>
                    <a:pt x="87" y="249"/>
                  </a:lnTo>
                  <a:lnTo>
                    <a:pt x="78" y="245"/>
                  </a:lnTo>
                  <a:lnTo>
                    <a:pt x="73" y="243"/>
                  </a:lnTo>
                  <a:lnTo>
                    <a:pt x="69" y="240"/>
                  </a:lnTo>
                  <a:lnTo>
                    <a:pt x="65" y="238"/>
                  </a:lnTo>
                  <a:lnTo>
                    <a:pt x="59" y="235"/>
                  </a:lnTo>
                  <a:lnTo>
                    <a:pt x="58" y="232"/>
                  </a:lnTo>
                  <a:lnTo>
                    <a:pt x="52" y="229"/>
                  </a:lnTo>
                  <a:lnTo>
                    <a:pt x="48" y="227"/>
                  </a:lnTo>
                  <a:lnTo>
                    <a:pt x="45" y="224"/>
                  </a:lnTo>
                  <a:lnTo>
                    <a:pt x="41" y="221"/>
                  </a:lnTo>
                  <a:lnTo>
                    <a:pt x="39" y="218"/>
                  </a:lnTo>
                  <a:lnTo>
                    <a:pt x="35" y="215"/>
                  </a:lnTo>
                  <a:lnTo>
                    <a:pt x="32" y="212"/>
                  </a:lnTo>
                  <a:lnTo>
                    <a:pt x="30" y="209"/>
                  </a:lnTo>
                  <a:lnTo>
                    <a:pt x="26" y="206"/>
                  </a:lnTo>
                  <a:lnTo>
                    <a:pt x="22" y="203"/>
                  </a:lnTo>
                  <a:lnTo>
                    <a:pt x="20" y="200"/>
                  </a:lnTo>
                  <a:lnTo>
                    <a:pt x="18" y="196"/>
                  </a:lnTo>
                  <a:lnTo>
                    <a:pt x="17" y="193"/>
                  </a:lnTo>
                  <a:lnTo>
                    <a:pt x="13" y="190"/>
                  </a:lnTo>
                  <a:lnTo>
                    <a:pt x="11" y="185"/>
                  </a:lnTo>
                  <a:lnTo>
                    <a:pt x="9" y="182"/>
                  </a:lnTo>
                  <a:lnTo>
                    <a:pt x="9" y="179"/>
                  </a:lnTo>
                  <a:lnTo>
                    <a:pt x="7" y="175"/>
                  </a:lnTo>
                  <a:lnTo>
                    <a:pt x="5" y="172"/>
                  </a:lnTo>
                  <a:lnTo>
                    <a:pt x="0" y="158"/>
                  </a:lnTo>
                  <a:lnTo>
                    <a:pt x="0" y="143"/>
                  </a:lnTo>
                  <a:lnTo>
                    <a:pt x="0" y="132"/>
                  </a:lnTo>
                  <a:lnTo>
                    <a:pt x="2" y="126"/>
                  </a:lnTo>
                  <a:lnTo>
                    <a:pt x="4" y="120"/>
                  </a:lnTo>
                  <a:lnTo>
                    <a:pt x="5" y="114"/>
                  </a:lnTo>
                  <a:lnTo>
                    <a:pt x="9" y="108"/>
                  </a:lnTo>
                  <a:lnTo>
                    <a:pt x="9" y="106"/>
                  </a:lnTo>
                  <a:lnTo>
                    <a:pt x="9" y="103"/>
                  </a:lnTo>
                  <a:lnTo>
                    <a:pt x="11" y="100"/>
                  </a:lnTo>
                  <a:lnTo>
                    <a:pt x="13" y="97"/>
                  </a:lnTo>
                  <a:lnTo>
                    <a:pt x="17" y="95"/>
                  </a:lnTo>
                  <a:lnTo>
                    <a:pt x="18" y="92"/>
                  </a:lnTo>
                  <a:lnTo>
                    <a:pt x="18" y="89"/>
                  </a:lnTo>
                  <a:lnTo>
                    <a:pt x="20" y="86"/>
                  </a:lnTo>
                  <a:lnTo>
                    <a:pt x="26" y="80"/>
                  </a:lnTo>
                  <a:lnTo>
                    <a:pt x="30" y="78"/>
                  </a:lnTo>
                  <a:lnTo>
                    <a:pt x="30" y="75"/>
                  </a:lnTo>
                  <a:lnTo>
                    <a:pt x="33" y="73"/>
                  </a:lnTo>
                  <a:lnTo>
                    <a:pt x="37" y="70"/>
                  </a:lnTo>
                  <a:lnTo>
                    <a:pt x="39" y="68"/>
                  </a:lnTo>
                  <a:lnTo>
                    <a:pt x="41" y="66"/>
                  </a:lnTo>
                  <a:lnTo>
                    <a:pt x="45" y="63"/>
                  </a:lnTo>
                  <a:lnTo>
                    <a:pt x="48" y="61"/>
                  </a:lnTo>
                  <a:lnTo>
                    <a:pt x="50" y="58"/>
                  </a:lnTo>
                  <a:lnTo>
                    <a:pt x="54" y="57"/>
                  </a:lnTo>
                  <a:lnTo>
                    <a:pt x="58" y="54"/>
                  </a:lnTo>
                  <a:lnTo>
                    <a:pt x="59" y="52"/>
                  </a:lnTo>
                  <a:lnTo>
                    <a:pt x="67" y="48"/>
                  </a:lnTo>
                  <a:lnTo>
                    <a:pt x="73" y="43"/>
                  </a:lnTo>
                  <a:lnTo>
                    <a:pt x="80" y="40"/>
                  </a:lnTo>
                  <a:lnTo>
                    <a:pt x="89" y="36"/>
                  </a:lnTo>
                  <a:lnTo>
                    <a:pt x="97" y="32"/>
                  </a:lnTo>
                  <a:lnTo>
                    <a:pt x="104" y="29"/>
                  </a:lnTo>
                  <a:lnTo>
                    <a:pt x="114" y="26"/>
                  </a:lnTo>
                  <a:lnTo>
                    <a:pt x="121" y="22"/>
                  </a:lnTo>
                  <a:lnTo>
                    <a:pt x="130" y="19"/>
                  </a:lnTo>
                  <a:lnTo>
                    <a:pt x="140" y="17"/>
                  </a:lnTo>
                  <a:lnTo>
                    <a:pt x="149" y="14"/>
                  </a:lnTo>
                  <a:lnTo>
                    <a:pt x="158" y="11"/>
                  </a:lnTo>
                  <a:lnTo>
                    <a:pt x="168" y="10"/>
                  </a:lnTo>
                  <a:lnTo>
                    <a:pt x="188" y="6"/>
                  </a:lnTo>
                  <a:lnTo>
                    <a:pt x="207" y="80"/>
                  </a:lnTo>
                  <a:lnTo>
                    <a:pt x="190" y="86"/>
                  </a:lnTo>
                  <a:lnTo>
                    <a:pt x="184" y="90"/>
                  </a:lnTo>
                  <a:lnTo>
                    <a:pt x="179" y="92"/>
                  </a:lnTo>
                  <a:lnTo>
                    <a:pt x="169" y="96"/>
                  </a:lnTo>
                  <a:lnTo>
                    <a:pt x="166" y="100"/>
                  </a:lnTo>
                  <a:lnTo>
                    <a:pt x="158" y="103"/>
                  </a:lnTo>
                  <a:lnTo>
                    <a:pt x="155" y="107"/>
                  </a:lnTo>
                  <a:lnTo>
                    <a:pt x="149" y="111"/>
                  </a:lnTo>
                  <a:lnTo>
                    <a:pt x="147" y="116"/>
                  </a:lnTo>
                  <a:lnTo>
                    <a:pt x="143" y="121"/>
                  </a:lnTo>
                  <a:lnTo>
                    <a:pt x="140" y="125"/>
                  </a:lnTo>
                  <a:lnTo>
                    <a:pt x="138" y="130"/>
                  </a:lnTo>
                  <a:lnTo>
                    <a:pt x="136" y="135"/>
                  </a:lnTo>
                  <a:lnTo>
                    <a:pt x="134" y="145"/>
                  </a:lnTo>
                  <a:lnTo>
                    <a:pt x="136" y="153"/>
                  </a:lnTo>
                  <a:lnTo>
                    <a:pt x="138" y="159"/>
                  </a:lnTo>
                  <a:lnTo>
                    <a:pt x="138" y="163"/>
                  </a:lnTo>
                  <a:lnTo>
                    <a:pt x="140" y="167"/>
                  </a:lnTo>
                  <a:lnTo>
                    <a:pt x="143" y="170"/>
                  </a:lnTo>
                  <a:lnTo>
                    <a:pt x="145" y="174"/>
                  </a:lnTo>
                  <a:lnTo>
                    <a:pt x="149" y="176"/>
                  </a:lnTo>
                  <a:lnTo>
                    <a:pt x="151" y="179"/>
                  </a:lnTo>
                  <a:lnTo>
                    <a:pt x="155" y="183"/>
                  </a:lnTo>
                  <a:lnTo>
                    <a:pt x="158" y="185"/>
                  </a:lnTo>
                  <a:lnTo>
                    <a:pt x="162" y="190"/>
                  </a:lnTo>
                  <a:lnTo>
                    <a:pt x="166" y="192"/>
                  </a:lnTo>
                  <a:lnTo>
                    <a:pt x="169" y="195"/>
                  </a:lnTo>
                  <a:lnTo>
                    <a:pt x="175" y="197"/>
                  </a:lnTo>
                  <a:lnTo>
                    <a:pt x="179" y="200"/>
                  </a:lnTo>
                  <a:lnTo>
                    <a:pt x="184" y="202"/>
                  </a:lnTo>
                  <a:lnTo>
                    <a:pt x="188" y="204"/>
                  </a:lnTo>
                  <a:lnTo>
                    <a:pt x="194" y="206"/>
                  </a:lnTo>
                  <a:lnTo>
                    <a:pt x="205" y="210"/>
                  </a:lnTo>
                  <a:lnTo>
                    <a:pt x="218" y="212"/>
                  </a:lnTo>
                  <a:lnTo>
                    <a:pt x="229" y="215"/>
                  </a:lnTo>
                  <a:lnTo>
                    <a:pt x="242" y="217"/>
                  </a:lnTo>
                  <a:lnTo>
                    <a:pt x="268" y="218"/>
                  </a:lnTo>
                  <a:lnTo>
                    <a:pt x="298" y="217"/>
                  </a:lnTo>
                  <a:lnTo>
                    <a:pt x="322" y="212"/>
                  </a:lnTo>
                  <a:lnTo>
                    <a:pt x="334" y="210"/>
                  </a:lnTo>
                  <a:lnTo>
                    <a:pt x="345" y="206"/>
                  </a:lnTo>
                  <a:lnTo>
                    <a:pt x="356" y="202"/>
                  </a:lnTo>
                  <a:lnTo>
                    <a:pt x="365" y="197"/>
                  </a:lnTo>
                  <a:lnTo>
                    <a:pt x="369" y="195"/>
                  </a:lnTo>
                  <a:lnTo>
                    <a:pt x="375" y="192"/>
                  </a:lnTo>
                  <a:lnTo>
                    <a:pt x="378" y="190"/>
                  </a:lnTo>
                  <a:lnTo>
                    <a:pt x="382" y="185"/>
                  </a:lnTo>
                  <a:lnTo>
                    <a:pt x="386" y="183"/>
                  </a:lnTo>
                  <a:lnTo>
                    <a:pt x="388" y="179"/>
                  </a:lnTo>
                  <a:lnTo>
                    <a:pt x="391" y="176"/>
                  </a:lnTo>
                  <a:lnTo>
                    <a:pt x="395" y="174"/>
                  </a:lnTo>
                  <a:lnTo>
                    <a:pt x="397" y="170"/>
                  </a:lnTo>
                  <a:lnTo>
                    <a:pt x="399" y="167"/>
                  </a:lnTo>
                  <a:lnTo>
                    <a:pt x="401" y="163"/>
                  </a:lnTo>
                  <a:lnTo>
                    <a:pt x="402" y="159"/>
                  </a:lnTo>
                  <a:lnTo>
                    <a:pt x="404" y="153"/>
                  </a:lnTo>
                  <a:lnTo>
                    <a:pt x="404" y="145"/>
                  </a:lnTo>
                  <a:lnTo>
                    <a:pt x="404" y="137"/>
                  </a:lnTo>
                  <a:lnTo>
                    <a:pt x="402" y="131"/>
                  </a:lnTo>
                  <a:lnTo>
                    <a:pt x="401" y="127"/>
                  </a:lnTo>
                  <a:lnTo>
                    <a:pt x="399" y="123"/>
                  </a:lnTo>
                  <a:lnTo>
                    <a:pt x="397" y="120"/>
                  </a:lnTo>
                  <a:lnTo>
                    <a:pt x="395" y="117"/>
                  </a:lnTo>
                  <a:lnTo>
                    <a:pt x="391" y="114"/>
                  </a:lnTo>
                  <a:lnTo>
                    <a:pt x="388" y="111"/>
                  </a:lnTo>
                  <a:lnTo>
                    <a:pt x="386" y="108"/>
                  </a:lnTo>
                  <a:lnTo>
                    <a:pt x="382" y="105"/>
                  </a:lnTo>
                  <a:lnTo>
                    <a:pt x="375" y="99"/>
                  </a:lnTo>
                  <a:lnTo>
                    <a:pt x="369" y="96"/>
                  </a:lnTo>
                  <a:lnTo>
                    <a:pt x="365" y="94"/>
                  </a:lnTo>
                  <a:lnTo>
                    <a:pt x="360" y="91"/>
                  </a:lnTo>
                  <a:lnTo>
                    <a:pt x="356" y="90"/>
                  </a:lnTo>
                  <a:lnTo>
                    <a:pt x="350" y="87"/>
                  </a:lnTo>
                  <a:lnTo>
                    <a:pt x="345" y="85"/>
                  </a:lnTo>
                  <a:lnTo>
                    <a:pt x="334" y="80"/>
                  </a:lnTo>
                  <a:lnTo>
                    <a:pt x="322" y="78"/>
                  </a:lnTo>
                  <a:lnTo>
                    <a:pt x="309" y="75"/>
                  </a:lnTo>
                  <a:lnTo>
                    <a:pt x="298" y="74"/>
                  </a:lnTo>
                  <a:lnTo>
                    <a:pt x="268" y="72"/>
                  </a:lnTo>
                  <a:lnTo>
                    <a:pt x="244" y="73"/>
                  </a:lnTo>
                  <a:lnTo>
                    <a:pt x="220" y="77"/>
                  </a:lnTo>
                  <a:lnTo>
                    <a:pt x="199" y="4"/>
                  </a:lnTo>
                  <a:lnTo>
                    <a:pt x="233" y="1"/>
                  </a:lnTo>
                  <a:lnTo>
                    <a:pt x="266" y="0"/>
                  </a:lnTo>
                  <a:lnTo>
                    <a:pt x="26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4" name="Freeform 28">
              <a:extLst>
                <a:ext uri="{FF2B5EF4-FFF2-40B4-BE49-F238E27FC236}">
                  <a16:creationId xmlns:a16="http://schemas.microsoft.com/office/drawing/2014/main" id="{B98E3E8E-3CE8-4749-B9FA-80ECA7A73FC0}"/>
                </a:ext>
              </a:extLst>
            </p:cNvPr>
            <p:cNvSpPr>
              <a:spLocks/>
            </p:cNvSpPr>
            <p:nvPr/>
          </p:nvSpPr>
          <p:spPr bwMode="auto">
            <a:xfrm>
              <a:off x="4347" y="3179"/>
              <a:ext cx="84" cy="47"/>
            </a:xfrm>
            <a:custGeom>
              <a:avLst/>
              <a:gdLst>
                <a:gd name="T0" fmla="*/ 0 w 170"/>
                <a:gd name="T1" fmla="*/ 0 h 47"/>
                <a:gd name="T2" fmla="*/ 164 w 170"/>
                <a:gd name="T3" fmla="*/ 0 h 47"/>
                <a:gd name="T4" fmla="*/ 170 w 170"/>
                <a:gd name="T5" fmla="*/ 47 h 47"/>
                <a:gd name="T6" fmla="*/ 13 w 170"/>
                <a:gd name="T7" fmla="*/ 47 h 47"/>
                <a:gd name="T8" fmla="*/ 0 w 170"/>
                <a:gd name="T9" fmla="*/ 0 h 47"/>
                <a:gd name="T10" fmla="*/ 0 w 170"/>
                <a:gd name="T11" fmla="*/ 0 h 47"/>
              </a:gdLst>
              <a:ahLst/>
              <a:cxnLst>
                <a:cxn ang="0">
                  <a:pos x="T0" y="T1"/>
                </a:cxn>
                <a:cxn ang="0">
                  <a:pos x="T2" y="T3"/>
                </a:cxn>
                <a:cxn ang="0">
                  <a:pos x="T4" y="T5"/>
                </a:cxn>
                <a:cxn ang="0">
                  <a:pos x="T6" y="T7"/>
                </a:cxn>
                <a:cxn ang="0">
                  <a:pos x="T8" y="T9"/>
                </a:cxn>
                <a:cxn ang="0">
                  <a:pos x="T10" y="T11"/>
                </a:cxn>
              </a:cxnLst>
              <a:rect l="0" t="0" r="r" b="b"/>
              <a:pathLst>
                <a:path w="170" h="47">
                  <a:moveTo>
                    <a:pt x="0" y="0"/>
                  </a:moveTo>
                  <a:lnTo>
                    <a:pt x="164" y="0"/>
                  </a:lnTo>
                  <a:lnTo>
                    <a:pt x="170" y="47"/>
                  </a:lnTo>
                  <a:lnTo>
                    <a:pt x="13" y="47"/>
                  </a:lnTo>
                  <a:lnTo>
                    <a:pt x="0"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5" name="Freeform 29">
              <a:extLst>
                <a:ext uri="{FF2B5EF4-FFF2-40B4-BE49-F238E27FC236}">
                  <a16:creationId xmlns:a16="http://schemas.microsoft.com/office/drawing/2014/main" id="{59EE123B-520A-4ED0-AD81-A049D930E62A}"/>
                </a:ext>
              </a:extLst>
            </p:cNvPr>
            <p:cNvSpPr>
              <a:spLocks/>
            </p:cNvSpPr>
            <p:nvPr/>
          </p:nvSpPr>
          <p:spPr bwMode="auto">
            <a:xfrm>
              <a:off x="5162" y="3179"/>
              <a:ext cx="85" cy="47"/>
            </a:xfrm>
            <a:custGeom>
              <a:avLst/>
              <a:gdLst>
                <a:gd name="T0" fmla="*/ 0 w 170"/>
                <a:gd name="T1" fmla="*/ 0 h 47"/>
                <a:gd name="T2" fmla="*/ 164 w 170"/>
                <a:gd name="T3" fmla="*/ 0 h 47"/>
                <a:gd name="T4" fmla="*/ 170 w 170"/>
                <a:gd name="T5" fmla="*/ 47 h 47"/>
                <a:gd name="T6" fmla="*/ 12 w 170"/>
                <a:gd name="T7" fmla="*/ 47 h 47"/>
                <a:gd name="T8" fmla="*/ 0 w 170"/>
                <a:gd name="T9" fmla="*/ 0 h 47"/>
                <a:gd name="T10" fmla="*/ 0 w 170"/>
                <a:gd name="T11" fmla="*/ 0 h 47"/>
              </a:gdLst>
              <a:ahLst/>
              <a:cxnLst>
                <a:cxn ang="0">
                  <a:pos x="T0" y="T1"/>
                </a:cxn>
                <a:cxn ang="0">
                  <a:pos x="T2" y="T3"/>
                </a:cxn>
                <a:cxn ang="0">
                  <a:pos x="T4" y="T5"/>
                </a:cxn>
                <a:cxn ang="0">
                  <a:pos x="T6" y="T7"/>
                </a:cxn>
                <a:cxn ang="0">
                  <a:pos x="T8" y="T9"/>
                </a:cxn>
                <a:cxn ang="0">
                  <a:pos x="T10" y="T11"/>
                </a:cxn>
              </a:cxnLst>
              <a:rect l="0" t="0" r="r" b="b"/>
              <a:pathLst>
                <a:path w="170" h="47">
                  <a:moveTo>
                    <a:pt x="0" y="0"/>
                  </a:moveTo>
                  <a:lnTo>
                    <a:pt x="164" y="0"/>
                  </a:lnTo>
                  <a:lnTo>
                    <a:pt x="170" y="47"/>
                  </a:lnTo>
                  <a:lnTo>
                    <a:pt x="12" y="47"/>
                  </a:lnTo>
                  <a:lnTo>
                    <a:pt x="0"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sp>
          <p:nvSpPr>
            <p:cNvPr id="16" name="Freeform 30">
              <a:extLst>
                <a:ext uri="{FF2B5EF4-FFF2-40B4-BE49-F238E27FC236}">
                  <a16:creationId xmlns:a16="http://schemas.microsoft.com/office/drawing/2014/main" id="{81E69DE4-F0AB-4039-BDDD-16C260D96500}"/>
                </a:ext>
              </a:extLst>
            </p:cNvPr>
            <p:cNvSpPr>
              <a:spLocks/>
            </p:cNvSpPr>
            <p:nvPr/>
          </p:nvSpPr>
          <p:spPr bwMode="auto">
            <a:xfrm>
              <a:off x="5101" y="3235"/>
              <a:ext cx="61" cy="50"/>
            </a:xfrm>
            <a:custGeom>
              <a:avLst/>
              <a:gdLst>
                <a:gd name="T0" fmla="*/ 0 w 123"/>
                <a:gd name="T1" fmla="*/ 50 h 50"/>
                <a:gd name="T2" fmla="*/ 82 w 123"/>
                <a:gd name="T3" fmla="*/ 0 h 50"/>
                <a:gd name="T4" fmla="*/ 123 w 123"/>
                <a:gd name="T5" fmla="*/ 0 h 50"/>
                <a:gd name="T6" fmla="*/ 94 w 123"/>
                <a:gd name="T7" fmla="*/ 26 h 50"/>
                <a:gd name="T8" fmla="*/ 0 w 123"/>
                <a:gd name="T9" fmla="*/ 50 h 50"/>
                <a:gd name="T10" fmla="*/ 0 w 123"/>
                <a:gd name="T11" fmla="*/ 50 h 50"/>
              </a:gdLst>
              <a:ahLst/>
              <a:cxnLst>
                <a:cxn ang="0">
                  <a:pos x="T0" y="T1"/>
                </a:cxn>
                <a:cxn ang="0">
                  <a:pos x="T2" y="T3"/>
                </a:cxn>
                <a:cxn ang="0">
                  <a:pos x="T4" y="T5"/>
                </a:cxn>
                <a:cxn ang="0">
                  <a:pos x="T6" y="T7"/>
                </a:cxn>
                <a:cxn ang="0">
                  <a:pos x="T8" y="T9"/>
                </a:cxn>
                <a:cxn ang="0">
                  <a:pos x="T10" y="T11"/>
                </a:cxn>
              </a:cxnLst>
              <a:rect l="0" t="0" r="r" b="b"/>
              <a:pathLst>
                <a:path w="123" h="50">
                  <a:moveTo>
                    <a:pt x="0" y="50"/>
                  </a:moveTo>
                  <a:lnTo>
                    <a:pt x="82" y="0"/>
                  </a:lnTo>
                  <a:lnTo>
                    <a:pt x="123" y="0"/>
                  </a:lnTo>
                  <a:lnTo>
                    <a:pt x="94" y="26"/>
                  </a:lnTo>
                  <a:lnTo>
                    <a:pt x="0" y="50"/>
                  </a:lnTo>
                  <a:lnTo>
                    <a:pt x="0" y="5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en-US"/>
            </a:p>
          </p:txBody>
        </p:sp>
      </p:grpSp>
    </p:spTree>
    <p:extLst>
      <p:ext uri="{BB962C8B-B14F-4D97-AF65-F5344CB8AC3E}">
        <p14:creationId xmlns:p14="http://schemas.microsoft.com/office/powerpoint/2010/main" val="4039977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19</a:t>
            </a:r>
            <a:r>
              <a:rPr lang="en-US" altLang="en-US" baseline="30000" dirty="0"/>
              <a:t>th</a:t>
            </a:r>
            <a:r>
              <a:rPr lang="en-US" altLang="en-US" dirty="0"/>
              <a:t> &amp; 20</a:t>
            </a:r>
            <a:r>
              <a:rPr lang="en-US" altLang="en-US" baseline="30000" dirty="0"/>
              <a:t>th</a:t>
            </a:r>
            <a:r>
              <a:rPr lang="en-US" altLang="en-US" dirty="0"/>
              <a:t> Century</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Inez </a:t>
            </a:r>
            <a:r>
              <a:rPr lang="en-US" dirty="0" err="1"/>
              <a:t>Semmelweiss</a:t>
            </a:r>
            <a:endParaRPr lang="en-US" dirty="0"/>
          </a:p>
          <a:p>
            <a:pPr lvl="2"/>
            <a:r>
              <a:rPr lang="en-US" dirty="0"/>
              <a:t>Identified the cause of puerperal fever which led to the importance of hand washing</a:t>
            </a:r>
          </a:p>
          <a:p>
            <a:pPr lvl="1"/>
            <a:r>
              <a:rPr lang="en-US" dirty="0"/>
              <a:t>Louis Pasteur (1860 –1895)</a:t>
            </a:r>
          </a:p>
          <a:p>
            <a:pPr lvl="2"/>
            <a:r>
              <a:rPr lang="en-US" dirty="0"/>
              <a:t>Discovered that microorganisms cause disease (germ theory of communicable disease)</a:t>
            </a:r>
          </a:p>
          <a:p>
            <a:pPr lvl="2"/>
            <a:endParaRPr lang="en-US" dirty="0"/>
          </a:p>
          <a:p>
            <a:pPr lvl="1"/>
            <a:endParaRPr lang="en-US" dirty="0"/>
          </a:p>
        </p:txBody>
      </p:sp>
    </p:spTree>
    <p:extLst>
      <p:ext uri="{BB962C8B-B14F-4D97-AF65-F5344CB8AC3E}">
        <p14:creationId xmlns:p14="http://schemas.microsoft.com/office/powerpoint/2010/main" val="36352781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19</a:t>
            </a:r>
            <a:r>
              <a:rPr lang="en-US" altLang="en-US" baseline="30000" dirty="0"/>
              <a:t>th</a:t>
            </a:r>
            <a:r>
              <a:rPr lang="en-US" altLang="en-US" dirty="0"/>
              <a:t> &amp; 20</a:t>
            </a:r>
            <a:r>
              <a:rPr lang="en-US" altLang="en-US" baseline="30000" dirty="0"/>
              <a:t>th</a:t>
            </a:r>
            <a:r>
              <a:rPr lang="en-US" altLang="en-US" dirty="0"/>
              <a:t> Century</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Joseph Lister</a:t>
            </a:r>
          </a:p>
          <a:p>
            <a:pPr lvl="2"/>
            <a:r>
              <a:rPr lang="en-US" dirty="0"/>
              <a:t>First doctor to use antiseptic during surgery</a:t>
            </a:r>
          </a:p>
          <a:p>
            <a:pPr lvl="1"/>
            <a:r>
              <a:rPr lang="en-US" dirty="0"/>
              <a:t>Ernest von Bergman</a:t>
            </a:r>
          </a:p>
          <a:p>
            <a:pPr lvl="2"/>
            <a:r>
              <a:rPr lang="en-US" dirty="0"/>
              <a:t>Developed asepsis</a:t>
            </a:r>
          </a:p>
          <a:p>
            <a:pPr lvl="1"/>
            <a:r>
              <a:rPr lang="en-US" dirty="0"/>
              <a:t>Robert Koch</a:t>
            </a:r>
          </a:p>
          <a:p>
            <a:pPr lvl="2"/>
            <a:r>
              <a:rPr lang="en-US" dirty="0"/>
              <a:t>“Father of Microbiology “</a:t>
            </a:r>
          </a:p>
          <a:p>
            <a:pPr lvl="2"/>
            <a:r>
              <a:rPr lang="en-US" dirty="0"/>
              <a:t>Identified germ causing TB</a:t>
            </a:r>
          </a:p>
          <a:p>
            <a:pPr lvl="2"/>
            <a:endParaRPr lang="en-US" dirty="0"/>
          </a:p>
          <a:p>
            <a:pPr lvl="1"/>
            <a:endParaRPr lang="en-US" dirty="0"/>
          </a:p>
        </p:txBody>
      </p:sp>
    </p:spTree>
    <p:extLst>
      <p:ext uri="{BB962C8B-B14F-4D97-AF65-F5344CB8AC3E}">
        <p14:creationId xmlns:p14="http://schemas.microsoft.com/office/powerpoint/2010/main" val="3795198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19</a:t>
            </a:r>
            <a:r>
              <a:rPr lang="en-US" altLang="en-US" baseline="30000" dirty="0"/>
              <a:t>th</a:t>
            </a:r>
            <a:r>
              <a:rPr lang="en-US" altLang="en-US" dirty="0"/>
              <a:t> &amp; 20</a:t>
            </a:r>
            <a:r>
              <a:rPr lang="en-US" altLang="en-US" baseline="30000" dirty="0"/>
              <a:t>th</a:t>
            </a:r>
            <a:r>
              <a:rPr lang="en-US" altLang="en-US" dirty="0"/>
              <a:t> Century</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Wilhelm Roentgen</a:t>
            </a:r>
          </a:p>
          <a:p>
            <a:pPr lvl="2"/>
            <a:r>
              <a:rPr lang="en-US" dirty="0"/>
              <a:t>Discovered X-rays</a:t>
            </a:r>
          </a:p>
          <a:p>
            <a:pPr lvl="1"/>
            <a:r>
              <a:rPr lang="en-US" dirty="0"/>
              <a:t>Paul </a:t>
            </a:r>
            <a:r>
              <a:rPr lang="en-US" dirty="0" err="1"/>
              <a:t>Ehrlick</a:t>
            </a:r>
            <a:endParaRPr lang="en-US" dirty="0"/>
          </a:p>
          <a:p>
            <a:pPr lvl="2"/>
            <a:r>
              <a:rPr lang="en-US" dirty="0"/>
              <a:t>Discovered effect of medicine on disease causing microorganisms </a:t>
            </a:r>
          </a:p>
          <a:p>
            <a:pPr lvl="1"/>
            <a:r>
              <a:rPr lang="en-US" dirty="0"/>
              <a:t>Anesthesia discovered</a:t>
            </a:r>
          </a:p>
          <a:p>
            <a:pPr lvl="2"/>
            <a:r>
              <a:rPr lang="en-US" dirty="0"/>
              <a:t>Nitrous oxide, ether, chloroform</a:t>
            </a:r>
          </a:p>
        </p:txBody>
      </p:sp>
      <p:pic>
        <p:nvPicPr>
          <p:cNvPr id="4" name="Picture 3" descr="D:\PFiles\MSOffice\Clipart\standard\stddir3\hm00175_.wmf">
            <a:extLst>
              <a:ext uri="{FF2B5EF4-FFF2-40B4-BE49-F238E27FC236}">
                <a16:creationId xmlns:a16="http://schemas.microsoft.com/office/drawing/2014/main" id="{24769D86-A78A-41F9-9157-B91FDED17C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18023" y="2327313"/>
            <a:ext cx="3170816" cy="31945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7262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19</a:t>
            </a:r>
            <a:r>
              <a:rPr lang="en-US" altLang="en-US" baseline="30000" dirty="0"/>
              <a:t>th</a:t>
            </a:r>
            <a:r>
              <a:rPr lang="en-US" altLang="en-US" dirty="0"/>
              <a:t> &amp; 20</a:t>
            </a:r>
            <a:r>
              <a:rPr lang="en-US" altLang="en-US" baseline="30000" dirty="0"/>
              <a:t>th</a:t>
            </a:r>
            <a:r>
              <a:rPr lang="en-US" altLang="en-US" dirty="0"/>
              <a:t> Century</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Alexander Fleming</a:t>
            </a:r>
          </a:p>
          <a:p>
            <a:pPr lvl="2"/>
            <a:r>
              <a:rPr lang="en-US" dirty="0"/>
              <a:t>Discovered penicillin</a:t>
            </a:r>
          </a:p>
          <a:p>
            <a:pPr lvl="1"/>
            <a:r>
              <a:rPr lang="en-US" dirty="0"/>
              <a:t>Jonas Salk</a:t>
            </a:r>
          </a:p>
          <a:p>
            <a:pPr lvl="2"/>
            <a:r>
              <a:rPr lang="en-US" dirty="0"/>
              <a:t>Discovered that a killed polio virus would cause immunity to polio</a:t>
            </a:r>
          </a:p>
          <a:p>
            <a:pPr lvl="1"/>
            <a:r>
              <a:rPr lang="en-US" dirty="0"/>
              <a:t>Alfred Sabin</a:t>
            </a:r>
          </a:p>
          <a:p>
            <a:pPr lvl="2"/>
            <a:r>
              <a:rPr lang="en-US" dirty="0"/>
              <a:t>Discovered that a live virus provided more effective immunity</a:t>
            </a:r>
          </a:p>
          <a:p>
            <a:pPr lvl="1"/>
            <a:endParaRPr lang="en-US" dirty="0"/>
          </a:p>
        </p:txBody>
      </p:sp>
    </p:spTree>
    <p:extLst>
      <p:ext uri="{BB962C8B-B14F-4D97-AF65-F5344CB8AC3E}">
        <p14:creationId xmlns:p14="http://schemas.microsoft.com/office/powerpoint/2010/main" val="8001688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1900 to 1945</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Acute infectious diseases (diphtheria, TB, rheumatic fever)</a:t>
            </a:r>
          </a:p>
          <a:p>
            <a:pPr lvl="1"/>
            <a:r>
              <a:rPr lang="en-US" dirty="0"/>
              <a:t>No antibiotics, DDT for mosquitoes, rest for TB, water sanitation to help stop spread of typhoid fever, diphtheria vaccination</a:t>
            </a:r>
          </a:p>
          <a:p>
            <a:pPr lvl="1"/>
            <a:r>
              <a:rPr lang="en-US" dirty="0"/>
              <a:t>Hospitals were places to die</a:t>
            </a:r>
          </a:p>
          <a:p>
            <a:pPr lvl="1"/>
            <a:r>
              <a:rPr lang="en-US" dirty="0"/>
              <a:t>Most doctors were general practitioners</a:t>
            </a:r>
          </a:p>
        </p:txBody>
      </p:sp>
    </p:spTree>
    <p:extLst>
      <p:ext uri="{BB962C8B-B14F-4D97-AF65-F5344CB8AC3E}">
        <p14:creationId xmlns:p14="http://schemas.microsoft.com/office/powerpoint/2010/main" val="20173243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1945 to 1975</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Immunization common</a:t>
            </a:r>
          </a:p>
          <a:p>
            <a:pPr lvl="1"/>
            <a:r>
              <a:rPr lang="en-US" dirty="0"/>
              <a:t>Antibiotic cures</a:t>
            </a:r>
          </a:p>
          <a:p>
            <a:pPr lvl="1"/>
            <a:r>
              <a:rPr lang="en-US" dirty="0"/>
              <a:t>Safer surgery</a:t>
            </a:r>
          </a:p>
          <a:p>
            <a:pPr lvl="1"/>
            <a:r>
              <a:rPr lang="en-US" dirty="0"/>
              <a:t>Transplants</a:t>
            </a:r>
          </a:p>
          <a:p>
            <a:pPr lvl="1"/>
            <a:r>
              <a:rPr lang="en-US" dirty="0"/>
              <a:t>Increased lifespan</a:t>
            </a:r>
          </a:p>
          <a:p>
            <a:pPr lvl="1"/>
            <a:r>
              <a:rPr lang="en-US" dirty="0"/>
              <a:t>Chronic degenerative diseases</a:t>
            </a:r>
          </a:p>
        </p:txBody>
      </p:sp>
    </p:spTree>
    <p:extLst>
      <p:ext uri="{BB962C8B-B14F-4D97-AF65-F5344CB8AC3E}">
        <p14:creationId xmlns:p14="http://schemas.microsoft.com/office/powerpoint/2010/main" val="10746247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1945 to 1975</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New health hazards </a:t>
            </a:r>
          </a:p>
          <a:p>
            <a:pPr lvl="2"/>
            <a:r>
              <a:rPr lang="en-US" dirty="0"/>
              <a:t>Obesity</a:t>
            </a:r>
          </a:p>
          <a:p>
            <a:pPr lvl="2"/>
            <a:r>
              <a:rPr lang="en-US" dirty="0"/>
              <a:t>Neuroses</a:t>
            </a:r>
          </a:p>
          <a:p>
            <a:pPr lvl="2"/>
            <a:r>
              <a:rPr lang="en-US" dirty="0"/>
              <a:t>Lung cancer</a:t>
            </a:r>
          </a:p>
          <a:p>
            <a:pPr lvl="2"/>
            <a:r>
              <a:rPr lang="en-US" dirty="0"/>
              <a:t>Hypertension</a:t>
            </a:r>
          </a:p>
          <a:p>
            <a:pPr lvl="1"/>
            <a:r>
              <a:rPr lang="en-US" dirty="0"/>
              <a:t>Disintegrating families</a:t>
            </a:r>
          </a:p>
          <a:p>
            <a:pPr lvl="1"/>
            <a:r>
              <a:rPr lang="en-US" dirty="0"/>
              <a:t>Greatly increasing medical costs</a:t>
            </a:r>
          </a:p>
        </p:txBody>
      </p:sp>
    </p:spTree>
    <p:extLst>
      <p:ext uri="{BB962C8B-B14F-4D97-AF65-F5344CB8AC3E}">
        <p14:creationId xmlns:p14="http://schemas.microsoft.com/office/powerpoint/2010/main" val="1549010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Ancient Times</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Prevention of injury from predators</a:t>
            </a:r>
          </a:p>
          <a:p>
            <a:pPr lvl="1"/>
            <a:r>
              <a:rPr lang="en-US" dirty="0"/>
              <a:t>Illness/disease caused by supernatural spirits</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Ancient Times</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11543"/>
            <a:ext cx="11055750" cy="4734318"/>
          </a:xfrm>
        </p:spPr>
        <p:txBody>
          <a:bodyPr/>
          <a:lstStyle/>
          <a:p>
            <a:pPr marL="0" lvl="1" indent="0">
              <a:buNone/>
            </a:pPr>
            <a:r>
              <a:rPr lang="en-US" altLang="en-US" sz="2800" dirty="0"/>
              <a:t>Herbs and plants were used as medicine. Examples include:</a:t>
            </a:r>
          </a:p>
          <a:p>
            <a:pPr lvl="1"/>
            <a:r>
              <a:rPr lang="en-US" sz="2400" dirty="0"/>
              <a:t>Digitalis from foxglove plants</a:t>
            </a:r>
          </a:p>
          <a:p>
            <a:pPr lvl="2"/>
            <a:r>
              <a:rPr lang="en-US" sz="2400" dirty="0"/>
              <a:t>Then, leaves were chewed to strengthen &amp; slow heart	</a:t>
            </a:r>
          </a:p>
          <a:p>
            <a:pPr lvl="2"/>
            <a:r>
              <a:rPr lang="en-US" sz="2400" dirty="0"/>
              <a:t>Now, administered by pills, IV, or injections</a:t>
            </a:r>
          </a:p>
          <a:p>
            <a:pPr lvl="1"/>
            <a:r>
              <a:rPr lang="en-US" sz="2400" dirty="0"/>
              <a:t>Quinine from bark of cinchona tree </a:t>
            </a:r>
          </a:p>
          <a:p>
            <a:pPr lvl="2"/>
            <a:r>
              <a:rPr lang="en-US" sz="2400" dirty="0"/>
              <a:t>Controls fever and muscle spasms</a:t>
            </a:r>
          </a:p>
          <a:p>
            <a:pPr lvl="2"/>
            <a:r>
              <a:rPr lang="en-US" sz="2400" dirty="0"/>
              <a:t>Used to treat malaria</a:t>
            </a:r>
          </a:p>
          <a:p>
            <a:pPr lvl="1"/>
            <a:r>
              <a:rPr lang="en-US" sz="2400" dirty="0"/>
              <a:t>Belladonna and atropine from poisonous nightshade plant</a:t>
            </a:r>
          </a:p>
          <a:p>
            <a:pPr lvl="2"/>
            <a:r>
              <a:rPr lang="en-US" sz="2400" dirty="0"/>
              <a:t>Relieves muscle spasms especially GI</a:t>
            </a:r>
          </a:p>
          <a:p>
            <a:pPr lvl="1"/>
            <a:r>
              <a:rPr lang="en-US" sz="2400" dirty="0"/>
              <a:t>Morphine from opium poppy </a:t>
            </a:r>
          </a:p>
          <a:p>
            <a:pPr lvl="2"/>
            <a:r>
              <a:rPr lang="en-US" sz="2400" dirty="0"/>
              <a:t>Relieves severe pain</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Egyptians</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Earliest to keep accurate health records</a:t>
            </a:r>
          </a:p>
          <a:p>
            <a:pPr lvl="1"/>
            <a:r>
              <a:rPr lang="en-US" dirty="0"/>
              <a:t>Superstitious</a:t>
            </a:r>
          </a:p>
          <a:p>
            <a:pPr lvl="1"/>
            <a:r>
              <a:rPr lang="en-US" dirty="0"/>
              <a:t>Called upon gods</a:t>
            </a:r>
          </a:p>
          <a:p>
            <a:pPr lvl="1"/>
            <a:r>
              <a:rPr lang="en-US" dirty="0"/>
              <a:t>Identified certain </a:t>
            </a:r>
            <a:br>
              <a:rPr lang="en-US" dirty="0"/>
            </a:br>
            <a:r>
              <a:rPr lang="en-US" dirty="0"/>
              <a:t>diseases</a:t>
            </a:r>
          </a:p>
          <a:p>
            <a:pPr lvl="1"/>
            <a:r>
              <a:rPr lang="en-US" dirty="0"/>
              <a:t>Pharaohs kept many </a:t>
            </a:r>
            <a:br>
              <a:rPr lang="en-US" dirty="0"/>
            </a:br>
            <a:r>
              <a:rPr lang="en-US" dirty="0"/>
              <a:t>specialists</a:t>
            </a:r>
          </a:p>
          <a:p>
            <a:pPr lvl="1"/>
            <a:endParaRPr lang="en-US" dirty="0"/>
          </a:p>
        </p:txBody>
      </p:sp>
      <p:pic>
        <p:nvPicPr>
          <p:cNvPr id="4" name="Picture 3" descr="D:\PFiles\MSOffice\Clipart\standard\stddir4\ph02969j.jpg">
            <a:extLst>
              <a:ext uri="{FF2B5EF4-FFF2-40B4-BE49-F238E27FC236}">
                <a16:creationId xmlns:a16="http://schemas.microsoft.com/office/drawing/2014/main" id="{A1EBD483-FAFE-48BA-BA7C-7471ADB727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3816" y="1509476"/>
            <a:ext cx="3549589" cy="3933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Egyptians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Priests were the doctors</a:t>
            </a:r>
          </a:p>
          <a:p>
            <a:pPr lvl="2"/>
            <a:r>
              <a:rPr lang="en-US" dirty="0"/>
              <a:t>Temples were places of worship, medical schools, and hospitals</a:t>
            </a:r>
          </a:p>
          <a:p>
            <a:pPr lvl="2"/>
            <a:r>
              <a:rPr lang="en-US" dirty="0"/>
              <a:t>Only the priests could read the medical knowledge from the god Thoth</a:t>
            </a:r>
          </a:p>
          <a:p>
            <a:pPr lvl="1"/>
            <a:r>
              <a:rPr lang="en-US" dirty="0"/>
              <a:t>Magicians were also healers</a:t>
            </a:r>
          </a:p>
          <a:p>
            <a:pPr lvl="1"/>
            <a:r>
              <a:rPr lang="en-US" dirty="0"/>
              <a:t>Believed demons caused disease</a:t>
            </a:r>
          </a:p>
          <a:p>
            <a:pPr lvl="1"/>
            <a:r>
              <a:rPr lang="en-US" dirty="0"/>
              <a:t>Prescriptions were written on papyrus</a:t>
            </a:r>
          </a:p>
          <a:p>
            <a:pPr lvl="1"/>
            <a:endParaRPr lang="en-US" dirty="0"/>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Egyptians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Embalming </a:t>
            </a:r>
          </a:p>
          <a:p>
            <a:pPr lvl="2"/>
            <a:r>
              <a:rPr lang="en-US" dirty="0"/>
              <a:t>Done by special priests (NOT the doctor priests)</a:t>
            </a:r>
          </a:p>
          <a:p>
            <a:pPr lvl="2"/>
            <a:r>
              <a:rPr lang="en-US" dirty="0"/>
              <a:t>Advanced the knowledge of anatomy</a:t>
            </a:r>
          </a:p>
          <a:p>
            <a:pPr lvl="2"/>
            <a:r>
              <a:rPr lang="en-US" dirty="0"/>
              <a:t>Strong antiseptics used to prevent decay</a:t>
            </a:r>
          </a:p>
          <a:p>
            <a:pPr lvl="2"/>
            <a:r>
              <a:rPr lang="en-US" dirty="0"/>
              <a:t>Gauze similar to today’s surgical gauze</a:t>
            </a:r>
          </a:p>
          <a:p>
            <a:pPr lvl="1"/>
            <a:r>
              <a:rPr lang="en-US" dirty="0"/>
              <a:t>Research on mummies has revealed the existence of diseases:</a:t>
            </a:r>
          </a:p>
          <a:p>
            <a:pPr lvl="2"/>
            <a:r>
              <a:rPr lang="en-US" dirty="0"/>
              <a:t>Arthritis</a:t>
            </a:r>
          </a:p>
          <a:p>
            <a:pPr lvl="2"/>
            <a:r>
              <a:rPr lang="en-US" dirty="0"/>
              <a:t>Kidney stones</a:t>
            </a:r>
          </a:p>
          <a:p>
            <a:pPr lvl="2"/>
            <a:r>
              <a:rPr lang="en-US" dirty="0"/>
              <a:t>Arteriosclerosis</a:t>
            </a:r>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Egyptians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Some medical practices still used today</a:t>
            </a:r>
          </a:p>
          <a:p>
            <a:pPr lvl="2"/>
            <a:r>
              <a:rPr lang="en-US" dirty="0"/>
              <a:t>Enemas</a:t>
            </a:r>
          </a:p>
          <a:p>
            <a:pPr lvl="2"/>
            <a:r>
              <a:rPr lang="en-US" dirty="0"/>
              <a:t>Circumcision (4000 BC) preceded marriage</a:t>
            </a:r>
          </a:p>
          <a:p>
            <a:pPr lvl="2"/>
            <a:r>
              <a:rPr lang="en-US" dirty="0"/>
              <a:t>Closing wounds</a:t>
            </a:r>
          </a:p>
          <a:p>
            <a:pPr lvl="2"/>
            <a:r>
              <a:rPr lang="en-US" dirty="0"/>
              <a:t>Setting fractures</a:t>
            </a:r>
          </a:p>
          <a:p>
            <a:pPr lvl="2"/>
            <a:endParaRPr lang="en-US" dirty="0"/>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Egyptians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Eye of Horus</a:t>
            </a:r>
          </a:p>
          <a:p>
            <a:pPr lvl="2"/>
            <a:r>
              <a:rPr lang="en-US" dirty="0"/>
              <a:t>5000 years ago</a:t>
            </a:r>
          </a:p>
          <a:p>
            <a:pPr lvl="2"/>
            <a:r>
              <a:rPr lang="en-US" dirty="0"/>
              <a:t>Magic eye</a:t>
            </a:r>
          </a:p>
          <a:p>
            <a:pPr lvl="2"/>
            <a:r>
              <a:rPr lang="en-US" dirty="0"/>
              <a:t>Amulet to guard against disease, suffering, and evil</a:t>
            </a:r>
          </a:p>
          <a:p>
            <a:pPr lvl="2"/>
            <a:r>
              <a:rPr lang="en-US" dirty="0"/>
              <a:t>History: Horus lost vision in attack by Seth; mother (Isis) called on Thoth for help; eye restored</a:t>
            </a:r>
          </a:p>
          <a:p>
            <a:pPr lvl="2"/>
            <a:r>
              <a:rPr lang="en-US" dirty="0"/>
              <a:t>Evolved into modern day Rx sign</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schemas.microsoft.com/office/2006/documentManagement/types"/>
    <ds:schemaRef ds:uri="http://purl.org/dc/elements/1.1/"/>
    <ds:schemaRef ds:uri="http://schemas.microsoft.com/office/2006/metadata/properties"/>
    <ds:schemaRef ds:uri="http://www.w3.org/XML/1998/namespace"/>
    <ds:schemaRef ds:uri="http://schemas.openxmlformats.org/package/2006/metadata/core-properties"/>
    <ds:schemaRef ds:uri="http://purl.org/dc/dcmitype/"/>
    <ds:schemaRef ds:uri="http://schemas.microsoft.com/office/infopath/2007/PartnerControls"/>
    <ds:schemaRef ds:uri="05d88611-e516-4d1a-b12e-39107e78b3d0"/>
    <ds:schemaRef ds:uri="56ea17bb-c96d-4826-b465-01eec0dd23dd"/>
    <ds:schemaRef ds:uri="http://schemas.microsoft.com/sharepoint/v3"/>
    <ds:schemaRef ds:uri="http://purl.org/dc/te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47</TotalTime>
  <Words>752</Words>
  <Application>Microsoft Office PowerPoint</Application>
  <PresentationFormat>Widescreen</PresentationFormat>
  <Paragraphs>175</Paragraphs>
  <Slides>26</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26</vt:i4>
      </vt:variant>
    </vt:vector>
  </HeadingPairs>
  <TitlesOfParts>
    <vt:vector size="34" baseType="lpstr">
      <vt:lpstr>.AppleSystemUIFont</vt:lpstr>
      <vt:lpstr>Arial</vt:lpstr>
      <vt:lpstr>Calibri</vt:lpstr>
      <vt:lpstr>Open Sans</vt:lpstr>
      <vt:lpstr>Open Sans SemiBold</vt:lpstr>
      <vt:lpstr>Times New Roman</vt:lpstr>
      <vt:lpstr>2_Office Theme</vt:lpstr>
      <vt:lpstr>3_Office Theme</vt:lpstr>
      <vt:lpstr>PowerPoint Presentation</vt:lpstr>
      <vt:lpstr>PowerPoint Presentation</vt:lpstr>
      <vt:lpstr>Ancient Times</vt:lpstr>
      <vt:lpstr>Ancient Times</vt:lpstr>
      <vt:lpstr>Egyptians</vt:lpstr>
      <vt:lpstr>Egyptians</vt:lpstr>
      <vt:lpstr>Egyptians</vt:lpstr>
      <vt:lpstr>Egyptians</vt:lpstr>
      <vt:lpstr>Egyptians</vt:lpstr>
      <vt:lpstr>Jewish Medicine</vt:lpstr>
      <vt:lpstr>Greek Medicine</vt:lpstr>
      <vt:lpstr>Greek Medicine</vt:lpstr>
      <vt:lpstr>Roman Medicine</vt:lpstr>
      <vt:lpstr>Dark Ages (400-800 A.D.) and Middle Ages (800-1400 A.D.)</vt:lpstr>
      <vt:lpstr>Dark Ages (400-800 A.D.) and Middle Ages (800-1400 A.D.)</vt:lpstr>
      <vt:lpstr>Renaissance Medicine (1350-1650 A.D.)</vt:lpstr>
      <vt:lpstr>16th &amp; 17th Century</vt:lpstr>
      <vt:lpstr>16th &amp; 17th Century</vt:lpstr>
      <vt:lpstr>18th Century</vt:lpstr>
      <vt:lpstr>19th &amp; 20th Century</vt:lpstr>
      <vt:lpstr>19th &amp; 20th Century</vt:lpstr>
      <vt:lpstr>19th &amp; 20th Century</vt:lpstr>
      <vt:lpstr>19th &amp; 20th Century</vt:lpstr>
      <vt:lpstr>1900 to 1945</vt:lpstr>
      <vt:lpstr>1945 to 1975</vt:lpstr>
      <vt:lpstr>1945 to 1975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Vinayak Reddy</cp:lastModifiedBy>
  <cp:revision>6</cp:revision>
  <cp:lastPrinted>2017-07-07T16:17:37Z</cp:lastPrinted>
  <dcterms:created xsi:type="dcterms:W3CDTF">2017-07-11T23:58:30Z</dcterms:created>
  <dcterms:modified xsi:type="dcterms:W3CDTF">2017-07-13T20:52:10Z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