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sldIdLst>
    <p:sldId id="321" r:id="rId6"/>
    <p:sldId id="319" r:id="rId7"/>
    <p:sldId id="323" r:id="rId8"/>
    <p:sldId id="326" r:id="rId9"/>
    <p:sldId id="327" r:id="rId10"/>
    <p:sldId id="328" r:id="rId11"/>
    <p:sldId id="329" r:id="rId12"/>
    <p:sldId id="331" r:id="rId13"/>
    <p:sldId id="330" r:id="rId14"/>
    <p:sldId id="324" r:id="rId15"/>
    <p:sldId id="325"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8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History of Modern Manufacturing</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Careers in Modern Manufacturing</a:t>
            </a:r>
          </a:p>
        </p:txBody>
      </p:sp>
      <p:sp>
        <p:nvSpPr>
          <p:cNvPr id="4" name="Content Placeholder 3">
            <a:extLst>
              <a:ext uri="{FF2B5EF4-FFF2-40B4-BE49-F238E27FC236}">
                <a16:creationId xmlns:a16="http://schemas.microsoft.com/office/drawing/2014/main" id="{6D0BB76B-95AD-49D8-A478-F94EEC8EF25E}"/>
              </a:ext>
            </a:extLst>
          </p:cNvPr>
          <p:cNvSpPr>
            <a:spLocks noGrp="1"/>
          </p:cNvSpPr>
          <p:nvPr>
            <p:ph sz="half" idx="1"/>
          </p:nvPr>
        </p:nvSpPr>
        <p:spPr/>
        <p:txBody>
          <a:bodyPr/>
          <a:lstStyle/>
          <a:p>
            <a:pPr lvl="1"/>
            <a:r>
              <a:rPr lang="en-US" dirty="0"/>
              <a:t>Computer Aided Designer</a:t>
            </a:r>
          </a:p>
          <a:p>
            <a:pPr lvl="1"/>
            <a:r>
              <a:rPr lang="en-US" dirty="0"/>
              <a:t>CNC operator</a:t>
            </a:r>
          </a:p>
          <a:p>
            <a:pPr lvl="1"/>
            <a:r>
              <a:rPr lang="en-US" dirty="0"/>
              <a:t>Manufacturing Technologist</a:t>
            </a:r>
          </a:p>
          <a:p>
            <a:pPr lvl="1"/>
            <a:r>
              <a:rPr lang="en-US" dirty="0"/>
              <a:t>Logistician</a:t>
            </a:r>
          </a:p>
          <a:p>
            <a:pPr lvl="1"/>
            <a:r>
              <a:rPr lang="en-US" dirty="0"/>
              <a:t>Supply Manager</a:t>
            </a:r>
          </a:p>
          <a:p>
            <a:pPr lvl="1"/>
            <a:r>
              <a:rPr lang="en-US" dirty="0"/>
              <a:t>Expeditor</a:t>
            </a:r>
          </a:p>
          <a:p>
            <a:pPr lvl="1"/>
            <a:r>
              <a:rPr lang="en-US" dirty="0"/>
              <a:t>Quality Control Manager</a:t>
            </a:r>
          </a:p>
          <a:p>
            <a:pPr lvl="1"/>
            <a:r>
              <a:rPr lang="en-US" dirty="0"/>
              <a:t>Robotics Technician</a:t>
            </a:r>
          </a:p>
          <a:p>
            <a:endParaRPr lang="en-US" dirty="0"/>
          </a:p>
        </p:txBody>
      </p:sp>
      <p:sp>
        <p:nvSpPr>
          <p:cNvPr id="5" name="Content Placeholder 4">
            <a:extLst>
              <a:ext uri="{FF2B5EF4-FFF2-40B4-BE49-F238E27FC236}">
                <a16:creationId xmlns:a16="http://schemas.microsoft.com/office/drawing/2014/main" id="{95C9F5B1-C8CC-4D50-ACB4-A688DD367A70}"/>
              </a:ext>
            </a:extLst>
          </p:cNvPr>
          <p:cNvSpPr>
            <a:spLocks noGrp="1"/>
          </p:cNvSpPr>
          <p:nvPr>
            <p:ph sz="half" idx="10"/>
          </p:nvPr>
        </p:nvSpPr>
        <p:spPr/>
        <p:txBody>
          <a:bodyPr/>
          <a:lstStyle/>
          <a:p>
            <a:pPr lvl="1"/>
            <a:r>
              <a:rPr lang="en-US" dirty="0"/>
              <a:t>Cost Estimator</a:t>
            </a:r>
          </a:p>
          <a:p>
            <a:pPr lvl="1"/>
            <a:r>
              <a:rPr lang="en-US" dirty="0"/>
              <a:t>Industrial Safety and Health Engineer</a:t>
            </a:r>
          </a:p>
          <a:p>
            <a:pPr lvl="1"/>
            <a:r>
              <a:rPr lang="en-US" dirty="0"/>
              <a:t>Tool and Die Maker</a:t>
            </a:r>
          </a:p>
          <a:p>
            <a:pPr lvl="1"/>
            <a:r>
              <a:rPr lang="en-US" dirty="0"/>
              <a:t>Machinist</a:t>
            </a:r>
          </a:p>
          <a:p>
            <a:pPr lvl="1"/>
            <a:r>
              <a:rPr lang="en-US" dirty="0"/>
              <a:t>Industrial Production Manager</a:t>
            </a:r>
          </a:p>
          <a:p>
            <a:pPr lvl="1"/>
            <a:r>
              <a:rPr lang="en-US" dirty="0"/>
              <a:t>Industrial Engineer</a:t>
            </a:r>
          </a:p>
          <a:p>
            <a:endParaRPr lang="en-US" dirty="0"/>
          </a:p>
        </p:txBody>
      </p:sp>
    </p:spTree>
    <p:extLst>
      <p:ext uri="{BB962C8B-B14F-4D97-AF65-F5344CB8AC3E}">
        <p14:creationId xmlns:p14="http://schemas.microsoft.com/office/powerpoint/2010/main" val="264159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http://www.assemblymag.com/articles/85640-timeline-50-years-of-economic-change-and-manufacturing-progress</a:t>
            </a:r>
          </a:p>
          <a:p>
            <a:pPr lvl="1"/>
            <a:r>
              <a:rPr lang="en-US" dirty="0"/>
              <a:t>http://www.lean.org/WhatsLean/timeline.cfm</a:t>
            </a:r>
          </a:p>
          <a:p>
            <a:pPr lvl="1"/>
            <a:endParaRPr lang="en-US" dirty="0"/>
          </a:p>
        </p:txBody>
      </p:sp>
    </p:spTree>
    <p:extLst>
      <p:ext uri="{BB962C8B-B14F-4D97-AF65-F5344CB8AC3E}">
        <p14:creationId xmlns:p14="http://schemas.microsoft.com/office/powerpoint/2010/main" val="2150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Modern Manufacturing started with Henry Ford’s use of the assembly line and arranging equipment close to that line.  </a:t>
            </a:r>
          </a:p>
          <a:p>
            <a:pPr lvl="1"/>
            <a:r>
              <a:rPr lang="en-US" dirty="0"/>
              <a:t>Improvements to this industrial process is ongoing, even today.</a:t>
            </a:r>
          </a:p>
        </p:txBody>
      </p:sp>
      <p:pic>
        <p:nvPicPr>
          <p:cNvPr id="4" name="Picture 3">
            <a:extLst>
              <a:ext uri="{FF2B5EF4-FFF2-40B4-BE49-F238E27FC236}">
                <a16:creationId xmlns:a16="http://schemas.microsoft.com/office/drawing/2014/main" id="{7939BD16-F125-4F39-A6A8-7991B87BB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4213" y="3035984"/>
            <a:ext cx="4808652" cy="3118754"/>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Henry Ford developed the assembly line to produce Model T cars at a cheap price.</a:t>
            </a:r>
          </a:p>
          <a:p>
            <a:pPr lvl="1"/>
            <a:r>
              <a:rPr lang="en-US" dirty="0"/>
              <a:t>His development of a plant where the equipment is located near the line increased the production rate and started modern manufacturing. </a:t>
            </a:r>
          </a:p>
        </p:txBody>
      </p:sp>
      <p:pic>
        <p:nvPicPr>
          <p:cNvPr id="5" name="Picture 4">
            <a:extLst>
              <a:ext uri="{FF2B5EF4-FFF2-40B4-BE49-F238E27FC236}">
                <a16:creationId xmlns:a16="http://schemas.microsoft.com/office/drawing/2014/main" id="{9E5B5ADE-9307-423F-AF43-DA0CFBD3F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5055" y="1420420"/>
            <a:ext cx="4850428" cy="3104274"/>
          </a:xfrm>
          <a:prstGeom prst="rect">
            <a:avLst/>
          </a:prstGeom>
        </p:spPr>
      </p:pic>
    </p:spTree>
    <p:extLst>
      <p:ext uri="{BB962C8B-B14F-4D97-AF65-F5344CB8AC3E}">
        <p14:creationId xmlns:p14="http://schemas.microsoft.com/office/powerpoint/2010/main" val="357650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Eli Whitney started the use of interchangeable parts to manufacture guns for the US government.</a:t>
            </a:r>
          </a:p>
        </p:txBody>
      </p:sp>
      <p:pic>
        <p:nvPicPr>
          <p:cNvPr id="5" name="Picture 4">
            <a:extLst>
              <a:ext uri="{FF2B5EF4-FFF2-40B4-BE49-F238E27FC236}">
                <a16:creationId xmlns:a16="http://schemas.microsoft.com/office/drawing/2014/main" id="{49E8B2A3-FFB5-4D56-8951-60D47BB84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026" y="1283509"/>
            <a:ext cx="3376106" cy="2199291"/>
          </a:xfrm>
          <a:prstGeom prst="rect">
            <a:avLst/>
          </a:prstGeom>
        </p:spPr>
      </p:pic>
      <p:pic>
        <p:nvPicPr>
          <p:cNvPr id="6" name="Picture 5">
            <a:extLst>
              <a:ext uri="{FF2B5EF4-FFF2-40B4-BE49-F238E27FC236}">
                <a16:creationId xmlns:a16="http://schemas.microsoft.com/office/drawing/2014/main" id="{33B30490-AD09-40EA-8B2E-1831EA9CD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43653">
            <a:off x="6727784" y="2430336"/>
            <a:ext cx="4445000" cy="2984500"/>
          </a:xfrm>
          <a:prstGeom prst="rect">
            <a:avLst/>
          </a:prstGeom>
        </p:spPr>
      </p:pic>
    </p:spTree>
    <p:extLst>
      <p:ext uri="{BB962C8B-B14F-4D97-AF65-F5344CB8AC3E}">
        <p14:creationId xmlns:p14="http://schemas.microsoft.com/office/powerpoint/2010/main" val="229274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Sakichi Toyoda, founder of Toyota visited the Ford Rouge plant and took the ideas of Ford back to Japan. </a:t>
            </a:r>
          </a:p>
          <a:p>
            <a:pPr lvl="1"/>
            <a:r>
              <a:rPr lang="en-US" dirty="0"/>
              <a:t>He and his company improved the methods of the Toyota Production System.</a:t>
            </a:r>
          </a:p>
        </p:txBody>
      </p:sp>
      <p:pic>
        <p:nvPicPr>
          <p:cNvPr id="5" name="Picture 4">
            <a:extLst>
              <a:ext uri="{FF2B5EF4-FFF2-40B4-BE49-F238E27FC236}">
                <a16:creationId xmlns:a16="http://schemas.microsoft.com/office/drawing/2014/main" id="{C49571AF-C870-404B-A6E9-CDA12E5E7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634" y="1420420"/>
            <a:ext cx="4139032" cy="3104274"/>
          </a:xfrm>
          <a:prstGeom prst="rect">
            <a:avLst/>
          </a:prstGeom>
        </p:spPr>
      </p:pic>
    </p:spTree>
    <p:extLst>
      <p:ext uri="{BB962C8B-B14F-4D97-AF65-F5344CB8AC3E}">
        <p14:creationId xmlns:p14="http://schemas.microsoft.com/office/powerpoint/2010/main" val="3017328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Toyota Production System is a manufacturing method that tries to reduce waste of materials, processing time, and workers’ time. </a:t>
            </a:r>
          </a:p>
          <a:p>
            <a:pPr lvl="1"/>
            <a:endParaRPr lang="en-US" dirty="0"/>
          </a:p>
          <a:p>
            <a:pPr lvl="1"/>
            <a:r>
              <a:rPr lang="en-US" dirty="0"/>
              <a:t>Computer Numerical Control machines entered the manufacturing plants in 1970, making these machine more productive than manual machines.</a:t>
            </a:r>
          </a:p>
          <a:p>
            <a:pPr lvl="1"/>
            <a:endParaRPr lang="en-US" dirty="0"/>
          </a:p>
          <a:p>
            <a:pPr lvl="1"/>
            <a:endParaRPr lang="en-US" dirty="0"/>
          </a:p>
        </p:txBody>
      </p:sp>
      <p:pic>
        <p:nvPicPr>
          <p:cNvPr id="4" name="Picture 3">
            <a:extLst>
              <a:ext uri="{FF2B5EF4-FFF2-40B4-BE49-F238E27FC236}">
                <a16:creationId xmlns:a16="http://schemas.microsoft.com/office/drawing/2014/main" id="{EC3A77E3-89C6-4339-B541-E587E9B8A6A0}"/>
              </a:ext>
            </a:extLst>
          </p:cNvPr>
          <p:cNvPicPr>
            <a:picLocks noChangeAspect="1"/>
          </p:cNvPicPr>
          <p:nvPr/>
        </p:nvPicPr>
        <p:blipFill>
          <a:blip r:embed="rId2"/>
          <a:stretch>
            <a:fillRect/>
          </a:stretch>
        </p:blipFill>
        <p:spPr>
          <a:xfrm>
            <a:off x="8839879" y="1283509"/>
            <a:ext cx="2451420" cy="2531039"/>
          </a:xfrm>
          <a:prstGeom prst="rect">
            <a:avLst/>
          </a:prstGeom>
        </p:spPr>
      </p:pic>
      <p:pic>
        <p:nvPicPr>
          <p:cNvPr id="6" name="Picture 5">
            <a:extLst>
              <a:ext uri="{FF2B5EF4-FFF2-40B4-BE49-F238E27FC236}">
                <a16:creationId xmlns:a16="http://schemas.microsoft.com/office/drawing/2014/main" id="{21CEAFE9-7E54-4DCB-9856-9189313BA51B}"/>
              </a:ext>
            </a:extLst>
          </p:cNvPr>
          <p:cNvPicPr>
            <a:picLocks noChangeAspect="1"/>
          </p:cNvPicPr>
          <p:nvPr/>
        </p:nvPicPr>
        <p:blipFill>
          <a:blip r:embed="rId3"/>
          <a:stretch>
            <a:fillRect/>
          </a:stretch>
        </p:blipFill>
        <p:spPr>
          <a:xfrm>
            <a:off x="6712860" y="4119387"/>
            <a:ext cx="2697271" cy="1800553"/>
          </a:xfrm>
          <a:prstGeom prst="rect">
            <a:avLst/>
          </a:prstGeom>
        </p:spPr>
      </p:pic>
    </p:spTree>
    <p:extLst>
      <p:ext uri="{BB962C8B-B14F-4D97-AF65-F5344CB8AC3E}">
        <p14:creationId xmlns:p14="http://schemas.microsoft.com/office/powerpoint/2010/main" val="3376198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Industrial Robots started </a:t>
            </a:r>
            <a:br>
              <a:rPr lang="en-US" dirty="0"/>
            </a:br>
            <a:r>
              <a:rPr lang="en-US" dirty="0"/>
              <a:t>completing dangerous and repetitive tasks on an assembly line at General Motors (1962).</a:t>
            </a:r>
          </a:p>
          <a:p>
            <a:pPr lvl="1"/>
            <a:endParaRPr lang="en-US" dirty="0"/>
          </a:p>
          <a:p>
            <a:pPr lvl="1"/>
            <a:r>
              <a:rPr lang="en-US" dirty="0"/>
              <a:t>Work cell is an arrangement of machines that will produce a part within the cell. The machines will be CNC and a person or robot could load materials into the cell and remove finished parts.</a:t>
            </a:r>
          </a:p>
        </p:txBody>
      </p:sp>
      <p:pic>
        <p:nvPicPr>
          <p:cNvPr id="4" name="Picture 3">
            <a:extLst>
              <a:ext uri="{FF2B5EF4-FFF2-40B4-BE49-F238E27FC236}">
                <a16:creationId xmlns:a16="http://schemas.microsoft.com/office/drawing/2014/main" id="{56CB4B3B-F298-41B6-8501-A5C8DAD8A368}"/>
              </a:ext>
            </a:extLst>
          </p:cNvPr>
          <p:cNvPicPr>
            <a:picLocks noChangeAspect="1"/>
          </p:cNvPicPr>
          <p:nvPr/>
        </p:nvPicPr>
        <p:blipFill>
          <a:blip r:embed="rId2"/>
          <a:stretch>
            <a:fillRect/>
          </a:stretch>
        </p:blipFill>
        <p:spPr>
          <a:xfrm>
            <a:off x="8173879" y="3836505"/>
            <a:ext cx="1891346" cy="2318233"/>
          </a:xfrm>
          <a:prstGeom prst="rect">
            <a:avLst/>
          </a:prstGeom>
        </p:spPr>
      </p:pic>
      <p:pic>
        <p:nvPicPr>
          <p:cNvPr id="6" name="Picture 5">
            <a:extLst>
              <a:ext uri="{FF2B5EF4-FFF2-40B4-BE49-F238E27FC236}">
                <a16:creationId xmlns:a16="http://schemas.microsoft.com/office/drawing/2014/main" id="{B2B9E611-6FED-402F-ADBC-1F6802612228}"/>
              </a:ext>
            </a:extLst>
          </p:cNvPr>
          <p:cNvPicPr>
            <a:picLocks noChangeAspect="1"/>
          </p:cNvPicPr>
          <p:nvPr/>
        </p:nvPicPr>
        <p:blipFill>
          <a:blip r:embed="rId3"/>
          <a:stretch>
            <a:fillRect/>
          </a:stretch>
        </p:blipFill>
        <p:spPr>
          <a:xfrm>
            <a:off x="7362152" y="1009133"/>
            <a:ext cx="3514800" cy="2364838"/>
          </a:xfrm>
          <a:prstGeom prst="rect">
            <a:avLst/>
          </a:prstGeom>
        </p:spPr>
      </p:pic>
    </p:spTree>
    <p:extLst>
      <p:ext uri="{BB962C8B-B14F-4D97-AF65-F5344CB8AC3E}">
        <p14:creationId xmlns:p14="http://schemas.microsoft.com/office/powerpoint/2010/main" val="372017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Modern Manufacturing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Lean Manufacturing is a method of producing products when a customer orders it. This requires predicting customer demand, but saves storage cost of unwanted products. </a:t>
            </a:r>
          </a:p>
        </p:txBody>
      </p:sp>
      <p:pic>
        <p:nvPicPr>
          <p:cNvPr id="4" name="Picture 3">
            <a:extLst>
              <a:ext uri="{FF2B5EF4-FFF2-40B4-BE49-F238E27FC236}">
                <a16:creationId xmlns:a16="http://schemas.microsoft.com/office/drawing/2014/main" id="{16460C18-2C13-430A-92CB-B7AA26E26663}"/>
              </a:ext>
            </a:extLst>
          </p:cNvPr>
          <p:cNvPicPr>
            <a:picLocks noChangeAspect="1"/>
          </p:cNvPicPr>
          <p:nvPr/>
        </p:nvPicPr>
        <p:blipFill>
          <a:blip r:embed="rId2"/>
          <a:stretch>
            <a:fillRect/>
          </a:stretch>
        </p:blipFill>
        <p:spPr>
          <a:xfrm>
            <a:off x="6576382" y="1420420"/>
            <a:ext cx="4621169" cy="3078747"/>
          </a:xfrm>
          <a:prstGeom prst="rect">
            <a:avLst/>
          </a:prstGeom>
        </p:spPr>
      </p:pic>
    </p:spTree>
    <p:extLst>
      <p:ext uri="{BB962C8B-B14F-4D97-AF65-F5344CB8AC3E}">
        <p14:creationId xmlns:p14="http://schemas.microsoft.com/office/powerpoint/2010/main" val="364050957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purl.org/dc/elements/1.1/"/>
    <ds:schemaRef ds:uri="http://purl.org/dc/dcmitype/"/>
    <ds:schemaRef ds:uri="http://www.w3.org/XML/1998/namespace"/>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56ea17bb-c96d-4826-b465-01eec0dd23dd"/>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40</TotalTime>
  <Words>273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Modern Manufacturing</vt:lpstr>
      <vt:lpstr>Modern Manufacturing</vt:lpstr>
      <vt:lpstr>Modern Manufacturing</vt:lpstr>
      <vt:lpstr>Modern Manufacturing</vt:lpstr>
      <vt:lpstr>Modern Manufacturing</vt:lpstr>
      <vt:lpstr>Modern Manufacturing</vt:lpstr>
      <vt:lpstr>Modern Manufacturing</vt:lpstr>
      <vt:lpstr>Careers in Modern Manufacturing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8</cp:revision>
  <cp:lastPrinted>2017-07-07T16:17:37Z</cp:lastPrinted>
  <dcterms:created xsi:type="dcterms:W3CDTF">2017-07-11T23:58:30Z</dcterms:created>
  <dcterms:modified xsi:type="dcterms:W3CDTF">2017-07-18T18:45:56Z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