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1"/>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5190" autoAdjust="0"/>
  </p:normalViewPr>
  <p:slideViewPr>
    <p:cSldViewPr snapToGrid="0">
      <p:cViewPr varScale="1">
        <p:scale>
          <a:sx n="86" d="100"/>
          <a:sy n="86" d="100"/>
        </p:scale>
        <p:origin x="566"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7/18/2017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dirty="0"/>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Tissues:  The Living Fabric</a:t>
            </a:r>
          </a:p>
          <a:p>
            <a:pPr lvl="1"/>
            <a:r>
              <a:rPr lang="en-US" dirty="0"/>
              <a:t>Anatomy &amp; Physiology</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Simple Epithelia</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fr-FR" dirty="0"/>
              <a:t>Simple Columnar:</a:t>
            </a:r>
          </a:p>
          <a:p>
            <a:pPr lvl="2"/>
            <a:r>
              <a:rPr lang="fr-FR" sz="2400" dirty="0"/>
              <a:t>secretion, absorption;  </a:t>
            </a:r>
          </a:p>
          <a:p>
            <a:pPr lvl="2"/>
            <a:r>
              <a:rPr lang="fr-FR" sz="2400" dirty="0"/>
              <a:t>microvilli, goblet cells</a:t>
            </a:r>
          </a:p>
          <a:p>
            <a:pPr marL="0" lvl="1" indent="0">
              <a:buNone/>
            </a:pPr>
            <a:endParaRPr lang="en-US" dirty="0"/>
          </a:p>
        </p:txBody>
      </p:sp>
      <p:pic>
        <p:nvPicPr>
          <p:cNvPr id="5" name="Picture 4">
            <a:extLst>
              <a:ext uri="{FF2B5EF4-FFF2-40B4-BE49-F238E27FC236}">
                <a16:creationId xmlns:a16="http://schemas.microsoft.com/office/drawing/2014/main" id="{5D14A345-E516-4022-BEB6-888DFB983ABA}"/>
              </a:ext>
            </a:extLst>
          </p:cNvPr>
          <p:cNvPicPr>
            <a:picLocks noChangeAspect="1"/>
          </p:cNvPicPr>
          <p:nvPr/>
        </p:nvPicPr>
        <p:blipFill>
          <a:blip r:embed="rId2"/>
          <a:stretch>
            <a:fillRect/>
          </a:stretch>
        </p:blipFill>
        <p:spPr>
          <a:xfrm>
            <a:off x="5770390" y="1065319"/>
            <a:ext cx="2424416" cy="4755043"/>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Simple Epithelia</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Pseudostratified Columnar:  </a:t>
            </a:r>
          </a:p>
          <a:p>
            <a:pPr lvl="2"/>
            <a:r>
              <a:rPr lang="en-US" sz="2400" dirty="0"/>
              <a:t>secretion, absorption;</a:t>
            </a:r>
          </a:p>
          <a:p>
            <a:pPr lvl="2"/>
            <a:r>
              <a:rPr lang="en-US" sz="2400" dirty="0"/>
              <a:t>respiratory tract</a:t>
            </a:r>
          </a:p>
          <a:p>
            <a:pPr marL="0" lvl="1" indent="0">
              <a:buNone/>
            </a:pPr>
            <a:endParaRPr lang="en-US" dirty="0"/>
          </a:p>
        </p:txBody>
      </p:sp>
      <p:pic>
        <p:nvPicPr>
          <p:cNvPr id="4" name="Picture 3">
            <a:extLst>
              <a:ext uri="{FF2B5EF4-FFF2-40B4-BE49-F238E27FC236}">
                <a16:creationId xmlns:a16="http://schemas.microsoft.com/office/drawing/2014/main" id="{A9E2DD48-ED7E-4614-ADE6-C41274FFCEA0}"/>
              </a:ext>
            </a:extLst>
          </p:cNvPr>
          <p:cNvPicPr>
            <a:picLocks noChangeAspect="1"/>
          </p:cNvPicPr>
          <p:nvPr/>
        </p:nvPicPr>
        <p:blipFill>
          <a:blip r:embed="rId2"/>
          <a:stretch>
            <a:fillRect/>
          </a:stretch>
        </p:blipFill>
        <p:spPr>
          <a:xfrm>
            <a:off x="5310440" y="1884312"/>
            <a:ext cx="4490507" cy="3332601"/>
          </a:xfrm>
          <a:prstGeom prst="rect">
            <a:avLst/>
          </a:prstGeom>
        </p:spPr>
      </p:pic>
    </p:spTree>
    <p:extLst>
      <p:ext uri="{BB962C8B-B14F-4D97-AF65-F5344CB8AC3E}">
        <p14:creationId xmlns:p14="http://schemas.microsoft.com/office/powerpoint/2010/main" val="4037429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Stratified Epithelia</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fr-FR" dirty="0" err="1"/>
              <a:t>Stratified</a:t>
            </a:r>
            <a:r>
              <a:rPr lang="fr-FR" dirty="0"/>
              <a:t> </a:t>
            </a:r>
            <a:r>
              <a:rPr lang="fr-FR" dirty="0" err="1"/>
              <a:t>Squamous</a:t>
            </a:r>
            <a:endParaRPr lang="fr-FR" dirty="0"/>
          </a:p>
          <a:p>
            <a:pPr lvl="2"/>
            <a:r>
              <a:rPr lang="fr-FR" sz="2400" dirty="0" err="1"/>
              <a:t>thick</a:t>
            </a:r>
            <a:endParaRPr lang="fr-FR" sz="2400" dirty="0"/>
          </a:p>
          <a:p>
            <a:pPr lvl="2"/>
            <a:r>
              <a:rPr lang="fr-FR" sz="2400" dirty="0"/>
              <a:t>protective</a:t>
            </a:r>
          </a:p>
          <a:p>
            <a:pPr marL="0" lvl="1" indent="0">
              <a:buNone/>
            </a:pPr>
            <a:endParaRPr lang="en-US" dirty="0"/>
          </a:p>
        </p:txBody>
      </p:sp>
      <p:pic>
        <p:nvPicPr>
          <p:cNvPr id="5" name="Picture 4">
            <a:extLst>
              <a:ext uri="{FF2B5EF4-FFF2-40B4-BE49-F238E27FC236}">
                <a16:creationId xmlns:a16="http://schemas.microsoft.com/office/drawing/2014/main" id="{4A6D49BB-BBF8-4DD9-8FB9-787C9BF7717E}"/>
              </a:ext>
            </a:extLst>
          </p:cNvPr>
          <p:cNvPicPr>
            <a:picLocks noChangeAspect="1"/>
          </p:cNvPicPr>
          <p:nvPr/>
        </p:nvPicPr>
        <p:blipFill>
          <a:blip r:embed="rId2"/>
          <a:stretch>
            <a:fillRect/>
          </a:stretch>
        </p:blipFill>
        <p:spPr>
          <a:xfrm>
            <a:off x="4671248" y="2509821"/>
            <a:ext cx="4490507" cy="2476933"/>
          </a:xfrm>
          <a:prstGeom prst="rect">
            <a:avLst/>
          </a:prstGeom>
        </p:spPr>
      </p:pic>
    </p:spTree>
    <p:extLst>
      <p:ext uri="{BB962C8B-B14F-4D97-AF65-F5344CB8AC3E}">
        <p14:creationId xmlns:p14="http://schemas.microsoft.com/office/powerpoint/2010/main" val="349829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Stratified Epithelia</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Stratified Cuboidal</a:t>
            </a:r>
          </a:p>
          <a:p>
            <a:pPr lvl="2"/>
            <a:r>
              <a:rPr lang="en-US" sz="2400" dirty="0"/>
              <a:t>rare</a:t>
            </a:r>
          </a:p>
          <a:p>
            <a:pPr lvl="2"/>
            <a:r>
              <a:rPr lang="en-US" sz="2400" dirty="0"/>
              <a:t>large ducts of some glands</a:t>
            </a:r>
          </a:p>
          <a:p>
            <a:pPr marL="0" lvl="1" indent="0">
              <a:buNone/>
            </a:pPr>
            <a:endParaRPr lang="en-US" dirty="0"/>
          </a:p>
        </p:txBody>
      </p:sp>
    </p:spTree>
    <p:extLst>
      <p:ext uri="{BB962C8B-B14F-4D97-AF65-F5344CB8AC3E}">
        <p14:creationId xmlns:p14="http://schemas.microsoft.com/office/powerpoint/2010/main" val="408230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Stratified Epithelia</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fr-FR" dirty="0"/>
              <a:t>Simple Columnar:</a:t>
            </a:r>
          </a:p>
          <a:p>
            <a:pPr lvl="2"/>
            <a:r>
              <a:rPr lang="en-US" sz="2400" dirty="0"/>
              <a:t>rare</a:t>
            </a:r>
          </a:p>
          <a:p>
            <a:pPr lvl="2"/>
            <a:r>
              <a:rPr lang="en-US" sz="2400" dirty="0"/>
              <a:t>large ducts, some glands </a:t>
            </a:r>
            <a:endParaRPr lang="en-US" dirty="0"/>
          </a:p>
        </p:txBody>
      </p:sp>
    </p:spTree>
    <p:extLst>
      <p:ext uri="{BB962C8B-B14F-4D97-AF65-F5344CB8AC3E}">
        <p14:creationId xmlns:p14="http://schemas.microsoft.com/office/powerpoint/2010/main" val="210705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Stratified Epithelia</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Transitional</a:t>
            </a:r>
          </a:p>
          <a:p>
            <a:pPr lvl="2"/>
            <a:r>
              <a:rPr lang="en-US" sz="2400" dirty="0"/>
              <a:t>lining of urinary organs</a:t>
            </a:r>
          </a:p>
          <a:p>
            <a:pPr lvl="2"/>
            <a:r>
              <a:rPr lang="en-US" sz="2400" dirty="0"/>
              <a:t>stretchable </a:t>
            </a:r>
          </a:p>
          <a:p>
            <a:pPr marL="0" lvl="1" indent="0">
              <a:buNone/>
            </a:pPr>
            <a:endParaRPr lang="en-US" dirty="0"/>
          </a:p>
        </p:txBody>
      </p:sp>
    </p:spTree>
    <p:extLst>
      <p:ext uri="{BB962C8B-B14F-4D97-AF65-F5344CB8AC3E}">
        <p14:creationId xmlns:p14="http://schemas.microsoft.com/office/powerpoint/2010/main" val="214960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Connective Tissue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Most abundant &amp; widely distributed tissue</a:t>
            </a:r>
          </a:p>
          <a:p>
            <a:pPr lvl="1"/>
            <a:r>
              <a:rPr lang="en-US" dirty="0"/>
              <a:t>Binding &amp; support, protection, insulation</a:t>
            </a:r>
          </a:p>
          <a:p>
            <a:pPr lvl="1"/>
            <a:r>
              <a:rPr lang="en-US" dirty="0"/>
              <a:t>Widely separated cells with abundant intercellular matrix</a:t>
            </a:r>
          </a:p>
          <a:p>
            <a:pPr lvl="1"/>
            <a:r>
              <a:rPr lang="en-US" dirty="0"/>
              <a:t>Matrix fibers: collagen, elastic, reticular</a:t>
            </a:r>
          </a:p>
          <a:p>
            <a:pPr marL="0" lvl="1" indent="0">
              <a:buNone/>
            </a:pPr>
            <a:endParaRPr lang="en-US" dirty="0"/>
          </a:p>
        </p:txBody>
      </p:sp>
    </p:spTree>
    <p:extLst>
      <p:ext uri="{BB962C8B-B14F-4D97-AF65-F5344CB8AC3E}">
        <p14:creationId xmlns:p14="http://schemas.microsoft.com/office/powerpoint/2010/main" val="3973894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Soft Connective Tissue</a:t>
            </a:r>
            <a:endParaRPr lang="en-US" dirty="0"/>
          </a:p>
        </p:txBody>
      </p:sp>
      <p:sp>
        <p:nvSpPr>
          <p:cNvPr id="5" name="Rectangle 3">
            <a:extLst>
              <a:ext uri="{FF2B5EF4-FFF2-40B4-BE49-F238E27FC236}">
                <a16:creationId xmlns:a16="http://schemas.microsoft.com/office/drawing/2014/main" id="{79074232-499E-4F40-9922-384EF51E7158}"/>
              </a:ext>
            </a:extLst>
          </p:cNvPr>
          <p:cNvSpPr txBox="1">
            <a:spLocks noChangeArrowheads="1"/>
          </p:cNvSpPr>
          <p:nvPr/>
        </p:nvSpPr>
        <p:spPr>
          <a:xfrm>
            <a:off x="952129" y="1573166"/>
            <a:ext cx="4179164" cy="4445893"/>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90000"/>
              </a:lnSpc>
            </a:pPr>
            <a:r>
              <a:rPr lang="en-US" altLang="en-US" sz="2400" dirty="0"/>
              <a:t>Areolar: wraps and cushions organs, nerves</a:t>
            </a:r>
          </a:p>
          <a:p>
            <a:pPr lvl="1">
              <a:lnSpc>
                <a:spcPct val="90000"/>
              </a:lnSpc>
            </a:pPr>
            <a:endParaRPr lang="en-US" altLang="en-US" sz="2400" dirty="0"/>
          </a:p>
          <a:p>
            <a:pPr lvl="1">
              <a:lnSpc>
                <a:spcPct val="90000"/>
              </a:lnSpc>
            </a:pPr>
            <a:r>
              <a:rPr lang="en-US" altLang="en-US" sz="2400" dirty="0"/>
              <a:t>Adipose: fat, food/energy reserve, insulation, padding; under skin, around eyes, kidneys</a:t>
            </a:r>
          </a:p>
          <a:p>
            <a:pPr lvl="1">
              <a:lnSpc>
                <a:spcPct val="90000"/>
              </a:lnSpc>
            </a:pPr>
            <a:endParaRPr lang="en-US" altLang="en-US" sz="2400" dirty="0"/>
          </a:p>
          <a:p>
            <a:pPr lvl="1">
              <a:lnSpc>
                <a:spcPct val="90000"/>
              </a:lnSpc>
            </a:pPr>
            <a:r>
              <a:rPr lang="en-US" altLang="en-US" sz="2400" dirty="0"/>
              <a:t>Reticular: soft internal skeleton of lymph nodes, spleen, bone</a:t>
            </a:r>
          </a:p>
        </p:txBody>
      </p:sp>
      <p:pic>
        <p:nvPicPr>
          <p:cNvPr id="9" name="Picture 8">
            <a:extLst>
              <a:ext uri="{FF2B5EF4-FFF2-40B4-BE49-F238E27FC236}">
                <a16:creationId xmlns:a16="http://schemas.microsoft.com/office/drawing/2014/main" id="{AE66C6DE-F606-4A85-9A70-9E94F6336A26}"/>
              </a:ext>
            </a:extLst>
          </p:cNvPr>
          <p:cNvPicPr>
            <a:picLocks noChangeAspect="1"/>
          </p:cNvPicPr>
          <p:nvPr/>
        </p:nvPicPr>
        <p:blipFill>
          <a:blip r:embed="rId2"/>
          <a:stretch>
            <a:fillRect/>
          </a:stretch>
        </p:blipFill>
        <p:spPr>
          <a:xfrm>
            <a:off x="6837982" y="1687969"/>
            <a:ext cx="3700593" cy="4121253"/>
          </a:xfrm>
          <a:prstGeom prst="rect">
            <a:avLst/>
          </a:prstGeom>
        </p:spPr>
      </p:pic>
    </p:spTree>
    <p:extLst>
      <p:ext uri="{BB962C8B-B14F-4D97-AF65-F5344CB8AC3E}">
        <p14:creationId xmlns:p14="http://schemas.microsoft.com/office/powerpoint/2010/main" val="200487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Dense Regular Connective Tissue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altLang="en-US" dirty="0"/>
              <a:t>Withstands tension in one direction</a:t>
            </a:r>
          </a:p>
          <a:p>
            <a:pPr lvl="1"/>
            <a:r>
              <a:rPr lang="en-US" altLang="en-US" dirty="0"/>
              <a:t>Tendons, ligaments, fasciae, aponeuroses</a:t>
            </a:r>
          </a:p>
          <a:p>
            <a:pPr marL="0" lvl="1" indent="0">
              <a:buNone/>
            </a:pPr>
            <a:endParaRPr lang="en-US" dirty="0"/>
          </a:p>
        </p:txBody>
      </p:sp>
      <p:pic>
        <p:nvPicPr>
          <p:cNvPr id="4" name="Picture 4" descr="d:\PFiles\MSOffice\Clipart\standard\stddir3\HM00383_.wmf">
            <a:extLst>
              <a:ext uri="{FF2B5EF4-FFF2-40B4-BE49-F238E27FC236}">
                <a16:creationId xmlns:a16="http://schemas.microsoft.com/office/drawing/2014/main" id="{E85ABE25-4E3B-4ED7-AE44-D89D013F2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304" y="2970352"/>
            <a:ext cx="38211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23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Dense Irregular Connective Tissue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altLang="en-US" dirty="0"/>
              <a:t>Withstands tension in multiple directions</a:t>
            </a:r>
          </a:p>
          <a:p>
            <a:pPr lvl="1"/>
            <a:r>
              <a:rPr lang="en-US" altLang="en-US" dirty="0"/>
              <a:t>Dermis of skin, digestive tract, fibrous capsule of organs and joints</a:t>
            </a:r>
          </a:p>
          <a:p>
            <a:pPr marL="0" lvl="1" indent="0">
              <a:buNone/>
            </a:pPr>
            <a:endParaRPr lang="en-US" dirty="0"/>
          </a:p>
        </p:txBody>
      </p:sp>
      <p:pic>
        <p:nvPicPr>
          <p:cNvPr id="5" name="Picture 4">
            <a:extLst>
              <a:ext uri="{FF2B5EF4-FFF2-40B4-BE49-F238E27FC236}">
                <a16:creationId xmlns:a16="http://schemas.microsoft.com/office/drawing/2014/main" id="{CF0EA3C5-E79E-48E0-BF80-FF3702E87E51}"/>
              </a:ext>
            </a:extLst>
          </p:cNvPr>
          <p:cNvPicPr>
            <a:picLocks noChangeAspect="1"/>
          </p:cNvPicPr>
          <p:nvPr/>
        </p:nvPicPr>
        <p:blipFill>
          <a:blip r:embed="rId2"/>
          <a:stretch>
            <a:fillRect/>
          </a:stretch>
        </p:blipFill>
        <p:spPr>
          <a:xfrm>
            <a:off x="5629017" y="2942211"/>
            <a:ext cx="3443961" cy="3212527"/>
          </a:xfrm>
          <a:prstGeom prst="rect">
            <a:avLst/>
          </a:prstGeom>
        </p:spPr>
      </p:pic>
    </p:spTree>
    <p:extLst>
      <p:ext uri="{BB962C8B-B14F-4D97-AF65-F5344CB8AC3E}">
        <p14:creationId xmlns:p14="http://schemas.microsoft.com/office/powerpoint/2010/main" val="6240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Hard Connective Tissue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lnSpc>
                <a:spcPct val="90000"/>
              </a:lnSpc>
            </a:pPr>
            <a:r>
              <a:rPr lang="en-US" altLang="en-US" dirty="0"/>
              <a:t>Cartilage: tough, elastic material found between vertebrae, at ends of long bones, nose, ears, larynx</a:t>
            </a:r>
          </a:p>
          <a:p>
            <a:pPr lvl="1">
              <a:lnSpc>
                <a:spcPct val="90000"/>
              </a:lnSpc>
            </a:pPr>
            <a:r>
              <a:rPr lang="en-US" altLang="en-US" dirty="0"/>
              <a:t>No nerves</a:t>
            </a:r>
          </a:p>
          <a:p>
            <a:pPr lvl="1">
              <a:lnSpc>
                <a:spcPct val="90000"/>
              </a:lnSpc>
            </a:pPr>
            <a:r>
              <a:rPr lang="en-US" altLang="en-US" dirty="0"/>
              <a:t>Poor blood supply</a:t>
            </a:r>
          </a:p>
          <a:p>
            <a:pPr lvl="1">
              <a:lnSpc>
                <a:spcPct val="90000"/>
              </a:lnSpc>
            </a:pPr>
            <a:r>
              <a:rPr lang="en-US" altLang="en-US" dirty="0"/>
              <a:t>Heals poorly</a:t>
            </a:r>
            <a:endParaRPr lang="en-US" dirty="0"/>
          </a:p>
        </p:txBody>
      </p:sp>
      <p:pic>
        <p:nvPicPr>
          <p:cNvPr id="5" name="Picture 4">
            <a:extLst>
              <a:ext uri="{FF2B5EF4-FFF2-40B4-BE49-F238E27FC236}">
                <a16:creationId xmlns:a16="http://schemas.microsoft.com/office/drawing/2014/main" id="{AEE9B661-8A26-459D-A820-8FF33634946C}"/>
              </a:ext>
            </a:extLst>
          </p:cNvPr>
          <p:cNvPicPr>
            <a:picLocks noChangeAspect="1"/>
          </p:cNvPicPr>
          <p:nvPr/>
        </p:nvPicPr>
        <p:blipFill>
          <a:blip r:embed="rId2"/>
          <a:stretch>
            <a:fillRect/>
          </a:stretch>
        </p:blipFill>
        <p:spPr>
          <a:xfrm>
            <a:off x="6484606" y="1957348"/>
            <a:ext cx="1353429" cy="4115157"/>
          </a:xfrm>
          <a:prstGeom prst="rect">
            <a:avLst/>
          </a:prstGeom>
        </p:spPr>
      </p:pic>
    </p:spTree>
    <p:extLst>
      <p:ext uri="{BB962C8B-B14F-4D97-AF65-F5344CB8AC3E}">
        <p14:creationId xmlns:p14="http://schemas.microsoft.com/office/powerpoint/2010/main" val="3359992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Hyaline Cartilage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Embryonic skeleton</a:t>
            </a:r>
          </a:p>
          <a:p>
            <a:pPr lvl="1"/>
            <a:r>
              <a:rPr lang="en-US" dirty="0"/>
              <a:t>End of long bones</a:t>
            </a:r>
          </a:p>
          <a:p>
            <a:pPr lvl="1"/>
            <a:r>
              <a:rPr lang="en-US" dirty="0"/>
              <a:t>Ribs</a:t>
            </a:r>
          </a:p>
          <a:p>
            <a:pPr lvl="1"/>
            <a:r>
              <a:rPr lang="en-US" dirty="0"/>
              <a:t>Nose</a:t>
            </a:r>
          </a:p>
          <a:p>
            <a:pPr lvl="1"/>
            <a:r>
              <a:rPr lang="en-US" dirty="0"/>
              <a:t>Trachea</a:t>
            </a:r>
          </a:p>
          <a:p>
            <a:pPr lvl="1"/>
            <a:r>
              <a:rPr lang="en-US" dirty="0"/>
              <a:t>Larynx</a:t>
            </a:r>
          </a:p>
          <a:p>
            <a:pPr lvl="1"/>
            <a:r>
              <a:rPr lang="en-US" dirty="0"/>
              <a:t>Support, reinforce, cushions</a:t>
            </a:r>
          </a:p>
          <a:p>
            <a:pPr marL="0" lvl="1" indent="0">
              <a:buNone/>
            </a:pPr>
            <a:endParaRPr lang="en-US" dirty="0"/>
          </a:p>
        </p:txBody>
      </p:sp>
      <p:pic>
        <p:nvPicPr>
          <p:cNvPr id="6" name="Picture 5">
            <a:extLst>
              <a:ext uri="{FF2B5EF4-FFF2-40B4-BE49-F238E27FC236}">
                <a16:creationId xmlns:a16="http://schemas.microsoft.com/office/drawing/2014/main" id="{A67C3F92-7617-4324-8EAF-D6450B231AE0}"/>
              </a:ext>
            </a:extLst>
          </p:cNvPr>
          <p:cNvPicPr>
            <a:picLocks noChangeAspect="1"/>
          </p:cNvPicPr>
          <p:nvPr/>
        </p:nvPicPr>
        <p:blipFill>
          <a:blip r:embed="rId2"/>
          <a:stretch>
            <a:fillRect/>
          </a:stretch>
        </p:blipFill>
        <p:spPr>
          <a:xfrm>
            <a:off x="7244156" y="1508970"/>
            <a:ext cx="3243353" cy="4017612"/>
          </a:xfrm>
          <a:prstGeom prst="rect">
            <a:avLst/>
          </a:prstGeom>
        </p:spPr>
      </p:pic>
    </p:spTree>
    <p:extLst>
      <p:ext uri="{BB962C8B-B14F-4D97-AF65-F5344CB8AC3E}">
        <p14:creationId xmlns:p14="http://schemas.microsoft.com/office/powerpoint/2010/main" val="3277545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Elastic Cartilage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Ear</a:t>
            </a:r>
          </a:p>
          <a:p>
            <a:pPr lvl="1"/>
            <a:r>
              <a:rPr lang="en-US" dirty="0"/>
              <a:t>Epiglottis</a:t>
            </a:r>
          </a:p>
          <a:p>
            <a:pPr lvl="1"/>
            <a:r>
              <a:rPr lang="en-US" dirty="0"/>
              <a:t>Maintains shape </a:t>
            </a:r>
          </a:p>
          <a:p>
            <a:pPr lvl="1"/>
            <a:r>
              <a:rPr lang="en-US" dirty="0"/>
              <a:t>Allows flexibility</a:t>
            </a:r>
          </a:p>
          <a:p>
            <a:pPr marL="0" lvl="1" indent="0">
              <a:buNone/>
            </a:pPr>
            <a:endParaRPr lang="en-US" dirty="0"/>
          </a:p>
        </p:txBody>
      </p:sp>
      <p:pic>
        <p:nvPicPr>
          <p:cNvPr id="4" name="Picture 5" descr="d:\PFiles\MSOffice\Clipart\standard\stddir1\BD05198_.WMF">
            <a:extLst>
              <a:ext uri="{FF2B5EF4-FFF2-40B4-BE49-F238E27FC236}">
                <a16:creationId xmlns:a16="http://schemas.microsoft.com/office/drawing/2014/main" id="{5952391C-CFE8-4AD2-A1B8-18E1DCC45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43675" y="1757778"/>
            <a:ext cx="2396953" cy="3574742"/>
          </a:xfrm>
          <a:prstGeom prst="rect">
            <a:avLst/>
          </a:prstGeom>
        </p:spPr>
      </p:pic>
    </p:spTree>
    <p:extLst>
      <p:ext uri="{BB962C8B-B14F-4D97-AF65-F5344CB8AC3E}">
        <p14:creationId xmlns:p14="http://schemas.microsoft.com/office/powerpoint/2010/main" val="3721614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Fibrocartilage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Intervertebral discs</a:t>
            </a:r>
          </a:p>
          <a:p>
            <a:pPr lvl="1"/>
            <a:r>
              <a:rPr lang="en-US" dirty="0"/>
              <a:t>Pubic symphysis</a:t>
            </a:r>
          </a:p>
          <a:p>
            <a:pPr lvl="1"/>
            <a:r>
              <a:rPr lang="en-US" dirty="0"/>
              <a:t>Discs of knee joints</a:t>
            </a:r>
          </a:p>
          <a:p>
            <a:pPr lvl="1"/>
            <a:r>
              <a:rPr lang="en-US" dirty="0"/>
              <a:t>Strength and absorption of compressive shock</a:t>
            </a:r>
          </a:p>
          <a:p>
            <a:pPr marL="0" lvl="1" indent="0">
              <a:buNone/>
            </a:pPr>
            <a:endParaRPr lang="en-US" dirty="0"/>
          </a:p>
        </p:txBody>
      </p:sp>
      <p:pic>
        <p:nvPicPr>
          <p:cNvPr id="5" name="Picture 4">
            <a:extLst>
              <a:ext uri="{FF2B5EF4-FFF2-40B4-BE49-F238E27FC236}">
                <a16:creationId xmlns:a16="http://schemas.microsoft.com/office/drawing/2014/main" id="{D489F670-1DB8-48F9-9C14-96865F2BA399}"/>
              </a:ext>
            </a:extLst>
          </p:cNvPr>
          <p:cNvPicPr>
            <a:picLocks noChangeAspect="1"/>
          </p:cNvPicPr>
          <p:nvPr/>
        </p:nvPicPr>
        <p:blipFill>
          <a:blip r:embed="rId2"/>
          <a:stretch>
            <a:fillRect/>
          </a:stretch>
        </p:blipFill>
        <p:spPr>
          <a:xfrm>
            <a:off x="8488382" y="1283509"/>
            <a:ext cx="719390" cy="4115157"/>
          </a:xfrm>
          <a:prstGeom prst="rect">
            <a:avLst/>
          </a:prstGeom>
        </p:spPr>
      </p:pic>
    </p:spTree>
    <p:extLst>
      <p:ext uri="{BB962C8B-B14F-4D97-AF65-F5344CB8AC3E}">
        <p14:creationId xmlns:p14="http://schemas.microsoft.com/office/powerpoint/2010/main" val="3243572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err="1"/>
              <a:t>Osseus</a:t>
            </a:r>
            <a:r>
              <a:rPr lang="en-US" altLang="en-US" dirty="0"/>
              <a:t>/Bone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Calcium salts</a:t>
            </a:r>
          </a:p>
          <a:p>
            <a:pPr lvl="1"/>
            <a:r>
              <a:rPr lang="en-US" dirty="0"/>
              <a:t>Nerves</a:t>
            </a:r>
          </a:p>
          <a:p>
            <a:pPr lvl="1"/>
            <a:r>
              <a:rPr lang="en-US" dirty="0"/>
              <a:t>Blood vessels</a:t>
            </a:r>
          </a:p>
          <a:p>
            <a:pPr lvl="1"/>
            <a:r>
              <a:rPr lang="en-US" dirty="0"/>
              <a:t>Body structure/support              </a:t>
            </a:r>
          </a:p>
          <a:p>
            <a:pPr lvl="1"/>
            <a:r>
              <a:rPr lang="en-US" dirty="0"/>
              <a:t>Calcium storage</a:t>
            </a:r>
          </a:p>
          <a:p>
            <a:pPr lvl="1"/>
            <a:r>
              <a:rPr lang="en-US" dirty="0"/>
              <a:t>Hematopoiesis </a:t>
            </a:r>
          </a:p>
        </p:txBody>
      </p:sp>
      <p:pic>
        <p:nvPicPr>
          <p:cNvPr id="5" name="Picture 4">
            <a:extLst>
              <a:ext uri="{FF2B5EF4-FFF2-40B4-BE49-F238E27FC236}">
                <a16:creationId xmlns:a16="http://schemas.microsoft.com/office/drawing/2014/main" id="{E5AE635B-8C59-403B-B58D-330106A5E4C9}"/>
              </a:ext>
            </a:extLst>
          </p:cNvPr>
          <p:cNvPicPr>
            <a:picLocks noChangeAspect="1"/>
          </p:cNvPicPr>
          <p:nvPr/>
        </p:nvPicPr>
        <p:blipFill>
          <a:blip r:embed="rId2"/>
          <a:stretch>
            <a:fillRect/>
          </a:stretch>
        </p:blipFill>
        <p:spPr>
          <a:xfrm>
            <a:off x="5685269" y="1557145"/>
            <a:ext cx="3200677" cy="3353091"/>
          </a:xfrm>
          <a:prstGeom prst="rect">
            <a:avLst/>
          </a:prstGeom>
        </p:spPr>
      </p:pic>
    </p:spTree>
    <p:extLst>
      <p:ext uri="{BB962C8B-B14F-4D97-AF65-F5344CB8AC3E}">
        <p14:creationId xmlns:p14="http://schemas.microsoft.com/office/powerpoint/2010/main" val="2712519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Nervous Tissue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Made up of special cells called neurons and neuroglia (support cells)</a:t>
            </a:r>
          </a:p>
          <a:p>
            <a:pPr lvl="1"/>
            <a:r>
              <a:rPr lang="en-US" dirty="0"/>
              <a:t>Transmits messages throughout the body</a:t>
            </a:r>
          </a:p>
          <a:p>
            <a:pPr lvl="1"/>
            <a:r>
              <a:rPr lang="en-US" dirty="0"/>
              <a:t>Reacts to stimuli                         </a:t>
            </a:r>
          </a:p>
          <a:p>
            <a:pPr lvl="1"/>
            <a:r>
              <a:rPr lang="en-US" dirty="0"/>
              <a:t>Brain, spinal cord, nerves</a:t>
            </a:r>
          </a:p>
          <a:p>
            <a:pPr marL="0" lvl="1" indent="0">
              <a:buNone/>
            </a:pPr>
            <a:endParaRPr lang="en-US" dirty="0"/>
          </a:p>
        </p:txBody>
      </p:sp>
      <p:pic>
        <p:nvPicPr>
          <p:cNvPr id="5" name="Picture 4">
            <a:extLst>
              <a:ext uri="{FF2B5EF4-FFF2-40B4-BE49-F238E27FC236}">
                <a16:creationId xmlns:a16="http://schemas.microsoft.com/office/drawing/2014/main" id="{5FF66F3C-1DF9-467E-9C8A-C2ABA0C70463}"/>
              </a:ext>
            </a:extLst>
          </p:cNvPr>
          <p:cNvPicPr>
            <a:picLocks noChangeAspect="1"/>
          </p:cNvPicPr>
          <p:nvPr/>
        </p:nvPicPr>
        <p:blipFill>
          <a:blip r:embed="rId2"/>
          <a:stretch>
            <a:fillRect/>
          </a:stretch>
        </p:blipFill>
        <p:spPr>
          <a:xfrm>
            <a:off x="6879465" y="2809258"/>
            <a:ext cx="2752807" cy="2793389"/>
          </a:xfrm>
          <a:prstGeom prst="rect">
            <a:avLst/>
          </a:prstGeom>
        </p:spPr>
      </p:pic>
    </p:spTree>
    <p:extLst>
      <p:ext uri="{BB962C8B-B14F-4D97-AF65-F5344CB8AC3E}">
        <p14:creationId xmlns:p14="http://schemas.microsoft.com/office/powerpoint/2010/main" val="2640537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Muscle Tissue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Highly cellular</a:t>
            </a:r>
          </a:p>
          <a:p>
            <a:pPr lvl="1"/>
            <a:r>
              <a:rPr lang="en-US" dirty="0"/>
              <a:t>Well vascularized </a:t>
            </a:r>
          </a:p>
          <a:p>
            <a:pPr lvl="1"/>
            <a:r>
              <a:rPr lang="en-US" dirty="0"/>
              <a:t>Power and movement through contractions</a:t>
            </a:r>
          </a:p>
          <a:p>
            <a:pPr lvl="1"/>
            <a:r>
              <a:rPr lang="en-US" dirty="0"/>
              <a:t>3 types</a:t>
            </a:r>
          </a:p>
        </p:txBody>
      </p:sp>
    </p:spTree>
    <p:extLst>
      <p:ext uri="{BB962C8B-B14F-4D97-AF65-F5344CB8AC3E}">
        <p14:creationId xmlns:p14="http://schemas.microsoft.com/office/powerpoint/2010/main" val="344178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Skeletal Muscle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Attaches to bone</a:t>
            </a:r>
          </a:p>
          <a:p>
            <a:pPr lvl="1"/>
            <a:r>
              <a:rPr lang="en-US" dirty="0"/>
              <a:t>Striated</a:t>
            </a:r>
          </a:p>
          <a:p>
            <a:pPr lvl="1"/>
            <a:r>
              <a:rPr lang="en-US" dirty="0"/>
              <a:t>Voluntary</a:t>
            </a:r>
          </a:p>
          <a:p>
            <a:pPr marL="0" lvl="1" indent="0">
              <a:buNone/>
            </a:pPr>
            <a:endParaRPr lang="en-US" dirty="0"/>
          </a:p>
        </p:txBody>
      </p:sp>
      <p:pic>
        <p:nvPicPr>
          <p:cNvPr id="5" name="Picture 4">
            <a:extLst>
              <a:ext uri="{FF2B5EF4-FFF2-40B4-BE49-F238E27FC236}">
                <a16:creationId xmlns:a16="http://schemas.microsoft.com/office/drawing/2014/main" id="{E6BCA992-10F8-445F-92CD-AC6513871348}"/>
              </a:ext>
            </a:extLst>
          </p:cNvPr>
          <p:cNvPicPr>
            <a:picLocks noChangeAspect="1"/>
          </p:cNvPicPr>
          <p:nvPr/>
        </p:nvPicPr>
        <p:blipFill>
          <a:blip r:embed="rId2"/>
          <a:stretch>
            <a:fillRect/>
          </a:stretch>
        </p:blipFill>
        <p:spPr>
          <a:xfrm>
            <a:off x="4634718" y="1997761"/>
            <a:ext cx="3810330" cy="2969009"/>
          </a:xfrm>
          <a:prstGeom prst="rect">
            <a:avLst/>
          </a:prstGeom>
        </p:spPr>
      </p:pic>
    </p:spTree>
    <p:extLst>
      <p:ext uri="{BB962C8B-B14F-4D97-AF65-F5344CB8AC3E}">
        <p14:creationId xmlns:p14="http://schemas.microsoft.com/office/powerpoint/2010/main" val="3619239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Cardiac Muscle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Causes heart to beat</a:t>
            </a:r>
          </a:p>
          <a:p>
            <a:pPr lvl="1"/>
            <a:r>
              <a:rPr lang="en-US" dirty="0"/>
              <a:t>Striated</a:t>
            </a:r>
          </a:p>
          <a:p>
            <a:pPr lvl="1"/>
            <a:r>
              <a:rPr lang="en-US" dirty="0"/>
              <a:t>Involuntary </a:t>
            </a:r>
          </a:p>
        </p:txBody>
      </p:sp>
      <p:pic>
        <p:nvPicPr>
          <p:cNvPr id="5" name="Picture 4">
            <a:extLst>
              <a:ext uri="{FF2B5EF4-FFF2-40B4-BE49-F238E27FC236}">
                <a16:creationId xmlns:a16="http://schemas.microsoft.com/office/drawing/2014/main" id="{B4565165-09CD-41A2-9C3D-856F8DEC0857}"/>
              </a:ext>
            </a:extLst>
          </p:cNvPr>
          <p:cNvPicPr>
            <a:picLocks noChangeAspect="1"/>
          </p:cNvPicPr>
          <p:nvPr/>
        </p:nvPicPr>
        <p:blipFill>
          <a:blip r:embed="rId2"/>
          <a:stretch>
            <a:fillRect/>
          </a:stretch>
        </p:blipFill>
        <p:spPr>
          <a:xfrm>
            <a:off x="4989826" y="1482604"/>
            <a:ext cx="3810330" cy="3999323"/>
          </a:xfrm>
          <a:prstGeom prst="rect">
            <a:avLst/>
          </a:prstGeom>
        </p:spPr>
      </p:pic>
    </p:spTree>
    <p:extLst>
      <p:ext uri="{BB962C8B-B14F-4D97-AF65-F5344CB8AC3E}">
        <p14:creationId xmlns:p14="http://schemas.microsoft.com/office/powerpoint/2010/main" val="1721933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Visceral/Smooth</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 walls of hollow, internal organs</a:t>
            </a:r>
          </a:p>
          <a:p>
            <a:pPr lvl="1"/>
            <a:r>
              <a:rPr lang="en-US" dirty="0"/>
              <a:t>Digestive tract, urinary tract, uterus, blood vessels</a:t>
            </a:r>
          </a:p>
          <a:p>
            <a:pPr lvl="1"/>
            <a:r>
              <a:rPr lang="en-US" dirty="0"/>
              <a:t>No striations</a:t>
            </a:r>
          </a:p>
          <a:p>
            <a:pPr lvl="1"/>
            <a:r>
              <a:rPr lang="en-US" dirty="0"/>
              <a:t>Involuntary </a:t>
            </a:r>
          </a:p>
        </p:txBody>
      </p:sp>
      <p:pic>
        <p:nvPicPr>
          <p:cNvPr id="5" name="Picture 4">
            <a:extLst>
              <a:ext uri="{FF2B5EF4-FFF2-40B4-BE49-F238E27FC236}">
                <a16:creationId xmlns:a16="http://schemas.microsoft.com/office/drawing/2014/main" id="{0F7CB1BD-9309-456D-80AC-801756ED8727}"/>
              </a:ext>
            </a:extLst>
          </p:cNvPr>
          <p:cNvPicPr>
            <a:picLocks noChangeAspect="1"/>
          </p:cNvPicPr>
          <p:nvPr/>
        </p:nvPicPr>
        <p:blipFill>
          <a:blip r:embed="rId2"/>
          <a:stretch>
            <a:fillRect/>
          </a:stretch>
        </p:blipFill>
        <p:spPr>
          <a:xfrm>
            <a:off x="5380443" y="2600462"/>
            <a:ext cx="3810330" cy="3554276"/>
          </a:xfrm>
          <a:prstGeom prst="rect">
            <a:avLst/>
          </a:prstGeom>
        </p:spPr>
      </p:pic>
    </p:spTree>
    <p:extLst>
      <p:ext uri="{BB962C8B-B14F-4D97-AF65-F5344CB8AC3E}">
        <p14:creationId xmlns:p14="http://schemas.microsoft.com/office/powerpoint/2010/main" val="303387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Tissues</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Cover</a:t>
            </a:r>
          </a:p>
          <a:p>
            <a:pPr lvl="1"/>
            <a:r>
              <a:rPr lang="en-US" dirty="0"/>
              <a:t>Support</a:t>
            </a:r>
          </a:p>
          <a:p>
            <a:pPr lvl="1"/>
            <a:r>
              <a:rPr lang="en-US" dirty="0"/>
              <a:t>Movement</a:t>
            </a:r>
          </a:p>
          <a:p>
            <a:pPr lvl="1"/>
            <a:r>
              <a:rPr lang="en-US" dirty="0"/>
              <a:t>Control</a:t>
            </a:r>
          </a:p>
        </p:txBody>
      </p:sp>
      <p:pic>
        <p:nvPicPr>
          <p:cNvPr id="4" name="Picture 3">
            <a:extLst>
              <a:ext uri="{FF2B5EF4-FFF2-40B4-BE49-F238E27FC236}">
                <a16:creationId xmlns:a16="http://schemas.microsoft.com/office/drawing/2014/main" id="{9F33C24B-0FE4-4991-A356-087507F09CCD}"/>
              </a:ext>
            </a:extLst>
          </p:cNvPr>
          <p:cNvPicPr>
            <a:picLocks noChangeAspect="1"/>
          </p:cNvPicPr>
          <p:nvPr/>
        </p:nvPicPr>
        <p:blipFill>
          <a:blip r:embed="rId2"/>
          <a:stretch>
            <a:fillRect/>
          </a:stretch>
        </p:blipFill>
        <p:spPr>
          <a:xfrm>
            <a:off x="5144021" y="1686757"/>
            <a:ext cx="2521796" cy="3547680"/>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Epithelial Membranes</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Combinations of epithelial tissue and connective tissues</a:t>
            </a:r>
          </a:p>
          <a:p>
            <a:pPr lvl="1"/>
            <a:r>
              <a:rPr lang="en-US" dirty="0"/>
              <a:t>5 types</a:t>
            </a:r>
          </a:p>
          <a:p>
            <a:pPr marL="0" lvl="1" indent="0">
              <a:buNone/>
            </a:pPr>
            <a:endParaRPr lang="en-US" dirty="0"/>
          </a:p>
        </p:txBody>
      </p:sp>
    </p:spTree>
    <p:extLst>
      <p:ext uri="{BB962C8B-B14F-4D97-AF65-F5344CB8AC3E}">
        <p14:creationId xmlns:p14="http://schemas.microsoft.com/office/powerpoint/2010/main" val="431078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Mucous Membrane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Lines body cavities</a:t>
            </a:r>
          </a:p>
          <a:p>
            <a:pPr lvl="1"/>
            <a:r>
              <a:rPr lang="en-US" dirty="0"/>
              <a:t>“Wet” membrane</a:t>
            </a:r>
          </a:p>
          <a:p>
            <a:pPr lvl="1"/>
            <a:r>
              <a:rPr lang="en-US" dirty="0"/>
              <a:t>Absorption and secretion</a:t>
            </a:r>
          </a:p>
          <a:p>
            <a:pPr marL="0" lvl="1" indent="0">
              <a:buNone/>
            </a:pPr>
            <a:endParaRPr lang="en-US" dirty="0"/>
          </a:p>
        </p:txBody>
      </p:sp>
      <p:pic>
        <p:nvPicPr>
          <p:cNvPr id="5" name="Picture 4">
            <a:extLst>
              <a:ext uri="{FF2B5EF4-FFF2-40B4-BE49-F238E27FC236}">
                <a16:creationId xmlns:a16="http://schemas.microsoft.com/office/drawing/2014/main" id="{CB267A22-C795-4F09-A81A-A3E039EF5FA5}"/>
              </a:ext>
            </a:extLst>
          </p:cNvPr>
          <p:cNvPicPr>
            <a:picLocks noChangeAspect="1"/>
          </p:cNvPicPr>
          <p:nvPr/>
        </p:nvPicPr>
        <p:blipFill>
          <a:blip r:embed="rId2"/>
          <a:stretch>
            <a:fillRect/>
          </a:stretch>
        </p:blipFill>
        <p:spPr>
          <a:xfrm>
            <a:off x="6784771" y="2140338"/>
            <a:ext cx="3009683" cy="2316252"/>
          </a:xfrm>
          <a:prstGeom prst="rect">
            <a:avLst/>
          </a:prstGeom>
        </p:spPr>
      </p:pic>
    </p:spTree>
    <p:extLst>
      <p:ext uri="{BB962C8B-B14F-4D97-AF65-F5344CB8AC3E}">
        <p14:creationId xmlns:p14="http://schemas.microsoft.com/office/powerpoint/2010/main" val="2495584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Serous Membrane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Lines closed body cavities</a:t>
            </a:r>
          </a:p>
          <a:p>
            <a:pPr lvl="1"/>
            <a:r>
              <a:rPr lang="en-US" dirty="0"/>
              <a:t>Secretes serous fluid </a:t>
            </a:r>
          </a:p>
          <a:p>
            <a:pPr lvl="1"/>
            <a:r>
              <a:rPr lang="en-US" dirty="0"/>
              <a:t>Protects against friction</a:t>
            </a:r>
          </a:p>
          <a:p>
            <a:pPr lvl="1"/>
            <a:r>
              <a:rPr lang="en-US" dirty="0"/>
              <a:t>Pleura, peritoneum, pericardium</a:t>
            </a:r>
          </a:p>
          <a:p>
            <a:pPr marL="0" lvl="1" indent="0">
              <a:buNone/>
            </a:pPr>
            <a:endParaRPr lang="en-US" dirty="0"/>
          </a:p>
        </p:txBody>
      </p:sp>
      <p:pic>
        <p:nvPicPr>
          <p:cNvPr id="5" name="Picture 4">
            <a:extLst>
              <a:ext uri="{FF2B5EF4-FFF2-40B4-BE49-F238E27FC236}">
                <a16:creationId xmlns:a16="http://schemas.microsoft.com/office/drawing/2014/main" id="{3A392993-E208-4EDF-93A0-C0B9B2139877}"/>
              </a:ext>
            </a:extLst>
          </p:cNvPr>
          <p:cNvPicPr>
            <a:picLocks noChangeAspect="1"/>
          </p:cNvPicPr>
          <p:nvPr/>
        </p:nvPicPr>
        <p:blipFill>
          <a:blip r:embed="rId2"/>
          <a:stretch>
            <a:fillRect/>
          </a:stretch>
        </p:blipFill>
        <p:spPr>
          <a:xfrm>
            <a:off x="6747604" y="1545707"/>
            <a:ext cx="3810330" cy="3731075"/>
          </a:xfrm>
          <a:prstGeom prst="rect">
            <a:avLst/>
          </a:prstGeom>
        </p:spPr>
      </p:pic>
    </p:spTree>
    <p:extLst>
      <p:ext uri="{BB962C8B-B14F-4D97-AF65-F5344CB8AC3E}">
        <p14:creationId xmlns:p14="http://schemas.microsoft.com/office/powerpoint/2010/main" val="547312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Synovial Membrane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Fibrous tissue that lines the cavities of freely movable joints</a:t>
            </a:r>
          </a:p>
          <a:p>
            <a:pPr marL="0" lvl="1" indent="0">
              <a:buNone/>
            </a:pPr>
            <a:endParaRPr lang="en-US" dirty="0"/>
          </a:p>
        </p:txBody>
      </p:sp>
      <p:pic>
        <p:nvPicPr>
          <p:cNvPr id="5" name="Picture 4">
            <a:extLst>
              <a:ext uri="{FF2B5EF4-FFF2-40B4-BE49-F238E27FC236}">
                <a16:creationId xmlns:a16="http://schemas.microsoft.com/office/drawing/2014/main" id="{73BB164A-A697-4E1F-B6C1-59D0AC6E6729}"/>
              </a:ext>
            </a:extLst>
          </p:cNvPr>
          <p:cNvPicPr>
            <a:picLocks noChangeAspect="1"/>
          </p:cNvPicPr>
          <p:nvPr/>
        </p:nvPicPr>
        <p:blipFill>
          <a:blip r:embed="rId2"/>
          <a:stretch>
            <a:fillRect/>
          </a:stretch>
        </p:blipFill>
        <p:spPr>
          <a:xfrm>
            <a:off x="4137569" y="2329456"/>
            <a:ext cx="3810330" cy="3761558"/>
          </a:xfrm>
          <a:prstGeom prst="rect">
            <a:avLst/>
          </a:prstGeom>
        </p:spPr>
      </p:pic>
    </p:spTree>
    <p:extLst>
      <p:ext uri="{BB962C8B-B14F-4D97-AF65-F5344CB8AC3E}">
        <p14:creationId xmlns:p14="http://schemas.microsoft.com/office/powerpoint/2010/main" val="3040885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Dense Fibrous Membrane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fr-FR" dirty="0"/>
              <a:t>Tough, opaque</a:t>
            </a:r>
          </a:p>
          <a:p>
            <a:pPr lvl="1"/>
            <a:r>
              <a:rPr lang="fr-FR" dirty="0"/>
              <a:t>Protection</a:t>
            </a:r>
          </a:p>
          <a:p>
            <a:pPr lvl="1"/>
            <a:r>
              <a:rPr lang="fr-FR" dirty="0"/>
              <a:t>Dura mater, </a:t>
            </a:r>
            <a:r>
              <a:rPr lang="fr-FR" dirty="0" err="1"/>
              <a:t>periosteum</a:t>
            </a:r>
            <a:r>
              <a:rPr lang="fr-FR" dirty="0"/>
              <a:t>, </a:t>
            </a:r>
            <a:r>
              <a:rPr lang="fr-FR" dirty="0" err="1"/>
              <a:t>sclera</a:t>
            </a:r>
            <a:endParaRPr lang="fr-FR" dirty="0"/>
          </a:p>
          <a:p>
            <a:pPr marL="0" lvl="1" indent="0">
              <a:buNone/>
            </a:pPr>
            <a:endParaRPr lang="en-US" dirty="0"/>
          </a:p>
        </p:txBody>
      </p:sp>
      <p:pic>
        <p:nvPicPr>
          <p:cNvPr id="5" name="Picture 4">
            <a:extLst>
              <a:ext uri="{FF2B5EF4-FFF2-40B4-BE49-F238E27FC236}">
                <a16:creationId xmlns:a16="http://schemas.microsoft.com/office/drawing/2014/main" id="{56DB7CDF-2B28-4448-AF18-46BFBB56AB67}"/>
              </a:ext>
            </a:extLst>
          </p:cNvPr>
          <p:cNvPicPr>
            <a:picLocks noChangeAspect="1"/>
          </p:cNvPicPr>
          <p:nvPr/>
        </p:nvPicPr>
        <p:blipFill>
          <a:blip r:embed="rId2"/>
          <a:stretch>
            <a:fillRect/>
          </a:stretch>
        </p:blipFill>
        <p:spPr>
          <a:xfrm>
            <a:off x="6072901" y="1884818"/>
            <a:ext cx="3810330" cy="3407959"/>
          </a:xfrm>
          <a:prstGeom prst="rect">
            <a:avLst/>
          </a:prstGeom>
        </p:spPr>
      </p:pic>
    </p:spTree>
    <p:extLst>
      <p:ext uri="{BB962C8B-B14F-4D97-AF65-F5344CB8AC3E}">
        <p14:creationId xmlns:p14="http://schemas.microsoft.com/office/powerpoint/2010/main" val="2701320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altLang="en-US" dirty="0"/>
              <a:t>Cutaneous Membrane</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fr-FR" dirty="0"/>
              <a:t>Dry” membrane</a:t>
            </a:r>
          </a:p>
          <a:p>
            <a:pPr lvl="1"/>
            <a:r>
              <a:rPr lang="fr-FR" dirty="0"/>
              <a:t>Skin</a:t>
            </a:r>
          </a:p>
          <a:p>
            <a:pPr marL="0" lvl="1" indent="0">
              <a:buNone/>
            </a:pPr>
            <a:endParaRPr lang="en-US" dirty="0"/>
          </a:p>
        </p:txBody>
      </p:sp>
      <p:pic>
        <p:nvPicPr>
          <p:cNvPr id="5" name="Picture 4">
            <a:extLst>
              <a:ext uri="{FF2B5EF4-FFF2-40B4-BE49-F238E27FC236}">
                <a16:creationId xmlns:a16="http://schemas.microsoft.com/office/drawing/2014/main" id="{D9601C67-745D-40D2-A3DB-520D2386AF6D}"/>
              </a:ext>
            </a:extLst>
          </p:cNvPr>
          <p:cNvPicPr>
            <a:picLocks noChangeAspect="1"/>
          </p:cNvPicPr>
          <p:nvPr/>
        </p:nvPicPr>
        <p:blipFill>
          <a:blip r:embed="rId2"/>
          <a:stretch>
            <a:fillRect/>
          </a:stretch>
        </p:blipFill>
        <p:spPr>
          <a:xfrm>
            <a:off x="4616963" y="1656576"/>
            <a:ext cx="3810330" cy="4041998"/>
          </a:xfrm>
          <a:prstGeom prst="rect">
            <a:avLst/>
          </a:prstGeom>
        </p:spPr>
      </p:pic>
    </p:spTree>
    <p:extLst>
      <p:ext uri="{BB962C8B-B14F-4D97-AF65-F5344CB8AC3E}">
        <p14:creationId xmlns:p14="http://schemas.microsoft.com/office/powerpoint/2010/main" val="135541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Tissues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Groups of closely associated cells that are similar in structure and perform a common or related function</a:t>
            </a:r>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40664" y="709050"/>
            <a:ext cx="10059452" cy="876300"/>
          </a:xfrm>
        </p:spPr>
        <p:txBody>
          <a:bodyPr/>
          <a:lstStyle/>
          <a:p>
            <a:r>
              <a:rPr lang="en-US" dirty="0"/>
              <a:t>Histology</a:t>
            </a:r>
            <a:br>
              <a:rPr lang="en-US" dirty="0"/>
            </a:b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96573"/>
            <a:ext cx="11055750" cy="4734318"/>
          </a:xfrm>
        </p:spPr>
        <p:txBody>
          <a:bodyPr/>
          <a:lstStyle/>
          <a:p>
            <a:pPr lvl="1"/>
            <a:r>
              <a:rPr lang="en-US" dirty="0"/>
              <a:t>Study of tissues </a:t>
            </a:r>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Epithelial Functions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Protection</a:t>
            </a:r>
          </a:p>
          <a:p>
            <a:pPr lvl="1"/>
            <a:r>
              <a:rPr lang="en-US" dirty="0"/>
              <a:t>Absorption</a:t>
            </a:r>
          </a:p>
          <a:p>
            <a:pPr lvl="1"/>
            <a:r>
              <a:rPr lang="en-US" dirty="0"/>
              <a:t>Filtration</a:t>
            </a:r>
          </a:p>
          <a:p>
            <a:pPr lvl="1"/>
            <a:r>
              <a:rPr lang="en-US" dirty="0"/>
              <a:t>Excretion</a:t>
            </a:r>
          </a:p>
        </p:txBody>
      </p:sp>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Specialized Characteristics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Cellularity</a:t>
            </a:r>
          </a:p>
          <a:p>
            <a:pPr lvl="1"/>
            <a:r>
              <a:rPr lang="en-US" dirty="0"/>
              <a:t>Contacts</a:t>
            </a:r>
          </a:p>
          <a:p>
            <a:pPr lvl="1"/>
            <a:r>
              <a:rPr lang="en-US" dirty="0"/>
              <a:t>Polarity</a:t>
            </a:r>
          </a:p>
          <a:p>
            <a:pPr lvl="1"/>
            <a:r>
              <a:rPr lang="en-US" dirty="0"/>
              <a:t>Vascularity</a:t>
            </a:r>
          </a:p>
          <a:p>
            <a:pPr lvl="1"/>
            <a:r>
              <a:rPr lang="en-US" dirty="0"/>
              <a:t>Basement Membrane</a:t>
            </a:r>
          </a:p>
        </p:txBody>
      </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Classification Criteria</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Cell Shape</a:t>
            </a:r>
          </a:p>
          <a:p>
            <a:pPr lvl="2"/>
            <a:r>
              <a:rPr lang="en-US" sz="2400" dirty="0"/>
              <a:t>squamous</a:t>
            </a:r>
          </a:p>
          <a:p>
            <a:pPr lvl="2"/>
            <a:r>
              <a:rPr lang="en-US" sz="2400" dirty="0"/>
              <a:t>cuboidal </a:t>
            </a:r>
          </a:p>
          <a:p>
            <a:pPr lvl="2"/>
            <a:r>
              <a:rPr lang="en-US" sz="2400" dirty="0"/>
              <a:t>columnar</a:t>
            </a:r>
          </a:p>
          <a:p>
            <a:pPr lvl="1"/>
            <a:r>
              <a:rPr lang="en-US" dirty="0"/>
              <a:t>Cell Arrangement</a:t>
            </a:r>
          </a:p>
          <a:p>
            <a:pPr lvl="2"/>
            <a:r>
              <a:rPr lang="en-US" sz="2400" dirty="0"/>
              <a:t>simple</a:t>
            </a:r>
          </a:p>
          <a:p>
            <a:pPr lvl="2"/>
            <a:r>
              <a:rPr lang="en-US" sz="2400" dirty="0"/>
              <a:t>stratified</a:t>
            </a:r>
          </a:p>
        </p:txBody>
      </p:sp>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Simple Epithelia</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Simple Squamous  </a:t>
            </a:r>
          </a:p>
          <a:p>
            <a:pPr lvl="2"/>
            <a:r>
              <a:rPr lang="en-US" sz="2400" dirty="0"/>
              <a:t>thin, permeable </a:t>
            </a:r>
          </a:p>
          <a:p>
            <a:pPr lvl="1"/>
            <a:r>
              <a:rPr lang="en-US" dirty="0"/>
              <a:t>Simple cuboidal</a:t>
            </a:r>
          </a:p>
          <a:p>
            <a:pPr lvl="2"/>
            <a:r>
              <a:rPr lang="en-US" sz="2400" dirty="0"/>
              <a:t>secretion, absorption</a:t>
            </a:r>
          </a:p>
          <a:p>
            <a:pPr marL="0" lvl="1" indent="0">
              <a:buNone/>
            </a:pPr>
            <a:endParaRPr lang="en-US" dirty="0"/>
          </a:p>
        </p:txBody>
      </p:sp>
      <p:pic>
        <p:nvPicPr>
          <p:cNvPr id="4" name="Picture 3">
            <a:extLst>
              <a:ext uri="{FF2B5EF4-FFF2-40B4-BE49-F238E27FC236}">
                <a16:creationId xmlns:a16="http://schemas.microsoft.com/office/drawing/2014/main" id="{59BFA84E-CFF9-48AB-BEBB-EA18CA899C76}"/>
              </a:ext>
            </a:extLst>
          </p:cNvPr>
          <p:cNvPicPr>
            <a:picLocks noChangeAspect="1"/>
          </p:cNvPicPr>
          <p:nvPr/>
        </p:nvPicPr>
        <p:blipFill>
          <a:blip r:embed="rId2"/>
          <a:stretch>
            <a:fillRect/>
          </a:stretch>
        </p:blipFill>
        <p:spPr>
          <a:xfrm>
            <a:off x="5914122" y="1856621"/>
            <a:ext cx="4073257" cy="3022942"/>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schemas.microsoft.com/office/2006/metadata/properties"/>
    <ds:schemaRef ds:uri="http://schemas.microsoft.com/sharepoint/v3"/>
    <ds:schemaRef ds:uri="http://schemas.microsoft.com/office/infopath/2007/PartnerControls"/>
    <ds:schemaRef ds:uri="http://www.w3.org/XML/1998/namespace"/>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05d88611-e516-4d1a-b12e-39107e78b3d0"/>
    <ds:schemaRef ds:uri="56ea17bb-c96d-4826-b465-01eec0dd23d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79</TotalTime>
  <Words>479</Words>
  <Application>Microsoft Office PowerPoint</Application>
  <PresentationFormat>Widescreen</PresentationFormat>
  <Paragraphs>150</Paragraphs>
  <Slides>35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Tissues </vt:lpstr>
      <vt:lpstr>Tissues</vt:lpstr>
      <vt:lpstr>Histology </vt:lpstr>
      <vt:lpstr>Epithelial Functions</vt:lpstr>
      <vt:lpstr>Specialized Characteristics</vt:lpstr>
      <vt:lpstr>Classification Criteria</vt:lpstr>
      <vt:lpstr>Simple Epithelia</vt:lpstr>
      <vt:lpstr>Simple Epithelia</vt:lpstr>
      <vt:lpstr>Simple Epithelia</vt:lpstr>
      <vt:lpstr>Stratified Epithelia</vt:lpstr>
      <vt:lpstr>Stratified Epithelia</vt:lpstr>
      <vt:lpstr>Stratified Epithelia</vt:lpstr>
      <vt:lpstr>Stratified Epithelia</vt:lpstr>
      <vt:lpstr>Connective Tissue</vt:lpstr>
      <vt:lpstr>Soft Connective Tissue</vt:lpstr>
      <vt:lpstr>Dense Regular Connective Tissue</vt:lpstr>
      <vt:lpstr>Dense Irregular Connective Tissue</vt:lpstr>
      <vt:lpstr>Hard Connective Tissue</vt:lpstr>
      <vt:lpstr>Hyaline Cartilage</vt:lpstr>
      <vt:lpstr>Elastic Cartilage</vt:lpstr>
      <vt:lpstr>Fibrocartilage</vt:lpstr>
      <vt:lpstr>Osseus/Bone</vt:lpstr>
      <vt:lpstr>Nervous Tissue</vt:lpstr>
      <vt:lpstr>Muscle Tissue</vt:lpstr>
      <vt:lpstr>Skeletal Muscle</vt:lpstr>
      <vt:lpstr>Cardiac Muscle</vt:lpstr>
      <vt:lpstr>Visceral/Smooth</vt:lpstr>
      <vt:lpstr>Epithelial Membranes</vt:lpstr>
      <vt:lpstr>Mucous Membrane</vt:lpstr>
      <vt:lpstr>Serous Membrane</vt:lpstr>
      <vt:lpstr>Synovial Membrane</vt:lpstr>
      <vt:lpstr>Dense Fibrous Membrane</vt:lpstr>
      <vt:lpstr>Cutaneous Membrane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Donna McGuire</cp:lastModifiedBy>
  <cp:revision>13</cp:revision>
  <cp:lastPrinted>2017-07-07T16:17:37Z</cp:lastPrinted>
  <dcterms:created xsi:type="dcterms:W3CDTF">2017-07-11T23:58:30Z</dcterms:created>
  <dcterms:modified xsi:type="dcterms:W3CDTF">2017-07-18T20:21:49Z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