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25" r:id="rId6"/>
  </p:sldMasterIdLst>
  <p:notesMasterIdLst>
    <p:notesMasterId r:id="rId14"/>
  </p:notesMasterIdLst>
  <p:sldIdLst>
    <p:sldId id="321" r:id="rId7"/>
    <p:sldId id="331" r:id="rId8"/>
    <p:sldId id="325" r:id="rId9"/>
    <p:sldId id="327" r:id="rId10"/>
    <p:sldId id="328" r:id="rId11"/>
    <p:sldId id="329" r:id="rId12"/>
    <p:sldId id="330" r:id="rId13"/>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5190" autoAdjust="0"/>
  </p:normalViewPr>
  <p:slideViewPr>
    <p:cSldViewPr snapToGrid="0">
      <p:cViewPr varScale="1">
        <p:scale>
          <a:sx n="112" d="100"/>
          <a:sy n="112" d="100"/>
        </p:scale>
        <p:origin x="355" y="8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0796DB4-757A-4378-A567-E4F6BE6CE196}"/>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13AF1EE5-2B7F-4AFE-88C2-0CAB049781EA}"/>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0F972CE0-2CD8-4CF6-9B9D-4772016B80C7}" type="datetimeFigureOut">
              <a:rPr lang="en-US"/>
              <a:pPr>
                <a:defRPr/>
              </a:pPr>
              <a:t>7/21/2017</a:t>
            </a:fld>
            <a:endParaRPr lang="en-US"/>
          </a:p>
        </p:txBody>
      </p:sp>
      <p:sp>
        <p:nvSpPr>
          <p:cNvPr id="4" name="Slide Image Placeholder 3">
            <a:extLst>
              <a:ext uri="{FF2B5EF4-FFF2-40B4-BE49-F238E27FC236}">
                <a16:creationId xmlns:a16="http://schemas.microsoft.com/office/drawing/2014/main" id="{37A64B0F-B998-4027-8E6E-76669B86DB03}"/>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E2BE355B-0AE6-455B-9A60-CFA581C53B78}"/>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A2A5332-A772-423A-B2B7-3D41648696E6}"/>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85DE9A3B-EC83-40BA-BD1B-D320A9BA7CD5}"/>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14F8CFA4-B273-469A-9644-2CB9DF5A68C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a:extLst>
              <a:ext uri="{FF2B5EF4-FFF2-40B4-BE49-F238E27FC236}">
                <a16:creationId xmlns:a16="http://schemas.microsoft.com/office/drawing/2014/main" id="{A55C1A65-48FA-492D-80FE-3F3DC40E794B}"/>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r>
              <a:rPr lang="en-US" altLang="en-US">
                <a:latin typeface="Times New Roman" panose="02020603050405020304" pitchFamily="18" charset="0"/>
              </a:rPr>
              <a:t>Trade &amp; Industrial Education</a:t>
            </a:r>
          </a:p>
        </p:txBody>
      </p:sp>
      <p:sp>
        <p:nvSpPr>
          <p:cNvPr id="20483" name="Rectangle 7">
            <a:extLst>
              <a:ext uri="{FF2B5EF4-FFF2-40B4-BE49-F238E27FC236}">
                <a16:creationId xmlns:a16="http://schemas.microsoft.com/office/drawing/2014/main" id="{2D4098ED-ED3F-4FAB-BF08-3D092939A9F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7AB20EA4-96AF-4E29-A4FB-597F41263284}" type="slidenum">
              <a:rPr lang="en-US" altLang="en-US">
                <a:latin typeface="Times New Roman" panose="02020603050405020304" pitchFamily="18" charset="0"/>
              </a:rPr>
              <a:pPr eaLnBrk="0" fontAlgn="base" hangingPunct="0">
                <a:spcBef>
                  <a:spcPct val="0"/>
                </a:spcBef>
                <a:spcAft>
                  <a:spcPct val="0"/>
                </a:spcAft>
              </a:pPr>
              <a:t>3</a:t>
            </a:fld>
            <a:endParaRPr lang="en-US" altLang="en-US">
              <a:latin typeface="Times New Roman" panose="02020603050405020304" pitchFamily="18" charset="0"/>
            </a:endParaRPr>
          </a:p>
        </p:txBody>
      </p:sp>
      <p:sp>
        <p:nvSpPr>
          <p:cNvPr id="20484" name="Rectangle 2">
            <a:extLst>
              <a:ext uri="{FF2B5EF4-FFF2-40B4-BE49-F238E27FC236}">
                <a16:creationId xmlns:a16="http://schemas.microsoft.com/office/drawing/2014/main" id="{A01C1A6A-6A4F-4A22-8A64-3E1535E6C4B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a:extLst>
              <a:ext uri="{FF2B5EF4-FFF2-40B4-BE49-F238E27FC236}">
                <a16:creationId xmlns:a16="http://schemas.microsoft.com/office/drawing/2014/main" id="{9B2579EA-EF07-4CF3-BC93-CC8C1A8ECF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buFontTx/>
              <a:buChar char="•"/>
            </a:pPr>
            <a:r>
              <a:rPr lang="en-US" altLang="en-US"/>
              <a:t>Safety rules protect you and those around you from injury.</a:t>
            </a:r>
          </a:p>
          <a:p>
            <a:pPr>
              <a:spcBef>
                <a:spcPct val="0"/>
              </a:spcBef>
            </a:pPr>
            <a:r>
              <a:rPr lang="en-US" altLang="en-US">
                <a:latin typeface="Arial" panose="020B0604020202020204" pitchFamily="34" charset="0"/>
                <a:cs typeface="Times New Roman" panose="02020603050405020304" pitchFamily="18" charset="0"/>
              </a:rPr>
              <a:t> </a:t>
            </a:r>
          </a:p>
          <a:p>
            <a:pPr>
              <a:spcBef>
                <a:spcPct val="0"/>
              </a:spcBef>
            </a:pPr>
            <a:r>
              <a:rPr lang="en-US" altLang="en-US">
                <a:latin typeface="Arial" panose="020B0604020202020204" pitchFamily="34" charset="0"/>
                <a:cs typeface="Times New Roman" panose="02020603050405020304" pitchFamily="18" charset="0"/>
              </a:rPr>
              <a:t> Whose responsibility is safety and health in the classroom laboratory? (Students’, teachers’, everyone’s)</a:t>
            </a:r>
          </a:p>
          <a:p>
            <a:pPr>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9289709-57FC-43E2-8EB3-6ACD66E67B8A}"/>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27E3DE73-69E8-47B0-AF2B-34B80CCD4C8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9E987D35-B529-4CBA-99B0-1C3DE2CA04F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923A5188-59F9-4D57-9A5E-C9680B1BD3F7}"/>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24812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E0440E4E-A349-4D7F-B088-018DE0E25265}"/>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E61E34D2-F782-4866-8059-4805A90BB428}"/>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50E081AE-F01A-4D4F-A6E5-4A255276A4C9}"/>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50974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06E3C3C8-E683-4A67-B692-9BDDBD40692E}"/>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  UNT in partnership with TEA, Copyright ©.  All rights reserved.</a:t>
            </a:r>
            <a:endParaRPr lang="en-US" altLang="en-US"/>
          </a:p>
        </p:txBody>
      </p:sp>
      <p:sp>
        <p:nvSpPr>
          <p:cNvPr id="5" name="Rectangle 6">
            <a:extLst>
              <a:ext uri="{FF2B5EF4-FFF2-40B4-BE49-F238E27FC236}">
                <a16:creationId xmlns:a16="http://schemas.microsoft.com/office/drawing/2014/main" id="{99FA0ED9-14A4-4E3C-89D5-2D4741BE9FB0}"/>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Welding Trades- Mild Steel Welding</a:t>
            </a:r>
          </a:p>
        </p:txBody>
      </p:sp>
      <p:sp>
        <p:nvSpPr>
          <p:cNvPr id="6" name="Rectangle 7">
            <a:extLst>
              <a:ext uri="{FF2B5EF4-FFF2-40B4-BE49-F238E27FC236}">
                <a16:creationId xmlns:a16="http://schemas.microsoft.com/office/drawing/2014/main" id="{9B7A35F3-6F0F-4F5A-BE36-B2E9D0B48AAB}"/>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79609A76-D163-4472-BD9E-F790E9FB9C60}" type="slidenum">
              <a:rPr lang="en-US" altLang="en-US"/>
              <a:pPr>
                <a:defRPr/>
              </a:pPr>
              <a:t>‹#›</a:t>
            </a:fld>
            <a:endParaRPr lang="en-US" altLang="en-US"/>
          </a:p>
        </p:txBody>
      </p:sp>
    </p:spTree>
    <p:extLst>
      <p:ext uri="{BB962C8B-B14F-4D97-AF65-F5344CB8AC3E}">
        <p14:creationId xmlns:p14="http://schemas.microsoft.com/office/powerpoint/2010/main" val="3691928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CD06EFDA-E08E-4EF5-90A4-9C4EA7D558F5}"/>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  UNT in partnership with TEA, Copyright ©.  All rights reserved.</a:t>
            </a:r>
            <a:endParaRPr lang="en-US" altLang="en-US"/>
          </a:p>
        </p:txBody>
      </p:sp>
      <p:sp>
        <p:nvSpPr>
          <p:cNvPr id="4" name="Rectangle 6">
            <a:extLst>
              <a:ext uri="{FF2B5EF4-FFF2-40B4-BE49-F238E27FC236}">
                <a16:creationId xmlns:a16="http://schemas.microsoft.com/office/drawing/2014/main" id="{C078D7FB-DE1B-45FF-919F-E59547374F02}"/>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Welding Trades- Mild Steel Welding</a:t>
            </a:r>
          </a:p>
        </p:txBody>
      </p:sp>
      <p:sp>
        <p:nvSpPr>
          <p:cNvPr id="5" name="Rectangle 7">
            <a:extLst>
              <a:ext uri="{FF2B5EF4-FFF2-40B4-BE49-F238E27FC236}">
                <a16:creationId xmlns:a16="http://schemas.microsoft.com/office/drawing/2014/main" id="{92492081-BD68-4B79-A4E0-FFF487294166}"/>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05CFA36D-F52B-4272-AE38-1B228EB5B3FA}" type="slidenum">
              <a:rPr lang="en-US" altLang="en-US"/>
              <a:pPr>
                <a:defRPr/>
              </a:pPr>
              <a:t>‹#›</a:t>
            </a:fld>
            <a:endParaRPr lang="en-US" altLang="en-US"/>
          </a:p>
        </p:txBody>
      </p:sp>
    </p:spTree>
    <p:extLst>
      <p:ext uri="{BB962C8B-B14F-4D97-AF65-F5344CB8AC3E}">
        <p14:creationId xmlns:p14="http://schemas.microsoft.com/office/powerpoint/2010/main" val="1673728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n-US"/>
              <a:t>Click to edit Master title style</a:t>
            </a:r>
          </a:p>
        </p:txBody>
      </p:sp>
      <p:sp>
        <p:nvSpPr>
          <p:cNvPr id="3" name="Text Placeholder 2"/>
          <p:cNvSpPr>
            <a:spLocks noGrp="1"/>
          </p:cNvSpPr>
          <p:nvPr>
            <p:ph type="body" sz="half" idx="1"/>
          </p:nvPr>
        </p:nvSpPr>
        <p:spPr>
          <a:xfrm>
            <a:off x="609600" y="1719263"/>
            <a:ext cx="53848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719263"/>
            <a:ext cx="5384800" cy="4411662"/>
          </a:xfrm>
        </p:spPr>
        <p:txBody>
          <a:bodyPr/>
          <a:lstStyle/>
          <a:p>
            <a:pPr lvl="0"/>
            <a:endParaRPr lang="en-US" noProof="0"/>
          </a:p>
        </p:txBody>
      </p:sp>
      <p:sp>
        <p:nvSpPr>
          <p:cNvPr id="5" name="Rectangle 5">
            <a:extLst>
              <a:ext uri="{FF2B5EF4-FFF2-40B4-BE49-F238E27FC236}">
                <a16:creationId xmlns:a16="http://schemas.microsoft.com/office/drawing/2014/main" id="{883E55B5-5996-4FF9-B6B4-A4D16D9A23D1}"/>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  UNT in partnership with TEA, Copyright ©.  All rights reserved.</a:t>
            </a:r>
            <a:endParaRPr lang="en-US" altLang="en-US"/>
          </a:p>
        </p:txBody>
      </p:sp>
      <p:sp>
        <p:nvSpPr>
          <p:cNvPr id="6" name="Rectangle 6">
            <a:extLst>
              <a:ext uri="{FF2B5EF4-FFF2-40B4-BE49-F238E27FC236}">
                <a16:creationId xmlns:a16="http://schemas.microsoft.com/office/drawing/2014/main" id="{2613CBF4-7284-4BF5-AA7E-93A7DEFC7A72}"/>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Welding Trades- Mild Steel Welding</a:t>
            </a:r>
          </a:p>
        </p:txBody>
      </p:sp>
      <p:sp>
        <p:nvSpPr>
          <p:cNvPr id="7" name="Rectangle 7">
            <a:extLst>
              <a:ext uri="{FF2B5EF4-FFF2-40B4-BE49-F238E27FC236}">
                <a16:creationId xmlns:a16="http://schemas.microsoft.com/office/drawing/2014/main" id="{03314205-CBC2-46DF-ADD4-C548AF88D0C5}"/>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F910CE89-0450-4EE7-8298-AFF8F0C5F031}" type="slidenum">
              <a:rPr lang="en-US" altLang="en-US"/>
              <a:pPr>
                <a:defRPr/>
              </a:pPr>
              <a:t>‹#›</a:t>
            </a:fld>
            <a:endParaRPr lang="en-US" altLang="en-US"/>
          </a:p>
        </p:txBody>
      </p:sp>
    </p:spTree>
    <p:extLst>
      <p:ext uri="{BB962C8B-B14F-4D97-AF65-F5344CB8AC3E}">
        <p14:creationId xmlns:p14="http://schemas.microsoft.com/office/powerpoint/2010/main" val="1842881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A1932AC-3988-4196-99BC-2F375A10C479}"/>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  UNT in partnership with TEA, Copyright ©.  All rights reserved.</a:t>
            </a:r>
            <a:endParaRPr lang="en-US" altLang="en-US"/>
          </a:p>
        </p:txBody>
      </p:sp>
      <p:sp>
        <p:nvSpPr>
          <p:cNvPr id="6" name="Rectangle 6">
            <a:extLst>
              <a:ext uri="{FF2B5EF4-FFF2-40B4-BE49-F238E27FC236}">
                <a16:creationId xmlns:a16="http://schemas.microsoft.com/office/drawing/2014/main" id="{DB537D2F-92EE-4FA4-AD66-9ED932735048}"/>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Welding Trades- Mild Steel Welding</a:t>
            </a:r>
          </a:p>
        </p:txBody>
      </p:sp>
      <p:sp>
        <p:nvSpPr>
          <p:cNvPr id="7" name="Rectangle 7">
            <a:extLst>
              <a:ext uri="{FF2B5EF4-FFF2-40B4-BE49-F238E27FC236}">
                <a16:creationId xmlns:a16="http://schemas.microsoft.com/office/drawing/2014/main" id="{5E610B59-CBE6-4D18-B7C0-FBA2627D5BBE}"/>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B1865146-5B81-416F-B7E8-8F2AE5BC0F2A}" type="slidenum">
              <a:rPr lang="en-US" altLang="en-US"/>
              <a:pPr>
                <a:defRPr/>
              </a:pPr>
              <a:t>‹#›</a:t>
            </a:fld>
            <a:endParaRPr lang="en-US" altLang="en-US"/>
          </a:p>
        </p:txBody>
      </p:sp>
    </p:spTree>
    <p:extLst>
      <p:ext uri="{BB962C8B-B14F-4D97-AF65-F5344CB8AC3E}">
        <p14:creationId xmlns:p14="http://schemas.microsoft.com/office/powerpoint/2010/main" val="34144715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140762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918094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72796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609644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3689222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EBA7C3-BC01-4C5A-9D10-D1F3C5A365A6}"/>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5E88F060-986F-46AE-B9AD-2B88BAD6701B}"/>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285A595B-CB2B-4119-B467-CDCCC0313E7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91623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23399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6128726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3488881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290264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4820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74225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92667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256182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22974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05F05BB5-48F2-4D6B-982B-E95D3280E6DF}"/>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868061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BBCE0815-C6BD-45D7-BA0F-F36C2B6C3392}"/>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62675397-A8BA-41EF-A865-AA55EE58977B}"/>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4DB39CF0-9E10-4ACD-B2ED-FB473925C68A}"/>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90486049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3.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image" Target="../media/image5.png"/><Relationship Id="rId5" Type="http://schemas.openxmlformats.org/officeDocument/2006/relationships/slideLayout" Target="../slideLayouts/slideLayout19.xml"/><Relationship Id="rId10" Type="http://schemas.openxmlformats.org/officeDocument/2006/relationships/theme" Target="../theme/theme3.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37420C5-CE4C-4C42-B09B-39D3D96EB86E}"/>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78E1938-AAEE-4059-9E4C-DB46103337D3}"/>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4"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panose="020B0606030504020204"/>
        </a:defRPr>
      </a:lvl2pPr>
      <a:lvl3pPr algn="l" rtl="0" fontAlgn="base">
        <a:lnSpc>
          <a:spcPct val="90000"/>
        </a:lnSpc>
        <a:spcBef>
          <a:spcPct val="0"/>
        </a:spcBef>
        <a:spcAft>
          <a:spcPct val="0"/>
        </a:spcAft>
        <a:defRPr sz="4400">
          <a:solidFill>
            <a:schemeClr val="tx1"/>
          </a:solidFill>
          <a:latin typeface="Open Sans" panose="020B0606030504020204"/>
        </a:defRPr>
      </a:lvl3pPr>
      <a:lvl4pPr algn="l" rtl="0" fontAlgn="base">
        <a:lnSpc>
          <a:spcPct val="90000"/>
        </a:lnSpc>
        <a:spcBef>
          <a:spcPct val="0"/>
        </a:spcBef>
        <a:spcAft>
          <a:spcPct val="0"/>
        </a:spcAft>
        <a:defRPr sz="4400">
          <a:solidFill>
            <a:schemeClr val="tx1"/>
          </a:solidFill>
          <a:latin typeface="Open Sans" panose="020B0606030504020204"/>
        </a:defRPr>
      </a:lvl4pPr>
      <a:lvl5pPr algn="l" rtl="0" fontAlgn="base">
        <a:lnSpc>
          <a:spcPct val="90000"/>
        </a:lnSpc>
        <a:spcBef>
          <a:spcPct val="0"/>
        </a:spcBef>
        <a:spcAft>
          <a:spcPct val="0"/>
        </a:spcAft>
        <a:defRPr sz="4400">
          <a:solidFill>
            <a:schemeClr val="tx1"/>
          </a:solidFill>
          <a:latin typeface="Open Sans" panose="020B0606030504020204"/>
        </a:defRPr>
      </a:lvl5pPr>
      <a:lvl6pPr marL="457200" algn="l" rtl="0" fontAlgn="base">
        <a:lnSpc>
          <a:spcPct val="90000"/>
        </a:lnSpc>
        <a:spcBef>
          <a:spcPct val="0"/>
        </a:spcBef>
        <a:spcAft>
          <a:spcPct val="0"/>
        </a:spcAft>
        <a:defRPr sz="4400">
          <a:solidFill>
            <a:schemeClr val="tx1"/>
          </a:solidFill>
          <a:latin typeface="Open Sans" panose="020B0606030504020204"/>
        </a:defRPr>
      </a:lvl6pPr>
      <a:lvl7pPr marL="914400" algn="l" rtl="0" fontAlgn="base">
        <a:lnSpc>
          <a:spcPct val="90000"/>
        </a:lnSpc>
        <a:spcBef>
          <a:spcPct val="0"/>
        </a:spcBef>
        <a:spcAft>
          <a:spcPct val="0"/>
        </a:spcAft>
        <a:defRPr sz="4400">
          <a:solidFill>
            <a:schemeClr val="tx1"/>
          </a:solidFill>
          <a:latin typeface="Open Sans" panose="020B0606030504020204"/>
        </a:defRPr>
      </a:lvl7pPr>
      <a:lvl8pPr marL="1371600" algn="l" rtl="0" fontAlgn="base">
        <a:lnSpc>
          <a:spcPct val="90000"/>
        </a:lnSpc>
        <a:spcBef>
          <a:spcPct val="0"/>
        </a:spcBef>
        <a:spcAft>
          <a:spcPct val="0"/>
        </a:spcAft>
        <a:defRPr sz="4400">
          <a:solidFill>
            <a:schemeClr val="tx1"/>
          </a:solidFill>
          <a:latin typeface="Open Sans" panose="020B0606030504020204"/>
        </a:defRPr>
      </a:lvl8pPr>
      <a:lvl9pPr marL="1828800" algn="l" rtl="0" fontAlgn="base">
        <a:lnSpc>
          <a:spcPct val="90000"/>
        </a:lnSpc>
        <a:spcBef>
          <a:spcPct val="0"/>
        </a:spcBef>
        <a:spcAft>
          <a:spcPct val="0"/>
        </a:spcAft>
        <a:defRPr sz="4400">
          <a:solidFill>
            <a:schemeClr val="tx1"/>
          </a:solidFill>
          <a:latin typeface="Open Sans" panose="020B0606030504020204"/>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A41CF1-7D15-4877-9092-49FBCA96B0EC}"/>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793CD577-B1BC-449F-9B93-E71AD0775AF5}"/>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0014464B-FD5E-4B3B-BE95-5B0CFEBA2A1C}"/>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F910F93B-0838-4ACC-B079-0159979DDEF8}"/>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09A8AA8B-678F-4E43-B2DA-DED9F5B9D6B1}"/>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77BCB9BA-ECF8-46D3-8F4C-1FCBB83AFFBD}"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0" r:id="rId3"/>
    <p:sldLayoutId id="2147483811" r:id="rId4"/>
    <p:sldLayoutId id="2147483812" r:id="rId5"/>
    <p:sldLayoutId id="2147483813" r:id="rId6"/>
    <p:sldLayoutId id="2147483817" r:id="rId7"/>
    <p:sldLayoutId id="2147483818" r:id="rId8"/>
    <p:sldLayoutId id="2147483819" r:id="rId9"/>
    <p:sldLayoutId id="2147483821" r:id="rId10"/>
    <p:sldLayoutId id="2147483822" r:id="rId11"/>
    <p:sldLayoutId id="2147483823" r:id="rId12"/>
    <p:sldLayoutId id="2147483824" r:id="rId13"/>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03517807"/>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FBF5DF-D73A-40AF-8ACA-1DE27020C51A}"/>
              </a:ext>
            </a:extLst>
          </p:cNvPr>
          <p:cNvSpPr>
            <a:spLocks noGrp="1"/>
          </p:cNvSpPr>
          <p:nvPr>
            <p:ph type="body" sz="quarter" idx="10"/>
          </p:nvPr>
        </p:nvSpPr>
        <p:spPr/>
        <p:txBody>
          <a:bodyPr rtlCol="0">
            <a:normAutofit/>
          </a:bodyPr>
          <a:lstStyle/>
          <a:p>
            <a:pPr fontAlgn="auto">
              <a:defRPr/>
            </a:pPr>
            <a:r>
              <a:rPr lang="en-US" dirty="0"/>
              <a:t>Welding Trades</a:t>
            </a:r>
          </a:p>
          <a:p>
            <a:pPr lvl="1" fontAlgn="auto">
              <a:spcAft>
                <a:spcPts val="0"/>
              </a:spcAft>
            </a:pPr>
            <a:r>
              <a:rPr lang="en-US">
                <a:solidFill>
                  <a:srgbClr val="4E7CBE">
                    <a:lumMod val="60000"/>
                    <a:lumOff val="40000"/>
                  </a:srgbClr>
                </a:solidFill>
              </a:rPr>
              <a:t>Mild </a:t>
            </a:r>
            <a:r>
              <a:rPr lang="en-US" dirty="0">
                <a:solidFill>
                  <a:srgbClr val="4E7CBE">
                    <a:lumMod val="60000"/>
                    <a:lumOff val="40000"/>
                  </a:srgbClr>
                </a:solidFill>
              </a:rPr>
              <a:t>Steel Welding </a:t>
            </a:r>
          </a:p>
          <a:p>
            <a:pPr fontAlgn="auto">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4">
            <a:extLst>
              <a:ext uri="{FF2B5EF4-FFF2-40B4-BE49-F238E27FC236}">
                <a16:creationId xmlns:a16="http://schemas.microsoft.com/office/drawing/2014/main" id="{1F3FBB0C-FCCB-4F06-86A1-D44363247C6A}"/>
              </a:ext>
            </a:extLst>
          </p:cNvPr>
          <p:cNvSpPr>
            <a:spLocks noGrp="1" noChangeArrowheads="1"/>
          </p:cNvSpPr>
          <p:nvPr>
            <p:ph type="title"/>
          </p:nvPr>
        </p:nvSpPr>
        <p:spPr/>
        <p:txBody>
          <a:bodyPr/>
          <a:lstStyle/>
          <a:p>
            <a:pPr fontAlgn="auto">
              <a:spcAft>
                <a:spcPts val="0"/>
              </a:spcAft>
              <a:defRPr/>
            </a:pPr>
            <a:r>
              <a:rPr lang="en-US" dirty="0"/>
              <a:t> Objectives</a:t>
            </a:r>
          </a:p>
        </p:txBody>
      </p:sp>
      <p:sp>
        <p:nvSpPr>
          <p:cNvPr id="5125" name="Rectangle 5">
            <a:extLst>
              <a:ext uri="{FF2B5EF4-FFF2-40B4-BE49-F238E27FC236}">
                <a16:creationId xmlns:a16="http://schemas.microsoft.com/office/drawing/2014/main" id="{89BF68EC-8566-48EE-BA1E-8E0900717AE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Mild steel is the easiest metal to gas weld</a:t>
            </a:r>
          </a:p>
          <a:p>
            <a:pPr lvl="1"/>
            <a:r>
              <a:rPr lang="en-US" altLang="en-US" dirty="0" err="1"/>
              <a:t>Mig</a:t>
            </a:r>
            <a:r>
              <a:rPr lang="en-US" altLang="en-US" dirty="0"/>
              <a:t> weld using mixed gas</a:t>
            </a:r>
          </a:p>
          <a:p>
            <a:pPr lvl="1"/>
            <a:r>
              <a:rPr lang="en-US" altLang="en-US" dirty="0"/>
              <a:t>Weld flat, vertically, and horizontally with mild steel</a:t>
            </a:r>
          </a:p>
        </p:txBody>
      </p:sp>
      <p:pic>
        <p:nvPicPr>
          <p:cNvPr id="6" name="Picture 6" descr="1832685">
            <a:extLst>
              <a:ext uri="{FF2B5EF4-FFF2-40B4-BE49-F238E27FC236}">
                <a16:creationId xmlns:a16="http://schemas.microsoft.com/office/drawing/2014/main" id="{920FA510-27F0-4569-83E4-AF7F4B1343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28882" y="4044104"/>
            <a:ext cx="2538769" cy="224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 calcmode="lin" valueType="num">
                                      <p:cBhvr additive="base">
                                        <p:cTn id="7" dur="500" fill="hold"/>
                                        <p:tgtEl>
                                          <p:spTgt spid="512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12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par>
                                <p:cTn id="9" presetID="2" presetClass="entr" presetSubtype="2" fill="hold" grpId="0" nodeType="withEffect">
                                  <p:stCondLst>
                                    <p:cond delay="0"/>
                                  </p:stCondLst>
                                  <p:childTnLst>
                                    <p:set>
                                      <p:cBhvr>
                                        <p:cTn id="10" dur="1" fill="hold">
                                          <p:stCondLst>
                                            <p:cond delay="0"/>
                                          </p:stCondLst>
                                        </p:cTn>
                                        <p:tgtEl>
                                          <p:spTgt spid="5125">
                                            <p:txEl>
                                              <p:pRg st="1" end="1"/>
                                            </p:txEl>
                                          </p:spTgt>
                                        </p:tgtEl>
                                        <p:attrNameLst>
                                          <p:attrName>style.visibility</p:attrName>
                                        </p:attrNameLst>
                                      </p:cBhvr>
                                      <p:to>
                                        <p:strVal val="visible"/>
                                      </p:to>
                                    </p:set>
                                    <p:anim calcmode="lin" valueType="num">
                                      <p:cBhvr additive="base">
                                        <p:cTn id="11" dur="500" fill="hold"/>
                                        <p:tgtEl>
                                          <p:spTgt spid="512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512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carbrake.wav"/>
                                        </p:tgtEl>
                                      </p:cMediaNode>
                                    </p:audio>
                                  </p:subTnLst>
                                </p:cTn>
                              </p:par>
                              <p:par>
                                <p:cTn id="13" presetID="2" presetClass="entr" presetSubtype="2" fill="hold" grpId="0" nodeType="withEffect">
                                  <p:stCondLst>
                                    <p:cond delay="0"/>
                                  </p:stCondLst>
                                  <p:childTnLst>
                                    <p:set>
                                      <p:cBhvr>
                                        <p:cTn id="14" dur="1" fill="hold">
                                          <p:stCondLst>
                                            <p:cond delay="0"/>
                                          </p:stCondLst>
                                        </p:cTn>
                                        <p:tgtEl>
                                          <p:spTgt spid="5125">
                                            <p:txEl>
                                              <p:pRg st="2" end="2"/>
                                            </p:txEl>
                                          </p:spTgt>
                                        </p:tgtEl>
                                        <p:attrNameLst>
                                          <p:attrName>style.visibility</p:attrName>
                                        </p:attrNameLst>
                                      </p:cBhvr>
                                      <p:to>
                                        <p:strVal val="visible"/>
                                      </p:to>
                                    </p:set>
                                    <p:anim calcmode="lin" valueType="num">
                                      <p:cBhvr additive="base">
                                        <p:cTn id="15" dur="500" fill="hold"/>
                                        <p:tgtEl>
                                          <p:spTgt spid="512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512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1">
            <a:extLst>
              <a:ext uri="{FF2B5EF4-FFF2-40B4-BE49-F238E27FC236}">
                <a16:creationId xmlns:a16="http://schemas.microsoft.com/office/drawing/2014/main" id="{E65FC989-B1A9-46C2-BFBB-8EFB70541012}"/>
              </a:ext>
            </a:extLst>
          </p:cNvPr>
          <p:cNvSpPr>
            <a:spLocks noGrp="1" noChangeArrowheads="1"/>
          </p:cNvSpPr>
          <p:nvPr>
            <p:ph type="title"/>
          </p:nvPr>
        </p:nvSpPr>
        <p:spPr/>
        <p:txBody>
          <a:bodyPr/>
          <a:lstStyle/>
          <a:p>
            <a:pPr fontAlgn="auto">
              <a:spcAft>
                <a:spcPts val="0"/>
              </a:spcAft>
              <a:defRPr/>
            </a:pPr>
            <a:r>
              <a:rPr lang="en-US"/>
              <a:t>Material You Need</a:t>
            </a:r>
          </a:p>
        </p:txBody>
      </p:sp>
      <p:sp>
        <p:nvSpPr>
          <p:cNvPr id="22532" name="Rectangle 5">
            <a:extLst>
              <a:ext uri="{FF2B5EF4-FFF2-40B4-BE49-F238E27FC236}">
                <a16:creationId xmlns:a16="http://schemas.microsoft.com/office/drawing/2014/main" id="{36A7161B-EC38-4259-AD58-D4B02FF81B3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r>
              <a:rPr lang="en-US" altLang="en-US" dirty="0"/>
              <a:t>3 x 6 3/8” steel plate</a:t>
            </a:r>
          </a:p>
          <a:p>
            <a:pPr lvl="1"/>
            <a:r>
              <a:rPr lang="en-US" altLang="en-US" dirty="0"/>
              <a:t>.035 </a:t>
            </a:r>
            <a:r>
              <a:rPr lang="en-US" altLang="en-US" dirty="0" err="1"/>
              <a:t>mig</a:t>
            </a:r>
            <a:r>
              <a:rPr lang="en-US" altLang="en-US" dirty="0"/>
              <a:t> wire</a:t>
            </a:r>
          </a:p>
          <a:p>
            <a:pPr lvl="1"/>
            <a:r>
              <a:rPr lang="en-US" altLang="en-US" dirty="0"/>
              <a:t>Gas 75%-25% (argon, carbon dioxide)</a:t>
            </a:r>
          </a:p>
        </p:txBody>
      </p:sp>
      <p:pic>
        <p:nvPicPr>
          <p:cNvPr id="22533" name="Picture 4" descr="4112077">
            <a:extLst>
              <a:ext uri="{FF2B5EF4-FFF2-40B4-BE49-F238E27FC236}">
                <a16:creationId xmlns:a16="http://schemas.microsoft.com/office/drawing/2014/main" id="{BB4342BB-30C8-41F5-ACF2-A1DFDE567B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3276600"/>
            <a:ext cx="2286000"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442E57F3-2D59-42A3-BC6A-DCA6833992E2}"/>
              </a:ext>
            </a:extLst>
          </p:cNvPr>
          <p:cNvSpPr>
            <a:spLocks noGrp="1" noChangeArrowheads="1"/>
          </p:cNvSpPr>
          <p:nvPr>
            <p:ph type="title"/>
          </p:nvPr>
        </p:nvSpPr>
        <p:spPr/>
        <p:txBody>
          <a:bodyPr/>
          <a:lstStyle/>
          <a:p>
            <a:pPr fontAlgn="auto">
              <a:spcAft>
                <a:spcPts val="0"/>
              </a:spcAft>
              <a:defRPr/>
            </a:pPr>
            <a:r>
              <a:rPr lang="en-US"/>
              <a:t>Equipment Needed</a:t>
            </a:r>
            <a:endParaRPr lang="en-US" sz="4300"/>
          </a:p>
        </p:txBody>
      </p:sp>
      <p:sp>
        <p:nvSpPr>
          <p:cNvPr id="23556" name="Rectangle 3">
            <a:extLst>
              <a:ext uri="{FF2B5EF4-FFF2-40B4-BE49-F238E27FC236}">
                <a16:creationId xmlns:a16="http://schemas.microsoft.com/office/drawing/2014/main" id="{8F8A9B88-D303-4B81-AB3C-2CABB74A574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Personal safety equipment</a:t>
            </a:r>
          </a:p>
          <a:p>
            <a:pPr lvl="1"/>
            <a:r>
              <a:rPr lang="en-US" altLang="en-US" dirty="0" err="1"/>
              <a:t>Mig</a:t>
            </a:r>
            <a:r>
              <a:rPr lang="en-US" altLang="en-US" dirty="0"/>
              <a:t> machine</a:t>
            </a:r>
          </a:p>
          <a:p>
            <a:pPr lvl="1"/>
            <a:r>
              <a:rPr lang="en-US" altLang="en-US" dirty="0" err="1"/>
              <a:t>Mig</a:t>
            </a:r>
            <a:r>
              <a:rPr lang="en-US" altLang="en-US" dirty="0"/>
              <a:t> gun</a:t>
            </a:r>
          </a:p>
        </p:txBody>
      </p:sp>
      <p:pic>
        <p:nvPicPr>
          <p:cNvPr id="23557" name="Picture 7" descr="1615210">
            <a:extLst>
              <a:ext uri="{FF2B5EF4-FFF2-40B4-BE49-F238E27FC236}">
                <a16:creationId xmlns:a16="http://schemas.microsoft.com/office/drawing/2014/main" id="{441E006F-E253-4A27-962E-D5A46F10EA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1586706"/>
            <a:ext cx="3505200" cy="293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DC9960B-D780-4D1D-A07C-7757E2A79AB7}"/>
              </a:ext>
            </a:extLst>
          </p:cNvPr>
          <p:cNvSpPr>
            <a:spLocks noGrp="1" noChangeArrowheads="1"/>
          </p:cNvSpPr>
          <p:nvPr>
            <p:ph type="title"/>
          </p:nvPr>
        </p:nvSpPr>
        <p:spPr/>
        <p:txBody>
          <a:bodyPr/>
          <a:lstStyle/>
          <a:p>
            <a:pPr fontAlgn="auto">
              <a:spcAft>
                <a:spcPts val="0"/>
              </a:spcAft>
              <a:defRPr/>
            </a:pPr>
            <a:r>
              <a:rPr lang="en-US"/>
              <a:t>LABS</a:t>
            </a:r>
            <a:endParaRPr lang="en-US" sz="4300"/>
          </a:p>
        </p:txBody>
      </p:sp>
      <p:sp>
        <p:nvSpPr>
          <p:cNvPr id="24579" name="Rectangle 3">
            <a:extLst>
              <a:ext uri="{FF2B5EF4-FFF2-40B4-BE49-F238E27FC236}">
                <a16:creationId xmlns:a16="http://schemas.microsoft.com/office/drawing/2014/main" id="{976A7C0A-EF60-436B-9B8C-B77163C4AC5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95300" indent="-495300">
              <a:lnSpc>
                <a:spcPct val="80000"/>
              </a:lnSpc>
              <a:buFont typeface="Arial" panose="020B0604020202020204" pitchFamily="34" charset="0"/>
              <a:buNone/>
            </a:pPr>
            <a:r>
              <a:rPr lang="en-US" altLang="en-US" dirty="0"/>
              <a:t>Students will rotate through four labs to complete mild steel welding:</a:t>
            </a:r>
          </a:p>
          <a:p>
            <a:pPr marL="763588" lvl="1" indent="-419100">
              <a:lnSpc>
                <a:spcPct val="80000"/>
              </a:lnSpc>
            </a:pPr>
            <a:r>
              <a:rPr lang="en-US" altLang="en-US" dirty="0"/>
              <a:t>Lab 1: Flat Welding</a:t>
            </a:r>
          </a:p>
          <a:p>
            <a:pPr marL="763588" lvl="1" indent="-419100">
              <a:lnSpc>
                <a:spcPct val="80000"/>
              </a:lnSpc>
            </a:pPr>
            <a:r>
              <a:rPr lang="en-US" altLang="en-US" dirty="0"/>
              <a:t>Lab 2: Vertical Welding</a:t>
            </a:r>
          </a:p>
          <a:p>
            <a:pPr marL="763588" lvl="1" indent="-419100">
              <a:lnSpc>
                <a:spcPct val="80000"/>
              </a:lnSpc>
            </a:pPr>
            <a:r>
              <a:rPr lang="en-US" altLang="en-US" dirty="0"/>
              <a:t>Lab 3: Horizontal Welding</a:t>
            </a:r>
          </a:p>
          <a:p>
            <a:pPr marL="763588" lvl="1" indent="-419100">
              <a:lnSpc>
                <a:spcPct val="80000"/>
              </a:lnSpc>
            </a:pPr>
            <a:r>
              <a:rPr lang="en-US" altLang="en-US" dirty="0"/>
              <a:t>Lab 4: Lap Welding</a:t>
            </a:r>
          </a:p>
          <a:p>
            <a:pPr marL="495300" indent="-495300">
              <a:lnSpc>
                <a:spcPct val="80000"/>
              </a:lnSpc>
              <a:buFont typeface="Arial" panose="020B0604020202020204" pitchFamily="34" charset="0"/>
              <a:buNone/>
            </a:pPr>
            <a:endParaRPr lang="en-US" altLang="en-US" sz="2400" dirty="0"/>
          </a:p>
        </p:txBody>
      </p:sp>
      <p:pic>
        <p:nvPicPr>
          <p:cNvPr id="24580" name="Picture 5" descr="2242436">
            <a:extLst>
              <a:ext uri="{FF2B5EF4-FFF2-40B4-BE49-F238E27FC236}">
                <a16:creationId xmlns:a16="http://schemas.microsoft.com/office/drawing/2014/main" id="{73631448-D379-43B1-9C27-A28DFE5F1E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3505200"/>
            <a:ext cx="2362200" cy="217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E8DD906-0A4D-4811-AA20-C3BB83AC93FE}"/>
              </a:ext>
            </a:extLst>
          </p:cNvPr>
          <p:cNvSpPr>
            <a:spLocks noGrp="1" noChangeArrowheads="1"/>
          </p:cNvSpPr>
          <p:nvPr>
            <p:ph type="title"/>
          </p:nvPr>
        </p:nvSpPr>
        <p:spPr/>
        <p:txBody>
          <a:bodyPr/>
          <a:lstStyle/>
          <a:p>
            <a:pPr fontAlgn="auto">
              <a:spcAft>
                <a:spcPts val="0"/>
              </a:spcAft>
              <a:defRPr/>
            </a:pPr>
            <a:r>
              <a:rPr lang="en-US"/>
              <a:t>Steps:</a:t>
            </a:r>
          </a:p>
        </p:txBody>
      </p:sp>
      <p:sp>
        <p:nvSpPr>
          <p:cNvPr id="25603" name="Rectangle 3">
            <a:extLst>
              <a:ext uri="{FF2B5EF4-FFF2-40B4-BE49-F238E27FC236}">
                <a16:creationId xmlns:a16="http://schemas.microsoft.com/office/drawing/2014/main" id="{81FE2EA4-98AE-4044-BE93-9B234A3DD4C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buFont typeface="+mj-lt"/>
              <a:buAutoNum type="arabicPeriod"/>
            </a:pPr>
            <a:r>
              <a:rPr lang="en-US" altLang="en-US" dirty="0"/>
              <a:t>Set - up</a:t>
            </a:r>
          </a:p>
          <a:p>
            <a:pPr marL="457200" indent="-457200">
              <a:buFont typeface="+mj-lt"/>
              <a:buAutoNum type="arabicPeriod"/>
            </a:pPr>
            <a:r>
              <a:rPr lang="en-US" altLang="en-US" dirty="0"/>
              <a:t>Weld</a:t>
            </a:r>
          </a:p>
          <a:p>
            <a:pPr marL="457200" indent="-457200">
              <a:buFont typeface="+mj-lt"/>
              <a:buAutoNum type="arabicPeriod"/>
            </a:pPr>
            <a:r>
              <a:rPr lang="en-US" altLang="en-US" dirty="0"/>
              <a:t>Clean-up and inspection</a:t>
            </a:r>
          </a:p>
        </p:txBody>
      </p:sp>
      <p:sp>
        <p:nvSpPr>
          <p:cNvPr id="25604" name="Rectangle 4">
            <a:extLst>
              <a:ext uri="{FF2B5EF4-FFF2-40B4-BE49-F238E27FC236}">
                <a16:creationId xmlns:a16="http://schemas.microsoft.com/office/drawing/2014/main" id="{D94E5396-B15C-401E-8326-74B2F97584FF}"/>
              </a:ext>
            </a:extLst>
          </p:cNvPr>
          <p:cNvSpPr>
            <a:spLocks noGrp="1" noChangeArrowheads="1"/>
          </p:cNvSpPr>
          <p:nvPr>
            <p:ph type="body" sz="half" idx="4294967295"/>
          </p:nvPr>
        </p:nvSpPr>
        <p:spPr bwMode="auto">
          <a:xfrm>
            <a:off x="7889081" y="5247285"/>
            <a:ext cx="3126582" cy="4319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buFont typeface="Wingdings" panose="05000000000000000000" pitchFamily="2" charset="2"/>
              <a:buNone/>
            </a:pPr>
            <a:r>
              <a:rPr lang="en-US" altLang="en-US" sz="2000" b="1" dirty="0">
                <a:solidFill>
                  <a:srgbClr val="E21914"/>
                </a:solidFill>
              </a:rPr>
              <a:t>Keep Safety in Mind </a:t>
            </a:r>
          </a:p>
          <a:p>
            <a:pPr algn="ctr"/>
            <a:endParaRPr lang="en-US" altLang="en-US" sz="2200" b="1" dirty="0">
              <a:solidFill>
                <a:srgbClr val="E21914"/>
              </a:solidFill>
            </a:endParaRPr>
          </a:p>
        </p:txBody>
      </p:sp>
      <p:pic>
        <p:nvPicPr>
          <p:cNvPr id="25605" name="Picture 5" descr="1602912">
            <a:extLst>
              <a:ext uri="{FF2B5EF4-FFF2-40B4-BE49-F238E27FC236}">
                <a16:creationId xmlns:a16="http://schemas.microsoft.com/office/drawing/2014/main" id="{FFF63586-D2AA-46EC-B672-BC92562752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2846985"/>
            <a:ext cx="22098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56ea17bb-c96d-4826-b465-01eec0dd23dd"/>
    <ds:schemaRef ds:uri="http://schemas.microsoft.com/office/2006/documentManagement/types"/>
    <ds:schemaRef ds:uri="http://purl.org/dc/dcmitype/"/>
    <ds:schemaRef ds:uri="http://schemas.microsoft.com/office/infopath/2007/PartnerControls"/>
    <ds:schemaRef ds:uri="http://schemas.microsoft.com/sharepoint/v3"/>
    <ds:schemaRef ds:uri="http://purl.org/dc/elements/1.1/"/>
    <ds:schemaRef ds:uri="http://www.w3.org/XML/1998/namespace"/>
    <ds:schemaRef ds:uri="http://schemas.microsoft.com/office/2006/metadata/properties"/>
    <ds:schemaRef ds:uri="http://schemas.openxmlformats.org/package/2006/metadata/core-properties"/>
    <ds:schemaRef ds:uri="05d88611-e516-4d1a-b12e-39107e78b3d0"/>
    <ds:schemaRef ds:uri="http://purl.org/dc/terms/"/>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38</TotalTime>
  <Words>127</Words>
  <Application>Microsoft Office PowerPoint</Application>
  <PresentationFormat>Widescreen</PresentationFormat>
  <Paragraphs>30</Paragraphs>
  <Slides>7</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.AppleSystemUIFont</vt:lpstr>
      <vt:lpstr>Arial</vt:lpstr>
      <vt:lpstr>Calibri</vt:lpstr>
      <vt:lpstr>Open Sans</vt:lpstr>
      <vt:lpstr>Open Sans SemiBold</vt:lpstr>
      <vt:lpstr>Times New Roman</vt:lpstr>
      <vt:lpstr>Wingdings</vt:lpstr>
      <vt:lpstr>2_Office Theme</vt:lpstr>
      <vt:lpstr>3_Office Theme</vt:lpstr>
      <vt:lpstr>4_Office Theme</vt:lpstr>
      <vt:lpstr>PowerPoint Presentation</vt:lpstr>
      <vt:lpstr>PowerPoint Presentation</vt:lpstr>
      <vt:lpstr> Objectives</vt:lpstr>
      <vt:lpstr>Material You Need</vt:lpstr>
      <vt:lpstr>Equipment Needed</vt:lpstr>
      <vt:lpstr>LABS</vt:lpstr>
      <vt:lpstr>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10</cp:revision>
  <cp:lastPrinted>2017-07-07T16:17:37Z</cp:lastPrinted>
  <dcterms:created xsi:type="dcterms:W3CDTF">2017-07-11T23:58:30Z</dcterms:created>
  <dcterms:modified xsi:type="dcterms:W3CDTF">2017-07-21T16:20:31Z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