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5"/>
  </p:notesMasterIdLst>
  <p:handoutMasterIdLst>
    <p:handoutMasterId r:id="rId26"/>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41" r:id="rId23"/>
    <p:sldId id="343"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0040" autoAdjust="0"/>
  </p:normalViewPr>
  <p:slideViewPr>
    <p:cSldViewPr snapToGrid="0">
      <p:cViewPr>
        <p:scale>
          <a:sx n="47" d="100"/>
          <a:sy n="47" d="100"/>
        </p:scale>
        <p:origin x="1436" y="48"/>
      </p:cViewPr>
      <p:guideLst>
        <p:guide orient="horz" pos="1536"/>
        <p:guide pos="3840"/>
      </p:guideLst>
    </p:cSldViewPr>
  </p:slideViewPr>
  <p:outlineViewPr>
    <p:cViewPr>
      <p:scale>
        <a:sx n="33" d="100"/>
        <a:sy n="33" d="100"/>
      </p:scale>
      <p:origin x="0" y="0"/>
    </p:cViewPr>
  </p:outlineViewPr>
  <p:notesTextViewPr>
    <p:cViewPr>
      <p:scale>
        <a:sx n="1" d="1"/>
        <a:sy n="1" d="1"/>
      </p:scale>
      <p:origin x="0" y="-50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06-Jan-18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06-Jan-18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Of the estimated 215 million children worldwide who toil as child laborers, more than half engage in hazardous work. These children labor in: </a:t>
            </a:r>
          </a:p>
          <a:p>
            <a:r>
              <a:rPr lang="en-US" sz="1200" b="0" i="0" u="none" strike="noStrike" kern="1200" baseline="0" dirty="0">
                <a:solidFill>
                  <a:schemeClr val="tx1"/>
                </a:solidFill>
                <a:latin typeface="+mn-lt"/>
                <a:ea typeface="+mn-ea"/>
                <a:cs typeface="+mn-cs"/>
              </a:rPr>
              <a:t>• Mines</a:t>
            </a:r>
          </a:p>
          <a:p>
            <a:r>
              <a:rPr lang="en-US" sz="1200" b="0" i="0" u="none" strike="noStrike" kern="1200" baseline="0" dirty="0">
                <a:solidFill>
                  <a:schemeClr val="tx1"/>
                </a:solidFill>
                <a:latin typeface="+mn-lt"/>
                <a:ea typeface="+mn-ea"/>
                <a:cs typeface="+mn-cs"/>
              </a:rPr>
              <a:t>• Factories and fields</a:t>
            </a:r>
          </a:p>
          <a:p>
            <a:r>
              <a:rPr lang="en-US" sz="1200" b="0" i="0" u="none" strike="noStrike" kern="1200" baseline="0" dirty="0">
                <a:solidFill>
                  <a:schemeClr val="tx1"/>
                </a:solidFill>
                <a:latin typeface="+mn-lt"/>
                <a:ea typeface="+mn-ea"/>
                <a:cs typeface="+mn-cs"/>
              </a:rPr>
              <a:t>• Wars</a:t>
            </a:r>
          </a:p>
          <a:p>
            <a:r>
              <a:rPr lang="en-US" sz="1200" b="0" i="0" u="none" strike="noStrike" kern="1200" baseline="0" dirty="0">
                <a:solidFill>
                  <a:schemeClr val="tx1"/>
                </a:solidFill>
                <a:latin typeface="+mn-lt"/>
                <a:ea typeface="+mn-ea"/>
                <a:cs typeface="+mn-cs"/>
              </a:rPr>
              <a:t>• Sold into prostitution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Child labor cripples and sickens children, robs them of an education, and traps them in the same daily struggle for survival faced by their parents and grandparents.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588616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Lewis Hine is most famous for his photographs of the construction workers who helped build the Empire State Building in 1930.</a:t>
            </a:r>
          </a:p>
          <a:p>
            <a:r>
              <a:rPr lang="en-US" sz="1200" b="0" i="0" u="none" strike="noStrike" kern="1200" baseline="0" dirty="0">
                <a:solidFill>
                  <a:schemeClr val="tx1"/>
                </a:solidFill>
                <a:latin typeface="+mn-lt"/>
                <a:ea typeface="+mn-ea"/>
                <a:cs typeface="+mn-cs"/>
              </a:rPr>
              <a:t>But in the years before he celebrated the heroic labor of these men working high above Manhattan, Hine used his photographs to campaign for social reform.</a:t>
            </a:r>
          </a:p>
          <a:p>
            <a:r>
              <a:rPr lang="en-US" sz="1200" b="0" i="0" u="none" strike="noStrike" kern="1200" baseline="0" dirty="0">
                <a:solidFill>
                  <a:schemeClr val="tx1"/>
                </a:solidFill>
                <a:latin typeface="+mn-lt"/>
                <a:ea typeface="+mn-ea"/>
                <a:cs typeface="+mn-cs"/>
              </a:rPr>
              <a:t>In 1908 the then-sociology professor was hired by the National Child Labor Committee to document how children as young as seven were working in cotton mills and coal mines.</a:t>
            </a:r>
          </a:p>
          <a:p>
            <a:r>
              <a:rPr lang="en-US" sz="1200" b="0" i="0" u="none" strike="noStrike" kern="1200" baseline="0" dirty="0">
                <a:solidFill>
                  <a:schemeClr val="tx1"/>
                </a:solidFill>
                <a:latin typeface="+mn-lt"/>
                <a:ea typeface="+mn-ea"/>
                <a:cs typeface="+mn-cs"/>
              </a:rPr>
              <a:t>Over a decade he took thousands of photographs that helped convince U.S. lawmakers to introduce new industrial regulations to protect children.</a:t>
            </a:r>
          </a:p>
          <a:p>
            <a:r>
              <a:rPr lang="en-US" sz="1200" b="0" i="0" u="none" strike="noStrike" kern="1200" baseline="0" dirty="0">
                <a:solidFill>
                  <a:schemeClr val="tx1"/>
                </a:solidFill>
                <a:latin typeface="+mn-lt"/>
                <a:ea typeface="+mn-ea"/>
                <a:cs typeface="+mn-cs"/>
              </a:rPr>
              <a:t>Alison Nordstrom, senior curator of photographs of the George Eastman House in Rochester, New York, talked to the BBC about the new book of this historic photographer's work, entitled simply Lewis Hine.</a:t>
            </a:r>
          </a:p>
          <a:p>
            <a:r>
              <a:rPr lang="en-US" sz="1200" b="0" i="0" u="none" strike="noStrike" kern="1200" baseline="0" dirty="0">
                <a:solidFill>
                  <a:schemeClr val="tx1"/>
                </a:solidFill>
                <a:latin typeface="+mn-lt"/>
                <a:ea typeface="+mn-ea"/>
                <a:cs typeface="+mn-cs"/>
              </a:rPr>
              <a:t>Lewis Hine: The child labor photos that shamed America</a:t>
            </a:r>
          </a:p>
          <a:p>
            <a:r>
              <a:rPr lang="en-US" sz="1200" b="0" i="0" u="none" strike="noStrike" kern="1200" baseline="0" dirty="0">
                <a:solidFill>
                  <a:schemeClr val="tx1"/>
                </a:solidFill>
                <a:latin typeface="+mn-lt"/>
                <a:ea typeface="+mn-ea"/>
                <a:cs typeface="+mn-cs"/>
              </a:rPr>
              <a:t>Lewis Hine is most famous for his photographs of the construction workers who helped build the Empire State Building in 1930.</a:t>
            </a:r>
          </a:p>
          <a:p>
            <a:r>
              <a:rPr lang="en-US" sz="1200" b="0" i="0" u="none" strike="noStrike" kern="1200" baseline="0" dirty="0">
                <a:solidFill>
                  <a:schemeClr val="tx1"/>
                </a:solidFill>
                <a:latin typeface="+mn-lt"/>
                <a:ea typeface="+mn-ea"/>
                <a:cs typeface="+mn-cs"/>
              </a:rPr>
              <a:t>http://www.bbc.co.uk/news/magazine-17673213</a:t>
            </a:r>
          </a:p>
          <a:p>
            <a:r>
              <a:rPr lang="en-US" sz="1200" b="0" i="0" u="none" strike="noStrike" kern="1200" baseline="0" dirty="0">
                <a:solidFill>
                  <a:schemeClr val="tx1"/>
                </a:solidFill>
                <a:latin typeface="+mn-lt"/>
                <a:ea typeface="+mn-ea"/>
                <a:cs typeface="+mn-cs"/>
              </a:rPr>
              <a:t>Photo:</a:t>
            </a:r>
          </a:p>
          <a:p>
            <a:r>
              <a:rPr lang="en-US" sz="1200" b="0" i="0" u="none" strike="noStrike" kern="1200" baseline="0" dirty="0">
                <a:solidFill>
                  <a:schemeClr val="tx1"/>
                </a:solidFill>
                <a:latin typeface="+mn-lt"/>
                <a:ea typeface="+mn-ea"/>
                <a:cs typeface="+mn-cs"/>
              </a:rPr>
              <a:t>Portrait of Lewis Hine</a:t>
            </a:r>
          </a:p>
          <a:p>
            <a:r>
              <a:rPr lang="en-US" sz="1200" b="0" i="0" u="none" strike="noStrike" kern="1200" baseline="0" dirty="0">
                <a:solidFill>
                  <a:schemeClr val="tx1"/>
                </a:solidFill>
                <a:latin typeface="+mn-lt"/>
                <a:ea typeface="+mn-ea"/>
                <a:cs typeface="+mn-cs"/>
              </a:rPr>
              <a:t>Lewis Hine: Opening the Eyes of America</a:t>
            </a:r>
          </a:p>
          <a:p>
            <a:r>
              <a:rPr lang="en-US" sz="1200" b="0" i="0" u="none" strike="noStrike" kern="1200" baseline="0" dirty="0">
                <a:solidFill>
                  <a:schemeClr val="tx1"/>
                </a:solidFill>
                <a:latin typeface="+mn-lt"/>
                <a:ea typeface="+mn-ea"/>
                <a:cs typeface="+mn-cs"/>
              </a:rPr>
              <a:t>http://52454240.nhd.weebly.com/lewis-hine.html</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282560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Best of History Websites/Progressive Era</a:t>
            </a:r>
          </a:p>
          <a:p>
            <a:r>
              <a:rPr lang="en-US" sz="1200" b="0" i="0" u="none" strike="noStrike" kern="1200" baseline="0" dirty="0">
                <a:solidFill>
                  <a:schemeClr val="tx1"/>
                </a:solidFill>
                <a:latin typeface="+mn-lt"/>
                <a:ea typeface="+mn-ea"/>
                <a:cs typeface="+mn-cs"/>
              </a:rPr>
              <a:t>The Fight to End Child Labor/ History.com Video</a:t>
            </a:r>
          </a:p>
          <a:p>
            <a:r>
              <a:rPr lang="en-US" sz="1200" b="0" i="0" u="none" strike="noStrike" kern="1200" baseline="0" dirty="0">
                <a:solidFill>
                  <a:schemeClr val="tx1"/>
                </a:solidFill>
                <a:latin typeface="+mn-lt"/>
                <a:ea typeface="+mn-ea"/>
                <a:cs typeface="+mn-cs"/>
              </a:rPr>
              <a:t>http://www.history.com/videos/the-fight-to-end-child-labor</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139756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Fair Labor Standards Act requires employers to pay covered employees who are not otherwise exempt at least the federal minimum wage and overtime pay of one-and-one-half-times the regular rate of pay. </a:t>
            </a:r>
          </a:p>
          <a:p>
            <a:r>
              <a:rPr lang="en-US" sz="1200" b="0" i="0" u="none" strike="noStrike" kern="1200" baseline="0" dirty="0">
                <a:solidFill>
                  <a:schemeClr val="tx1"/>
                </a:solidFill>
                <a:latin typeface="+mn-lt"/>
                <a:ea typeface="+mn-ea"/>
                <a:cs typeface="+mn-cs"/>
              </a:rPr>
              <a:t>For nonagricultural operations, it restricts the hours that children under age 16 can work and forbids the employment of children under age 18 in certain jobs deemed too dangerous. </a:t>
            </a:r>
          </a:p>
          <a:p>
            <a:r>
              <a:rPr lang="en-US" sz="1200" b="0" i="0" u="none" strike="noStrike" kern="1200" baseline="0" dirty="0">
                <a:solidFill>
                  <a:schemeClr val="tx1"/>
                </a:solidFill>
                <a:latin typeface="+mn-lt"/>
                <a:ea typeface="+mn-ea"/>
                <a:cs typeface="+mn-cs"/>
              </a:rPr>
              <a:t>For agricultural operations, it prohibits the employment of children under age 16 during school hours and in certain jobs deemed too dangerous. </a:t>
            </a:r>
          </a:p>
          <a:p>
            <a:r>
              <a:rPr lang="en-US" sz="1200" b="0" i="0" u="none" strike="noStrike" kern="1200" baseline="0" dirty="0">
                <a:solidFill>
                  <a:schemeClr val="tx1"/>
                </a:solidFill>
                <a:latin typeface="+mn-lt"/>
                <a:ea typeface="+mn-ea"/>
                <a:cs typeface="+mn-cs"/>
              </a:rPr>
              <a:t>The Act is administered by the Employment Standards Administration's Wage and Hour Division within the U.S. Department of Labor.</a:t>
            </a:r>
          </a:p>
          <a:p>
            <a:r>
              <a:rPr lang="en-US" sz="1200" b="0" i="0" u="none" strike="noStrike" kern="1200" baseline="0" dirty="0">
                <a:solidFill>
                  <a:schemeClr val="tx1"/>
                </a:solidFill>
                <a:latin typeface="+mn-lt"/>
                <a:ea typeface="+mn-ea"/>
                <a:cs typeface="+mn-cs"/>
              </a:rPr>
              <a:t>The Fair Labor Standards Act (FLSA), which prescribes standards for the basic minimum wage and overtime pay, affects most private and public employment. </a:t>
            </a:r>
          </a:p>
          <a:p>
            <a:r>
              <a:rPr lang="en-US" sz="1200" b="0" i="0" u="none" strike="noStrike" kern="1200" baseline="0" dirty="0">
                <a:solidFill>
                  <a:schemeClr val="tx1"/>
                </a:solidFill>
                <a:latin typeface="+mn-lt"/>
                <a:ea typeface="+mn-ea"/>
                <a:cs typeface="+mn-cs"/>
              </a:rPr>
              <a:t>United States </a:t>
            </a:r>
            <a:r>
              <a:rPr lang="en-US" sz="1200" b="0" i="0" u="none" strike="noStrike" kern="1200" baseline="0" dirty="0" err="1">
                <a:solidFill>
                  <a:schemeClr val="tx1"/>
                </a:solidFill>
                <a:latin typeface="+mn-lt"/>
                <a:ea typeface="+mn-ea"/>
                <a:cs typeface="+mn-cs"/>
              </a:rPr>
              <a:t>Departmentof</a:t>
            </a:r>
            <a:r>
              <a:rPr lang="en-US" sz="1200" b="0" i="0" u="none" strike="noStrike" kern="1200" baseline="0" dirty="0">
                <a:solidFill>
                  <a:schemeClr val="tx1"/>
                </a:solidFill>
                <a:latin typeface="+mn-lt"/>
                <a:ea typeface="+mn-ea"/>
                <a:cs typeface="+mn-cs"/>
              </a:rPr>
              <a:t> Labor</a:t>
            </a:r>
          </a:p>
          <a:p>
            <a:r>
              <a:rPr lang="en-US" sz="1200" b="0" i="0" u="none" strike="noStrike" kern="1200" baseline="0" dirty="0">
                <a:solidFill>
                  <a:schemeClr val="tx1"/>
                </a:solidFill>
                <a:latin typeface="+mn-lt"/>
                <a:ea typeface="+mn-ea"/>
                <a:cs typeface="+mn-cs"/>
              </a:rPr>
              <a:t>Fair Labor Standards Act (FLSA) Minimum Wage Poster</a:t>
            </a:r>
            <a:r>
              <a:rPr lang="en-US"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Every employer of employees subject to the Fair Labor Standards Act's minimum wage provisions must post, and keep posted, a notice explaining the Act in a conspicuous place in all of their establishments so as to permit employees to readily read it.</a:t>
            </a:r>
          </a:p>
          <a:p>
            <a:r>
              <a:rPr lang="en-US" sz="1200" b="0" i="0" u="none" strike="noStrike" kern="1200" baseline="0" dirty="0">
                <a:solidFill>
                  <a:schemeClr val="tx1"/>
                </a:solidFill>
                <a:latin typeface="+mn-lt"/>
                <a:ea typeface="+mn-ea"/>
                <a:cs typeface="+mn-cs"/>
              </a:rPr>
              <a:t>http://www.dol.gov/whd/regs/compliance/posters/minwagebwp.pdf</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720674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Child Labor Laws cover any employee less than18 years of age. Once an individual reaches age 18, they are considered an adult under child labor laws.</a:t>
            </a:r>
          </a:p>
          <a:p>
            <a:r>
              <a:rPr lang="en-US" sz="1200" b="0" i="0" u="none" strike="noStrike" kern="1200" baseline="0" dirty="0">
                <a:solidFill>
                  <a:schemeClr val="tx1"/>
                </a:solidFill>
                <a:latin typeface="+mn-lt"/>
                <a:ea typeface="+mn-ea"/>
                <a:cs typeface="+mn-cs"/>
              </a:rPr>
              <a:t>The Texas Child Labor Law ensures that a child is not employed in an occupation or manner that is harmful to the child's safety, health or well-being. It is illegal to employ a child under age 14 except under specific circumstances described on this page.</a:t>
            </a:r>
          </a:p>
          <a:p>
            <a:r>
              <a:rPr lang="en-US" sz="1200" b="0" i="0" u="none" strike="noStrike" kern="1200" baseline="0" dirty="0">
                <a:solidFill>
                  <a:schemeClr val="tx1"/>
                </a:solidFill>
                <a:latin typeface="+mn-lt"/>
                <a:ea typeface="+mn-ea"/>
                <a:cs typeface="+mn-cs"/>
              </a:rPr>
              <a:t>State law </a:t>
            </a:r>
            <a:r>
              <a:rPr lang="en-US" sz="1200" b="0" i="0" u="none" strike="noStrike" kern="1200" baseline="0" dirty="0" err="1">
                <a:solidFill>
                  <a:schemeClr val="tx1"/>
                </a:solidFill>
                <a:latin typeface="+mn-lt"/>
                <a:ea typeface="+mn-ea"/>
                <a:cs typeface="+mn-cs"/>
              </a:rPr>
              <a:t>allowsTexas</a:t>
            </a:r>
            <a:r>
              <a:rPr lang="en-US" sz="1200" b="0" i="0" u="none" strike="noStrike" kern="1200" baseline="0" dirty="0">
                <a:solidFill>
                  <a:schemeClr val="tx1"/>
                </a:solidFill>
                <a:latin typeface="+mn-lt"/>
                <a:ea typeface="+mn-ea"/>
                <a:cs typeface="+mn-cs"/>
              </a:rPr>
              <a:t> Workforce Commission (TWC)to adopt rules regarding employing children. Their rules ensure that employment does not </a:t>
            </a:r>
            <a:r>
              <a:rPr lang="en-US" sz="1200" b="0" i="0" u="none" strike="noStrike" kern="1200" baseline="0" dirty="0" err="1">
                <a:solidFill>
                  <a:schemeClr val="tx1"/>
                </a:solidFill>
                <a:latin typeface="+mn-lt"/>
                <a:ea typeface="+mn-ea"/>
                <a:cs typeface="+mn-cs"/>
              </a:rPr>
              <a:t>interferewith</a:t>
            </a:r>
            <a:r>
              <a:rPr lang="en-US" sz="1200" b="0" i="0" u="none" strike="noStrike" kern="1200" baseline="0" dirty="0">
                <a:solidFill>
                  <a:schemeClr val="tx1"/>
                </a:solidFill>
                <a:latin typeface="+mn-lt"/>
                <a:ea typeface="+mn-ea"/>
                <a:cs typeface="+mn-cs"/>
              </a:rPr>
              <a:t> a child's education and does not pose a threat to the child's health, safety or general well-being.</a:t>
            </a:r>
          </a:p>
          <a:p>
            <a:r>
              <a:rPr lang="en-US" sz="1200" b="0" i="0" u="none" strike="noStrike" kern="1200" baseline="0" dirty="0" err="1">
                <a:solidFill>
                  <a:schemeClr val="tx1"/>
                </a:solidFill>
                <a:latin typeface="+mn-lt"/>
                <a:ea typeface="+mn-ea"/>
                <a:cs typeface="+mn-cs"/>
              </a:rPr>
              <a:t>TWCor</a:t>
            </a:r>
            <a:r>
              <a:rPr lang="en-US" sz="1200" b="0" i="0" u="none" strike="noStrike" kern="1200" baseline="0" dirty="0">
                <a:solidFill>
                  <a:schemeClr val="tx1"/>
                </a:solidFill>
                <a:latin typeface="+mn-lt"/>
                <a:ea typeface="+mn-ea"/>
                <a:cs typeface="+mn-cs"/>
              </a:rPr>
              <a:t> its designee may inspect a place of business during work hours to collect information about the employment of children if there is good </a:t>
            </a:r>
            <a:r>
              <a:rPr lang="en-US" sz="1200" b="0" i="0" u="none" strike="noStrike" kern="1200" baseline="0" dirty="0" err="1">
                <a:solidFill>
                  <a:schemeClr val="tx1"/>
                </a:solidFill>
                <a:latin typeface="+mn-lt"/>
                <a:ea typeface="+mn-ea"/>
                <a:cs typeface="+mn-cs"/>
              </a:rPr>
              <a:t>reasonto</a:t>
            </a:r>
            <a:r>
              <a:rPr lang="en-US" sz="1200" b="0" i="0" u="none" strike="noStrike" kern="1200" baseline="0" dirty="0">
                <a:solidFill>
                  <a:schemeClr val="tx1"/>
                </a:solidFill>
                <a:latin typeface="+mn-lt"/>
                <a:ea typeface="+mn-ea"/>
                <a:cs typeface="+mn-cs"/>
              </a:rPr>
              <a:t> believe a child is or has been employed within the last two years. Knowingly or intentionally hindering an investigation is illegal.</a:t>
            </a:r>
          </a:p>
          <a:p>
            <a:r>
              <a:rPr lang="en-US" sz="1200" b="0" i="0" u="none" strike="noStrike" kern="1200" baseline="0" dirty="0">
                <a:solidFill>
                  <a:schemeClr val="tx1"/>
                </a:solidFill>
                <a:latin typeface="+mn-lt"/>
                <a:ea typeface="+mn-ea"/>
                <a:cs typeface="+mn-cs"/>
              </a:rPr>
              <a:t>All businesses are subject to state law but only those businesses covered by the Fair Labor Standards Act (FLSA) are subject to the federal law.</a:t>
            </a:r>
          </a:p>
          <a:p>
            <a:r>
              <a:rPr lang="en-US" sz="1200" b="0" i="0" u="none" strike="noStrike" kern="1200" baseline="0" dirty="0">
                <a:solidFill>
                  <a:schemeClr val="tx1"/>
                </a:solidFill>
                <a:latin typeface="+mn-lt"/>
                <a:ea typeface="+mn-ea"/>
                <a:cs typeface="+mn-cs"/>
              </a:rPr>
              <a:t>How do Texas Child Labor Laws compare to Federal labor laws?</a:t>
            </a:r>
          </a:p>
          <a:p>
            <a:r>
              <a:rPr lang="en-US" sz="1200" b="0" i="0" u="none" strike="noStrike" kern="1200" baseline="0" dirty="0">
                <a:solidFill>
                  <a:schemeClr val="tx1"/>
                </a:solidFill>
                <a:latin typeface="+mn-lt"/>
                <a:ea typeface="+mn-ea"/>
                <a:cs typeface="+mn-cs"/>
              </a:rPr>
              <a:t>Texas Child Labor Law</a:t>
            </a:r>
          </a:p>
          <a:p>
            <a:r>
              <a:rPr lang="en-US" sz="1200" b="0" i="0" u="none" strike="noStrike" kern="1200" baseline="0" dirty="0">
                <a:solidFill>
                  <a:schemeClr val="tx1"/>
                </a:solidFill>
                <a:latin typeface="+mn-lt"/>
                <a:ea typeface="+mn-ea"/>
                <a:cs typeface="+mn-cs"/>
              </a:rPr>
              <a:t>The Texas Child Labor Law ensures that a child is not employed in an occupation or manner that is harmful to the child's safety, health or well-being. It is illegal to employ a child under age 14 except under specific circumstances described on this website.</a:t>
            </a:r>
          </a:p>
          <a:p>
            <a:r>
              <a:rPr lang="en-US" sz="1200" b="0" i="0" u="none" strike="noStrike" kern="1200" baseline="0" dirty="0">
                <a:solidFill>
                  <a:schemeClr val="tx1"/>
                </a:solidFill>
                <a:latin typeface="+mn-lt"/>
                <a:ea typeface="+mn-ea"/>
                <a:cs typeface="+mn-cs"/>
              </a:rPr>
              <a:t>http://www.twc.state.tx.us/ui/lablaw/texas-child-labor-law.html</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374218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180864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4170847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364804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51162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slide presentation is divided into two sections:</a:t>
            </a:r>
          </a:p>
          <a:p>
            <a:r>
              <a:rPr lang="en-US" sz="1200" b="0" i="0" u="none" strike="noStrike" kern="1200" baseline="0" dirty="0">
                <a:solidFill>
                  <a:schemeClr val="tx1"/>
                </a:solidFill>
                <a:latin typeface="+mn-lt"/>
                <a:ea typeface="+mn-ea"/>
                <a:cs typeface="+mn-cs"/>
              </a:rPr>
              <a:t>• Legal Responsibilities</a:t>
            </a:r>
          </a:p>
          <a:p>
            <a:r>
              <a:rPr lang="en-US" sz="1200" b="0" i="0" u="none" strike="noStrike" kern="1200" baseline="0" dirty="0">
                <a:solidFill>
                  <a:schemeClr val="tx1"/>
                </a:solidFill>
                <a:latin typeface="+mn-lt"/>
                <a:ea typeface="+mn-ea"/>
                <a:cs typeface="+mn-cs"/>
              </a:rPr>
              <a:t>• Child Labor Laws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Photo:</a:t>
            </a:r>
          </a:p>
          <a:p>
            <a:r>
              <a:rPr lang="en-US" sz="1200" b="0" i="0" u="none" strike="noStrike" kern="1200" baseline="0" dirty="0">
                <a:solidFill>
                  <a:schemeClr val="tx1"/>
                </a:solidFill>
                <a:latin typeface="+mn-lt"/>
                <a:ea typeface="+mn-ea"/>
                <a:cs typeface="+mn-cs"/>
              </a:rPr>
              <a:t>Boys in a Cigar Factory, Indianapolis,INAugust1908National Archives and Records </a:t>
            </a:r>
            <a:r>
              <a:rPr lang="en-US" sz="1200" b="0" i="0" u="none" strike="noStrike" kern="1200" baseline="0" dirty="0" err="1">
                <a:solidFill>
                  <a:schemeClr val="tx1"/>
                </a:solidFill>
                <a:latin typeface="+mn-lt"/>
                <a:ea typeface="+mn-ea"/>
                <a:cs typeface="+mn-cs"/>
              </a:rPr>
              <a:t>AdministrationRecords</a:t>
            </a:r>
            <a:r>
              <a:rPr lang="en-US" sz="1200" b="0" i="0" u="none" strike="noStrike" kern="1200" baseline="0" dirty="0">
                <a:solidFill>
                  <a:schemeClr val="tx1"/>
                </a:solidFill>
                <a:latin typeface="+mn-lt"/>
                <a:ea typeface="+mn-ea"/>
                <a:cs typeface="+mn-cs"/>
              </a:rPr>
              <a:t> of the Department of Commerce and Labor, Children's </a:t>
            </a:r>
            <a:r>
              <a:rPr lang="en-US" sz="1200" b="0" i="0" u="none" strike="noStrike" kern="1200" baseline="0" dirty="0" err="1">
                <a:solidFill>
                  <a:schemeClr val="tx1"/>
                </a:solidFill>
                <a:latin typeface="+mn-lt"/>
                <a:ea typeface="+mn-ea"/>
                <a:cs typeface="+mn-cs"/>
              </a:rPr>
              <a:t>BureauRecord</a:t>
            </a:r>
            <a:r>
              <a:rPr lang="en-US" sz="1200" b="0" i="0" u="none" strike="noStrike" kern="1200" baseline="0" dirty="0">
                <a:solidFill>
                  <a:schemeClr val="tx1"/>
                </a:solidFill>
                <a:latin typeface="+mn-lt"/>
                <a:ea typeface="+mn-ea"/>
                <a:cs typeface="+mn-cs"/>
              </a:rPr>
              <a:t> Group 102ARC Identifier: 523076</a:t>
            </a:r>
          </a:p>
          <a:p>
            <a:r>
              <a:rPr lang="en-US" sz="1200" b="0" i="0" u="none" strike="noStrike" kern="1200" baseline="0" dirty="0">
                <a:solidFill>
                  <a:schemeClr val="tx1"/>
                </a:solidFill>
                <a:latin typeface="+mn-lt"/>
                <a:ea typeface="+mn-ea"/>
                <a:cs typeface="+mn-cs"/>
              </a:rPr>
              <a:t>http://www.archives.gov/education/lessons/hine-photos/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384010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According to </a:t>
            </a:r>
            <a:r>
              <a:rPr lang="en-US" sz="1200" b="0" i="0" u="none" strike="noStrike" kern="1200" baseline="0" dirty="0" err="1">
                <a:solidFill>
                  <a:schemeClr val="tx1"/>
                </a:solidFill>
                <a:latin typeface="+mn-lt"/>
                <a:ea typeface="+mn-ea"/>
                <a:cs typeface="+mn-cs"/>
              </a:rPr>
              <a:t>theFamily</a:t>
            </a:r>
            <a:r>
              <a:rPr lang="en-US" sz="1200" b="0" i="0" u="none" strike="noStrike" kern="1200" baseline="0" dirty="0">
                <a:solidFill>
                  <a:schemeClr val="tx1"/>
                </a:solidFill>
                <a:latin typeface="+mn-lt"/>
                <a:ea typeface="+mn-ea"/>
                <a:cs typeface="+mn-cs"/>
              </a:rPr>
              <a:t> and Medical Leave Act (FMLA): An Overview, September 28. 2012,  written by Gerald Mayer, Analyst in Labor Policy, for the Congressional Research Service, the FMLA is intended to help employees balance work and family life. The act provides eligible employees with two types of job-protected leave: </a:t>
            </a:r>
          </a:p>
          <a:p>
            <a:r>
              <a:rPr lang="en-US" sz="1200" b="0" i="0" u="none" strike="noStrike" kern="1200" baseline="0" dirty="0">
                <a:solidFill>
                  <a:schemeClr val="tx1"/>
                </a:solidFill>
                <a:latin typeface="+mn-lt"/>
                <a:ea typeface="+mn-ea"/>
                <a:cs typeface="+mn-cs"/>
              </a:rPr>
              <a:t>• regular leave</a:t>
            </a:r>
          </a:p>
          <a:p>
            <a:r>
              <a:rPr lang="en-US" sz="1200" b="0" i="0" u="none" strike="noStrike" kern="1200" baseline="0" dirty="0">
                <a:solidFill>
                  <a:schemeClr val="tx1"/>
                </a:solidFill>
                <a:latin typeface="+mn-lt"/>
                <a:ea typeface="+mn-ea"/>
                <a:cs typeface="+mn-cs"/>
              </a:rPr>
              <a:t>• military family leave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more information, see </a:t>
            </a:r>
            <a:r>
              <a:rPr lang="en-US" sz="1200" b="1" i="0" u="none" strike="noStrike" kern="1200" baseline="0" dirty="0">
                <a:solidFill>
                  <a:schemeClr val="tx1"/>
                </a:solidFill>
                <a:latin typeface="+mn-lt"/>
                <a:ea typeface="+mn-ea"/>
                <a:cs typeface="+mn-cs"/>
              </a:rPr>
              <a:t>The Family and Medical Leave </a:t>
            </a:r>
            <a:r>
              <a:rPr lang="en-US" sz="1200" b="1" i="0" u="none" strike="noStrike" kern="1200" baseline="0" dirty="0" err="1">
                <a:solidFill>
                  <a:schemeClr val="tx1"/>
                </a:solidFill>
                <a:latin typeface="+mn-lt"/>
                <a:ea typeface="+mn-ea"/>
                <a:cs typeface="+mn-cs"/>
              </a:rPr>
              <a:t>ActFact</a:t>
            </a:r>
            <a:r>
              <a:rPr lang="en-US" sz="1200" b="1" i="0" u="none" strike="noStrike" kern="1200" baseline="0" dirty="0">
                <a:solidFill>
                  <a:schemeClr val="tx1"/>
                </a:solidFill>
                <a:latin typeface="+mn-lt"/>
                <a:ea typeface="+mn-ea"/>
                <a:cs typeface="+mn-cs"/>
              </a:rPr>
              <a:t> Sheet</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323651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Ask students if they were aware that Texas has a Family Code as one of Statutes in the State Constitution.  </a:t>
            </a:r>
          </a:p>
          <a:p>
            <a:r>
              <a:rPr lang="en-US" sz="1200" b="0" i="0" u="none" strike="noStrike" kern="1200" baseline="0" dirty="0">
                <a:solidFill>
                  <a:schemeClr val="tx1"/>
                </a:solidFill>
                <a:latin typeface="+mn-lt"/>
                <a:ea typeface="+mn-ea"/>
                <a:cs typeface="+mn-cs"/>
              </a:rPr>
              <a:t>Discuss with students that parents have a right and a duty to provide for their children.  </a:t>
            </a:r>
          </a:p>
          <a:p>
            <a:r>
              <a:rPr lang="en-US" sz="1200" b="0" i="0" u="none" strike="noStrike" kern="1200" baseline="0" dirty="0">
                <a:solidFill>
                  <a:schemeClr val="tx1"/>
                </a:solidFill>
                <a:latin typeface="+mn-lt"/>
                <a:ea typeface="+mn-ea"/>
                <a:cs typeface="+mn-cs"/>
              </a:rPr>
              <a:t>Refer to handout </a:t>
            </a:r>
            <a:r>
              <a:rPr lang="en-US" sz="1200" b="1" i="0" u="none" strike="noStrike" kern="1200" baseline="0" dirty="0">
                <a:solidFill>
                  <a:schemeClr val="tx1"/>
                </a:solidFill>
                <a:latin typeface="+mn-lt"/>
                <a:ea typeface="+mn-ea"/>
                <a:cs typeface="+mn-cs"/>
              </a:rPr>
              <a:t>Texas Family Code</a:t>
            </a:r>
            <a:r>
              <a:rPr lang="en-US" sz="1200" b="0" i="0" u="none" strike="noStrike" kern="1200" baseline="0" dirty="0">
                <a:solidFill>
                  <a:schemeClr val="tx1"/>
                </a:solidFill>
                <a:latin typeface="+mn-lt"/>
                <a:ea typeface="+mn-ea"/>
                <a:cs typeface="+mn-cs"/>
              </a:rPr>
              <a:t> for more information.</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66235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Photos:</a:t>
            </a:r>
          </a:p>
          <a:p>
            <a:r>
              <a:rPr lang="en-US" sz="1200" b="0" i="0" u="none" strike="noStrike" kern="1200" baseline="0" dirty="0">
                <a:solidFill>
                  <a:schemeClr val="tx1"/>
                </a:solidFill>
                <a:latin typeface="+mn-lt"/>
                <a:ea typeface="+mn-ea"/>
                <a:cs typeface="+mn-cs"/>
              </a:rPr>
              <a:t>Girls at Weaving Machines, </a:t>
            </a:r>
            <a:r>
              <a:rPr lang="en-US" sz="1200" b="0" i="0" u="none" strike="noStrike" kern="1200" baseline="0" dirty="0" err="1">
                <a:solidFill>
                  <a:schemeClr val="tx1"/>
                </a:solidFill>
                <a:latin typeface="+mn-lt"/>
                <a:ea typeface="+mn-ea"/>
                <a:cs typeface="+mn-cs"/>
              </a:rPr>
              <a:t>Evansville,IN</a:t>
            </a:r>
            <a:r>
              <a:rPr lang="en-US" sz="1200" b="0" i="0" u="none" strike="noStrike" kern="1200" baseline="0" dirty="0">
                <a:solidFill>
                  <a:schemeClr val="tx1"/>
                </a:solidFill>
                <a:latin typeface="+mn-lt"/>
                <a:ea typeface="+mn-ea"/>
                <a:cs typeface="+mn-cs"/>
              </a:rPr>
              <a:t> October1908National Archives and Records </a:t>
            </a:r>
            <a:r>
              <a:rPr lang="en-US" sz="1200" b="0" i="0" u="none" strike="noStrike" kern="1200" baseline="0" dirty="0" err="1">
                <a:solidFill>
                  <a:schemeClr val="tx1"/>
                </a:solidFill>
                <a:latin typeface="+mn-lt"/>
                <a:ea typeface="+mn-ea"/>
                <a:cs typeface="+mn-cs"/>
              </a:rPr>
              <a:t>AdministrationRecords</a:t>
            </a:r>
            <a:r>
              <a:rPr lang="en-US" sz="1200" b="0" i="0" u="none" strike="noStrike" kern="1200" baseline="0" dirty="0">
                <a:solidFill>
                  <a:schemeClr val="tx1"/>
                </a:solidFill>
                <a:latin typeface="+mn-lt"/>
                <a:ea typeface="+mn-ea"/>
                <a:cs typeface="+mn-cs"/>
              </a:rPr>
              <a:t> of the Department of Commerce and Labor, Children's </a:t>
            </a:r>
            <a:r>
              <a:rPr lang="en-US" sz="1200" b="0" i="0" u="none" strike="noStrike" kern="1200" baseline="0" dirty="0" err="1">
                <a:solidFill>
                  <a:schemeClr val="tx1"/>
                </a:solidFill>
                <a:latin typeface="+mn-lt"/>
                <a:ea typeface="+mn-ea"/>
                <a:cs typeface="+mn-cs"/>
              </a:rPr>
              <a:t>BureauRecord</a:t>
            </a:r>
            <a:r>
              <a:rPr lang="en-US" sz="1200" b="0" i="0" u="none" strike="noStrike" kern="1200" baseline="0" dirty="0">
                <a:solidFill>
                  <a:schemeClr val="tx1"/>
                </a:solidFill>
                <a:latin typeface="+mn-lt"/>
                <a:ea typeface="+mn-ea"/>
                <a:cs typeface="+mn-cs"/>
              </a:rPr>
              <a:t> Group 102ARC Identifier: 523100</a:t>
            </a:r>
          </a:p>
          <a:p>
            <a:r>
              <a:rPr lang="en-US" sz="1200" b="0" i="0" u="none" strike="noStrike" kern="1200" baseline="0" dirty="0">
                <a:solidFill>
                  <a:schemeClr val="tx1"/>
                </a:solidFill>
                <a:latin typeface="+mn-lt"/>
                <a:ea typeface="+mn-ea"/>
                <a:cs typeface="+mn-cs"/>
              </a:rPr>
              <a:t>http://www.archives.gov/education/lessons/hine-photos/</a:t>
            </a:r>
          </a:p>
          <a:p>
            <a:r>
              <a:rPr lang="en-US" sz="1200" b="0" i="0" u="none" strike="noStrike" kern="1200" baseline="0" dirty="0">
                <a:solidFill>
                  <a:schemeClr val="tx1"/>
                </a:solidFill>
                <a:latin typeface="+mn-lt"/>
                <a:ea typeface="+mn-ea"/>
                <a:cs typeface="+mn-cs"/>
              </a:rPr>
              <a:t>Workers Stringing Beans, Baltimore,MDJune7,1909National Archives and Records </a:t>
            </a:r>
            <a:r>
              <a:rPr lang="en-US" sz="1200" b="0" i="0" u="none" strike="noStrike" kern="1200" baseline="0" dirty="0" err="1">
                <a:solidFill>
                  <a:schemeClr val="tx1"/>
                </a:solidFill>
                <a:latin typeface="+mn-lt"/>
                <a:ea typeface="+mn-ea"/>
                <a:cs typeface="+mn-cs"/>
              </a:rPr>
              <a:t>AdministrationRecords</a:t>
            </a:r>
            <a:r>
              <a:rPr lang="en-US" sz="1200" b="0" i="0" u="none" strike="noStrike" kern="1200" baseline="0" dirty="0">
                <a:solidFill>
                  <a:schemeClr val="tx1"/>
                </a:solidFill>
                <a:latin typeface="+mn-lt"/>
                <a:ea typeface="+mn-ea"/>
                <a:cs typeface="+mn-cs"/>
              </a:rPr>
              <a:t> of the Department of Commerce and Labor, Children's </a:t>
            </a:r>
            <a:r>
              <a:rPr lang="en-US" sz="1200" b="0" i="0" u="none" strike="noStrike" kern="1200" baseline="0" dirty="0" err="1">
                <a:solidFill>
                  <a:schemeClr val="tx1"/>
                </a:solidFill>
                <a:latin typeface="+mn-lt"/>
                <a:ea typeface="+mn-ea"/>
                <a:cs typeface="+mn-cs"/>
              </a:rPr>
              <a:t>BureauRecord</a:t>
            </a:r>
            <a:r>
              <a:rPr lang="en-US" sz="1200" b="0" i="0" u="none" strike="noStrike" kern="1200" baseline="0" dirty="0">
                <a:solidFill>
                  <a:schemeClr val="tx1"/>
                </a:solidFill>
                <a:latin typeface="+mn-lt"/>
                <a:ea typeface="+mn-ea"/>
                <a:cs typeface="+mn-cs"/>
              </a:rPr>
              <a:t> Group 102ARC Identifier: 523215</a:t>
            </a:r>
          </a:p>
          <a:p>
            <a:r>
              <a:rPr lang="en-US" sz="1200" b="0" i="0" u="none" strike="noStrike" kern="1200" baseline="0" dirty="0">
                <a:solidFill>
                  <a:schemeClr val="tx1"/>
                </a:solidFill>
                <a:latin typeface="+mn-lt"/>
                <a:ea typeface="+mn-ea"/>
                <a:cs typeface="+mn-cs"/>
              </a:rPr>
              <a:t>http://www.archives.gov/education/lessons/hine-photos/</a:t>
            </a:r>
          </a:p>
          <a:p>
            <a:r>
              <a:rPr lang="en-US" sz="1200" b="0" i="0" u="none" strike="noStrike" kern="1200" baseline="0" dirty="0">
                <a:solidFill>
                  <a:schemeClr val="tx1"/>
                </a:solidFill>
                <a:latin typeface="+mn-lt"/>
                <a:ea typeface="+mn-ea"/>
                <a:cs typeface="+mn-cs"/>
              </a:rPr>
              <a:t>Children Working in a Bottle Factory, </a:t>
            </a:r>
            <a:r>
              <a:rPr lang="en-US" sz="1200" b="0" i="0" u="none" strike="noStrike" kern="1200" baseline="0" dirty="0" err="1">
                <a:solidFill>
                  <a:schemeClr val="tx1"/>
                </a:solidFill>
                <a:latin typeface="+mn-lt"/>
                <a:ea typeface="+mn-ea"/>
                <a:cs typeface="+mn-cs"/>
              </a:rPr>
              <a:t>Indianapolis,INAugust</a:t>
            </a:r>
            <a:r>
              <a:rPr lang="en-US" sz="1200" b="0" i="0" u="none" strike="noStrike" kern="1200" baseline="0" dirty="0">
                <a:solidFill>
                  <a:schemeClr val="tx1"/>
                </a:solidFill>
                <a:latin typeface="+mn-lt"/>
                <a:ea typeface="+mn-ea"/>
                <a:cs typeface="+mn-cs"/>
              </a:rPr>
              <a:t> 1908National Archives and Records </a:t>
            </a:r>
            <a:r>
              <a:rPr lang="en-US" sz="1200" b="0" i="0" u="none" strike="noStrike" kern="1200" baseline="0" dirty="0" err="1">
                <a:solidFill>
                  <a:schemeClr val="tx1"/>
                </a:solidFill>
                <a:latin typeface="+mn-lt"/>
                <a:ea typeface="+mn-ea"/>
                <a:cs typeface="+mn-cs"/>
              </a:rPr>
              <a:t>AdministrationRecords</a:t>
            </a:r>
            <a:r>
              <a:rPr lang="en-US" sz="1200" b="0" i="0" u="none" strike="noStrike" kern="1200" baseline="0" dirty="0">
                <a:solidFill>
                  <a:schemeClr val="tx1"/>
                </a:solidFill>
                <a:latin typeface="+mn-lt"/>
                <a:ea typeface="+mn-ea"/>
                <a:cs typeface="+mn-cs"/>
              </a:rPr>
              <a:t> of the Department of Commerce and Labor, Children's </a:t>
            </a:r>
            <a:r>
              <a:rPr lang="en-US" sz="1200" b="0" i="0" u="none" strike="noStrike" kern="1200" baseline="0" dirty="0" err="1">
                <a:solidFill>
                  <a:schemeClr val="tx1"/>
                </a:solidFill>
                <a:latin typeface="+mn-lt"/>
                <a:ea typeface="+mn-ea"/>
                <a:cs typeface="+mn-cs"/>
              </a:rPr>
              <a:t>BureauRecord</a:t>
            </a:r>
            <a:r>
              <a:rPr lang="en-US" sz="1200" b="0" i="0" u="none" strike="noStrike" kern="1200" baseline="0" dirty="0">
                <a:solidFill>
                  <a:schemeClr val="tx1"/>
                </a:solidFill>
                <a:latin typeface="+mn-lt"/>
                <a:ea typeface="+mn-ea"/>
                <a:cs typeface="+mn-cs"/>
              </a:rPr>
              <a:t> Group 102ARC Identifier: 523080</a:t>
            </a:r>
          </a:p>
          <a:p>
            <a:r>
              <a:rPr lang="en-US" sz="1200" b="0" i="0" u="none" strike="noStrike" kern="1200" baseline="0" dirty="0">
                <a:solidFill>
                  <a:schemeClr val="tx1"/>
                </a:solidFill>
                <a:latin typeface="+mn-lt"/>
                <a:ea typeface="+mn-ea"/>
                <a:cs typeface="+mn-cs"/>
              </a:rPr>
              <a:t>http://www.archives.gov/education/lessons/hine-photos/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4223256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Have students brainstorm what they think child labor is.</a:t>
            </a:r>
          </a:p>
          <a:p>
            <a:r>
              <a:rPr lang="en-US" sz="1200" b="0" i="0" u="none" strike="noStrike" kern="1200" baseline="0" dirty="0">
                <a:solidFill>
                  <a:schemeClr val="tx1"/>
                </a:solidFill>
                <a:latin typeface="+mn-lt"/>
                <a:ea typeface="+mn-ea"/>
                <a:cs typeface="+mn-cs"/>
              </a:rPr>
              <a:t>Photo:</a:t>
            </a:r>
          </a:p>
          <a:p>
            <a:r>
              <a:rPr lang="en-US" sz="1200" b="0" i="0" u="none" strike="noStrike" kern="1200" baseline="0" dirty="0">
                <a:solidFill>
                  <a:schemeClr val="tx1"/>
                </a:solidFill>
                <a:latin typeface="+mn-lt"/>
                <a:ea typeface="+mn-ea"/>
                <a:cs typeface="+mn-cs"/>
              </a:rPr>
              <a:t>Boys and Girls Selling RadishesAugust22,1908National Archives and Records </a:t>
            </a:r>
            <a:r>
              <a:rPr lang="en-US" sz="1200" b="0" i="0" u="none" strike="noStrike" kern="1200" baseline="0" dirty="0" err="1">
                <a:solidFill>
                  <a:schemeClr val="tx1"/>
                </a:solidFill>
                <a:latin typeface="+mn-lt"/>
                <a:ea typeface="+mn-ea"/>
                <a:cs typeface="+mn-cs"/>
              </a:rPr>
              <a:t>AdministrationRecords</a:t>
            </a:r>
            <a:r>
              <a:rPr lang="en-US" sz="1200" b="0" i="0" u="none" strike="noStrike" kern="1200" baseline="0" dirty="0">
                <a:solidFill>
                  <a:schemeClr val="tx1"/>
                </a:solidFill>
                <a:latin typeface="+mn-lt"/>
                <a:ea typeface="+mn-ea"/>
                <a:cs typeface="+mn-cs"/>
              </a:rPr>
              <a:t> of the Department of Commerce </a:t>
            </a:r>
            <a:r>
              <a:rPr lang="en-US" sz="1200" b="0" i="0" u="none" strike="noStrike" kern="1200" baseline="0" dirty="0" err="1">
                <a:solidFill>
                  <a:schemeClr val="tx1"/>
                </a:solidFill>
                <a:latin typeface="+mn-lt"/>
                <a:ea typeface="+mn-ea"/>
                <a:cs typeface="+mn-cs"/>
              </a:rPr>
              <a:t>andLabor</a:t>
            </a:r>
            <a:r>
              <a:rPr lang="en-US" sz="1200" b="0" i="0" u="none" strike="noStrike" kern="1200" baseline="0" dirty="0">
                <a:solidFill>
                  <a:schemeClr val="tx1"/>
                </a:solidFill>
                <a:latin typeface="+mn-lt"/>
                <a:ea typeface="+mn-ea"/>
                <a:cs typeface="+mn-cs"/>
              </a:rPr>
              <a:t>, Children's </a:t>
            </a:r>
            <a:r>
              <a:rPr lang="en-US" sz="1200" b="0" i="0" u="none" strike="noStrike" kern="1200" baseline="0" dirty="0" err="1">
                <a:solidFill>
                  <a:schemeClr val="tx1"/>
                </a:solidFill>
                <a:latin typeface="+mn-lt"/>
                <a:ea typeface="+mn-ea"/>
                <a:cs typeface="+mn-cs"/>
              </a:rPr>
              <a:t>BureauRecord</a:t>
            </a:r>
            <a:r>
              <a:rPr lang="en-US" sz="1200" b="0" i="0" u="none" strike="noStrike" kern="1200" baseline="0" dirty="0">
                <a:solidFill>
                  <a:schemeClr val="tx1"/>
                </a:solidFill>
                <a:latin typeface="+mn-lt"/>
                <a:ea typeface="+mn-ea"/>
                <a:cs typeface="+mn-cs"/>
              </a:rPr>
              <a:t> Group 102ARC Identifier: 523071</a:t>
            </a:r>
          </a:p>
          <a:p>
            <a:r>
              <a:rPr lang="en-US" sz="1200" b="0" i="0" u="none" strike="noStrike" kern="1200" baseline="0" dirty="0">
                <a:solidFill>
                  <a:schemeClr val="tx1"/>
                </a:solidFill>
                <a:latin typeface="+mn-lt"/>
                <a:ea typeface="+mn-ea"/>
                <a:cs typeface="+mn-cs"/>
              </a:rPr>
              <a:t>http://www.archives.gov/education/lessons/hine-photos/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464749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Child labor, under international standards, means all work performed by a person below the age of 15. It also includes all work performed by a person under the age of 18.</a:t>
            </a:r>
          </a:p>
          <a:p>
            <a:r>
              <a:rPr lang="en-US" sz="1200" b="0" i="0" u="none" strike="noStrike" kern="1200" baseline="0" dirty="0">
                <a:solidFill>
                  <a:schemeClr val="tx1"/>
                </a:solidFill>
                <a:latin typeface="+mn-lt"/>
                <a:ea typeface="+mn-ea"/>
                <a:cs typeface="+mn-cs"/>
              </a:rPr>
              <a:t>Photos:</a:t>
            </a:r>
          </a:p>
          <a:p>
            <a:r>
              <a:rPr lang="en-US" sz="1200" b="0" i="0" u="none" strike="noStrike" kern="1200" baseline="0" dirty="0">
                <a:solidFill>
                  <a:schemeClr val="tx1"/>
                </a:solidFill>
                <a:latin typeface="+mn-lt"/>
                <a:ea typeface="+mn-ea"/>
                <a:cs typeface="+mn-cs"/>
              </a:rPr>
              <a:t>Boy Working in a Shoe-Shining Parlor, </a:t>
            </a:r>
            <a:r>
              <a:rPr lang="en-US" sz="1200" b="0" i="0" u="none" strike="noStrike" kern="1200" baseline="0" dirty="0" err="1">
                <a:solidFill>
                  <a:schemeClr val="tx1"/>
                </a:solidFill>
                <a:latin typeface="+mn-lt"/>
                <a:ea typeface="+mn-ea"/>
                <a:cs typeface="+mn-cs"/>
              </a:rPr>
              <a:t>Indianapolis,INAugust</a:t>
            </a:r>
            <a:r>
              <a:rPr lang="en-US" sz="1200" b="0" i="0" u="none" strike="noStrike" kern="1200" baseline="0" dirty="0">
                <a:solidFill>
                  <a:schemeClr val="tx1"/>
                </a:solidFill>
                <a:latin typeface="+mn-lt"/>
                <a:ea typeface="+mn-ea"/>
                <a:cs typeface="+mn-cs"/>
              </a:rPr>
              <a:t> 1908National Archives and Records </a:t>
            </a:r>
            <a:r>
              <a:rPr lang="en-US" sz="1200" b="0" i="0" u="none" strike="noStrike" kern="1200" baseline="0" dirty="0" err="1">
                <a:solidFill>
                  <a:schemeClr val="tx1"/>
                </a:solidFill>
                <a:latin typeface="+mn-lt"/>
                <a:ea typeface="+mn-ea"/>
                <a:cs typeface="+mn-cs"/>
              </a:rPr>
              <a:t>AdministrationRecords</a:t>
            </a:r>
            <a:r>
              <a:rPr lang="en-US" sz="1200" b="0" i="0" u="none" strike="noStrike" kern="1200" baseline="0" dirty="0">
                <a:solidFill>
                  <a:schemeClr val="tx1"/>
                </a:solidFill>
                <a:latin typeface="+mn-lt"/>
                <a:ea typeface="+mn-ea"/>
                <a:cs typeface="+mn-cs"/>
              </a:rPr>
              <a:t> of the Department of Commerce and Labor, Children's </a:t>
            </a:r>
            <a:r>
              <a:rPr lang="en-US" sz="1200" b="0" i="0" u="none" strike="noStrike" kern="1200" baseline="0" dirty="0" err="1">
                <a:solidFill>
                  <a:schemeClr val="tx1"/>
                </a:solidFill>
                <a:latin typeface="+mn-lt"/>
                <a:ea typeface="+mn-ea"/>
                <a:cs typeface="+mn-cs"/>
              </a:rPr>
              <a:t>BureauRecord</a:t>
            </a:r>
            <a:r>
              <a:rPr lang="en-US" sz="1200" b="0" i="0" u="none" strike="noStrike" kern="1200" baseline="0" dirty="0">
                <a:solidFill>
                  <a:schemeClr val="tx1"/>
                </a:solidFill>
                <a:latin typeface="+mn-lt"/>
                <a:ea typeface="+mn-ea"/>
                <a:cs typeface="+mn-cs"/>
              </a:rPr>
              <a:t> Group 102ARC Identifier: 523072</a:t>
            </a:r>
          </a:p>
          <a:p>
            <a:r>
              <a:rPr lang="en-US" sz="1200" b="0" i="0" u="none" strike="noStrike" kern="1200" baseline="0" dirty="0">
                <a:solidFill>
                  <a:schemeClr val="tx1"/>
                </a:solidFill>
                <a:latin typeface="+mn-lt"/>
                <a:ea typeface="+mn-ea"/>
                <a:cs typeface="+mn-cs"/>
              </a:rPr>
              <a:t>http://www.archives.gov/education/lessons/hine-photos/</a:t>
            </a:r>
          </a:p>
          <a:p>
            <a:r>
              <a:rPr lang="en-US" sz="1200" b="0" i="0" u="none" strike="noStrike" kern="1200" baseline="0" dirty="0">
                <a:solidFill>
                  <a:schemeClr val="tx1"/>
                </a:solidFill>
                <a:latin typeface="+mn-lt"/>
                <a:ea typeface="+mn-ea"/>
                <a:cs typeface="+mn-cs"/>
              </a:rPr>
              <a:t>Garment Workers, New York,NYJanuary25,1908National Archives and Records </a:t>
            </a:r>
            <a:r>
              <a:rPr lang="en-US" sz="1200" b="0" i="0" u="none" strike="noStrike" kern="1200" baseline="0" dirty="0" err="1">
                <a:solidFill>
                  <a:schemeClr val="tx1"/>
                </a:solidFill>
                <a:latin typeface="+mn-lt"/>
                <a:ea typeface="+mn-ea"/>
                <a:cs typeface="+mn-cs"/>
              </a:rPr>
              <a:t>AdministrationRecords</a:t>
            </a:r>
            <a:r>
              <a:rPr lang="en-US" sz="1200" b="0" i="0" u="none" strike="noStrike" kern="1200" baseline="0" dirty="0">
                <a:solidFill>
                  <a:schemeClr val="tx1"/>
                </a:solidFill>
                <a:latin typeface="+mn-lt"/>
                <a:ea typeface="+mn-ea"/>
                <a:cs typeface="+mn-cs"/>
              </a:rPr>
              <a:t> of the Department of Commerce and Labor, Children's </a:t>
            </a:r>
            <a:r>
              <a:rPr lang="en-US" sz="1200" b="0" i="0" u="none" strike="noStrike" kern="1200" baseline="0" dirty="0" err="1">
                <a:solidFill>
                  <a:schemeClr val="tx1"/>
                </a:solidFill>
                <a:latin typeface="+mn-lt"/>
                <a:ea typeface="+mn-ea"/>
                <a:cs typeface="+mn-cs"/>
              </a:rPr>
              <a:t>BureauRecord</a:t>
            </a:r>
            <a:r>
              <a:rPr lang="en-US" sz="1200" b="0" i="0" u="none" strike="noStrike" kern="1200" baseline="0" dirty="0">
                <a:solidFill>
                  <a:schemeClr val="tx1"/>
                </a:solidFill>
                <a:latin typeface="+mn-lt"/>
                <a:ea typeface="+mn-ea"/>
                <a:cs typeface="+mn-cs"/>
              </a:rPr>
              <a:t> Group 102ARC Identifier: 523065</a:t>
            </a:r>
          </a:p>
          <a:p>
            <a:r>
              <a:rPr lang="en-US" sz="1200" b="0" i="0" u="none" strike="noStrike" kern="1200" baseline="0" dirty="0">
                <a:solidFill>
                  <a:schemeClr val="tx1"/>
                </a:solidFill>
                <a:latin typeface="+mn-lt"/>
                <a:ea typeface="+mn-ea"/>
                <a:cs typeface="+mn-cs"/>
              </a:rPr>
              <a:t>http://www.archives.gov/education/lessons/hine-photos/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775878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While exact definitions of child labor have varied over time, most organizations agree that child labor involves at least one of the following characteristics:</a:t>
            </a:r>
          </a:p>
          <a:p>
            <a:r>
              <a:rPr lang="en-US" sz="1200" b="0" i="0" u="none" strike="noStrike" kern="1200" baseline="0" dirty="0">
                <a:solidFill>
                  <a:schemeClr val="tx1"/>
                </a:solidFill>
                <a:latin typeface="+mn-lt"/>
                <a:ea typeface="+mn-ea"/>
                <a:cs typeface="+mn-cs"/>
              </a:rPr>
              <a:t>• violates a nation’s minimum age laws</a:t>
            </a:r>
          </a:p>
          <a:p>
            <a:r>
              <a:rPr lang="en-US" sz="1200" b="0" i="0" u="none" strike="noStrike" kern="1200" baseline="0" dirty="0">
                <a:solidFill>
                  <a:schemeClr val="tx1"/>
                </a:solidFill>
                <a:latin typeface="+mn-lt"/>
                <a:ea typeface="+mn-ea"/>
                <a:cs typeface="+mn-cs"/>
              </a:rPr>
              <a:t>• threatens children’s physical, mental, or emotional well-being</a:t>
            </a:r>
          </a:p>
          <a:p>
            <a:r>
              <a:rPr lang="en-US" sz="1200" b="0" i="0" u="none" strike="noStrike" kern="1200" baseline="0" dirty="0">
                <a:solidFill>
                  <a:schemeClr val="tx1"/>
                </a:solidFill>
                <a:latin typeface="+mn-lt"/>
                <a:ea typeface="+mn-ea"/>
                <a:cs typeface="+mn-cs"/>
              </a:rPr>
              <a:t>• involves intolerable abuse, such as child slavery, child trafficking, debt bondage, forced labor, or illicit activities</a:t>
            </a:r>
          </a:p>
          <a:p>
            <a:r>
              <a:rPr lang="en-US" sz="1200" b="0" i="0" u="none" strike="noStrike" kern="1200" baseline="0" dirty="0">
                <a:solidFill>
                  <a:schemeClr val="tx1"/>
                </a:solidFill>
                <a:latin typeface="+mn-lt"/>
                <a:ea typeface="+mn-ea"/>
                <a:cs typeface="+mn-cs"/>
              </a:rPr>
              <a:t>• prevents children from going to school</a:t>
            </a:r>
          </a:p>
          <a:p>
            <a:r>
              <a:rPr lang="en-US" sz="1200" b="0" i="0" u="none" strike="noStrike" kern="1200" baseline="0" dirty="0">
                <a:solidFill>
                  <a:schemeClr val="tx1"/>
                </a:solidFill>
                <a:latin typeface="+mn-lt"/>
                <a:ea typeface="+mn-ea"/>
                <a:cs typeface="+mn-cs"/>
              </a:rPr>
              <a:t>• uses children to undermine labor standards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116063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bbc.co.uk/news/av/magazine-17673213/lewis-hine-the-child-labour-photos-that-led-to-chang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www.history.com/embed/21117867"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twc.state.tx.us/jobseekers/texas-child-labor-law"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twc.state.tx.us/ui/lablaw/texas-child-labor-law.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gif"/><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05026" y="944453"/>
            <a:ext cx="7462935" cy="3413772"/>
          </a:xfrm>
        </p:spPr>
        <p:txBody>
          <a:bodyPr>
            <a:noAutofit/>
          </a:bodyPr>
          <a:lstStyle/>
          <a:p>
            <a:r>
              <a:rPr lang="en-US" dirty="0"/>
              <a:t>A Look at Legal Responsibilities and Child Labor Laws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Violates minimum age laws</a:t>
            </a:r>
          </a:p>
          <a:p>
            <a:pPr lvl="1"/>
            <a:r>
              <a:rPr lang="en-US" dirty="0"/>
              <a:t>Threatens children’s well-being</a:t>
            </a:r>
          </a:p>
          <a:p>
            <a:pPr lvl="1"/>
            <a:r>
              <a:rPr lang="en-US" dirty="0"/>
              <a:t>Intolerable abuse</a:t>
            </a:r>
          </a:p>
          <a:p>
            <a:pPr lvl="1"/>
            <a:r>
              <a:rPr lang="en-US" dirty="0"/>
              <a:t>Child slavery</a:t>
            </a:r>
          </a:p>
          <a:p>
            <a:pPr lvl="1"/>
            <a:r>
              <a:rPr lang="en-US" dirty="0"/>
              <a:t>Child trafficking</a:t>
            </a:r>
          </a:p>
        </p:txBody>
      </p:sp>
      <p:sp>
        <p:nvSpPr>
          <p:cNvPr id="4" name="Content Placeholder 3">
            <a:extLst>
              <a:ext uri="{FF2B5EF4-FFF2-40B4-BE49-F238E27FC236}">
                <a16:creationId xmlns:a16="http://schemas.microsoft.com/office/drawing/2014/main" id="{578A47A2-F04A-40CA-B7BB-1250022A8C3B}"/>
              </a:ext>
            </a:extLst>
          </p:cNvPr>
          <p:cNvSpPr>
            <a:spLocks noGrp="1"/>
          </p:cNvSpPr>
          <p:nvPr>
            <p:ph sz="half" idx="10"/>
          </p:nvPr>
        </p:nvSpPr>
        <p:spPr/>
        <p:txBody>
          <a:bodyPr/>
          <a:lstStyle/>
          <a:p>
            <a:pPr lvl="1"/>
            <a:r>
              <a:rPr lang="en-US" dirty="0"/>
              <a:t>Debt bondage</a:t>
            </a:r>
          </a:p>
          <a:p>
            <a:pPr lvl="1"/>
            <a:r>
              <a:rPr lang="en-US" dirty="0"/>
              <a:t>Forced labor</a:t>
            </a:r>
          </a:p>
          <a:p>
            <a:pPr lvl="1"/>
            <a:r>
              <a:rPr lang="en-US" dirty="0"/>
              <a:t>Illicit activities</a:t>
            </a:r>
          </a:p>
          <a:p>
            <a:pPr lvl="1"/>
            <a:r>
              <a:rPr lang="en-US" dirty="0"/>
              <a:t>Prevents children from going to school</a:t>
            </a:r>
          </a:p>
          <a:p>
            <a:pPr lvl="1"/>
            <a:r>
              <a:rPr lang="en-US" dirty="0"/>
              <a:t>Uses children to undermine labor standards</a:t>
            </a:r>
          </a:p>
        </p:txBody>
      </p:sp>
    </p:spTree>
    <p:extLst>
      <p:ext uri="{BB962C8B-B14F-4D97-AF65-F5344CB8AC3E}">
        <p14:creationId xmlns:p14="http://schemas.microsoft.com/office/powerpoint/2010/main" val="218910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Hazardous Work</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Children labored in:</a:t>
            </a:r>
          </a:p>
          <a:p>
            <a:pPr lvl="2"/>
            <a:r>
              <a:rPr lang="en-US" sz="2400" dirty="0"/>
              <a:t>Mines</a:t>
            </a:r>
          </a:p>
          <a:p>
            <a:pPr lvl="2"/>
            <a:r>
              <a:rPr lang="en-US" sz="2400" dirty="0"/>
              <a:t>Factories and fields</a:t>
            </a:r>
          </a:p>
          <a:p>
            <a:pPr lvl="2"/>
            <a:r>
              <a:rPr lang="en-US" sz="2400" dirty="0"/>
              <a:t>Wars</a:t>
            </a:r>
          </a:p>
          <a:p>
            <a:pPr lvl="2"/>
            <a:r>
              <a:rPr lang="en-US" sz="2400" dirty="0"/>
              <a:t>Sold into prostitution</a:t>
            </a:r>
          </a:p>
        </p:txBody>
      </p:sp>
      <p:sp>
        <p:nvSpPr>
          <p:cNvPr id="4" name="Content Placeholder 3">
            <a:extLst>
              <a:ext uri="{FF2B5EF4-FFF2-40B4-BE49-F238E27FC236}">
                <a16:creationId xmlns:a16="http://schemas.microsoft.com/office/drawing/2014/main" id="{4E5AF820-E9FC-4396-BE8C-B7CD33BA97A3}"/>
              </a:ext>
            </a:extLst>
          </p:cNvPr>
          <p:cNvSpPr>
            <a:spLocks noGrp="1"/>
          </p:cNvSpPr>
          <p:nvPr>
            <p:ph sz="half" idx="10"/>
          </p:nvPr>
        </p:nvSpPr>
        <p:spPr>
          <a:xfrm>
            <a:off x="6422409" y="1925387"/>
            <a:ext cx="5328050" cy="4734318"/>
          </a:xfrm>
        </p:spPr>
        <p:txBody>
          <a:bodyPr/>
          <a:lstStyle/>
          <a:p>
            <a:pPr lvl="2"/>
            <a:r>
              <a:rPr lang="en-US" dirty="0"/>
              <a:t>Crippled and sickened children</a:t>
            </a:r>
          </a:p>
          <a:p>
            <a:pPr lvl="2"/>
            <a:r>
              <a:rPr lang="en-US" dirty="0"/>
              <a:t>Robbed them of an education</a:t>
            </a:r>
          </a:p>
          <a:p>
            <a:pPr lvl="2"/>
            <a:r>
              <a:rPr lang="en-US" dirty="0"/>
              <a:t>Trapped them from having a normal childhood</a:t>
            </a:r>
          </a:p>
        </p:txBody>
      </p:sp>
      <p:pic>
        <p:nvPicPr>
          <p:cNvPr id="5" name="Picture 4">
            <a:extLst>
              <a:ext uri="{FF2B5EF4-FFF2-40B4-BE49-F238E27FC236}">
                <a16:creationId xmlns:a16="http://schemas.microsoft.com/office/drawing/2014/main" id="{C127DBA5-B755-45B8-BDC0-7A53B4F5E9D6}"/>
              </a:ext>
            </a:extLst>
          </p:cNvPr>
          <p:cNvPicPr>
            <a:picLocks noChangeAspect="1"/>
          </p:cNvPicPr>
          <p:nvPr/>
        </p:nvPicPr>
        <p:blipFill>
          <a:blip r:embed="rId3"/>
          <a:stretch>
            <a:fillRect/>
          </a:stretch>
        </p:blipFill>
        <p:spPr>
          <a:xfrm>
            <a:off x="4658013" y="3692044"/>
            <a:ext cx="2223157" cy="2190140"/>
          </a:xfrm>
          <a:prstGeom prst="rect">
            <a:avLst/>
          </a:prstGeom>
        </p:spPr>
      </p:pic>
      <p:sp>
        <p:nvSpPr>
          <p:cNvPr id="6" name="Rectangle 5">
            <a:extLst>
              <a:ext uri="{FF2B5EF4-FFF2-40B4-BE49-F238E27FC236}">
                <a16:creationId xmlns:a16="http://schemas.microsoft.com/office/drawing/2014/main" id="{E5B35760-B28E-4EF6-A5B3-F34F3DA25B5C}"/>
              </a:ext>
            </a:extLst>
          </p:cNvPr>
          <p:cNvSpPr/>
          <p:nvPr/>
        </p:nvSpPr>
        <p:spPr>
          <a:xfrm>
            <a:off x="4422438" y="5626046"/>
            <a:ext cx="2694305" cy="784830"/>
          </a:xfrm>
          <a:prstGeom prst="rect">
            <a:avLst/>
          </a:prstGeom>
        </p:spPr>
        <p:txBody>
          <a:bodyPr wrap="square">
            <a:spAutoFit/>
          </a:bodyPr>
          <a:lstStyle/>
          <a:p>
            <a:endParaRPr lang="en-US" sz="1500" dirty="0">
              <a:solidFill>
                <a:srgbClr val="000000"/>
              </a:solidFill>
              <a:latin typeface="Open Sans"/>
            </a:endParaRPr>
          </a:p>
          <a:p>
            <a:r>
              <a:rPr lang="en-US" sz="1500" dirty="0">
                <a:latin typeface="Open Sans"/>
              </a:rPr>
              <a:t>Source: National Archives and Records Administration </a:t>
            </a:r>
          </a:p>
        </p:txBody>
      </p:sp>
    </p:spTree>
    <p:extLst>
      <p:ext uri="{BB962C8B-B14F-4D97-AF65-F5344CB8AC3E}">
        <p14:creationId xmlns:p14="http://schemas.microsoft.com/office/powerpoint/2010/main" val="3357485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Lewis Hine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Lewis Hine: The child labor photos that shamed America</a:t>
            </a:r>
            <a:br>
              <a:rPr lang="en-US" dirty="0"/>
            </a:br>
            <a:r>
              <a:rPr lang="en-US" dirty="0"/>
              <a:t>(click on link)</a:t>
            </a:r>
          </a:p>
          <a:p>
            <a:pPr lvl="1"/>
            <a:endParaRPr lang="en-US" dirty="0"/>
          </a:p>
          <a:p>
            <a:pPr lvl="1"/>
            <a:endParaRPr lang="en-US" dirty="0"/>
          </a:p>
          <a:p>
            <a:pPr lvl="1"/>
            <a:endParaRPr lang="en-US" dirty="0"/>
          </a:p>
          <a:p>
            <a:pPr lvl="1"/>
            <a:endParaRPr lang="en-US" dirty="0"/>
          </a:p>
          <a:p>
            <a:pPr marL="0" lvl="1" indent="0">
              <a:buNone/>
            </a:pPr>
            <a:endParaRPr lang="en-US" dirty="0"/>
          </a:p>
          <a:p>
            <a:pPr marL="0" lvl="1" indent="0">
              <a:buNone/>
            </a:pPr>
            <a:r>
              <a:rPr lang="en-US" dirty="0"/>
              <a:t>		  		    </a:t>
            </a:r>
            <a:r>
              <a:rPr lang="en-US" sz="1500" dirty="0"/>
              <a:t>Source: Lewis Hine: Opening </a:t>
            </a:r>
            <a:br>
              <a:rPr lang="en-US" sz="1500" dirty="0"/>
            </a:br>
            <a:r>
              <a:rPr lang="en-US" sz="1500" dirty="0"/>
              <a:t>				       the Eyes of America</a:t>
            </a:r>
          </a:p>
        </p:txBody>
      </p:sp>
      <p:pic>
        <p:nvPicPr>
          <p:cNvPr id="4" name="Picture 3">
            <a:extLst>
              <a:ext uri="{FF2B5EF4-FFF2-40B4-BE49-F238E27FC236}">
                <a16:creationId xmlns:a16="http://schemas.microsoft.com/office/drawing/2014/main" id="{4A72F238-0E5B-463E-AB48-73C5C11D2472}"/>
              </a:ext>
            </a:extLst>
          </p:cNvPr>
          <p:cNvPicPr>
            <a:picLocks noChangeAspect="1"/>
          </p:cNvPicPr>
          <p:nvPr/>
        </p:nvPicPr>
        <p:blipFill>
          <a:blip r:embed="rId4"/>
          <a:stretch>
            <a:fillRect/>
          </a:stretch>
        </p:blipFill>
        <p:spPr>
          <a:xfrm>
            <a:off x="4772736" y="2090382"/>
            <a:ext cx="2209800" cy="2895600"/>
          </a:xfrm>
          <a:prstGeom prst="rect">
            <a:avLst/>
          </a:prstGeom>
        </p:spPr>
      </p:pic>
    </p:spTree>
    <p:extLst>
      <p:ext uri="{BB962C8B-B14F-4D97-AF65-F5344CB8AC3E}">
        <p14:creationId xmlns:p14="http://schemas.microsoft.com/office/powerpoint/2010/main" val="1329397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The History of Child Labor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The Fight to End Child Labor</a:t>
            </a:r>
            <a:br>
              <a:rPr lang="en-US" dirty="0"/>
            </a:br>
            <a:r>
              <a:rPr lang="en-US" dirty="0"/>
              <a:t>(click on link)</a:t>
            </a:r>
          </a:p>
        </p:txBody>
      </p:sp>
      <p:pic>
        <p:nvPicPr>
          <p:cNvPr id="4" name="Picture 3">
            <a:extLst>
              <a:ext uri="{FF2B5EF4-FFF2-40B4-BE49-F238E27FC236}">
                <a16:creationId xmlns:a16="http://schemas.microsoft.com/office/drawing/2014/main" id="{7A7206F2-0AD3-4153-82DC-6D2E957BF6CD}"/>
              </a:ext>
            </a:extLst>
          </p:cNvPr>
          <p:cNvPicPr>
            <a:picLocks noChangeAspect="1"/>
          </p:cNvPicPr>
          <p:nvPr/>
        </p:nvPicPr>
        <p:blipFill>
          <a:blip r:embed="rId4"/>
          <a:stretch>
            <a:fillRect/>
          </a:stretch>
        </p:blipFill>
        <p:spPr>
          <a:xfrm>
            <a:off x="3875964" y="2109430"/>
            <a:ext cx="4230378" cy="3486575"/>
          </a:xfrm>
          <a:prstGeom prst="rect">
            <a:avLst/>
          </a:prstGeom>
        </p:spPr>
      </p:pic>
    </p:spTree>
    <p:extLst>
      <p:ext uri="{BB962C8B-B14F-4D97-AF65-F5344CB8AC3E}">
        <p14:creationId xmlns:p14="http://schemas.microsoft.com/office/powerpoint/2010/main" val="176591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The Fair Labor Standards Act (FLSA)</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Basic minimum wage and overtime pay</a:t>
            </a:r>
          </a:p>
          <a:p>
            <a:pPr lvl="1"/>
            <a:r>
              <a:rPr lang="en-US" dirty="0"/>
              <a:t>Restricts hours that children can work</a:t>
            </a:r>
          </a:p>
          <a:p>
            <a:pPr lvl="1"/>
            <a:r>
              <a:rPr lang="en-US" dirty="0"/>
              <a:t>Restricts work conditions</a:t>
            </a:r>
          </a:p>
        </p:txBody>
      </p:sp>
      <p:pic>
        <p:nvPicPr>
          <p:cNvPr id="4" name="Picture 3">
            <a:extLst>
              <a:ext uri="{FF2B5EF4-FFF2-40B4-BE49-F238E27FC236}">
                <a16:creationId xmlns:a16="http://schemas.microsoft.com/office/drawing/2014/main" id="{2C192353-7F4A-47F8-88A6-1476185F00AB}"/>
              </a:ext>
            </a:extLst>
          </p:cNvPr>
          <p:cNvPicPr>
            <a:picLocks noChangeAspect="1"/>
          </p:cNvPicPr>
          <p:nvPr/>
        </p:nvPicPr>
        <p:blipFill>
          <a:blip r:embed="rId3"/>
          <a:stretch>
            <a:fillRect/>
          </a:stretch>
        </p:blipFill>
        <p:spPr>
          <a:xfrm>
            <a:off x="7692713" y="1595277"/>
            <a:ext cx="3203475" cy="4734319"/>
          </a:xfrm>
          <a:prstGeom prst="rect">
            <a:avLst/>
          </a:prstGeom>
        </p:spPr>
      </p:pic>
    </p:spTree>
    <p:extLst>
      <p:ext uri="{BB962C8B-B14F-4D97-AF65-F5344CB8AC3E}">
        <p14:creationId xmlns:p14="http://schemas.microsoft.com/office/powerpoint/2010/main" val="3974317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Texas Child Labor Law</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Texas Child Labor Laws</a:t>
            </a:r>
            <a:br>
              <a:rPr lang="en-US" dirty="0"/>
            </a:br>
            <a:r>
              <a:rPr lang="en-US" dirty="0"/>
              <a:t>(click on link)</a:t>
            </a:r>
          </a:p>
        </p:txBody>
      </p:sp>
      <p:pic>
        <p:nvPicPr>
          <p:cNvPr id="4" name="Picture 3">
            <a:extLst>
              <a:ext uri="{FF2B5EF4-FFF2-40B4-BE49-F238E27FC236}">
                <a16:creationId xmlns:a16="http://schemas.microsoft.com/office/drawing/2014/main" id="{44949832-36D3-4DEC-96A9-9AEC9B016213}"/>
              </a:ext>
            </a:extLst>
          </p:cNvPr>
          <p:cNvPicPr>
            <a:picLocks noChangeAspect="1"/>
          </p:cNvPicPr>
          <p:nvPr/>
        </p:nvPicPr>
        <p:blipFill>
          <a:blip r:embed="rId4"/>
          <a:stretch>
            <a:fillRect/>
          </a:stretch>
        </p:blipFill>
        <p:spPr>
          <a:xfrm>
            <a:off x="5950425" y="1776373"/>
            <a:ext cx="3865042" cy="3021848"/>
          </a:xfrm>
          <a:prstGeom prst="rect">
            <a:avLst/>
          </a:prstGeom>
        </p:spPr>
      </p:pic>
    </p:spTree>
    <p:extLst>
      <p:ext uri="{BB962C8B-B14F-4D97-AF65-F5344CB8AC3E}">
        <p14:creationId xmlns:p14="http://schemas.microsoft.com/office/powerpoint/2010/main" val="1771765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A6E1A816-C949-476E-8C43-F15CF457E84E}"/>
              </a:ext>
            </a:extLst>
          </p:cNvPr>
          <p:cNvPicPr>
            <a:picLocks noChangeAspect="1"/>
          </p:cNvPicPr>
          <p:nvPr/>
        </p:nvPicPr>
        <p:blipFill>
          <a:blip r:embed="rId3"/>
          <a:stretch>
            <a:fillRect/>
          </a:stretch>
        </p:blipFill>
        <p:spPr>
          <a:xfrm>
            <a:off x="5022378" y="2227347"/>
            <a:ext cx="2400574" cy="2403305"/>
          </a:xfrm>
          <a:prstGeom prst="rect">
            <a:avLst/>
          </a:prstGeom>
        </p:spPr>
      </p:pic>
    </p:spTree>
    <p:extLst>
      <p:ext uri="{BB962C8B-B14F-4D97-AF65-F5344CB8AC3E}">
        <p14:creationId xmlns:p14="http://schemas.microsoft.com/office/powerpoint/2010/main" val="3472649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Article:</a:t>
            </a:r>
          </a:p>
          <a:p>
            <a:pPr lvl="2"/>
            <a:r>
              <a:rPr lang="en-US" sz="2000" dirty="0"/>
              <a:t>The Family and Medical Leave Act (FMLA): An Overview</a:t>
            </a:r>
            <a:br>
              <a:rPr lang="en-US" sz="2000" dirty="0"/>
            </a:br>
            <a:r>
              <a:rPr lang="en-US" sz="2000" dirty="0"/>
              <a:t>Congressional Research Service</a:t>
            </a:r>
            <a:br>
              <a:rPr lang="en-US" sz="2000" dirty="0"/>
            </a:br>
            <a:r>
              <a:rPr lang="en-US" sz="2000" dirty="0"/>
              <a:t>Gerald Mayer, Analyst in Labor Policy, September 28, 2012</a:t>
            </a:r>
            <a:br>
              <a:rPr lang="en-US" sz="2000" dirty="0"/>
            </a:br>
            <a:r>
              <a:rPr lang="en-US" sz="2000" dirty="0"/>
              <a:t>http://www.fas.org/sgp/crs/misc/R42758.pdf</a:t>
            </a:r>
          </a:p>
          <a:p>
            <a:pPr lvl="1"/>
            <a:r>
              <a:rPr lang="en-US" sz="2000" dirty="0"/>
              <a:t>Images:</a:t>
            </a:r>
          </a:p>
          <a:p>
            <a:pPr lvl="2"/>
            <a:r>
              <a:rPr lang="en-US" sz="2000" dirty="0"/>
              <a:t>Microsoft Clip Art: Used with permission from Microsoft.</a:t>
            </a:r>
          </a:p>
          <a:p>
            <a:pPr lvl="2"/>
            <a:r>
              <a:rPr lang="en-US" sz="2000" dirty="0"/>
              <a:t>National Archives and Records Administration Records of the Department of Commerce and Labor, Children's Bureau http://www.archives.gov/education/lessons/hine-photos/</a:t>
            </a:r>
          </a:p>
          <a:p>
            <a:pPr lvl="2"/>
            <a:r>
              <a:rPr lang="en-US" sz="2000" dirty="0"/>
              <a:t>Portrait of Lewis Hine</a:t>
            </a:r>
          </a:p>
          <a:p>
            <a:pPr lvl="2"/>
            <a:r>
              <a:rPr lang="en-US" sz="2000" dirty="0"/>
              <a:t>Lewis Hine: Opening the Eyes of America</a:t>
            </a:r>
          </a:p>
          <a:p>
            <a:pPr lvl="2"/>
            <a:r>
              <a:rPr lang="en-US" sz="2000" dirty="0"/>
              <a:t>http://52454240.nhd.weebly.com/lewis-hine.html</a:t>
            </a:r>
          </a:p>
          <a:p>
            <a:pPr lvl="1"/>
            <a:r>
              <a:rPr lang="en-US" sz="2000" dirty="0"/>
              <a:t>Textbook:</a:t>
            </a:r>
          </a:p>
          <a:p>
            <a:pPr lvl="2"/>
            <a:r>
              <a:rPr lang="en-US" sz="2000" dirty="0"/>
              <a:t>Decker, C. (2011). Child development: Early stages through age 12. (5th ed.). Tinley Park: </a:t>
            </a:r>
            <a:r>
              <a:rPr lang="en-US" sz="2000" dirty="0" err="1"/>
              <a:t>Goodheart</a:t>
            </a:r>
            <a:r>
              <a:rPr lang="en-US" sz="2000" dirty="0"/>
              <a:t>-Willcox Company.</a:t>
            </a:r>
          </a:p>
        </p:txBody>
      </p:sp>
    </p:spTree>
    <p:extLst>
      <p:ext uri="{BB962C8B-B14F-4D97-AF65-F5344CB8AC3E}">
        <p14:creationId xmlns:p14="http://schemas.microsoft.com/office/powerpoint/2010/main" val="409383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Texas Constitution and Statutes</a:t>
            </a:r>
            <a:br>
              <a:rPr lang="en-US" sz="2000" dirty="0"/>
            </a:br>
            <a:r>
              <a:rPr lang="en-US" sz="2000" dirty="0"/>
              <a:t>Family Code</a:t>
            </a:r>
            <a:br>
              <a:rPr lang="en-US" sz="2000" dirty="0"/>
            </a:br>
            <a:r>
              <a:rPr lang="en-US" sz="2000" dirty="0"/>
              <a:t>http://www.statutes.legis.state.tx.us/Docs/FA/htm/FA.151.htm</a:t>
            </a:r>
          </a:p>
          <a:p>
            <a:pPr lvl="2"/>
            <a:r>
              <a:rPr lang="en-US" sz="2000" dirty="0"/>
              <a:t>Texas Workforce Commission</a:t>
            </a:r>
            <a:br>
              <a:rPr lang="en-US" sz="2000" dirty="0"/>
            </a:br>
            <a:r>
              <a:rPr lang="en-US" sz="2000" dirty="0"/>
              <a:t>Texas Child Labor Law</a:t>
            </a:r>
            <a:br>
              <a:rPr lang="en-US" sz="2000" dirty="0"/>
            </a:br>
            <a:r>
              <a:rPr lang="en-US" sz="2000" dirty="0">
                <a:hlinkClick r:id="rId3"/>
              </a:rPr>
              <a:t>http://www.twc.state.tx.us/ui/lablaw/texas-child-labor-law.html</a:t>
            </a:r>
            <a:endParaRPr lang="en-US" sz="2000" dirty="0"/>
          </a:p>
          <a:p>
            <a:pPr lvl="2"/>
            <a:r>
              <a:rPr lang="en-US" sz="2000" dirty="0"/>
              <a:t>United States Department of Labor</a:t>
            </a:r>
            <a:br>
              <a:rPr lang="en-US" sz="2000" dirty="0"/>
            </a:br>
            <a:r>
              <a:rPr lang="en-US" sz="2000" dirty="0"/>
              <a:t>The Family and Medical Leave Act (FMLA)</a:t>
            </a:r>
            <a:br>
              <a:rPr lang="en-US" sz="2000" dirty="0"/>
            </a:br>
            <a:r>
              <a:rPr lang="en-US" sz="2000" dirty="0"/>
              <a:t>http://www.dol.gov/compliance/laws/comp-fmla.htm</a:t>
            </a:r>
          </a:p>
          <a:p>
            <a:pPr lvl="2"/>
            <a:r>
              <a:rPr lang="en-US" sz="2000" dirty="0"/>
              <a:t>United States Department of Labor</a:t>
            </a:r>
            <a:br>
              <a:rPr lang="en-US" sz="2000" dirty="0"/>
            </a:br>
            <a:r>
              <a:rPr lang="en-US" sz="2000" dirty="0"/>
              <a:t>Wage and Hour Division (WHD)</a:t>
            </a:r>
            <a:br>
              <a:rPr lang="en-US" sz="2000" dirty="0"/>
            </a:br>
            <a:r>
              <a:rPr lang="en-US" sz="2000" dirty="0"/>
              <a:t>Child Labor</a:t>
            </a:r>
            <a:br>
              <a:rPr lang="en-US" sz="2000" dirty="0"/>
            </a:br>
            <a:r>
              <a:rPr lang="en-US" sz="2000" dirty="0"/>
              <a:t>http://www.dol.gov/whd/childlabor.htm</a:t>
            </a:r>
          </a:p>
        </p:txBody>
      </p:sp>
    </p:spTree>
    <p:extLst>
      <p:ext uri="{BB962C8B-B14F-4D97-AF65-F5344CB8AC3E}">
        <p14:creationId xmlns:p14="http://schemas.microsoft.com/office/powerpoint/2010/main" val="782522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324884"/>
            <a:ext cx="10741802" cy="4734318"/>
          </a:xfrm>
        </p:spPr>
        <p:txBody>
          <a:bodyPr/>
          <a:lstStyle/>
          <a:p>
            <a:pPr lvl="1"/>
            <a:r>
              <a:rPr lang="en-US" sz="2000" dirty="0"/>
              <a:t>Websites:</a:t>
            </a:r>
          </a:p>
          <a:p>
            <a:pPr lvl="2"/>
            <a:r>
              <a:rPr lang="en-US" sz="2000" dirty="0"/>
              <a:t>United State Department of Labor</a:t>
            </a:r>
            <a:br>
              <a:rPr lang="en-US" sz="2000" dirty="0"/>
            </a:br>
            <a:r>
              <a:rPr lang="en-US" sz="2000" dirty="0"/>
              <a:t>Wage and Hour Division (WHD); Minimum Wage Laws in the States</a:t>
            </a:r>
            <a:br>
              <a:rPr lang="en-US" sz="2000" dirty="0"/>
            </a:br>
            <a:r>
              <a:rPr lang="en-US" sz="2000" dirty="0"/>
              <a:t>http://www.dol.gov/whd/minwage/america.htm</a:t>
            </a:r>
          </a:p>
          <a:p>
            <a:pPr lvl="2"/>
            <a:r>
              <a:rPr lang="en-US" sz="2000" dirty="0" err="1"/>
              <a:t>YouthRules</a:t>
            </a:r>
            <a:r>
              <a:rPr lang="en-US" sz="2000" dirty="0"/>
              <a:t>!</a:t>
            </a:r>
            <a:br>
              <a:rPr lang="en-US" sz="2000" dirty="0"/>
            </a:br>
            <a:r>
              <a:rPr lang="en-US" sz="2000" dirty="0"/>
              <a:t>Preparing the 21st Century Workforce</a:t>
            </a:r>
            <a:br>
              <a:rPr lang="en-US" sz="2000" dirty="0"/>
            </a:br>
            <a:r>
              <a:rPr lang="en-US" sz="2000" dirty="0"/>
              <a:t>http://www.youthrules.dol.gov/index.htm</a:t>
            </a:r>
          </a:p>
          <a:p>
            <a:pPr lvl="1"/>
            <a:r>
              <a:rPr lang="en-US" sz="2000" dirty="0"/>
              <a:t>Videos:</a:t>
            </a:r>
          </a:p>
          <a:p>
            <a:pPr lvl="2"/>
            <a:r>
              <a:rPr lang="en-US" sz="2000" dirty="0"/>
              <a:t>Lewis Hine: The child </a:t>
            </a:r>
            <a:r>
              <a:rPr lang="en-US" sz="2000" dirty="0" err="1"/>
              <a:t>labour</a:t>
            </a:r>
            <a:r>
              <a:rPr lang="en-US" sz="2000" dirty="0"/>
              <a:t> photos that shamed America</a:t>
            </a:r>
            <a:br>
              <a:rPr lang="en-US" sz="2000" dirty="0"/>
            </a:br>
            <a:r>
              <a:rPr lang="en-US" sz="2000" dirty="0"/>
              <a:t>Lewis Hine is most famous for his photographs of the construction workers who helped build the Empire State Building in 1930.</a:t>
            </a:r>
            <a:br>
              <a:rPr lang="en-US" sz="2000" dirty="0"/>
            </a:br>
            <a:r>
              <a:rPr lang="en-US" sz="2000" dirty="0"/>
              <a:t>http://www.bbc.co.uk/news/magazine-17673213</a:t>
            </a:r>
          </a:p>
          <a:p>
            <a:pPr lvl="2"/>
            <a:r>
              <a:rPr lang="en-US" sz="2000" dirty="0"/>
              <a:t>The Fight to End Child Labor</a:t>
            </a:r>
            <a:br>
              <a:rPr lang="en-US" sz="2000" dirty="0"/>
            </a:br>
            <a:r>
              <a:rPr lang="en-US" sz="2000" dirty="0"/>
              <a:t>Discover how unions put an end to child labor in factories during the early 1900's, along with excessive hours and pay cuts.</a:t>
            </a:r>
            <a:br>
              <a:rPr lang="en-US" sz="2000" dirty="0"/>
            </a:br>
            <a:r>
              <a:rPr lang="en-US" sz="2000" dirty="0"/>
              <a:t>http://www.history.com/videos/the-fight-to-end-child-labor#the-fight-to-end-child-labor</a:t>
            </a:r>
          </a:p>
        </p:txBody>
      </p:sp>
    </p:spTree>
    <p:extLst>
      <p:ext uri="{BB962C8B-B14F-4D97-AF65-F5344CB8AC3E}">
        <p14:creationId xmlns:p14="http://schemas.microsoft.com/office/powerpoint/2010/main" val="3708392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Roles and Responsibilities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Legal Responsibilities</a:t>
            </a:r>
          </a:p>
          <a:p>
            <a:pPr lvl="1"/>
            <a:r>
              <a:rPr lang="en-US" dirty="0"/>
              <a:t>Child Labor Laws</a:t>
            </a:r>
          </a:p>
        </p:txBody>
      </p:sp>
      <p:pic>
        <p:nvPicPr>
          <p:cNvPr id="4" name="Picture 3">
            <a:extLst>
              <a:ext uri="{FF2B5EF4-FFF2-40B4-BE49-F238E27FC236}">
                <a16:creationId xmlns:a16="http://schemas.microsoft.com/office/drawing/2014/main" id="{7F097815-262B-483A-8984-619F9DB9189A}"/>
              </a:ext>
            </a:extLst>
          </p:cNvPr>
          <p:cNvPicPr>
            <a:picLocks noChangeAspect="1"/>
          </p:cNvPicPr>
          <p:nvPr/>
        </p:nvPicPr>
        <p:blipFill>
          <a:blip r:embed="rId3"/>
          <a:stretch>
            <a:fillRect/>
          </a:stretch>
        </p:blipFill>
        <p:spPr>
          <a:xfrm>
            <a:off x="7383440" y="1935634"/>
            <a:ext cx="2828270" cy="4219104"/>
          </a:xfrm>
          <a:prstGeom prst="rect">
            <a:avLst/>
          </a:prstGeom>
        </p:spPr>
      </p:pic>
      <p:pic>
        <p:nvPicPr>
          <p:cNvPr id="6" name="Picture 5">
            <a:extLst>
              <a:ext uri="{FF2B5EF4-FFF2-40B4-BE49-F238E27FC236}">
                <a16:creationId xmlns:a16="http://schemas.microsoft.com/office/drawing/2014/main" id="{818B0415-6E9C-4772-8552-CDD81C0FD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047" y="2974659"/>
            <a:ext cx="4490682" cy="3173415"/>
          </a:xfrm>
          <a:prstGeom prst="rect">
            <a:avLst/>
          </a:prstGeom>
        </p:spPr>
      </p:pic>
      <p:sp>
        <p:nvSpPr>
          <p:cNvPr id="7" name="Rectangle 6">
            <a:extLst>
              <a:ext uri="{FF2B5EF4-FFF2-40B4-BE49-F238E27FC236}">
                <a16:creationId xmlns:a16="http://schemas.microsoft.com/office/drawing/2014/main" id="{7E200CED-52DD-4E19-A302-C3AA2CEDCD22}"/>
              </a:ext>
            </a:extLst>
          </p:cNvPr>
          <p:cNvSpPr/>
          <p:nvPr/>
        </p:nvSpPr>
        <p:spPr>
          <a:xfrm>
            <a:off x="996136" y="6127625"/>
            <a:ext cx="4394729" cy="553998"/>
          </a:xfrm>
          <a:prstGeom prst="rect">
            <a:avLst/>
          </a:prstGeom>
        </p:spPr>
        <p:txBody>
          <a:bodyPr wrap="square">
            <a:spAutoFit/>
          </a:bodyPr>
          <a:lstStyle/>
          <a:p>
            <a:r>
              <a:rPr lang="en-US" sz="1500" dirty="0">
                <a:latin typeface="Open Sans"/>
              </a:rPr>
              <a:t>https://www.archives.gov/files/education/lessons/hine-photos/images/cigar-factory.gif</a:t>
            </a:r>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Legal Responsibilities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Family Medical Leave Act</a:t>
            </a:r>
          </a:p>
          <a:p>
            <a:pPr lvl="1"/>
            <a:r>
              <a:rPr lang="en-US" dirty="0"/>
              <a:t>Texas Family Code</a:t>
            </a:r>
          </a:p>
        </p:txBody>
      </p:sp>
      <p:pic>
        <p:nvPicPr>
          <p:cNvPr id="4" name="Picture 3">
            <a:extLst>
              <a:ext uri="{FF2B5EF4-FFF2-40B4-BE49-F238E27FC236}">
                <a16:creationId xmlns:a16="http://schemas.microsoft.com/office/drawing/2014/main" id="{A910F7C1-A4D8-423B-AFFE-55C1668AF5BC}"/>
              </a:ext>
            </a:extLst>
          </p:cNvPr>
          <p:cNvPicPr>
            <a:picLocks noChangeAspect="1"/>
          </p:cNvPicPr>
          <p:nvPr/>
        </p:nvPicPr>
        <p:blipFill>
          <a:blip r:embed="rId3"/>
          <a:stretch>
            <a:fillRect/>
          </a:stretch>
        </p:blipFill>
        <p:spPr>
          <a:xfrm>
            <a:off x="4177068" y="2672149"/>
            <a:ext cx="3619500" cy="3619500"/>
          </a:xfrm>
          <a:prstGeom prst="rect">
            <a:avLst/>
          </a:prstGeom>
        </p:spPr>
      </p:pic>
    </p:spTree>
    <p:extLst>
      <p:ext uri="{BB962C8B-B14F-4D97-AF65-F5344CB8AC3E}">
        <p14:creationId xmlns:p14="http://schemas.microsoft.com/office/powerpoint/2010/main" val="477978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Family and Medical Leave Act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Entitles eligible employees to take unpaid, job-protected leave</a:t>
            </a:r>
          </a:p>
          <a:p>
            <a:pPr lvl="1"/>
            <a:r>
              <a:rPr lang="en-US" dirty="0"/>
              <a:t>Twelve workweeks of leave in a 12-month period</a:t>
            </a:r>
          </a:p>
          <a:p>
            <a:pPr lvl="2"/>
            <a:r>
              <a:rPr lang="en-US" sz="2400" dirty="0"/>
              <a:t>The birth of a child and to care for the newborn child within one year of birth</a:t>
            </a:r>
          </a:p>
          <a:p>
            <a:pPr lvl="2"/>
            <a:r>
              <a:rPr lang="en-US" sz="2400" dirty="0"/>
              <a:t>The placement with the employee of a child for adoption or foster care and to care for the newly placed child within one year of placement</a:t>
            </a:r>
          </a:p>
          <a:p>
            <a:pPr lvl="2"/>
            <a:r>
              <a:rPr lang="en-US" sz="2400" dirty="0"/>
              <a:t>To care for the employee’s spouse, child, or parent who has a serious health condition</a:t>
            </a:r>
          </a:p>
        </p:txBody>
      </p:sp>
    </p:spTree>
    <p:extLst>
      <p:ext uri="{BB962C8B-B14F-4D97-AF65-F5344CB8AC3E}">
        <p14:creationId xmlns:p14="http://schemas.microsoft.com/office/powerpoint/2010/main" val="1875171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Texas Family Code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Rights and Duties of a Parent (Sec. 151.001)</a:t>
            </a:r>
          </a:p>
          <a:p>
            <a:pPr lvl="1"/>
            <a:r>
              <a:rPr lang="en-US" dirty="0"/>
              <a:t>A parent has:</a:t>
            </a:r>
          </a:p>
          <a:p>
            <a:pPr lvl="2"/>
            <a:r>
              <a:rPr lang="en-US" sz="2400" dirty="0"/>
              <a:t>(1) the right to have physical possession, to direct the moral and religious training, and to designate the residence of the child</a:t>
            </a:r>
          </a:p>
          <a:p>
            <a:pPr lvl="2"/>
            <a:r>
              <a:rPr lang="en-US" sz="2400" dirty="0"/>
              <a:t>(2) the duty of care, control, protection, and reasonable discipline of the child</a:t>
            </a:r>
          </a:p>
          <a:p>
            <a:pPr lvl="2"/>
            <a:r>
              <a:rPr lang="en-US" sz="2400" dirty="0"/>
              <a:t>(3) the duty to support the child, including providing the child with clothing, food, shelter, medical and dental care, and education</a:t>
            </a:r>
          </a:p>
        </p:txBody>
      </p:sp>
    </p:spTree>
    <p:extLst>
      <p:ext uri="{BB962C8B-B14F-4D97-AF65-F5344CB8AC3E}">
        <p14:creationId xmlns:p14="http://schemas.microsoft.com/office/powerpoint/2010/main" val="741080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 Labor Laws</a:t>
            </a:r>
          </a:p>
        </p:txBody>
      </p:sp>
      <p:pic>
        <p:nvPicPr>
          <p:cNvPr id="5" name="Picture 4">
            <a:extLst>
              <a:ext uri="{FF2B5EF4-FFF2-40B4-BE49-F238E27FC236}">
                <a16:creationId xmlns:a16="http://schemas.microsoft.com/office/drawing/2014/main" id="{AD82270D-217C-475E-B81A-521510B32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840" y="1367498"/>
            <a:ext cx="3055458" cy="2159190"/>
          </a:xfrm>
          <a:prstGeom prst="rect">
            <a:avLst/>
          </a:prstGeom>
        </p:spPr>
      </p:pic>
      <p:pic>
        <p:nvPicPr>
          <p:cNvPr id="7" name="Picture 6">
            <a:extLst>
              <a:ext uri="{FF2B5EF4-FFF2-40B4-BE49-F238E27FC236}">
                <a16:creationId xmlns:a16="http://schemas.microsoft.com/office/drawing/2014/main" id="{08C137F9-6DDA-4F25-905B-516F563E8A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3060" y="1336431"/>
            <a:ext cx="3144644" cy="2243179"/>
          </a:xfrm>
          <a:prstGeom prst="rect">
            <a:avLst/>
          </a:prstGeom>
        </p:spPr>
      </p:pic>
      <p:pic>
        <p:nvPicPr>
          <p:cNvPr id="9" name="Picture 8">
            <a:extLst>
              <a:ext uri="{FF2B5EF4-FFF2-40B4-BE49-F238E27FC236}">
                <a16:creationId xmlns:a16="http://schemas.microsoft.com/office/drawing/2014/main" id="{074BF5CD-3F48-4407-AD53-DC63C82541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5920" y="4208229"/>
            <a:ext cx="3603578" cy="2564546"/>
          </a:xfrm>
          <a:prstGeom prst="rect">
            <a:avLst/>
          </a:prstGeom>
        </p:spPr>
      </p:pic>
      <p:sp>
        <p:nvSpPr>
          <p:cNvPr id="12" name="Rectangle 11">
            <a:extLst>
              <a:ext uri="{FF2B5EF4-FFF2-40B4-BE49-F238E27FC236}">
                <a16:creationId xmlns:a16="http://schemas.microsoft.com/office/drawing/2014/main" id="{A6B6C038-20F3-4C95-855F-D2BF0B427E2A}"/>
              </a:ext>
            </a:extLst>
          </p:cNvPr>
          <p:cNvSpPr/>
          <p:nvPr/>
        </p:nvSpPr>
        <p:spPr>
          <a:xfrm>
            <a:off x="527714" y="3510157"/>
            <a:ext cx="6096000" cy="553998"/>
          </a:xfrm>
          <a:prstGeom prst="rect">
            <a:avLst/>
          </a:prstGeom>
        </p:spPr>
        <p:txBody>
          <a:bodyPr>
            <a:spAutoFit/>
          </a:bodyPr>
          <a:lstStyle/>
          <a:p>
            <a:r>
              <a:rPr lang="en-US" sz="1500" dirty="0">
                <a:latin typeface="Open Sans"/>
              </a:rPr>
              <a:t>https://www.archives.gov/files/education/lessons/hine-photos/images/girls-weaving.gif</a:t>
            </a:r>
          </a:p>
        </p:txBody>
      </p:sp>
      <p:sp>
        <p:nvSpPr>
          <p:cNvPr id="13" name="Rectangle 12">
            <a:extLst>
              <a:ext uri="{FF2B5EF4-FFF2-40B4-BE49-F238E27FC236}">
                <a16:creationId xmlns:a16="http://schemas.microsoft.com/office/drawing/2014/main" id="{4C88E4E3-6C9D-44F8-B801-640E5E146A7B}"/>
              </a:ext>
            </a:extLst>
          </p:cNvPr>
          <p:cNvSpPr/>
          <p:nvPr/>
        </p:nvSpPr>
        <p:spPr>
          <a:xfrm>
            <a:off x="6473588" y="3494266"/>
            <a:ext cx="6096000" cy="553998"/>
          </a:xfrm>
          <a:prstGeom prst="rect">
            <a:avLst/>
          </a:prstGeom>
        </p:spPr>
        <p:txBody>
          <a:bodyPr>
            <a:spAutoFit/>
          </a:bodyPr>
          <a:lstStyle/>
          <a:p>
            <a:r>
              <a:rPr lang="en-US" sz="1500" dirty="0">
                <a:latin typeface="Open Sans"/>
              </a:rPr>
              <a:t>https://www.archives.gov/files/education/lessons/hine-photos/images/stringing-beans.gif</a:t>
            </a:r>
          </a:p>
        </p:txBody>
      </p:sp>
      <p:sp>
        <p:nvSpPr>
          <p:cNvPr id="14" name="Rectangle 13">
            <a:extLst>
              <a:ext uri="{FF2B5EF4-FFF2-40B4-BE49-F238E27FC236}">
                <a16:creationId xmlns:a16="http://schemas.microsoft.com/office/drawing/2014/main" id="{6433CDCD-9D67-431E-8DF4-5AE8743BFBE4}"/>
              </a:ext>
            </a:extLst>
          </p:cNvPr>
          <p:cNvSpPr/>
          <p:nvPr/>
        </p:nvSpPr>
        <p:spPr>
          <a:xfrm>
            <a:off x="7019498" y="5705023"/>
            <a:ext cx="6096000" cy="553998"/>
          </a:xfrm>
          <a:prstGeom prst="rect">
            <a:avLst/>
          </a:prstGeom>
        </p:spPr>
        <p:txBody>
          <a:bodyPr>
            <a:spAutoFit/>
          </a:bodyPr>
          <a:lstStyle/>
          <a:p>
            <a:r>
              <a:rPr lang="en-US" sz="1500" dirty="0">
                <a:latin typeface="Open Sans"/>
              </a:rPr>
              <a:t>https://www.archives.gov/files/education/lessons/hine-photos/images/bottle-factory.gif</a:t>
            </a:r>
          </a:p>
        </p:txBody>
      </p:sp>
    </p:spTree>
    <p:extLst>
      <p:ext uri="{BB962C8B-B14F-4D97-AF65-F5344CB8AC3E}">
        <p14:creationId xmlns:p14="http://schemas.microsoft.com/office/powerpoint/2010/main" val="2871907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Child Labor?</a:t>
            </a:r>
          </a:p>
        </p:txBody>
      </p:sp>
      <p:pic>
        <p:nvPicPr>
          <p:cNvPr id="4" name="Picture 3">
            <a:extLst>
              <a:ext uri="{FF2B5EF4-FFF2-40B4-BE49-F238E27FC236}">
                <a16:creationId xmlns:a16="http://schemas.microsoft.com/office/drawing/2014/main" id="{2088E6A4-E24A-476B-9A18-F4C8AEC81800}"/>
              </a:ext>
            </a:extLst>
          </p:cNvPr>
          <p:cNvPicPr>
            <a:picLocks noChangeAspect="1"/>
          </p:cNvPicPr>
          <p:nvPr/>
        </p:nvPicPr>
        <p:blipFill>
          <a:blip r:embed="rId3"/>
          <a:stretch>
            <a:fillRect/>
          </a:stretch>
        </p:blipFill>
        <p:spPr>
          <a:xfrm>
            <a:off x="4519612" y="1857375"/>
            <a:ext cx="3152775" cy="3143250"/>
          </a:xfrm>
          <a:prstGeom prst="rect">
            <a:avLst/>
          </a:prstGeom>
        </p:spPr>
      </p:pic>
      <p:sp>
        <p:nvSpPr>
          <p:cNvPr id="7" name="Rectangle 6">
            <a:extLst>
              <a:ext uri="{FF2B5EF4-FFF2-40B4-BE49-F238E27FC236}">
                <a16:creationId xmlns:a16="http://schemas.microsoft.com/office/drawing/2014/main" id="{B6AA73F9-51B9-45EF-9364-40C116AAFB9E}"/>
              </a:ext>
            </a:extLst>
          </p:cNvPr>
          <p:cNvSpPr/>
          <p:nvPr/>
        </p:nvSpPr>
        <p:spPr>
          <a:xfrm>
            <a:off x="3498376" y="4750643"/>
            <a:ext cx="6096000" cy="646331"/>
          </a:xfrm>
          <a:prstGeom prst="rect">
            <a:avLst/>
          </a:prstGeom>
        </p:spPr>
        <p:txBody>
          <a:bodyPr>
            <a:spAutoFit/>
          </a:bodyPr>
          <a:lstStyle/>
          <a:p>
            <a:endParaRPr lang="en-US" dirty="0">
              <a:solidFill>
                <a:srgbClr val="000000"/>
              </a:solidFill>
              <a:latin typeface="Open Sans"/>
            </a:endParaRPr>
          </a:p>
          <a:p>
            <a:r>
              <a:rPr lang="en-US" dirty="0">
                <a:latin typeface="Open Sans"/>
              </a:rPr>
              <a:t>Source: National Archives and Records Administration </a:t>
            </a:r>
          </a:p>
        </p:txBody>
      </p:sp>
    </p:spTree>
    <p:extLst>
      <p:ext uri="{BB962C8B-B14F-4D97-AF65-F5344CB8AC3E}">
        <p14:creationId xmlns:p14="http://schemas.microsoft.com/office/powerpoint/2010/main" val="3080543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 Labor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Definition</a:t>
            </a:r>
          </a:p>
          <a:p>
            <a:pPr lvl="1"/>
            <a:r>
              <a:rPr lang="en-US" dirty="0"/>
              <a:t>Hazardous Work</a:t>
            </a:r>
          </a:p>
          <a:p>
            <a:pPr lvl="1"/>
            <a:r>
              <a:rPr lang="en-US" dirty="0"/>
              <a:t>Lewis Hine</a:t>
            </a:r>
          </a:p>
          <a:p>
            <a:pPr lvl="1"/>
            <a:r>
              <a:rPr lang="en-US" dirty="0"/>
              <a:t>History of Child Labor</a:t>
            </a:r>
          </a:p>
          <a:p>
            <a:pPr lvl="1"/>
            <a:r>
              <a:rPr lang="en-US" dirty="0"/>
              <a:t>Fair Labor Standards Act</a:t>
            </a:r>
          </a:p>
          <a:p>
            <a:pPr lvl="1"/>
            <a:r>
              <a:rPr lang="en-US" dirty="0"/>
              <a:t>Texas Child Labor Law</a:t>
            </a:r>
          </a:p>
        </p:txBody>
      </p:sp>
      <p:pic>
        <p:nvPicPr>
          <p:cNvPr id="4" name="Picture 3">
            <a:extLst>
              <a:ext uri="{FF2B5EF4-FFF2-40B4-BE49-F238E27FC236}">
                <a16:creationId xmlns:a16="http://schemas.microsoft.com/office/drawing/2014/main" id="{02F98E5E-7F7E-4641-9435-D6A58F0A14D2}"/>
              </a:ext>
            </a:extLst>
          </p:cNvPr>
          <p:cNvPicPr>
            <a:picLocks noChangeAspect="1"/>
          </p:cNvPicPr>
          <p:nvPr/>
        </p:nvPicPr>
        <p:blipFill>
          <a:blip r:embed="rId3"/>
          <a:stretch>
            <a:fillRect/>
          </a:stretch>
        </p:blipFill>
        <p:spPr>
          <a:xfrm>
            <a:off x="5189891" y="2243137"/>
            <a:ext cx="5610225" cy="2371725"/>
          </a:xfrm>
          <a:prstGeom prst="rect">
            <a:avLst/>
          </a:prstGeom>
        </p:spPr>
      </p:pic>
      <p:sp>
        <p:nvSpPr>
          <p:cNvPr id="6" name="Rectangle 5">
            <a:extLst>
              <a:ext uri="{FF2B5EF4-FFF2-40B4-BE49-F238E27FC236}">
                <a16:creationId xmlns:a16="http://schemas.microsoft.com/office/drawing/2014/main" id="{F7A16F3D-0FFB-48E9-9C62-3B301325662B}"/>
              </a:ext>
            </a:extLst>
          </p:cNvPr>
          <p:cNvSpPr/>
          <p:nvPr/>
        </p:nvSpPr>
        <p:spPr>
          <a:xfrm>
            <a:off x="5189891" y="4214752"/>
            <a:ext cx="6096000" cy="800219"/>
          </a:xfrm>
          <a:prstGeom prst="rect">
            <a:avLst/>
          </a:prstGeom>
        </p:spPr>
        <p:txBody>
          <a:bodyPr>
            <a:spAutoFit/>
          </a:bodyPr>
          <a:lstStyle/>
          <a:p>
            <a:endParaRPr lang="en-US" sz="2800" dirty="0">
              <a:solidFill>
                <a:srgbClr val="000000"/>
              </a:solidFill>
              <a:latin typeface="Arial" panose="020B0604020202020204" pitchFamily="34" charset="0"/>
            </a:endParaRPr>
          </a:p>
          <a:p>
            <a:r>
              <a:rPr lang="en-US" dirty="0">
                <a:latin typeface="Arial" panose="020B0604020202020204" pitchFamily="34" charset="0"/>
              </a:rPr>
              <a:t>Source: National Archives and Records Administration </a:t>
            </a:r>
            <a:endParaRPr lang="en-US" dirty="0"/>
          </a:p>
        </p:txBody>
      </p:sp>
    </p:spTree>
    <p:extLst>
      <p:ext uri="{BB962C8B-B14F-4D97-AF65-F5344CB8AC3E}">
        <p14:creationId xmlns:p14="http://schemas.microsoft.com/office/powerpoint/2010/main" val="418865973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70</TotalTime>
  <Words>1868</Words>
  <Application>Microsoft Office PowerPoint</Application>
  <PresentationFormat>Widescreen</PresentationFormat>
  <Paragraphs>194</Paragraphs>
  <Slides>19</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.AppleSystemUIFont</vt:lpstr>
      <vt:lpstr>Arial</vt:lpstr>
      <vt:lpstr>Calibri</vt:lpstr>
      <vt:lpstr>Open Sans</vt:lpstr>
      <vt:lpstr>Open Sans SemiBold</vt:lpstr>
      <vt:lpstr>2_Office Theme</vt:lpstr>
      <vt:lpstr>3_Office Theme</vt:lpstr>
      <vt:lpstr>A Look at Legal Responsibilities and Child Labor Laws</vt:lpstr>
      <vt:lpstr>PowerPoint Presentation</vt:lpstr>
      <vt:lpstr>Roles and Responsibilities</vt:lpstr>
      <vt:lpstr>Legal Responsibilities</vt:lpstr>
      <vt:lpstr>Family and Medical Leave Act</vt:lpstr>
      <vt:lpstr>Texas Family Code</vt:lpstr>
      <vt:lpstr>Child Labor Laws</vt:lpstr>
      <vt:lpstr>What Is Child Labor?</vt:lpstr>
      <vt:lpstr>Child Labor</vt:lpstr>
      <vt:lpstr>Definition</vt:lpstr>
      <vt:lpstr>Hazardous Work</vt:lpstr>
      <vt:lpstr>Lewis Hine</vt:lpstr>
      <vt:lpstr>The History of Child Labor</vt:lpstr>
      <vt:lpstr>The Fair Labor Standards Act (FLSA)</vt:lpstr>
      <vt:lpstr>Texas Child Labor Law</vt:lpstr>
      <vt:lpstr>Questions?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9</cp:revision>
  <cp:lastPrinted>2017-07-07T16:17:37Z</cp:lastPrinted>
  <dcterms:created xsi:type="dcterms:W3CDTF">2017-07-11T23:58:30Z</dcterms:created>
  <dcterms:modified xsi:type="dcterms:W3CDTF">2018-01-06T14:00:45Z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