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33"/>
  </p:notesMasterIdLst>
  <p:handoutMasterIdLst>
    <p:handoutMasterId r:id="rId34"/>
  </p:handoutMasterIdLst>
  <p:sldIdLst>
    <p:sldId id="322" r:id="rId6"/>
    <p:sldId id="319" r:id="rId7"/>
    <p:sldId id="323" r:id="rId8"/>
    <p:sldId id="324" r:id="rId9"/>
    <p:sldId id="325" r:id="rId10"/>
    <p:sldId id="326"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 id="344" r:id="rId29"/>
    <p:sldId id="345" r:id="rId30"/>
    <p:sldId id="347" r:id="rId31"/>
    <p:sldId id="346" r:id="rId3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45273" autoAdjust="0"/>
  </p:normalViewPr>
  <p:slideViewPr>
    <p:cSldViewPr snapToGrid="0">
      <p:cViewPr>
        <p:scale>
          <a:sx n="63" d="100"/>
          <a:sy n="63" d="100"/>
        </p:scale>
        <p:origin x="820" y="-668"/>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4" d="100"/>
          <a:sy n="64" d="100"/>
        </p:scale>
        <p:origin x="2395" y="8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Bentley" userId="0cee5f03-a695-4a03-a07a-8c9ce1847e1e" providerId="ADAL" clId="{7ED1516F-7BFB-46BA-A0B9-242E42B9975B}"/>
    <pc:docChg chg="addSld modSld">
      <pc:chgData name="Caroline Bentley" userId="0cee5f03-a695-4a03-a07a-8c9ce1847e1e" providerId="ADAL" clId="{7ED1516F-7BFB-46BA-A0B9-242E42B9975B}" dt="2017-11-16T17:12:24.731" v="4" actId="14100"/>
      <pc:docMkLst>
        <pc:docMk/>
      </pc:docMkLst>
      <pc:sldChg chg="modSp add">
        <pc:chgData name="Caroline Bentley" userId="0cee5f03-a695-4a03-a07a-8c9ce1847e1e" providerId="ADAL" clId="{7ED1516F-7BFB-46BA-A0B9-242E42B9975B}" dt="2017-11-16T17:12:24.731" v="4" actId="14100"/>
        <pc:sldMkLst>
          <pc:docMk/>
          <pc:sldMk cId="2923985671" sldId="323"/>
        </pc:sldMkLst>
        <pc:spChg chg="mod">
          <ac:chgData name="Caroline Bentley" userId="0cee5f03-a695-4a03-a07a-8c9ce1847e1e" providerId="ADAL" clId="{7ED1516F-7BFB-46BA-A0B9-242E42B9975B}" dt="2017-11-16T17:12:24.731" v="4" actId="14100"/>
          <ac:spMkLst>
            <pc:docMk/>
            <pc:sldMk cId="2923985671" sldId="323"/>
            <ac:spMk id="3" creationId="{FDA232F6-5995-4EA9-82E9-6269FFB1F290}"/>
          </ac:spMkLst>
        </pc:spChg>
      </pc:sldChg>
    </pc:docChg>
  </pc:docChgLst>
  <pc:docChgLst>
    <pc:chgData name="Caroline Bentley" userId="0cee5f03-a695-4a03-a07a-8c9ce1847e1e" providerId="ADAL" clId="{D93B2387-2141-498B-B6EA-2E260FB3FD19}"/>
    <pc:docChg chg="modSld">
      <pc:chgData name="Caroline Bentley" userId="0cee5f03-a695-4a03-a07a-8c9ce1847e1e" providerId="ADAL" clId="{D93B2387-2141-498B-B6EA-2E260FB3FD19}" dt="2017-11-16T17:58:35.964" v="0"/>
      <pc:docMkLst>
        <pc:docMk/>
      </pc:docMkLst>
      <pc:sldChg chg="modSp">
        <pc:chgData name="Caroline Bentley" userId="0cee5f03-a695-4a03-a07a-8c9ce1847e1e" providerId="ADAL" clId="{D93B2387-2141-498B-B6EA-2E260FB3FD19}" dt="2017-11-16T17:58:35.964" v="0"/>
        <pc:sldMkLst>
          <pc:docMk/>
          <pc:sldMk cId="2923985671" sldId="323"/>
        </pc:sldMkLst>
        <pc:spChg chg="mod">
          <ac:chgData name="Caroline Bentley" userId="0cee5f03-a695-4a03-a07a-8c9ce1847e1e" providerId="ADAL" clId="{D93B2387-2141-498B-B6EA-2E260FB3FD19}" dt="2017-11-16T17:58:35.964" v="0"/>
          <ac:spMkLst>
            <pc:docMk/>
            <pc:sldMk cId="2923985671" sldId="323"/>
            <ac:spMk id="3" creationId="{FDA232F6-5995-4EA9-82E9-6269FFB1F29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B77C31-8667-4DE4-AD05-C5951A7DBCD9}"/>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46F31A9-37CE-4598-85C2-C7A1286AE8F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D8E2FD8-9EED-478F-BC83-18EDD001AAB5}" type="datetimeFigureOut">
              <a:rPr lang="en-US" smtClean="0"/>
              <a:t>21-Jan-18</a:t>
            </a:fld>
            <a:endParaRPr lang="en-US"/>
          </a:p>
        </p:txBody>
      </p:sp>
      <p:sp>
        <p:nvSpPr>
          <p:cNvPr id="4" name="Footer Placeholder 3">
            <a:extLst>
              <a:ext uri="{FF2B5EF4-FFF2-40B4-BE49-F238E27FC236}">
                <a16:creationId xmlns:a16="http://schemas.microsoft.com/office/drawing/2014/main" id="{90E9A851-F312-43DC-8602-0CAC696EB8E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1E00B58-DF0B-4F7F-87D4-2A167E04E303}"/>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2886685-1DF0-4F10-A68E-3F2F3AEC1B21}" type="slidenum">
              <a:rPr lang="en-US" smtClean="0"/>
              <a:t>‹#›</a:t>
            </a:fld>
            <a:endParaRPr lang="en-US"/>
          </a:p>
        </p:txBody>
      </p:sp>
    </p:spTree>
    <p:extLst>
      <p:ext uri="{BB962C8B-B14F-4D97-AF65-F5344CB8AC3E}">
        <p14:creationId xmlns:p14="http://schemas.microsoft.com/office/powerpoint/2010/main" val="1291184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21-Jan-18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a:t>
            </a:fld>
            <a:endParaRPr lang="en-US"/>
          </a:p>
        </p:txBody>
      </p:sp>
    </p:spTree>
    <p:extLst>
      <p:ext uri="{BB962C8B-B14F-4D97-AF65-F5344CB8AC3E}">
        <p14:creationId xmlns:p14="http://schemas.microsoft.com/office/powerpoint/2010/main" val="3709029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Modelling ethical behaviors in the relationship with Human Services clients can include: </a:t>
            </a:r>
          </a:p>
          <a:p>
            <a:r>
              <a:rPr lang="en-US" sz="1200" b="0" i="0" u="none" strike="noStrike" kern="1200" baseline="0" dirty="0">
                <a:solidFill>
                  <a:schemeClr val="tx1"/>
                </a:solidFill>
                <a:latin typeface="+mn-lt"/>
                <a:ea typeface="+mn-ea"/>
                <a:cs typeface="+mn-cs"/>
              </a:rPr>
              <a:t>• offering prompt service and suggestions </a:t>
            </a:r>
          </a:p>
          <a:p>
            <a:r>
              <a:rPr lang="en-US" sz="1200" b="0" i="0" u="none" strike="noStrike" kern="1200" baseline="0" dirty="0">
                <a:solidFill>
                  <a:schemeClr val="tx1"/>
                </a:solidFill>
                <a:latin typeface="+mn-lt"/>
                <a:ea typeface="+mn-ea"/>
                <a:cs typeface="+mn-cs"/>
              </a:rPr>
              <a:t>• being honest </a:t>
            </a:r>
          </a:p>
          <a:p>
            <a:r>
              <a:rPr lang="en-US" sz="1200" b="0" i="0" u="none" strike="noStrike" kern="1200" baseline="0" dirty="0">
                <a:solidFill>
                  <a:schemeClr val="tx1"/>
                </a:solidFill>
                <a:latin typeface="+mn-lt"/>
                <a:ea typeface="+mn-ea"/>
                <a:cs typeface="+mn-cs"/>
              </a:rPr>
              <a:t>• providing efficient services </a:t>
            </a:r>
          </a:p>
          <a:p>
            <a:r>
              <a:rPr lang="en-US" sz="1200" b="0" i="0" u="none" strike="noStrike" kern="1200" baseline="0" dirty="0">
                <a:solidFill>
                  <a:schemeClr val="tx1"/>
                </a:solidFill>
                <a:latin typeface="+mn-lt"/>
                <a:ea typeface="+mn-ea"/>
                <a:cs typeface="+mn-cs"/>
              </a:rPr>
              <a:t>• protecting clients from fraud, deceit or misrepresentation </a:t>
            </a:r>
          </a:p>
          <a:p>
            <a:r>
              <a:rPr lang="en-US" sz="1200" b="0" i="0" u="none" strike="noStrike" kern="1200" baseline="0" dirty="0">
                <a:solidFill>
                  <a:schemeClr val="tx1"/>
                </a:solidFill>
                <a:latin typeface="+mn-lt"/>
                <a:ea typeface="+mn-ea"/>
                <a:cs typeface="+mn-cs"/>
              </a:rPr>
              <a:t>• immediately disclosing any conflicts of interest </a:t>
            </a:r>
          </a:p>
          <a:p>
            <a:r>
              <a:rPr lang="en-US" sz="1200" b="0" i="0" u="none" strike="noStrike" kern="1200" baseline="0" dirty="0">
                <a:solidFill>
                  <a:schemeClr val="tx1"/>
                </a:solidFill>
                <a:latin typeface="+mn-lt"/>
                <a:ea typeface="+mn-ea"/>
                <a:cs typeface="+mn-cs"/>
              </a:rPr>
              <a:t>• making recommendations for service based on the preferences and needs of the client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11</a:t>
            </a:fld>
            <a:endParaRPr lang="en-US"/>
          </a:p>
        </p:txBody>
      </p:sp>
    </p:spTree>
    <p:extLst>
      <p:ext uri="{BB962C8B-B14F-4D97-AF65-F5344CB8AC3E}">
        <p14:creationId xmlns:p14="http://schemas.microsoft.com/office/powerpoint/2010/main" val="141603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These are the figures for 2014. As you can see by the figures, identity theft/fraud is occurring more and more every year. As an employee, it is your responsibility to always protect your client’s personal information and financial assets. </a:t>
            </a:r>
          </a:p>
          <a:p>
            <a:r>
              <a:rPr lang="en-US" sz="1200" b="0" i="0" u="none" strike="noStrike" kern="1200" baseline="0" dirty="0">
                <a:solidFill>
                  <a:schemeClr val="tx1"/>
                </a:solidFill>
                <a:latin typeface="+mn-lt"/>
                <a:ea typeface="+mn-ea"/>
                <a:cs typeface="+mn-cs"/>
              </a:rPr>
              <a:t>Statistic Brain Research Institute </a:t>
            </a:r>
          </a:p>
          <a:p>
            <a:r>
              <a:rPr lang="en-US" sz="1200" b="0" i="0" u="none" strike="noStrike" kern="1200" baseline="0" dirty="0">
                <a:solidFill>
                  <a:schemeClr val="tx1"/>
                </a:solidFill>
                <a:latin typeface="+mn-lt"/>
                <a:ea typeface="+mn-ea"/>
                <a:cs typeface="+mn-cs"/>
              </a:rPr>
              <a:t>Identity Theft/ Fraud Statistics. </a:t>
            </a:r>
          </a:p>
          <a:p>
            <a:r>
              <a:rPr lang="en-US" sz="1200" b="0" i="0" u="none" strike="noStrike" kern="1200" baseline="0" dirty="0">
                <a:solidFill>
                  <a:schemeClr val="tx1"/>
                </a:solidFill>
                <a:latin typeface="+mn-lt"/>
                <a:ea typeface="+mn-ea"/>
                <a:cs typeface="+mn-cs"/>
              </a:rPr>
              <a:t>http://www.statisticbrain.com/identity-theft-fraud-statistics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12</a:t>
            </a:fld>
            <a:endParaRPr lang="en-US"/>
          </a:p>
        </p:txBody>
      </p:sp>
    </p:spTree>
    <p:extLst>
      <p:ext uri="{BB962C8B-B14F-4D97-AF65-F5344CB8AC3E}">
        <p14:creationId xmlns:p14="http://schemas.microsoft.com/office/powerpoint/2010/main" val="23253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Click on hyperlink to view infographic: </a:t>
            </a:r>
          </a:p>
          <a:p>
            <a:r>
              <a:rPr lang="en-US" sz="1200" b="0" i="0" u="none" strike="noStrike" kern="1200" baseline="0" dirty="0">
                <a:solidFill>
                  <a:schemeClr val="tx1"/>
                </a:solidFill>
                <a:latin typeface="+mn-lt"/>
                <a:ea typeface="+mn-ea"/>
                <a:cs typeface="+mn-cs"/>
              </a:rPr>
              <a:t>State of Business Ethics in the United States [Infographic] According to the data in the infographic, most reports of employee misconduct include more than one “violation.” Misuse of company time ranks in the top spot with 33% of reports citing it, followed by abusive behavior (21%), lying to employees (20%), company resource abuse (20%), and violating company Internet use policies (16%), respectively. http://www.womenonbusiness.com/state-of-business-ethics-in-the-united-states-infographic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13</a:t>
            </a:fld>
            <a:endParaRPr lang="en-US"/>
          </a:p>
        </p:txBody>
      </p:sp>
    </p:spTree>
    <p:extLst>
      <p:ext uri="{BB962C8B-B14F-4D97-AF65-F5344CB8AC3E}">
        <p14:creationId xmlns:p14="http://schemas.microsoft.com/office/powerpoint/2010/main" val="2563951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What does this mean to you? Allow time for class discussion.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14</a:t>
            </a:fld>
            <a:endParaRPr lang="en-US"/>
          </a:p>
        </p:txBody>
      </p:sp>
    </p:spTree>
    <p:extLst>
      <p:ext uri="{BB962C8B-B14F-4D97-AF65-F5344CB8AC3E}">
        <p14:creationId xmlns:p14="http://schemas.microsoft.com/office/powerpoint/2010/main" val="1749403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Look at Workplace Ethics in the Human Services Industry Copyright © Texas Education Agency, 2015. All rights reserved. </a:t>
            </a:r>
          </a:p>
          <a:p>
            <a:r>
              <a:rPr lang="en-US" sz="1200" b="0" i="0" u="none" strike="noStrike" kern="1200" baseline="0" dirty="0">
                <a:solidFill>
                  <a:schemeClr val="tx1"/>
                </a:solidFill>
                <a:latin typeface="+mn-lt"/>
                <a:ea typeface="+mn-ea"/>
                <a:cs typeface="+mn-cs"/>
              </a:rPr>
              <a:t>Page15 </a:t>
            </a:r>
          </a:p>
          <a:p>
            <a:r>
              <a:rPr lang="en-US" sz="1200" b="0" i="0" u="none" strike="noStrike" kern="1200" baseline="0" dirty="0">
                <a:solidFill>
                  <a:schemeClr val="tx1"/>
                </a:solidFill>
                <a:latin typeface="+mn-lt"/>
                <a:ea typeface="+mn-ea"/>
                <a:cs typeface="+mn-cs"/>
              </a:rPr>
              <a:t>Slide 15 </a:t>
            </a:r>
          </a:p>
          <a:p>
            <a:r>
              <a:rPr lang="en-US" sz="1200" b="0" i="0" u="none" strike="noStrike" kern="1200" baseline="0" dirty="0">
                <a:solidFill>
                  <a:schemeClr val="tx1"/>
                </a:solidFill>
                <a:latin typeface="+mn-lt"/>
                <a:ea typeface="+mn-ea"/>
                <a:cs typeface="+mn-cs"/>
              </a:rPr>
              <a:t>We are now going to look at the legal responsibilities associated with providing human services to assure the best interests of clients.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15</a:t>
            </a:fld>
            <a:endParaRPr lang="en-US"/>
          </a:p>
        </p:txBody>
      </p:sp>
    </p:spTree>
    <p:extLst>
      <p:ext uri="{BB962C8B-B14F-4D97-AF65-F5344CB8AC3E}">
        <p14:creationId xmlns:p14="http://schemas.microsoft.com/office/powerpoint/2010/main" val="703302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Labor law (also called employment law) is the body of laws, administrative rulings, and precedents which address the legal rights of, and restrictions on, working people and their organizations. As such, it mediates many aspects of the relationship between trade unions, employers and employees. </a:t>
            </a:r>
          </a:p>
          <a:p>
            <a:r>
              <a:rPr lang="en-US" sz="1200" b="0" i="0" u="none" strike="noStrike" kern="1200" baseline="0" dirty="0">
                <a:solidFill>
                  <a:schemeClr val="tx1"/>
                </a:solidFill>
                <a:latin typeface="+mn-lt"/>
                <a:ea typeface="+mn-ea"/>
                <a:cs typeface="+mn-cs"/>
              </a:rPr>
              <a:t>Whether you hire your own employees or independent contractors, you will need to have a solid understanding of federal and state labor laws covering everything from benefits and wages to discrimination and harassment. These resources provide information about U.S. employment laws and regulations and how employers should comply with them. The Department of Labor (DOL) administers and enforces more than 180 federal laws. These mandates and the regulations that implement them cover many workplace activities for about 10 million employers and 125 million workers.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16</a:t>
            </a:fld>
            <a:endParaRPr lang="en-US"/>
          </a:p>
        </p:txBody>
      </p:sp>
    </p:spTree>
    <p:extLst>
      <p:ext uri="{BB962C8B-B14F-4D97-AF65-F5344CB8AC3E}">
        <p14:creationId xmlns:p14="http://schemas.microsoft.com/office/powerpoint/2010/main" val="3296907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Fair Labor Standards Act (FLSA) prescribes standards for wages and overtime pay, which affect most private and public employment. The act is administered by the Wage and Hour Division. It requires employers to pay covered employees who are not otherwise exempt at least the federal minimum wage and overtime pay of one-and-one-half-times the regular rate of pay. For nonagricultural operations, it restricts the hours that children under age 16 can work and forbids the employment of children under age 18 in certain jobs deemed too dangerous. For agricultural operations, it prohibits the employment of children under age 16 during school hours and in certain jobs deemed too dangerous.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17</a:t>
            </a:fld>
            <a:endParaRPr lang="en-US"/>
          </a:p>
        </p:txBody>
      </p:sp>
    </p:spTree>
    <p:extLst>
      <p:ext uri="{BB962C8B-B14F-4D97-AF65-F5344CB8AC3E}">
        <p14:creationId xmlns:p14="http://schemas.microsoft.com/office/powerpoint/2010/main" val="2480984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Fair Labor Standards Act (FLSA) exempts agricultural workers from overtime premium pay, but requires the payment of the minimum wage to workers employed on larger farms (farms employing more than approximately seven full-time workers. The Act has special child-labor regulations that apply to agricultural employment; children under 16 are forbidden to work during school hours and in certain jobs deemed too dangerous. Children employed on their families’ farms are exempt from these regulations. The Wage and Hour Division administers this law. OSHA also has special safety and health standards that may apply to agricultural operations.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18</a:t>
            </a:fld>
            <a:endParaRPr lang="en-US"/>
          </a:p>
        </p:txBody>
      </p:sp>
    </p:spTree>
    <p:extLst>
      <p:ext uri="{BB962C8B-B14F-4D97-AF65-F5344CB8AC3E}">
        <p14:creationId xmlns:p14="http://schemas.microsoft.com/office/powerpoint/2010/main" val="2984641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Occupational Safety and Health (OSH) Act is administered by the Occupational Safety and Health Administration (OSHA). Safety and health conditions in most private industries are regulated by OSHA or OSHA-approved state programs, which also cover public sector employers. Employers covered by the OSH Act must comply with the regulations and the safety and health standards promulgated by OSHA. Employers also have a general duty under the OSH Act to provide their employees with work and a workplace free from recognized, serious hazards.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19</a:t>
            </a:fld>
            <a:endParaRPr lang="en-US"/>
          </a:p>
        </p:txBody>
      </p:sp>
    </p:spTree>
    <p:extLst>
      <p:ext uri="{BB962C8B-B14F-4D97-AF65-F5344CB8AC3E}">
        <p14:creationId xmlns:p14="http://schemas.microsoft.com/office/powerpoint/2010/main" val="698204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Black Lung Benefits Act (BLBA) provides monthly cash payments and medical benefits to coal miners totally disabled from pneumoconiosis (“black lung disease”) arising from their employment in the nation’s coal mines.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The Energy Employees Occupational Illness Compensation Program Act (EEOICPA) is a compensation program that provides a lump-sum payment of $150,000 and prospective medical benefits to employees (or certain of their survivors) of the Department of Energy and its contractors and subcontractors as a result of cancer caused by exposure to radiation, or certain illnesses caused by exposure to beryllium or silica incurred in the performance of duty.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The Federal Employees’ Compensation Act (FECA), 5 U.S.C. 8101 et seq., establishes a comprehensive and exclusive workers’ compensation program which pays compensation for the disability or death of a federal employee resulting from personal injury sustained while in the performance of duty. The FECA, administered by OWCP, provides benefits for wage loss compensation for total or partial disability, schedule awards for permanent loss or loss of use of specified members of the body, related medical costs, and vocational rehabilitation.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The Longshore and Harbor Workers’ Compensation Act (LHWCA), administered by The Office of Workers Compensation Programs (OWCP), provides for compensation and medical care to certain maritime employees and to qualified dependent survivors of such employees who are disabled or die due to injuries that occur on the navigable waters of the United States, or in adjoining areas customarily used in loading, unloading, repairing or building a vessel.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20</a:t>
            </a:fld>
            <a:endParaRPr lang="en-US"/>
          </a:p>
        </p:txBody>
      </p:sp>
    </p:spTree>
    <p:extLst>
      <p:ext uri="{BB962C8B-B14F-4D97-AF65-F5344CB8AC3E}">
        <p14:creationId xmlns:p14="http://schemas.microsoft.com/office/powerpoint/2010/main" val="4211404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What are ethics? They are a set of (often unspoken – and generally understood) moral principles relating to a specified group, field or form of conduct. A group of moral principles, standards of behavior or set of values regarding proper conduct in the workplace. </a:t>
            </a:r>
          </a:p>
          <a:p>
            <a:r>
              <a:rPr lang="en-US" sz="1200" b="0" i="0" u="none" strike="noStrike" kern="1200" baseline="0" dirty="0">
                <a:solidFill>
                  <a:schemeClr val="tx1"/>
                </a:solidFill>
                <a:latin typeface="+mn-lt"/>
                <a:ea typeface="+mn-ea"/>
                <a:cs typeface="+mn-cs"/>
              </a:rPr>
              <a:t>Ethics on the job often deal with a code of conduct or a set of principles for BOTH the employer and the employee. Ask for and offer some examples of workplace ethics from both the employer and the employee.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a:t>
            </a:fld>
            <a:endParaRPr lang="en-US"/>
          </a:p>
        </p:txBody>
      </p:sp>
    </p:spTree>
    <p:extLst>
      <p:ext uri="{BB962C8B-B14F-4D97-AF65-F5344CB8AC3E}">
        <p14:creationId xmlns:p14="http://schemas.microsoft.com/office/powerpoint/2010/main" val="1722480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Employment Discrimination laws seek to prevent discrimination based on race, sex, religion, national origin, physical disability and age by employers. A growing body of law also seeks to prevent employment discrimination based on sexual orientation. </a:t>
            </a:r>
          </a:p>
          <a:p>
            <a:r>
              <a:rPr lang="en-US" sz="1200" b="0" i="0" u="none" strike="noStrike" kern="1200" baseline="0" dirty="0">
                <a:solidFill>
                  <a:schemeClr val="tx1"/>
                </a:solidFill>
                <a:latin typeface="+mn-lt"/>
                <a:ea typeface="+mn-ea"/>
                <a:cs typeface="+mn-cs"/>
              </a:rPr>
              <a:t>Discriminatory practices include: </a:t>
            </a:r>
          </a:p>
          <a:p>
            <a:r>
              <a:rPr lang="en-US" sz="1200" b="0" i="0" u="none" strike="noStrike" kern="1200" baseline="0" dirty="0">
                <a:solidFill>
                  <a:schemeClr val="tx1"/>
                </a:solidFill>
                <a:latin typeface="+mn-lt"/>
                <a:ea typeface="+mn-ea"/>
                <a:cs typeface="+mn-cs"/>
              </a:rPr>
              <a:t>• bias in hiring </a:t>
            </a:r>
          </a:p>
          <a:p>
            <a:r>
              <a:rPr lang="en-US" sz="1200" b="0" i="0" u="none" strike="noStrike" kern="1200" baseline="0" dirty="0">
                <a:solidFill>
                  <a:schemeClr val="tx1"/>
                </a:solidFill>
                <a:latin typeface="+mn-lt"/>
                <a:ea typeface="+mn-ea"/>
                <a:cs typeface="+mn-cs"/>
              </a:rPr>
              <a:t>• promotion </a:t>
            </a:r>
          </a:p>
          <a:p>
            <a:r>
              <a:rPr lang="en-US" sz="1200" b="0" i="0" u="none" strike="noStrike" kern="1200" baseline="0" dirty="0">
                <a:solidFill>
                  <a:schemeClr val="tx1"/>
                </a:solidFill>
                <a:latin typeface="+mn-lt"/>
                <a:ea typeface="+mn-ea"/>
                <a:cs typeface="+mn-cs"/>
              </a:rPr>
              <a:t>• job assignment </a:t>
            </a:r>
          </a:p>
          <a:p>
            <a:r>
              <a:rPr lang="en-US" sz="1200" b="0" i="0" u="none" strike="noStrike" kern="1200" baseline="0" dirty="0">
                <a:solidFill>
                  <a:schemeClr val="tx1"/>
                </a:solidFill>
                <a:latin typeface="+mn-lt"/>
                <a:ea typeface="+mn-ea"/>
                <a:cs typeface="+mn-cs"/>
              </a:rPr>
              <a:t>• termination </a:t>
            </a:r>
          </a:p>
          <a:p>
            <a:r>
              <a:rPr lang="en-US" sz="1200" b="0" i="0" u="none" strike="noStrike" kern="1200" baseline="0" dirty="0">
                <a:solidFill>
                  <a:schemeClr val="tx1"/>
                </a:solidFill>
                <a:latin typeface="+mn-lt"/>
                <a:ea typeface="+mn-ea"/>
                <a:cs typeface="+mn-cs"/>
              </a:rPr>
              <a:t>• compensation </a:t>
            </a:r>
          </a:p>
          <a:p>
            <a:r>
              <a:rPr lang="en-US" sz="1200" b="0" i="0" u="none" strike="noStrike" kern="1200" baseline="0" dirty="0">
                <a:solidFill>
                  <a:schemeClr val="tx1"/>
                </a:solidFill>
                <a:latin typeface="+mn-lt"/>
                <a:ea typeface="+mn-ea"/>
                <a:cs typeface="+mn-cs"/>
              </a:rPr>
              <a:t>• retaliation </a:t>
            </a:r>
          </a:p>
          <a:p>
            <a:r>
              <a:rPr lang="en-US" sz="1200" b="0" i="0" u="none" strike="noStrike" kern="1200" baseline="0" dirty="0">
                <a:solidFill>
                  <a:schemeClr val="tx1"/>
                </a:solidFill>
                <a:latin typeface="+mn-lt"/>
                <a:ea typeface="+mn-ea"/>
                <a:cs typeface="+mn-cs"/>
              </a:rPr>
              <a:t>• various types of harassment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main body of employment discrimination laws consists of federal and state statutes. The United States Constitution and some state constitutions provide additional protection when the employer is a governmental body or the government has taken significant steps to foster the discriminatory practice of the employer.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21</a:t>
            </a:fld>
            <a:endParaRPr lang="en-US"/>
          </a:p>
        </p:txBody>
      </p:sp>
    </p:spTree>
    <p:extLst>
      <p:ext uri="{BB962C8B-B14F-4D97-AF65-F5344CB8AC3E}">
        <p14:creationId xmlns:p14="http://schemas.microsoft.com/office/powerpoint/2010/main" val="4190563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Congress enacted the American with Disabilities Act (ADA) in 1990 to eliminate discrimination against those with handicaps. It prohibits discrimination based on a physical or mental handicap by employers engaged in interstate commerce and state governments. It is the nation’s first comprehensive civil rights law addressing the needs of people with disabilities, prohibiting discrimination in employment, public services, public accommodations and telecommunications. ADA prohibits discrimination more broadly than that explicitly outlined by Title VII. The EEOC interprets and enforces the Americans with Disabilities Act, while state statues also provide extensive protection. The complexity of issues arising under the ADA required developing a series of policy guidance designed to clarify and interpret the provisions of the law.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22</a:t>
            </a:fld>
            <a:endParaRPr lang="en-US"/>
          </a:p>
        </p:txBody>
      </p:sp>
    </p:spTree>
    <p:extLst>
      <p:ext uri="{BB962C8B-B14F-4D97-AF65-F5344CB8AC3E}">
        <p14:creationId xmlns:p14="http://schemas.microsoft.com/office/powerpoint/2010/main" val="3153303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According to the U.S. Equal Employment Opportunity Commission, http://www.eeoc.gov/eeoc/publications/fs-sex.cfm sexual harassment is a form of sex discrimination that violates Title VII of the Civil Rights Act of 1964. Specifically, unwelcome sexual advances, requests for sexual favors, and other physical or verbal conduct of a sexual nature constitutes sexual harassment when submission to or rejection of this conduct explicitly or implicitly affects an individual’s employment, unreasonably interferes with an individual’s work performance or creates an intimidating, hostile or offensive work environment.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23</a:t>
            </a:fld>
            <a:endParaRPr lang="en-US"/>
          </a:p>
        </p:txBody>
      </p:sp>
    </p:spTree>
    <p:extLst>
      <p:ext uri="{BB962C8B-B14F-4D97-AF65-F5344CB8AC3E}">
        <p14:creationId xmlns:p14="http://schemas.microsoft.com/office/powerpoint/2010/main" val="4263292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Diversity is the state or fact of being different, unlike. </a:t>
            </a:r>
          </a:p>
          <a:p>
            <a:r>
              <a:rPr lang="en-US" sz="1200" b="0" i="0" u="none" strike="noStrike" kern="1200" baseline="0" dirty="0">
                <a:solidFill>
                  <a:schemeClr val="tx1"/>
                </a:solidFill>
                <a:latin typeface="+mn-lt"/>
                <a:ea typeface="+mn-ea"/>
                <a:cs typeface="+mn-cs"/>
              </a:rPr>
              <a:t>Workplace diversity is a people issue, focused on the differences and similarities that people bring to an organization. It is usually defined broadly to include dimensions beyond those specified legally in equal opportunity and affirmative action non-discrimination statutes. Diversity is often interpreted to include dimensions which influence the identities and perspectives that people bring, such as profession, education, parental status and geographic location. </a:t>
            </a:r>
          </a:p>
          <a:p>
            <a:r>
              <a:rPr lang="en-US" sz="1200" b="0" i="0" u="none" strike="noStrike" kern="1200" baseline="0" dirty="0">
                <a:solidFill>
                  <a:schemeClr val="tx1"/>
                </a:solidFill>
                <a:latin typeface="+mn-lt"/>
                <a:ea typeface="+mn-ea"/>
                <a:cs typeface="+mn-cs"/>
              </a:rPr>
              <a:t>With the world becoming more mobile and diverse, diversity has taken on a new importance in the workplace. </a:t>
            </a:r>
          </a:p>
          <a:p>
            <a:r>
              <a:rPr lang="en-US" sz="1200" b="0" i="0" u="none" strike="noStrike" kern="1200" baseline="0" dirty="0">
                <a:solidFill>
                  <a:schemeClr val="tx1"/>
                </a:solidFill>
                <a:latin typeface="+mn-lt"/>
                <a:ea typeface="+mn-ea"/>
                <a:cs typeface="+mn-cs"/>
              </a:rPr>
              <a:t>The variety of experiences and perspective which arise from differences include: </a:t>
            </a:r>
          </a:p>
          <a:p>
            <a:r>
              <a:rPr lang="en-US" sz="1200" b="0" i="0" u="none" strike="noStrike" kern="1200" baseline="0" dirty="0">
                <a:solidFill>
                  <a:schemeClr val="tx1"/>
                </a:solidFill>
                <a:latin typeface="+mn-lt"/>
                <a:ea typeface="+mn-ea"/>
                <a:cs typeface="+mn-cs"/>
              </a:rPr>
              <a:t>• age </a:t>
            </a:r>
          </a:p>
          <a:p>
            <a:r>
              <a:rPr lang="en-US" sz="1200" b="0" i="0" u="none" strike="noStrike" kern="1200" baseline="0" dirty="0">
                <a:solidFill>
                  <a:schemeClr val="tx1"/>
                </a:solidFill>
                <a:latin typeface="+mn-lt"/>
                <a:ea typeface="+mn-ea"/>
                <a:cs typeface="+mn-cs"/>
              </a:rPr>
              <a:t>• culture </a:t>
            </a:r>
          </a:p>
          <a:p>
            <a:r>
              <a:rPr lang="en-US" sz="1200" b="0" i="0" u="none" strike="noStrike" kern="1200" baseline="0" dirty="0">
                <a:solidFill>
                  <a:schemeClr val="tx1"/>
                </a:solidFill>
                <a:latin typeface="+mn-lt"/>
                <a:ea typeface="+mn-ea"/>
                <a:cs typeface="+mn-cs"/>
              </a:rPr>
              <a:t>• gender </a:t>
            </a:r>
          </a:p>
          <a:p>
            <a:r>
              <a:rPr lang="en-US" sz="1200" b="0" i="0" u="none" strike="noStrike" kern="1200" baseline="0" dirty="0">
                <a:solidFill>
                  <a:schemeClr val="tx1"/>
                </a:solidFill>
                <a:latin typeface="+mn-lt"/>
                <a:ea typeface="+mn-ea"/>
                <a:cs typeface="+mn-cs"/>
              </a:rPr>
              <a:t>• gender identity </a:t>
            </a:r>
          </a:p>
          <a:p>
            <a:r>
              <a:rPr lang="en-US" sz="1200" b="0" i="0" u="none" strike="noStrike" kern="1200" baseline="0" dirty="0">
                <a:solidFill>
                  <a:schemeClr val="tx1"/>
                </a:solidFill>
                <a:latin typeface="+mn-lt"/>
                <a:ea typeface="+mn-ea"/>
                <a:cs typeface="+mn-cs"/>
              </a:rPr>
              <a:t>• heritage </a:t>
            </a:r>
          </a:p>
          <a:p>
            <a:r>
              <a:rPr lang="en-US" sz="1200" b="0" i="0" u="none" strike="noStrike" kern="1200" baseline="0" dirty="0">
                <a:solidFill>
                  <a:schemeClr val="tx1"/>
                </a:solidFill>
                <a:latin typeface="+mn-lt"/>
                <a:ea typeface="+mn-ea"/>
                <a:cs typeface="+mn-cs"/>
              </a:rPr>
              <a:t>• mental or physical abilities </a:t>
            </a:r>
          </a:p>
          <a:p>
            <a:r>
              <a:rPr lang="en-US" sz="1200" b="0" i="0" u="none" strike="noStrike" kern="1200" baseline="0" dirty="0">
                <a:solidFill>
                  <a:schemeClr val="tx1"/>
                </a:solidFill>
                <a:latin typeface="+mn-lt"/>
                <a:ea typeface="+mn-ea"/>
                <a:cs typeface="+mn-cs"/>
              </a:rPr>
              <a:t>• race </a:t>
            </a:r>
          </a:p>
          <a:p>
            <a:r>
              <a:rPr lang="en-US" sz="1200" b="0" i="0" u="none" strike="noStrike" kern="1200" baseline="0" dirty="0">
                <a:solidFill>
                  <a:schemeClr val="tx1"/>
                </a:solidFill>
                <a:latin typeface="+mn-lt"/>
                <a:ea typeface="+mn-ea"/>
                <a:cs typeface="+mn-cs"/>
              </a:rPr>
              <a:t>• religion </a:t>
            </a:r>
          </a:p>
          <a:p>
            <a:r>
              <a:rPr lang="en-US" sz="1200" b="0" i="0" u="none" strike="noStrike" kern="1200" baseline="0" dirty="0">
                <a:solidFill>
                  <a:schemeClr val="tx1"/>
                </a:solidFill>
                <a:latin typeface="+mn-lt"/>
                <a:ea typeface="+mn-ea"/>
                <a:cs typeface="+mn-cs"/>
              </a:rPr>
              <a:t>• sexual orientation </a:t>
            </a:r>
          </a:p>
          <a:p>
            <a:r>
              <a:rPr lang="en-US" sz="1200" b="0" i="0" u="none" strike="noStrike" kern="1200" baseline="0" dirty="0">
                <a:solidFill>
                  <a:schemeClr val="tx1"/>
                </a:solidFill>
                <a:latin typeface="+mn-lt"/>
                <a:ea typeface="+mn-ea"/>
                <a:cs typeface="+mn-cs"/>
              </a:rPr>
              <a:t>• other characteristics must be taken into consideration in the work place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24</a:t>
            </a:fld>
            <a:endParaRPr lang="en-US"/>
          </a:p>
        </p:txBody>
      </p:sp>
    </p:spTree>
    <p:extLst>
      <p:ext uri="{BB962C8B-B14F-4D97-AF65-F5344CB8AC3E}">
        <p14:creationId xmlns:p14="http://schemas.microsoft.com/office/powerpoint/2010/main" val="1262453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25</a:t>
            </a:fld>
            <a:endParaRPr lang="en-US"/>
          </a:p>
        </p:txBody>
      </p:sp>
    </p:spTree>
    <p:extLst>
      <p:ext uri="{BB962C8B-B14F-4D97-AF65-F5344CB8AC3E}">
        <p14:creationId xmlns:p14="http://schemas.microsoft.com/office/powerpoint/2010/main" val="2423889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26</a:t>
            </a:fld>
            <a:endParaRPr lang="en-US"/>
          </a:p>
        </p:txBody>
      </p:sp>
    </p:spTree>
    <p:extLst>
      <p:ext uri="{BB962C8B-B14F-4D97-AF65-F5344CB8AC3E}">
        <p14:creationId xmlns:p14="http://schemas.microsoft.com/office/powerpoint/2010/main" val="2431757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27</a:t>
            </a:fld>
            <a:endParaRPr lang="en-US"/>
          </a:p>
        </p:txBody>
      </p:sp>
    </p:spTree>
    <p:extLst>
      <p:ext uri="{BB962C8B-B14F-4D97-AF65-F5344CB8AC3E}">
        <p14:creationId xmlns:p14="http://schemas.microsoft.com/office/powerpoint/2010/main" val="3386072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Click on hyperlink to view YouTube video: </a:t>
            </a:r>
          </a:p>
          <a:p>
            <a:r>
              <a:rPr lang="en-US" sz="1200" b="0" i="0" u="none" strike="noStrike" kern="1200" baseline="0" dirty="0">
                <a:solidFill>
                  <a:schemeClr val="tx1"/>
                </a:solidFill>
                <a:latin typeface="+mn-lt"/>
                <a:ea typeface="+mn-ea"/>
                <a:cs typeface="+mn-cs"/>
              </a:rPr>
              <a:t>Ethics in the Workplace! </a:t>
            </a:r>
          </a:p>
          <a:p>
            <a:r>
              <a:rPr lang="en-US" sz="1200" b="0" i="0" u="none" strike="noStrike" kern="1200" baseline="0" dirty="0">
                <a:solidFill>
                  <a:schemeClr val="tx1"/>
                </a:solidFill>
                <a:latin typeface="+mn-lt"/>
                <a:ea typeface="+mn-ea"/>
                <a:cs typeface="+mn-cs"/>
              </a:rPr>
              <a:t>A presentation on how companies can easily implement business ethics in the workplace and still achieve their goals. </a:t>
            </a:r>
          </a:p>
          <a:p>
            <a:r>
              <a:rPr lang="en-US" sz="1200" b="0" i="0" u="none" strike="noStrike" kern="1200" baseline="0" dirty="0">
                <a:solidFill>
                  <a:schemeClr val="tx1"/>
                </a:solidFill>
                <a:latin typeface="+mn-lt"/>
                <a:ea typeface="+mn-ea"/>
                <a:cs typeface="+mn-cs"/>
              </a:rPr>
              <a:t>http://youtu.be/0mUxMpMTT28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4</a:t>
            </a:fld>
            <a:endParaRPr lang="en-US"/>
          </a:p>
        </p:txBody>
      </p:sp>
    </p:spTree>
    <p:extLst>
      <p:ext uri="{BB962C8B-B14F-4D97-AF65-F5344CB8AC3E}">
        <p14:creationId xmlns:p14="http://schemas.microsoft.com/office/powerpoint/2010/main" val="2909287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list of work ethics for an employer or a company might be: </a:t>
            </a:r>
          </a:p>
          <a:p>
            <a:r>
              <a:rPr lang="en-US" sz="1200" b="0" i="0" u="none" strike="noStrike" kern="1200" baseline="0" dirty="0">
                <a:solidFill>
                  <a:schemeClr val="tx1"/>
                </a:solidFill>
                <a:latin typeface="+mn-lt"/>
                <a:ea typeface="+mn-ea"/>
                <a:cs typeface="+mn-cs"/>
              </a:rPr>
              <a:t>• To provide a safe work environment for all staff and employees </a:t>
            </a:r>
          </a:p>
          <a:p>
            <a:r>
              <a:rPr lang="en-US" sz="1200" b="0" i="0" u="none" strike="noStrike" kern="1200" baseline="0" dirty="0">
                <a:solidFill>
                  <a:schemeClr val="tx1"/>
                </a:solidFill>
                <a:latin typeface="+mn-lt"/>
                <a:ea typeface="+mn-ea"/>
                <a:cs typeface="+mn-cs"/>
              </a:rPr>
              <a:t>• To treat employees with dignity and respect </a:t>
            </a:r>
          </a:p>
          <a:p>
            <a:r>
              <a:rPr lang="en-US" sz="1200" b="0" i="0" u="none" strike="noStrike" kern="1200" baseline="0" dirty="0">
                <a:solidFill>
                  <a:schemeClr val="tx1"/>
                </a:solidFill>
                <a:latin typeface="+mn-lt"/>
                <a:ea typeface="+mn-ea"/>
                <a:cs typeface="+mn-cs"/>
              </a:rPr>
              <a:t>• To provide a fair wage for the services rendered </a:t>
            </a:r>
          </a:p>
          <a:p>
            <a:r>
              <a:rPr lang="en-US" sz="1200" b="0" i="0" u="none" strike="noStrike" kern="1200" baseline="0" dirty="0">
                <a:solidFill>
                  <a:schemeClr val="tx1"/>
                </a:solidFill>
                <a:latin typeface="+mn-lt"/>
                <a:ea typeface="+mn-ea"/>
                <a:cs typeface="+mn-cs"/>
              </a:rPr>
              <a:t>• To handle all business transactions with integrity and honesty </a:t>
            </a:r>
          </a:p>
          <a:p>
            <a:r>
              <a:rPr lang="en-US" sz="1200" b="0" i="0" u="none" strike="noStrike" kern="1200" baseline="0" dirty="0">
                <a:solidFill>
                  <a:schemeClr val="tx1"/>
                </a:solidFill>
                <a:latin typeface="+mn-lt"/>
                <a:ea typeface="+mn-ea"/>
                <a:cs typeface="+mn-cs"/>
              </a:rPr>
              <a:t>A list of work ethics for an employee might be: </a:t>
            </a:r>
          </a:p>
          <a:p>
            <a:r>
              <a:rPr lang="en-US" sz="1200" b="0" i="0" u="none" strike="noStrike" kern="1200" baseline="0" dirty="0">
                <a:solidFill>
                  <a:schemeClr val="tx1"/>
                </a:solidFill>
                <a:latin typeface="+mn-lt"/>
                <a:ea typeface="+mn-ea"/>
                <a:cs typeface="+mn-cs"/>
              </a:rPr>
              <a:t>• To show up on time </a:t>
            </a:r>
          </a:p>
          <a:p>
            <a:r>
              <a:rPr lang="en-US" sz="1200" b="0" i="0" u="none" strike="noStrike" kern="1200" baseline="0" dirty="0">
                <a:solidFill>
                  <a:schemeClr val="tx1"/>
                </a:solidFill>
                <a:latin typeface="+mn-lt"/>
                <a:ea typeface="+mn-ea"/>
                <a:cs typeface="+mn-cs"/>
              </a:rPr>
              <a:t>• To tend to company business the whole time while at work; giving it 100% </a:t>
            </a:r>
          </a:p>
          <a:p>
            <a:r>
              <a:rPr lang="en-US" sz="1200" b="0" i="0" u="none" strike="noStrike" kern="1200" baseline="0" dirty="0">
                <a:solidFill>
                  <a:schemeClr val="tx1"/>
                </a:solidFill>
                <a:latin typeface="+mn-lt"/>
                <a:ea typeface="+mn-ea"/>
                <a:cs typeface="+mn-cs"/>
              </a:rPr>
              <a:t>• To treat the company’s resources, equipment and products with care </a:t>
            </a:r>
          </a:p>
          <a:p>
            <a:r>
              <a:rPr lang="en-US" sz="1200" b="0" i="0" u="none" strike="noStrike" kern="1200" baseline="0" dirty="0">
                <a:solidFill>
                  <a:schemeClr val="tx1"/>
                </a:solidFill>
                <a:latin typeface="+mn-lt"/>
                <a:ea typeface="+mn-ea"/>
                <a:cs typeface="+mn-cs"/>
              </a:rPr>
              <a:t>• To give respect to the company by working with honesty and integrity </a:t>
            </a:r>
          </a:p>
          <a:p>
            <a:r>
              <a:rPr lang="en-US" sz="1200" b="0" i="0" u="none" strike="noStrike" kern="1200" baseline="0" dirty="0">
                <a:solidFill>
                  <a:schemeClr val="tx1"/>
                </a:solidFill>
                <a:latin typeface="+mn-lt"/>
                <a:ea typeface="+mn-ea"/>
                <a:cs typeface="+mn-cs"/>
              </a:rPr>
              <a:t>Ask the students to list some ethical issues that might come up at job in Human Services.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5</a:t>
            </a:fld>
            <a:endParaRPr lang="en-US"/>
          </a:p>
        </p:txBody>
      </p:sp>
    </p:spTree>
    <p:extLst>
      <p:ext uri="{BB962C8B-B14F-4D97-AF65-F5344CB8AC3E}">
        <p14:creationId xmlns:p14="http://schemas.microsoft.com/office/powerpoint/2010/main" val="2985188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Allow time for class discussion.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6</a:t>
            </a:fld>
            <a:endParaRPr lang="en-US"/>
          </a:p>
        </p:txBody>
      </p:sp>
    </p:spTree>
    <p:extLst>
      <p:ext uri="{BB962C8B-B14F-4D97-AF65-F5344CB8AC3E}">
        <p14:creationId xmlns:p14="http://schemas.microsoft.com/office/powerpoint/2010/main" val="2267786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good work ethic is an attitude that combines hard work, good performance and dependable results. </a:t>
            </a:r>
          </a:p>
          <a:p>
            <a:r>
              <a:rPr lang="en-US" sz="1200" b="0" i="0" u="none" strike="noStrike" kern="1200" baseline="0" dirty="0">
                <a:solidFill>
                  <a:schemeClr val="tx1"/>
                </a:solidFill>
                <a:latin typeface="+mn-lt"/>
                <a:ea typeface="+mn-ea"/>
                <a:cs typeface="+mn-cs"/>
              </a:rPr>
              <a:t>How can your personal ethics help you develop strong relationships in a work environment? </a:t>
            </a:r>
          </a:p>
          <a:p>
            <a:r>
              <a:rPr lang="en-US" sz="1200" b="0" i="0" u="none" strike="noStrike" kern="1200" baseline="0" dirty="0">
                <a:solidFill>
                  <a:schemeClr val="tx1"/>
                </a:solidFill>
                <a:latin typeface="+mn-lt"/>
                <a:ea typeface="+mn-ea"/>
                <a:cs typeface="+mn-cs"/>
              </a:rPr>
              <a:t>Professional manner includes being: </a:t>
            </a:r>
          </a:p>
          <a:p>
            <a:r>
              <a:rPr lang="en-US" sz="1200" b="0" i="0" u="none" strike="noStrike" kern="1200" baseline="0" dirty="0">
                <a:solidFill>
                  <a:schemeClr val="tx1"/>
                </a:solidFill>
                <a:latin typeface="+mn-lt"/>
                <a:ea typeface="+mn-ea"/>
                <a:cs typeface="+mn-cs"/>
              </a:rPr>
              <a:t> on time </a:t>
            </a:r>
          </a:p>
          <a:p>
            <a:r>
              <a:rPr lang="en-US" sz="1200" b="0" i="0" u="none" strike="noStrike" kern="1200" baseline="0" dirty="0">
                <a:solidFill>
                  <a:schemeClr val="tx1"/>
                </a:solidFill>
                <a:latin typeface="+mn-lt"/>
                <a:ea typeface="+mn-ea"/>
                <a:cs typeface="+mn-cs"/>
              </a:rPr>
              <a:t> polite </a:t>
            </a:r>
          </a:p>
          <a:p>
            <a:r>
              <a:rPr lang="en-US" sz="1200" b="0" i="0" u="none" strike="noStrike" kern="1200" baseline="0" dirty="0">
                <a:solidFill>
                  <a:schemeClr val="tx1"/>
                </a:solidFill>
                <a:latin typeface="+mn-lt"/>
                <a:ea typeface="+mn-ea"/>
                <a:cs typeface="+mn-cs"/>
              </a:rPr>
              <a:t> respectful </a:t>
            </a:r>
          </a:p>
          <a:p>
            <a:r>
              <a:rPr lang="en-US" sz="1200" b="0" i="0" u="none" strike="noStrike" kern="1200" baseline="0" dirty="0">
                <a:solidFill>
                  <a:schemeClr val="tx1"/>
                </a:solidFill>
                <a:latin typeface="+mn-lt"/>
                <a:ea typeface="+mn-ea"/>
                <a:cs typeface="+mn-cs"/>
              </a:rPr>
              <a:t> dependable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Personal life includes: </a:t>
            </a:r>
          </a:p>
          <a:p>
            <a:r>
              <a:rPr lang="en-US" sz="1200" b="0" i="0" u="none" strike="noStrike" kern="1200" baseline="0" dirty="0">
                <a:solidFill>
                  <a:schemeClr val="tx1"/>
                </a:solidFill>
                <a:latin typeface="+mn-lt"/>
                <a:ea typeface="+mn-ea"/>
                <a:cs typeface="+mn-cs"/>
              </a:rPr>
              <a:t> separate work life from private life </a:t>
            </a:r>
          </a:p>
          <a:p>
            <a:r>
              <a:rPr lang="en-US" sz="1200" b="0" i="0" u="none" strike="noStrike" kern="1200" baseline="0" dirty="0">
                <a:solidFill>
                  <a:schemeClr val="tx1"/>
                </a:solidFill>
                <a:latin typeface="+mn-lt"/>
                <a:ea typeface="+mn-ea"/>
                <a:cs typeface="+mn-cs"/>
              </a:rPr>
              <a:t> avoid discussing personal problems </a:t>
            </a:r>
          </a:p>
          <a:p>
            <a:r>
              <a:rPr lang="en-US" sz="1200" b="0" i="0" u="none" strike="noStrike" kern="1200" baseline="0" dirty="0">
                <a:solidFill>
                  <a:schemeClr val="tx1"/>
                </a:solidFill>
                <a:latin typeface="+mn-lt"/>
                <a:ea typeface="+mn-ea"/>
                <a:cs typeface="+mn-cs"/>
              </a:rPr>
              <a:t> keep personal telephone calls to a minimum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Respect for resources includes: </a:t>
            </a:r>
          </a:p>
          <a:p>
            <a:r>
              <a:rPr lang="en-US" sz="1200" b="0" i="0" u="none" strike="noStrike" kern="1200" baseline="0" dirty="0">
                <a:solidFill>
                  <a:schemeClr val="tx1"/>
                </a:solidFill>
                <a:latin typeface="+mn-lt"/>
                <a:ea typeface="+mn-ea"/>
                <a:cs typeface="+mn-cs"/>
              </a:rPr>
              <a:t>Do not steal. It is illegal and unethical </a:t>
            </a:r>
          </a:p>
          <a:p>
            <a:r>
              <a:rPr lang="en-US" sz="1200" b="0" i="0" u="none" strike="noStrike" kern="1200" baseline="0" dirty="0">
                <a:solidFill>
                  <a:schemeClr val="tx1"/>
                </a:solidFill>
                <a:latin typeface="+mn-lt"/>
                <a:ea typeface="+mn-ea"/>
                <a:cs typeface="+mn-cs"/>
              </a:rPr>
              <a:t>Do not take items such as: </a:t>
            </a:r>
          </a:p>
          <a:p>
            <a:r>
              <a:rPr lang="en-US" sz="1200" b="0" i="0" u="none" strike="noStrike" kern="1200" baseline="0" dirty="0">
                <a:solidFill>
                  <a:schemeClr val="tx1"/>
                </a:solidFill>
                <a:latin typeface="+mn-lt"/>
                <a:ea typeface="+mn-ea"/>
                <a:cs typeface="+mn-cs"/>
              </a:rPr>
              <a:t> cash </a:t>
            </a:r>
          </a:p>
          <a:p>
            <a:r>
              <a:rPr lang="en-US" sz="1200" b="0" i="0" u="none" strike="noStrike" kern="1200" baseline="0" dirty="0">
                <a:solidFill>
                  <a:schemeClr val="tx1"/>
                </a:solidFill>
                <a:latin typeface="+mn-lt"/>
                <a:ea typeface="+mn-ea"/>
                <a:cs typeface="+mn-cs"/>
              </a:rPr>
              <a:t> food </a:t>
            </a:r>
          </a:p>
          <a:p>
            <a:r>
              <a:rPr lang="en-US" sz="1200" b="0" i="0" u="none" strike="noStrike" kern="1200" baseline="0" dirty="0">
                <a:solidFill>
                  <a:schemeClr val="tx1"/>
                </a:solidFill>
                <a:latin typeface="+mn-lt"/>
                <a:ea typeface="+mn-ea"/>
                <a:cs typeface="+mn-cs"/>
              </a:rPr>
              <a:t> office supplies </a:t>
            </a:r>
          </a:p>
          <a:p>
            <a:r>
              <a:rPr lang="en-US" sz="1200" b="0" i="0" u="none" strike="noStrike" kern="1200" baseline="0" dirty="0">
                <a:solidFill>
                  <a:schemeClr val="tx1"/>
                </a:solidFill>
                <a:latin typeface="+mn-lt"/>
                <a:ea typeface="+mn-ea"/>
                <a:cs typeface="+mn-cs"/>
              </a:rPr>
              <a:t> property </a:t>
            </a:r>
          </a:p>
          <a:p>
            <a:r>
              <a:rPr lang="en-US" sz="1200" b="0" i="0" u="none" strike="noStrike" kern="1200" baseline="0" dirty="0">
                <a:solidFill>
                  <a:schemeClr val="tx1"/>
                </a:solidFill>
                <a:latin typeface="+mn-lt"/>
                <a:ea typeface="+mn-ea"/>
                <a:cs typeface="+mn-cs"/>
              </a:rPr>
              <a:t> toiletries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Wasting resources costs the company money </a:t>
            </a:r>
          </a:p>
          <a:p>
            <a:r>
              <a:rPr lang="en-US" sz="1200" b="0" i="0" u="none" strike="noStrike" kern="1200" baseline="0" dirty="0">
                <a:solidFill>
                  <a:schemeClr val="tx1"/>
                </a:solidFill>
                <a:latin typeface="+mn-lt"/>
                <a:ea typeface="+mn-ea"/>
                <a:cs typeface="+mn-cs"/>
              </a:rPr>
              <a:t>Recycle items such as: </a:t>
            </a:r>
          </a:p>
          <a:p>
            <a:r>
              <a:rPr lang="en-US" sz="1200" b="0" i="0" u="none" strike="noStrike" kern="1200" baseline="0" dirty="0">
                <a:solidFill>
                  <a:schemeClr val="tx1"/>
                </a:solidFill>
                <a:latin typeface="+mn-lt"/>
                <a:ea typeface="+mn-ea"/>
                <a:cs typeface="+mn-cs"/>
              </a:rPr>
              <a:t> grease </a:t>
            </a:r>
          </a:p>
          <a:p>
            <a:r>
              <a:rPr lang="en-US" sz="1200" b="0" i="0" u="none" strike="noStrike" kern="1200" baseline="0" dirty="0">
                <a:solidFill>
                  <a:schemeClr val="tx1"/>
                </a:solidFill>
                <a:latin typeface="+mn-lt"/>
                <a:ea typeface="+mn-ea"/>
                <a:cs typeface="+mn-cs"/>
              </a:rPr>
              <a:t> paper products </a:t>
            </a:r>
          </a:p>
          <a:p>
            <a:r>
              <a:rPr lang="en-US" sz="1200" b="0" i="0" u="none" strike="noStrike" kern="1200" baseline="0" dirty="0">
                <a:solidFill>
                  <a:schemeClr val="tx1"/>
                </a:solidFill>
                <a:latin typeface="+mn-lt"/>
                <a:ea typeface="+mn-ea"/>
                <a:cs typeface="+mn-cs"/>
              </a:rPr>
              <a:t> oil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7</a:t>
            </a:fld>
            <a:endParaRPr lang="en-US"/>
          </a:p>
        </p:txBody>
      </p:sp>
    </p:spTree>
    <p:extLst>
      <p:ext uri="{BB962C8B-B14F-4D97-AF65-F5344CB8AC3E}">
        <p14:creationId xmlns:p14="http://schemas.microsoft.com/office/powerpoint/2010/main" val="3896947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Commitment and Excellence - the quality that supports all your abilities and skills to build a strong work ethic. With excellence, employees make the most of opportunities to improve their abilities and learn new skills </a:t>
            </a:r>
          </a:p>
          <a:p>
            <a:r>
              <a:rPr lang="en-US" sz="1200" b="0" i="0" u="none" strike="noStrike" kern="1200" baseline="0" dirty="0">
                <a:solidFill>
                  <a:schemeClr val="tx1"/>
                </a:solidFill>
                <a:latin typeface="+mn-lt"/>
                <a:ea typeface="+mn-ea"/>
                <a:cs typeface="+mn-cs"/>
              </a:rPr>
              <a:t>Flexibility - employees can adjust to changes without complaining </a:t>
            </a:r>
          </a:p>
          <a:p>
            <a:r>
              <a:rPr lang="en-US" sz="1200" b="0" i="0" u="none" strike="noStrike" kern="1200" baseline="0" dirty="0">
                <a:solidFill>
                  <a:schemeClr val="tx1"/>
                </a:solidFill>
                <a:latin typeface="+mn-lt"/>
                <a:ea typeface="+mn-ea"/>
                <a:cs typeface="+mn-cs"/>
              </a:rPr>
              <a:t>Honesty - employees admit their mistakes and find out how to prevent making them again </a:t>
            </a:r>
          </a:p>
          <a:p>
            <a:r>
              <a:rPr lang="en-US" sz="1200" b="0" i="0" u="none" strike="noStrike" kern="1200" baseline="0" dirty="0">
                <a:solidFill>
                  <a:schemeClr val="tx1"/>
                </a:solidFill>
                <a:latin typeface="+mn-lt"/>
                <a:ea typeface="+mn-ea"/>
                <a:cs typeface="+mn-cs"/>
              </a:rPr>
              <a:t>A reliable employee: </a:t>
            </a:r>
          </a:p>
          <a:p>
            <a:r>
              <a:rPr lang="en-US" sz="1200" b="0" i="0" u="none" strike="noStrike" kern="1200" baseline="0" dirty="0">
                <a:solidFill>
                  <a:schemeClr val="tx1"/>
                </a:solidFill>
                <a:latin typeface="+mn-lt"/>
                <a:ea typeface="+mn-ea"/>
                <a:cs typeface="+mn-cs"/>
              </a:rPr>
              <a:t>•Arrives at work on time </a:t>
            </a:r>
          </a:p>
          <a:p>
            <a:r>
              <a:rPr lang="en-US" sz="1200" b="0" i="0" u="none" strike="noStrike" kern="1200" baseline="0" dirty="0">
                <a:solidFill>
                  <a:schemeClr val="tx1"/>
                </a:solidFill>
                <a:latin typeface="+mn-lt"/>
                <a:ea typeface="+mn-ea"/>
                <a:cs typeface="+mn-cs"/>
              </a:rPr>
              <a:t>•Keeps personal matters separate from business matters </a:t>
            </a:r>
          </a:p>
          <a:p>
            <a:r>
              <a:rPr lang="en-US" sz="1200" b="0" i="0" u="none" strike="noStrike" kern="1200" baseline="0" dirty="0">
                <a:solidFill>
                  <a:schemeClr val="tx1"/>
                </a:solidFill>
                <a:latin typeface="+mn-lt"/>
                <a:ea typeface="+mn-ea"/>
                <a:cs typeface="+mn-cs"/>
              </a:rPr>
              <a:t>•Works a full shift </a:t>
            </a:r>
          </a:p>
          <a:p>
            <a:r>
              <a:rPr lang="en-US" sz="1200" b="0" i="0" u="none" strike="noStrike" kern="1200" baseline="0" dirty="0">
                <a:solidFill>
                  <a:schemeClr val="tx1"/>
                </a:solidFill>
                <a:latin typeface="+mn-lt"/>
                <a:ea typeface="+mn-ea"/>
                <a:cs typeface="+mn-cs"/>
              </a:rPr>
              <a:t>•Carries out a variety of assigned tasks without constant prompting </a:t>
            </a:r>
          </a:p>
          <a:p>
            <a:r>
              <a:rPr lang="en-US" sz="1200" b="0" i="0" u="none" strike="noStrike" kern="1200" baseline="0" dirty="0">
                <a:solidFill>
                  <a:schemeClr val="tx1"/>
                </a:solidFill>
                <a:latin typeface="+mn-lt"/>
                <a:ea typeface="+mn-ea"/>
                <a:cs typeface="+mn-cs"/>
              </a:rPr>
              <a:t>•Takes on extra work when necessary without complaint </a:t>
            </a:r>
          </a:p>
          <a:p>
            <a:r>
              <a:rPr lang="en-US" sz="1200" b="0" i="0" u="none" strike="noStrike" kern="1200" baseline="0" dirty="0">
                <a:solidFill>
                  <a:schemeClr val="tx1"/>
                </a:solidFill>
                <a:latin typeface="+mn-lt"/>
                <a:ea typeface="+mn-ea"/>
                <a:cs typeface="+mn-cs"/>
              </a:rPr>
              <a:t>•Gets enough rest to work effectively </a:t>
            </a:r>
          </a:p>
          <a:p>
            <a:r>
              <a:rPr lang="en-US" sz="1200" b="0" i="0" u="none" strike="noStrike" kern="1200" baseline="0" dirty="0">
                <a:solidFill>
                  <a:schemeClr val="tx1"/>
                </a:solidFill>
                <a:latin typeface="+mn-lt"/>
                <a:ea typeface="+mn-ea"/>
                <a:cs typeface="+mn-cs"/>
              </a:rPr>
              <a:t>•Maintains good personal, physical and mental health </a:t>
            </a:r>
          </a:p>
          <a:p>
            <a:r>
              <a:rPr lang="en-US" sz="1200" b="0" i="0" u="none" strike="noStrike" kern="1200" baseline="0" dirty="0">
                <a:solidFill>
                  <a:schemeClr val="tx1"/>
                </a:solidFill>
                <a:latin typeface="+mn-lt"/>
                <a:ea typeface="+mn-ea"/>
                <a:cs typeface="+mn-cs"/>
              </a:rPr>
              <a:t>Responsibility - employees show up for work on time and work diligently to become familiar with job duties and perform them correctly </a:t>
            </a:r>
          </a:p>
          <a:p>
            <a:r>
              <a:rPr lang="en-US" sz="1200" b="0" i="0" u="none" strike="noStrike" kern="1200" baseline="0" dirty="0">
                <a:solidFill>
                  <a:schemeClr val="tx1"/>
                </a:solidFill>
                <a:latin typeface="+mn-lt"/>
                <a:ea typeface="+mn-ea"/>
                <a:cs typeface="+mn-cs"/>
              </a:rPr>
              <a:t>Teamwork – employees work with a large team </a:t>
            </a:r>
          </a:p>
          <a:p>
            <a:r>
              <a:rPr lang="en-US" sz="1200" b="0" i="0" u="none" strike="noStrike" kern="1200" baseline="0" dirty="0">
                <a:solidFill>
                  <a:schemeClr val="tx1"/>
                </a:solidFill>
                <a:latin typeface="+mn-lt"/>
                <a:ea typeface="+mn-ea"/>
                <a:cs typeface="+mn-cs"/>
              </a:rPr>
              <a:t>How can joining a career and technical student organization help you build a good work ethic?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a:p>
        </p:txBody>
      </p:sp>
    </p:spTree>
    <p:extLst>
      <p:ext uri="{BB962C8B-B14F-4D97-AF65-F5344CB8AC3E}">
        <p14:creationId xmlns:p14="http://schemas.microsoft.com/office/powerpoint/2010/main" val="2735122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Click on hyperlink to view YouTube™ video: </a:t>
            </a:r>
          </a:p>
          <a:p>
            <a:r>
              <a:rPr lang="en-US" sz="1200" b="0" i="0" u="none" strike="noStrike" kern="1200" baseline="0" dirty="0">
                <a:solidFill>
                  <a:schemeClr val="tx1"/>
                </a:solidFill>
                <a:latin typeface="+mn-lt"/>
                <a:ea typeface="+mn-ea"/>
                <a:cs typeface="+mn-cs"/>
              </a:rPr>
              <a:t>United States Department of Labor </a:t>
            </a:r>
          </a:p>
          <a:p>
            <a:r>
              <a:rPr lang="en-US" sz="1200" b="0" i="0" u="none" strike="noStrike" kern="1200" baseline="0" dirty="0">
                <a:solidFill>
                  <a:schemeClr val="tx1"/>
                </a:solidFill>
                <a:latin typeface="+mn-lt"/>
                <a:ea typeface="+mn-ea"/>
                <a:cs typeface="+mn-cs"/>
              </a:rPr>
              <a:t>Soft Skills – Professionalism information. </a:t>
            </a:r>
          </a:p>
          <a:p>
            <a:r>
              <a:rPr lang="en-US" sz="1200" b="0" i="0" u="none" strike="noStrike" kern="1200" baseline="0" dirty="0">
                <a:solidFill>
                  <a:schemeClr val="tx1"/>
                </a:solidFill>
                <a:latin typeface="+mn-lt"/>
                <a:ea typeface="+mn-ea"/>
                <a:cs typeface="+mn-cs"/>
              </a:rPr>
              <a:t>http://youtu.be/7dPWVjQSad4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9</a:t>
            </a:fld>
            <a:endParaRPr lang="en-US"/>
          </a:p>
        </p:txBody>
      </p:sp>
    </p:spTree>
    <p:extLst>
      <p:ext uri="{BB962C8B-B14F-4D97-AF65-F5344CB8AC3E}">
        <p14:creationId xmlns:p14="http://schemas.microsoft.com/office/powerpoint/2010/main" val="1051193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 individual working in the field of Human Services should model behaviors that demonstrate stewardship of client assets such as: </a:t>
            </a:r>
          </a:p>
          <a:p>
            <a:r>
              <a:rPr lang="en-US" sz="1200" b="0" i="0" u="none" strike="noStrike" kern="1200" baseline="0" dirty="0">
                <a:solidFill>
                  <a:schemeClr val="tx1"/>
                </a:solidFill>
                <a:latin typeface="+mn-lt"/>
                <a:ea typeface="+mn-ea"/>
                <a:cs typeface="+mn-cs"/>
              </a:rPr>
              <a:t>• providing beneficial help </a:t>
            </a:r>
          </a:p>
          <a:p>
            <a:r>
              <a:rPr lang="en-US" sz="1200" b="0" i="0" u="none" strike="noStrike" kern="1200" baseline="0" dirty="0">
                <a:solidFill>
                  <a:schemeClr val="tx1"/>
                </a:solidFill>
                <a:latin typeface="+mn-lt"/>
                <a:ea typeface="+mn-ea"/>
                <a:cs typeface="+mn-cs"/>
              </a:rPr>
              <a:t>• suggestions to clients </a:t>
            </a:r>
          </a:p>
          <a:p>
            <a:r>
              <a:rPr lang="en-US" sz="1200" b="0" i="0" u="none" strike="noStrike" kern="1200" baseline="0" dirty="0">
                <a:solidFill>
                  <a:schemeClr val="tx1"/>
                </a:solidFill>
                <a:latin typeface="+mn-lt"/>
                <a:ea typeface="+mn-ea"/>
                <a:cs typeface="+mn-cs"/>
              </a:rPr>
              <a:t>• evaluating when a client needs an advocate </a:t>
            </a:r>
          </a:p>
          <a:p>
            <a:r>
              <a:rPr lang="en-US" sz="1200" b="0" i="0" u="none" strike="noStrike" kern="1200" baseline="0" dirty="0">
                <a:solidFill>
                  <a:schemeClr val="tx1"/>
                </a:solidFill>
                <a:latin typeface="+mn-lt"/>
                <a:ea typeface="+mn-ea"/>
                <a:cs typeface="+mn-cs"/>
              </a:rPr>
              <a:t>• following through with meeting these needs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10</a:t>
            </a:fld>
            <a:endParaRPr lang="en-US"/>
          </a:p>
        </p:txBody>
      </p:sp>
    </p:spTree>
    <p:extLst>
      <p:ext uri="{BB962C8B-B14F-4D97-AF65-F5344CB8AC3E}">
        <p14:creationId xmlns:p14="http://schemas.microsoft.com/office/powerpoint/2010/main" val="30128135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65361"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C40A44-36AE-481E-B090-1CC6ADC1BFB3}"/>
              </a:ext>
            </a:extLst>
          </p:cNvPr>
          <p:cNvSpPr>
            <a:spLocks noGrp="1"/>
          </p:cNvSpPr>
          <p:nvPr>
            <p:ph type="title"/>
          </p:nvPr>
        </p:nvSpPr>
        <p:spPr>
          <a:xfrm>
            <a:off x="4525346" y="477093"/>
            <a:ext cx="7462935" cy="3413772"/>
          </a:xfrm>
        </p:spPr>
        <p:txBody>
          <a:bodyPr>
            <a:normAutofit/>
          </a:bodyPr>
          <a:lstStyle>
            <a:lvl1pPr>
              <a:defRPr sz="7200">
                <a:solidFill>
                  <a:schemeClr val="bg1"/>
                </a:solidFill>
              </a:defRPr>
            </a:lvl1pPr>
          </a:lstStyle>
          <a:p>
            <a:r>
              <a:rPr lang="en-US" dirty="0"/>
              <a:t>Click to edit Master title style</a:t>
            </a: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l">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hyperlink" Target="http://www.womenonbusiness.com/state-of-business-ethics-in-the-united-states-infographic/"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0mUxMpMTT28&amp;feature=youtu.be"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7dPWVjQSad4&amp;feature=youtu.be"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D23808-E336-4296-8521-6F80DB5018F3}"/>
              </a:ext>
            </a:extLst>
          </p:cNvPr>
          <p:cNvSpPr>
            <a:spLocks noGrp="1"/>
          </p:cNvSpPr>
          <p:nvPr>
            <p:ph type="title"/>
          </p:nvPr>
        </p:nvSpPr>
        <p:spPr>
          <a:xfrm>
            <a:off x="4525345" y="1167973"/>
            <a:ext cx="7462935" cy="3413772"/>
          </a:xfrm>
        </p:spPr>
        <p:txBody>
          <a:bodyPr>
            <a:noAutofit/>
          </a:bodyPr>
          <a:lstStyle/>
          <a:p>
            <a:r>
              <a:rPr lang="en-US" dirty="0"/>
              <a:t>A Look at Workplace Ethics in the Human Services Industry</a:t>
            </a:r>
          </a:p>
        </p:txBody>
      </p:sp>
      <p:sp>
        <p:nvSpPr>
          <p:cNvPr id="2" name="Rectangle 1">
            <a:extLst>
              <a:ext uri="{FF2B5EF4-FFF2-40B4-BE49-F238E27FC236}">
                <a16:creationId xmlns:a16="http://schemas.microsoft.com/office/drawing/2014/main" id="{C3A9EA26-536A-4918-B983-C78B88CD8CC7}"/>
              </a:ext>
            </a:extLst>
          </p:cNvPr>
          <p:cNvSpPr/>
          <p:nvPr/>
        </p:nvSpPr>
        <p:spPr>
          <a:xfrm>
            <a:off x="4673599" y="5307303"/>
            <a:ext cx="7314681" cy="769441"/>
          </a:xfrm>
          <a:prstGeom prst="rect">
            <a:avLst/>
          </a:prstGeom>
        </p:spPr>
        <p:txBody>
          <a:bodyPr wrap="square">
            <a:spAutoFit/>
          </a:bodyPr>
          <a:lstStyle/>
          <a:p>
            <a:r>
              <a:rPr lang="en-US" sz="4400" dirty="0">
                <a:solidFill>
                  <a:schemeClr val="accent2">
                    <a:lumMod val="60000"/>
                    <a:lumOff val="40000"/>
                  </a:schemeClr>
                </a:solidFill>
                <a:latin typeface="Open Sans"/>
              </a:rPr>
              <a:t>Practicum in Human Services</a:t>
            </a:r>
          </a:p>
        </p:txBody>
      </p:sp>
    </p:spTree>
    <p:extLst>
      <p:ext uri="{BB962C8B-B14F-4D97-AF65-F5344CB8AC3E}">
        <p14:creationId xmlns:p14="http://schemas.microsoft.com/office/powerpoint/2010/main" val="668198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Model Behaviors towards Clients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May include:</a:t>
            </a:r>
          </a:p>
          <a:p>
            <a:pPr lvl="2"/>
            <a:r>
              <a:rPr lang="en-US" sz="2400" dirty="0"/>
              <a:t>providing beneficial help</a:t>
            </a:r>
          </a:p>
          <a:p>
            <a:pPr lvl="2"/>
            <a:r>
              <a:rPr lang="en-US" sz="2400" dirty="0"/>
              <a:t>suggestions to clients</a:t>
            </a:r>
          </a:p>
          <a:p>
            <a:pPr lvl="2"/>
            <a:r>
              <a:rPr lang="en-US" sz="2400" dirty="0"/>
              <a:t>evaluating when a client needs an advocate</a:t>
            </a:r>
          </a:p>
          <a:p>
            <a:pPr lvl="2"/>
            <a:r>
              <a:rPr lang="en-US" sz="2400" dirty="0"/>
              <a:t>following through with meeting these needs</a:t>
            </a:r>
          </a:p>
        </p:txBody>
      </p:sp>
      <p:pic>
        <p:nvPicPr>
          <p:cNvPr id="4" name="Picture 3">
            <a:extLst>
              <a:ext uri="{FF2B5EF4-FFF2-40B4-BE49-F238E27FC236}">
                <a16:creationId xmlns:a16="http://schemas.microsoft.com/office/drawing/2014/main" id="{1560E66E-DE9B-478E-8C7C-8EC72CDA0565}"/>
              </a:ext>
            </a:extLst>
          </p:cNvPr>
          <p:cNvPicPr>
            <a:picLocks noChangeAspect="1"/>
          </p:cNvPicPr>
          <p:nvPr/>
        </p:nvPicPr>
        <p:blipFill>
          <a:blip r:embed="rId3"/>
          <a:stretch>
            <a:fillRect/>
          </a:stretch>
        </p:blipFill>
        <p:spPr>
          <a:xfrm>
            <a:off x="8219440" y="3801112"/>
            <a:ext cx="3132955" cy="2092058"/>
          </a:xfrm>
          <a:prstGeom prst="rect">
            <a:avLst/>
          </a:prstGeom>
        </p:spPr>
      </p:pic>
    </p:spTree>
    <p:extLst>
      <p:ext uri="{BB962C8B-B14F-4D97-AF65-F5344CB8AC3E}">
        <p14:creationId xmlns:p14="http://schemas.microsoft.com/office/powerpoint/2010/main" val="374024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Modelling Ethical Behaviors 	</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Ethical behaviors can include:</a:t>
            </a:r>
          </a:p>
          <a:p>
            <a:pPr lvl="2"/>
            <a:r>
              <a:rPr lang="en-US" sz="2400" dirty="0"/>
              <a:t>offering prompt service and suggestions</a:t>
            </a:r>
          </a:p>
          <a:p>
            <a:pPr lvl="2"/>
            <a:r>
              <a:rPr lang="en-US" sz="2400" dirty="0"/>
              <a:t>being honest</a:t>
            </a:r>
          </a:p>
          <a:p>
            <a:pPr lvl="2"/>
            <a:r>
              <a:rPr lang="en-US" sz="2400" dirty="0"/>
              <a:t>providing efficient services</a:t>
            </a:r>
          </a:p>
          <a:p>
            <a:pPr lvl="2"/>
            <a:r>
              <a:rPr lang="en-US" sz="2400" dirty="0"/>
              <a:t>protecting clients from fraud, deceit or misrepresentation</a:t>
            </a:r>
          </a:p>
          <a:p>
            <a:pPr lvl="2"/>
            <a:r>
              <a:rPr lang="en-US" sz="2400" dirty="0"/>
              <a:t>immediately disclosing any conflicts of interest</a:t>
            </a:r>
          </a:p>
          <a:p>
            <a:pPr lvl="2"/>
            <a:r>
              <a:rPr lang="en-US" sz="2400" dirty="0"/>
              <a:t>making recommendations for service based on the preferences and needs of the client</a:t>
            </a:r>
          </a:p>
        </p:txBody>
      </p:sp>
      <p:pic>
        <p:nvPicPr>
          <p:cNvPr id="4" name="Picture 3">
            <a:extLst>
              <a:ext uri="{FF2B5EF4-FFF2-40B4-BE49-F238E27FC236}">
                <a16:creationId xmlns:a16="http://schemas.microsoft.com/office/drawing/2014/main" id="{E03D584A-632A-4969-AF2D-A56A78385B36}"/>
              </a:ext>
            </a:extLst>
          </p:cNvPr>
          <p:cNvPicPr>
            <a:picLocks noChangeAspect="1"/>
          </p:cNvPicPr>
          <p:nvPr/>
        </p:nvPicPr>
        <p:blipFill>
          <a:blip r:embed="rId3"/>
          <a:stretch>
            <a:fillRect/>
          </a:stretch>
        </p:blipFill>
        <p:spPr>
          <a:xfrm>
            <a:off x="5057206" y="4765040"/>
            <a:ext cx="2422125" cy="1818660"/>
          </a:xfrm>
          <a:prstGeom prst="rect">
            <a:avLst/>
          </a:prstGeom>
        </p:spPr>
      </p:pic>
    </p:spTree>
    <p:extLst>
      <p:ext uri="{BB962C8B-B14F-4D97-AF65-F5344CB8AC3E}">
        <p14:creationId xmlns:p14="http://schemas.microsoft.com/office/powerpoint/2010/main" val="2567288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Identity Theft/Fraud Statistics</a:t>
            </a:r>
          </a:p>
        </p:txBody>
      </p:sp>
      <p:pic>
        <p:nvPicPr>
          <p:cNvPr id="4" name="Picture 3">
            <a:extLst>
              <a:ext uri="{FF2B5EF4-FFF2-40B4-BE49-F238E27FC236}">
                <a16:creationId xmlns:a16="http://schemas.microsoft.com/office/drawing/2014/main" id="{5891896F-A5DD-418A-A93D-999009F5C91E}"/>
              </a:ext>
            </a:extLst>
          </p:cNvPr>
          <p:cNvPicPr>
            <a:picLocks noChangeAspect="1"/>
          </p:cNvPicPr>
          <p:nvPr/>
        </p:nvPicPr>
        <p:blipFill>
          <a:blip r:embed="rId3"/>
          <a:stretch>
            <a:fillRect/>
          </a:stretch>
        </p:blipFill>
        <p:spPr>
          <a:xfrm>
            <a:off x="740663" y="1624380"/>
            <a:ext cx="5847251" cy="3628340"/>
          </a:xfrm>
          <a:prstGeom prst="rect">
            <a:avLst/>
          </a:prstGeom>
        </p:spPr>
      </p:pic>
      <p:pic>
        <p:nvPicPr>
          <p:cNvPr id="5" name="Picture 4">
            <a:extLst>
              <a:ext uri="{FF2B5EF4-FFF2-40B4-BE49-F238E27FC236}">
                <a16:creationId xmlns:a16="http://schemas.microsoft.com/office/drawing/2014/main" id="{9D07AC1E-4687-4D19-B231-16A16F5FD7F2}"/>
              </a:ext>
            </a:extLst>
          </p:cNvPr>
          <p:cNvPicPr>
            <a:picLocks noChangeAspect="1"/>
          </p:cNvPicPr>
          <p:nvPr/>
        </p:nvPicPr>
        <p:blipFill>
          <a:blip r:embed="rId4"/>
          <a:stretch>
            <a:fillRect/>
          </a:stretch>
        </p:blipFill>
        <p:spPr>
          <a:xfrm>
            <a:off x="6800213" y="2237130"/>
            <a:ext cx="4446512" cy="2978100"/>
          </a:xfrm>
          <a:prstGeom prst="rect">
            <a:avLst/>
          </a:prstGeom>
        </p:spPr>
      </p:pic>
      <p:sp>
        <p:nvSpPr>
          <p:cNvPr id="6" name="Rectangle 5">
            <a:extLst>
              <a:ext uri="{FF2B5EF4-FFF2-40B4-BE49-F238E27FC236}">
                <a16:creationId xmlns:a16="http://schemas.microsoft.com/office/drawing/2014/main" id="{6D395174-2891-438D-BF53-46B06E6ED20F}"/>
              </a:ext>
            </a:extLst>
          </p:cNvPr>
          <p:cNvSpPr/>
          <p:nvPr/>
        </p:nvSpPr>
        <p:spPr>
          <a:xfrm>
            <a:off x="1100592" y="5600140"/>
            <a:ext cx="3950825" cy="369332"/>
          </a:xfrm>
          <a:prstGeom prst="rect">
            <a:avLst/>
          </a:prstGeom>
        </p:spPr>
        <p:txBody>
          <a:bodyPr wrap="none">
            <a:spAutoFit/>
          </a:bodyPr>
          <a:lstStyle/>
          <a:p>
            <a:r>
              <a:rPr lang="en-US" dirty="0">
                <a:solidFill>
                  <a:srgbClr val="000000"/>
                </a:solidFill>
                <a:latin typeface="Calibri" panose="020F0502020204030204" pitchFamily="34" charset="0"/>
              </a:rPr>
              <a:t>Source: Statistic Brain Research Institute</a:t>
            </a:r>
            <a:endParaRPr lang="en-US" dirty="0"/>
          </a:p>
        </p:txBody>
      </p:sp>
    </p:spTree>
    <p:extLst>
      <p:ext uri="{BB962C8B-B14F-4D97-AF65-F5344CB8AC3E}">
        <p14:creationId xmlns:p14="http://schemas.microsoft.com/office/powerpoint/2010/main" val="2218671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State of Business Ethics in the United States [Infographic]</a:t>
            </a:r>
          </a:p>
        </p:txBody>
      </p:sp>
      <p:pic>
        <p:nvPicPr>
          <p:cNvPr id="4" name="Picture 3">
            <a:hlinkClick r:id="rId3"/>
            <a:extLst>
              <a:ext uri="{FF2B5EF4-FFF2-40B4-BE49-F238E27FC236}">
                <a16:creationId xmlns:a16="http://schemas.microsoft.com/office/drawing/2014/main" id="{A2ECA971-C147-4CF1-877C-5485CB1C1F26}"/>
              </a:ext>
            </a:extLst>
          </p:cNvPr>
          <p:cNvPicPr>
            <a:picLocks noChangeAspect="1"/>
          </p:cNvPicPr>
          <p:nvPr/>
        </p:nvPicPr>
        <p:blipFill>
          <a:blip r:embed="rId4"/>
          <a:stretch>
            <a:fillRect/>
          </a:stretch>
        </p:blipFill>
        <p:spPr>
          <a:xfrm>
            <a:off x="4053840" y="2027237"/>
            <a:ext cx="3460115" cy="3127852"/>
          </a:xfrm>
          <a:prstGeom prst="rect">
            <a:avLst/>
          </a:prstGeom>
        </p:spPr>
      </p:pic>
    </p:spTree>
    <p:extLst>
      <p:ext uri="{BB962C8B-B14F-4D97-AF65-F5344CB8AC3E}">
        <p14:creationId xmlns:p14="http://schemas.microsoft.com/office/powerpoint/2010/main" val="3624861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887706-7175-43B8-B7DB-8512B273FB0F}"/>
              </a:ext>
            </a:extLst>
          </p:cNvPr>
          <p:cNvPicPr>
            <a:picLocks noChangeAspect="1"/>
          </p:cNvPicPr>
          <p:nvPr/>
        </p:nvPicPr>
        <p:blipFill>
          <a:blip r:embed="rId3"/>
          <a:stretch>
            <a:fillRect/>
          </a:stretch>
        </p:blipFill>
        <p:spPr>
          <a:xfrm>
            <a:off x="3349124" y="750490"/>
            <a:ext cx="5493751" cy="4625500"/>
          </a:xfrm>
          <a:prstGeom prst="rect">
            <a:avLst/>
          </a:prstGeom>
        </p:spPr>
      </p:pic>
    </p:spTree>
    <p:extLst>
      <p:ext uri="{BB962C8B-B14F-4D97-AF65-F5344CB8AC3E}">
        <p14:creationId xmlns:p14="http://schemas.microsoft.com/office/powerpoint/2010/main" val="2086077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Legal Responsibilities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Labor Laws</a:t>
            </a:r>
          </a:p>
          <a:p>
            <a:pPr lvl="2"/>
            <a:r>
              <a:rPr lang="en-US" sz="2400" dirty="0"/>
              <a:t>Discrimination</a:t>
            </a:r>
          </a:p>
          <a:p>
            <a:pPr lvl="2"/>
            <a:r>
              <a:rPr lang="en-US" sz="2400" dirty="0"/>
              <a:t>Americans with Disabilities Act</a:t>
            </a:r>
          </a:p>
          <a:p>
            <a:pPr lvl="2"/>
            <a:r>
              <a:rPr lang="en-US" sz="2400" dirty="0"/>
              <a:t>Sexual harassment</a:t>
            </a:r>
          </a:p>
          <a:p>
            <a:pPr lvl="1"/>
            <a:r>
              <a:rPr lang="en-US" dirty="0"/>
              <a:t>Diversity</a:t>
            </a:r>
          </a:p>
        </p:txBody>
      </p:sp>
      <p:pic>
        <p:nvPicPr>
          <p:cNvPr id="4" name="Picture 3">
            <a:extLst>
              <a:ext uri="{FF2B5EF4-FFF2-40B4-BE49-F238E27FC236}">
                <a16:creationId xmlns:a16="http://schemas.microsoft.com/office/drawing/2014/main" id="{D75BB25F-0F05-4D5B-A70A-D0816E9334E4}"/>
              </a:ext>
            </a:extLst>
          </p:cNvPr>
          <p:cNvPicPr>
            <a:picLocks noChangeAspect="1"/>
          </p:cNvPicPr>
          <p:nvPr/>
        </p:nvPicPr>
        <p:blipFill>
          <a:blip r:embed="rId3"/>
          <a:stretch>
            <a:fillRect/>
          </a:stretch>
        </p:blipFill>
        <p:spPr>
          <a:xfrm>
            <a:off x="7823200" y="2725452"/>
            <a:ext cx="2400332" cy="2361867"/>
          </a:xfrm>
          <a:prstGeom prst="rect">
            <a:avLst/>
          </a:prstGeom>
        </p:spPr>
      </p:pic>
    </p:spTree>
    <p:extLst>
      <p:ext uri="{BB962C8B-B14F-4D97-AF65-F5344CB8AC3E}">
        <p14:creationId xmlns:p14="http://schemas.microsoft.com/office/powerpoint/2010/main" val="4272422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Labor Law</a:t>
            </a:r>
          </a:p>
        </p:txBody>
      </p:sp>
      <p:pic>
        <p:nvPicPr>
          <p:cNvPr id="4" name="Picture 3">
            <a:extLst>
              <a:ext uri="{FF2B5EF4-FFF2-40B4-BE49-F238E27FC236}">
                <a16:creationId xmlns:a16="http://schemas.microsoft.com/office/drawing/2014/main" id="{5DCBB34C-5896-4930-82CE-9586167E2F08}"/>
              </a:ext>
            </a:extLst>
          </p:cNvPr>
          <p:cNvPicPr>
            <a:picLocks noChangeAspect="1"/>
          </p:cNvPicPr>
          <p:nvPr/>
        </p:nvPicPr>
        <p:blipFill>
          <a:blip r:embed="rId3"/>
          <a:stretch>
            <a:fillRect/>
          </a:stretch>
        </p:blipFill>
        <p:spPr>
          <a:xfrm>
            <a:off x="4578481" y="2448830"/>
            <a:ext cx="3035037" cy="3191690"/>
          </a:xfrm>
          <a:prstGeom prst="rect">
            <a:avLst/>
          </a:prstGeom>
        </p:spPr>
      </p:pic>
    </p:spTree>
    <p:extLst>
      <p:ext uri="{BB962C8B-B14F-4D97-AF65-F5344CB8AC3E}">
        <p14:creationId xmlns:p14="http://schemas.microsoft.com/office/powerpoint/2010/main" val="2999209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Fair Labor Standards Act (FLSA)</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The Fair Labor Standards Act (FLSA) prescribes standards for wages and overtime pay, which affect most private and public employment</a:t>
            </a:r>
          </a:p>
        </p:txBody>
      </p:sp>
      <p:pic>
        <p:nvPicPr>
          <p:cNvPr id="4" name="Picture 3">
            <a:extLst>
              <a:ext uri="{FF2B5EF4-FFF2-40B4-BE49-F238E27FC236}">
                <a16:creationId xmlns:a16="http://schemas.microsoft.com/office/drawing/2014/main" id="{E6B40C83-E63E-4DFD-A329-C827116CD026}"/>
              </a:ext>
            </a:extLst>
          </p:cNvPr>
          <p:cNvPicPr>
            <a:picLocks noChangeAspect="1"/>
          </p:cNvPicPr>
          <p:nvPr/>
        </p:nvPicPr>
        <p:blipFill>
          <a:blip r:embed="rId3"/>
          <a:stretch>
            <a:fillRect/>
          </a:stretch>
        </p:blipFill>
        <p:spPr>
          <a:xfrm>
            <a:off x="4750031" y="3327400"/>
            <a:ext cx="2691937" cy="2439249"/>
          </a:xfrm>
          <a:prstGeom prst="rect">
            <a:avLst/>
          </a:prstGeom>
        </p:spPr>
      </p:pic>
    </p:spTree>
    <p:extLst>
      <p:ext uri="{BB962C8B-B14F-4D97-AF65-F5344CB8AC3E}">
        <p14:creationId xmlns:p14="http://schemas.microsoft.com/office/powerpoint/2010/main" val="822471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Fair Labor Standards Act (FLSA)</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The Wage and Hour Division administers this law.</a:t>
            </a:r>
          </a:p>
          <a:p>
            <a:pPr lvl="1"/>
            <a:r>
              <a:rPr lang="en-US" dirty="0"/>
              <a:t>OSHA also has special safety and health standards that may apply to agricultural operations.</a:t>
            </a:r>
          </a:p>
        </p:txBody>
      </p:sp>
      <p:pic>
        <p:nvPicPr>
          <p:cNvPr id="4" name="Picture 3">
            <a:extLst>
              <a:ext uri="{FF2B5EF4-FFF2-40B4-BE49-F238E27FC236}">
                <a16:creationId xmlns:a16="http://schemas.microsoft.com/office/drawing/2014/main" id="{428746B2-9DD5-469E-AC78-F99D00E61E8A}"/>
              </a:ext>
            </a:extLst>
          </p:cNvPr>
          <p:cNvPicPr>
            <a:picLocks noChangeAspect="1"/>
          </p:cNvPicPr>
          <p:nvPr/>
        </p:nvPicPr>
        <p:blipFill>
          <a:blip r:embed="rId3"/>
          <a:stretch>
            <a:fillRect/>
          </a:stretch>
        </p:blipFill>
        <p:spPr>
          <a:xfrm>
            <a:off x="3863552" y="3608123"/>
            <a:ext cx="3813675" cy="2546615"/>
          </a:xfrm>
          <a:prstGeom prst="rect">
            <a:avLst/>
          </a:prstGeom>
        </p:spPr>
      </p:pic>
    </p:spTree>
    <p:extLst>
      <p:ext uri="{BB962C8B-B14F-4D97-AF65-F5344CB8AC3E}">
        <p14:creationId xmlns:p14="http://schemas.microsoft.com/office/powerpoint/2010/main" val="3980123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Occupational Safety and Health (OSH) Act</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Safety and health conditions in most private industries are regulated by OSHA or OSHA-approved state programs, which also cover public sector employers</a:t>
            </a:r>
          </a:p>
        </p:txBody>
      </p:sp>
      <p:pic>
        <p:nvPicPr>
          <p:cNvPr id="4" name="Picture 3">
            <a:extLst>
              <a:ext uri="{FF2B5EF4-FFF2-40B4-BE49-F238E27FC236}">
                <a16:creationId xmlns:a16="http://schemas.microsoft.com/office/drawing/2014/main" id="{562D69B3-C677-47C7-BA07-AD43741EB606}"/>
              </a:ext>
            </a:extLst>
          </p:cNvPr>
          <p:cNvPicPr>
            <a:picLocks noChangeAspect="1"/>
          </p:cNvPicPr>
          <p:nvPr/>
        </p:nvPicPr>
        <p:blipFill>
          <a:blip r:embed="rId3"/>
          <a:stretch>
            <a:fillRect/>
          </a:stretch>
        </p:blipFill>
        <p:spPr>
          <a:xfrm>
            <a:off x="4511040" y="3068736"/>
            <a:ext cx="2749588" cy="2855514"/>
          </a:xfrm>
          <a:prstGeom prst="rect">
            <a:avLst/>
          </a:prstGeom>
        </p:spPr>
      </p:pic>
    </p:spTree>
    <p:extLst>
      <p:ext uri="{BB962C8B-B14F-4D97-AF65-F5344CB8AC3E}">
        <p14:creationId xmlns:p14="http://schemas.microsoft.com/office/powerpoint/2010/main" val="4237948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Worker’s Compensation</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Black Lung Benefits Act</a:t>
            </a:r>
          </a:p>
          <a:p>
            <a:pPr lvl="1"/>
            <a:r>
              <a:rPr lang="en-US" dirty="0"/>
              <a:t>Energy Employees Occupational Illness Compensation Program Act</a:t>
            </a:r>
          </a:p>
          <a:p>
            <a:pPr lvl="1"/>
            <a:r>
              <a:rPr lang="en-US" dirty="0"/>
              <a:t>Federal Employees’ Compensation Act</a:t>
            </a:r>
          </a:p>
          <a:p>
            <a:pPr lvl="1"/>
            <a:r>
              <a:rPr lang="en-US" dirty="0"/>
              <a:t>Longshore and Harbor Workers Compensation Act</a:t>
            </a:r>
          </a:p>
        </p:txBody>
      </p:sp>
      <p:pic>
        <p:nvPicPr>
          <p:cNvPr id="4" name="Picture 3">
            <a:extLst>
              <a:ext uri="{FF2B5EF4-FFF2-40B4-BE49-F238E27FC236}">
                <a16:creationId xmlns:a16="http://schemas.microsoft.com/office/drawing/2014/main" id="{527A86E2-759D-4C14-BE46-89C9F45248A9}"/>
              </a:ext>
            </a:extLst>
          </p:cNvPr>
          <p:cNvPicPr>
            <a:picLocks noChangeAspect="1"/>
          </p:cNvPicPr>
          <p:nvPr/>
        </p:nvPicPr>
        <p:blipFill>
          <a:blip r:embed="rId3"/>
          <a:stretch>
            <a:fillRect/>
          </a:stretch>
        </p:blipFill>
        <p:spPr>
          <a:xfrm>
            <a:off x="4338319" y="3762160"/>
            <a:ext cx="2538665" cy="2529489"/>
          </a:xfrm>
          <a:prstGeom prst="rect">
            <a:avLst/>
          </a:prstGeom>
        </p:spPr>
      </p:pic>
    </p:spTree>
    <p:extLst>
      <p:ext uri="{BB962C8B-B14F-4D97-AF65-F5344CB8AC3E}">
        <p14:creationId xmlns:p14="http://schemas.microsoft.com/office/powerpoint/2010/main" val="1326524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Employment Discrimination</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Discrimination laws seek to prevent discrimination based on race, sex, religion, national origin, physical disability and age by employers</a:t>
            </a:r>
          </a:p>
        </p:txBody>
      </p:sp>
      <p:pic>
        <p:nvPicPr>
          <p:cNvPr id="4" name="Picture 3">
            <a:extLst>
              <a:ext uri="{FF2B5EF4-FFF2-40B4-BE49-F238E27FC236}">
                <a16:creationId xmlns:a16="http://schemas.microsoft.com/office/drawing/2014/main" id="{05220415-E8A0-48ED-B96A-B0FFDFE0E2A3}"/>
              </a:ext>
            </a:extLst>
          </p:cNvPr>
          <p:cNvPicPr>
            <a:picLocks noChangeAspect="1"/>
          </p:cNvPicPr>
          <p:nvPr/>
        </p:nvPicPr>
        <p:blipFill>
          <a:blip r:embed="rId3"/>
          <a:stretch>
            <a:fillRect/>
          </a:stretch>
        </p:blipFill>
        <p:spPr>
          <a:xfrm>
            <a:off x="4206240" y="3516182"/>
            <a:ext cx="3610475" cy="2396468"/>
          </a:xfrm>
          <a:prstGeom prst="rect">
            <a:avLst/>
          </a:prstGeom>
        </p:spPr>
      </p:pic>
    </p:spTree>
    <p:extLst>
      <p:ext uri="{BB962C8B-B14F-4D97-AF65-F5344CB8AC3E}">
        <p14:creationId xmlns:p14="http://schemas.microsoft.com/office/powerpoint/2010/main" val="2724395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American with Disabilities Act (ADA)</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Congress enacted the American with Disabilities Act (ADA) in 1990 to eliminate discrimination against those with handicaps</a:t>
            </a:r>
          </a:p>
        </p:txBody>
      </p:sp>
      <p:pic>
        <p:nvPicPr>
          <p:cNvPr id="4" name="Picture 3">
            <a:extLst>
              <a:ext uri="{FF2B5EF4-FFF2-40B4-BE49-F238E27FC236}">
                <a16:creationId xmlns:a16="http://schemas.microsoft.com/office/drawing/2014/main" id="{603E0693-5D67-41BA-970F-77E47775D686}"/>
              </a:ext>
            </a:extLst>
          </p:cNvPr>
          <p:cNvPicPr>
            <a:picLocks noChangeAspect="1"/>
          </p:cNvPicPr>
          <p:nvPr/>
        </p:nvPicPr>
        <p:blipFill>
          <a:blip r:embed="rId3"/>
          <a:stretch>
            <a:fillRect/>
          </a:stretch>
        </p:blipFill>
        <p:spPr>
          <a:xfrm>
            <a:off x="3708400" y="3055024"/>
            <a:ext cx="4067675" cy="2716225"/>
          </a:xfrm>
          <a:prstGeom prst="rect">
            <a:avLst/>
          </a:prstGeom>
        </p:spPr>
      </p:pic>
    </p:spTree>
    <p:extLst>
      <p:ext uri="{BB962C8B-B14F-4D97-AF65-F5344CB8AC3E}">
        <p14:creationId xmlns:p14="http://schemas.microsoft.com/office/powerpoint/2010/main" val="1013892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Sexual Harassment</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Sexual harassment when submission to or rejection of this conduct explicitly or implicitly affects an individual’s employment, unreasonably interferes with an individual’s work performance or creates an intimidating, hostile or offensive work environment</a:t>
            </a:r>
          </a:p>
        </p:txBody>
      </p:sp>
      <p:pic>
        <p:nvPicPr>
          <p:cNvPr id="4" name="Picture 3">
            <a:extLst>
              <a:ext uri="{FF2B5EF4-FFF2-40B4-BE49-F238E27FC236}">
                <a16:creationId xmlns:a16="http://schemas.microsoft.com/office/drawing/2014/main" id="{69D8D904-9245-4C9B-87D4-78016D80E4D6}"/>
              </a:ext>
            </a:extLst>
          </p:cNvPr>
          <p:cNvPicPr>
            <a:picLocks noChangeAspect="1"/>
          </p:cNvPicPr>
          <p:nvPr/>
        </p:nvPicPr>
        <p:blipFill>
          <a:blip r:embed="rId3"/>
          <a:stretch>
            <a:fillRect/>
          </a:stretch>
        </p:blipFill>
        <p:spPr>
          <a:xfrm>
            <a:off x="4297680" y="4049111"/>
            <a:ext cx="3153275" cy="2105627"/>
          </a:xfrm>
          <a:prstGeom prst="rect">
            <a:avLst/>
          </a:prstGeom>
        </p:spPr>
      </p:pic>
    </p:spTree>
    <p:extLst>
      <p:ext uri="{BB962C8B-B14F-4D97-AF65-F5344CB8AC3E}">
        <p14:creationId xmlns:p14="http://schemas.microsoft.com/office/powerpoint/2010/main" val="3700785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Diversity</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Workplace diversity is a people issue, focused on the differences and similarities that people bring to an organization</a:t>
            </a:r>
          </a:p>
        </p:txBody>
      </p:sp>
      <p:pic>
        <p:nvPicPr>
          <p:cNvPr id="4" name="Picture 3">
            <a:extLst>
              <a:ext uri="{FF2B5EF4-FFF2-40B4-BE49-F238E27FC236}">
                <a16:creationId xmlns:a16="http://schemas.microsoft.com/office/drawing/2014/main" id="{0D93DA4E-5F1E-4656-AED5-DB7BDD71B76E}"/>
              </a:ext>
            </a:extLst>
          </p:cNvPr>
          <p:cNvPicPr>
            <a:picLocks noChangeAspect="1"/>
          </p:cNvPicPr>
          <p:nvPr/>
        </p:nvPicPr>
        <p:blipFill>
          <a:blip r:embed="rId3"/>
          <a:stretch>
            <a:fillRect/>
          </a:stretch>
        </p:blipFill>
        <p:spPr>
          <a:xfrm>
            <a:off x="3974206" y="3296920"/>
            <a:ext cx="3751069" cy="2504809"/>
          </a:xfrm>
          <a:prstGeom prst="rect">
            <a:avLst/>
          </a:prstGeom>
        </p:spPr>
      </p:pic>
    </p:spTree>
    <p:extLst>
      <p:ext uri="{BB962C8B-B14F-4D97-AF65-F5344CB8AC3E}">
        <p14:creationId xmlns:p14="http://schemas.microsoft.com/office/powerpoint/2010/main" val="1120788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Questions?</a:t>
            </a:r>
          </a:p>
        </p:txBody>
      </p:sp>
      <p:pic>
        <p:nvPicPr>
          <p:cNvPr id="4" name="Picture 3">
            <a:extLst>
              <a:ext uri="{FF2B5EF4-FFF2-40B4-BE49-F238E27FC236}">
                <a16:creationId xmlns:a16="http://schemas.microsoft.com/office/drawing/2014/main" id="{92C52AF6-3B81-4D7B-8589-87097E656388}"/>
              </a:ext>
            </a:extLst>
          </p:cNvPr>
          <p:cNvPicPr>
            <a:picLocks noChangeAspect="1"/>
          </p:cNvPicPr>
          <p:nvPr/>
        </p:nvPicPr>
        <p:blipFill>
          <a:blip r:embed="rId3"/>
          <a:stretch>
            <a:fillRect/>
          </a:stretch>
        </p:blipFill>
        <p:spPr>
          <a:xfrm>
            <a:off x="4047009" y="2072640"/>
            <a:ext cx="3605308" cy="3609409"/>
          </a:xfrm>
          <a:prstGeom prst="rect">
            <a:avLst/>
          </a:prstGeom>
        </p:spPr>
      </p:pic>
    </p:spTree>
    <p:extLst>
      <p:ext uri="{BB962C8B-B14F-4D97-AF65-F5344CB8AC3E}">
        <p14:creationId xmlns:p14="http://schemas.microsoft.com/office/powerpoint/2010/main" val="2264590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283509"/>
            <a:ext cx="10741802" cy="4734318"/>
          </a:xfrm>
        </p:spPr>
        <p:txBody>
          <a:bodyPr/>
          <a:lstStyle/>
          <a:p>
            <a:pPr lvl="1"/>
            <a:r>
              <a:rPr lang="en-US" sz="1800" dirty="0"/>
              <a:t>Images:</a:t>
            </a:r>
          </a:p>
          <a:p>
            <a:pPr lvl="2"/>
            <a:r>
              <a:rPr lang="en-US" sz="1800" dirty="0"/>
              <a:t>Statistic Brain Research Institute.</a:t>
            </a:r>
          </a:p>
          <a:p>
            <a:pPr lvl="2"/>
            <a:r>
              <a:rPr lang="en-US" sz="1800" dirty="0"/>
              <a:t>Photos obtained through a license with Shutterstock.com</a:t>
            </a:r>
          </a:p>
          <a:p>
            <a:pPr lvl="2"/>
            <a:r>
              <a:rPr lang="en-US" sz="1800" dirty="0"/>
              <a:t>State of Business Ethics in the United States [Infographic].</a:t>
            </a:r>
          </a:p>
          <a:p>
            <a:pPr lvl="1"/>
            <a:r>
              <a:rPr lang="en-US" sz="1800" dirty="0"/>
              <a:t>Textbook:</a:t>
            </a:r>
          </a:p>
          <a:p>
            <a:pPr lvl="2"/>
            <a:r>
              <a:rPr lang="en-US" sz="1800" dirty="0"/>
              <a:t>Newberry, Betsy. Life skills for the 21st century: building a foundation for success. Boston: Prentice Hall, 2010. Print.</a:t>
            </a:r>
          </a:p>
          <a:p>
            <a:pPr lvl="1"/>
            <a:r>
              <a:rPr lang="en-US" sz="1800" dirty="0"/>
              <a:t>Websites:</a:t>
            </a:r>
          </a:p>
          <a:p>
            <a:pPr lvl="2"/>
            <a:r>
              <a:rPr lang="en-US" sz="1800" dirty="0"/>
              <a:t>Ethics Resource Center (ERC)</a:t>
            </a:r>
            <a:r>
              <a:rPr lang="en-US" sz="1800" dirty="0" err="1"/>
              <a:t>ERCis</a:t>
            </a:r>
            <a:r>
              <a:rPr lang="en-US" sz="1800" dirty="0"/>
              <a:t> a nonprofit, nonpartisan research organization, dedicated to independent research that advances high ethical standards and practices in public and private </a:t>
            </a:r>
            <a:r>
              <a:rPr lang="en-US" sz="1800" dirty="0" err="1"/>
              <a:t>institutions.http</a:t>
            </a:r>
            <a:r>
              <a:rPr lang="en-US" sz="1800" dirty="0"/>
              <a:t>://www.ethics.org</a:t>
            </a:r>
          </a:p>
          <a:p>
            <a:pPr lvl="2"/>
            <a:r>
              <a:rPr lang="en-US" sz="1800" dirty="0"/>
              <a:t>Statistic Brain Research </a:t>
            </a:r>
            <a:r>
              <a:rPr lang="en-US" sz="1800" dirty="0" err="1"/>
              <a:t>InstituteIdentity</a:t>
            </a:r>
            <a:r>
              <a:rPr lang="en-US" sz="1800" dirty="0"/>
              <a:t> Theft/ Fraud </a:t>
            </a:r>
            <a:r>
              <a:rPr lang="en-US" sz="1800" dirty="0" err="1"/>
              <a:t>Statistics.http</a:t>
            </a:r>
            <a:r>
              <a:rPr lang="en-US" sz="1800" dirty="0"/>
              <a:t>://www.statisticbrain.com/identity-theft-fraud-statistics</a:t>
            </a:r>
          </a:p>
        </p:txBody>
      </p:sp>
    </p:spTree>
    <p:extLst>
      <p:ext uri="{BB962C8B-B14F-4D97-AF65-F5344CB8AC3E}">
        <p14:creationId xmlns:p14="http://schemas.microsoft.com/office/powerpoint/2010/main" val="3762418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283509"/>
            <a:ext cx="10741802" cy="4734318"/>
          </a:xfrm>
        </p:spPr>
        <p:txBody>
          <a:bodyPr/>
          <a:lstStyle/>
          <a:p>
            <a:pPr lvl="1"/>
            <a:r>
              <a:rPr lang="en-US" sz="1800" dirty="0"/>
              <a:t>YouTube:</a:t>
            </a:r>
          </a:p>
          <a:p>
            <a:pPr lvl="2"/>
            <a:r>
              <a:rPr lang="en-US" sz="1800" dirty="0"/>
              <a:t>Ethics in the </a:t>
            </a:r>
            <a:r>
              <a:rPr lang="en-US" sz="1800" dirty="0" err="1"/>
              <a:t>Workplace!A</a:t>
            </a:r>
            <a:r>
              <a:rPr lang="en-US" sz="1800" dirty="0"/>
              <a:t> presentation on how companies can easily implement business ethics in the workplace and still achieve their goals. </a:t>
            </a:r>
            <a:br>
              <a:rPr lang="en-US" sz="1800" dirty="0"/>
            </a:br>
            <a:r>
              <a:rPr lang="en-US" sz="1800" dirty="0"/>
              <a:t>http://youtu.be/0mUxMpMTT28</a:t>
            </a:r>
          </a:p>
          <a:p>
            <a:pPr lvl="2"/>
            <a:r>
              <a:rPr lang="en-US" sz="1800" dirty="0"/>
              <a:t>United States Department of </a:t>
            </a:r>
            <a:r>
              <a:rPr lang="en-US" sz="1800" dirty="0" err="1"/>
              <a:t>LaborSoft</a:t>
            </a:r>
            <a:r>
              <a:rPr lang="en-US" sz="1800" dirty="0"/>
              <a:t> Skills –Professionalism information.</a:t>
            </a:r>
            <a:br>
              <a:rPr lang="en-US" sz="1800" dirty="0"/>
            </a:br>
            <a:r>
              <a:rPr lang="en-US" sz="1800" dirty="0"/>
              <a:t>http://youtu.be/7dPWVjQSad4</a:t>
            </a:r>
          </a:p>
        </p:txBody>
      </p:sp>
    </p:spTree>
    <p:extLst>
      <p:ext uri="{BB962C8B-B14F-4D97-AF65-F5344CB8AC3E}">
        <p14:creationId xmlns:p14="http://schemas.microsoft.com/office/powerpoint/2010/main" val="1805764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What are Workplace Ethics?	</a:t>
            </a:r>
          </a:p>
        </p:txBody>
      </p:sp>
      <p:pic>
        <p:nvPicPr>
          <p:cNvPr id="4" name="Picture 3">
            <a:extLst>
              <a:ext uri="{FF2B5EF4-FFF2-40B4-BE49-F238E27FC236}">
                <a16:creationId xmlns:a16="http://schemas.microsoft.com/office/drawing/2014/main" id="{349A039C-7D90-43E3-B58D-C195366E3D93}"/>
              </a:ext>
            </a:extLst>
          </p:cNvPr>
          <p:cNvPicPr>
            <a:picLocks noChangeAspect="1"/>
          </p:cNvPicPr>
          <p:nvPr/>
        </p:nvPicPr>
        <p:blipFill>
          <a:blip r:embed="rId3"/>
          <a:stretch>
            <a:fillRect/>
          </a:stretch>
        </p:blipFill>
        <p:spPr>
          <a:xfrm>
            <a:off x="4754453" y="1971040"/>
            <a:ext cx="2683093" cy="4045400"/>
          </a:xfrm>
          <a:prstGeom prst="rect">
            <a:avLst/>
          </a:prstGeom>
        </p:spPr>
      </p:pic>
    </p:spTree>
    <p:extLst>
      <p:ext uri="{BB962C8B-B14F-4D97-AF65-F5344CB8AC3E}">
        <p14:creationId xmlns:p14="http://schemas.microsoft.com/office/powerpoint/2010/main" val="2923985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Ethics in the Workplace</a:t>
            </a:r>
          </a:p>
        </p:txBody>
      </p:sp>
      <p:pic>
        <p:nvPicPr>
          <p:cNvPr id="4" name="Picture 3">
            <a:hlinkClick r:id="rId3"/>
            <a:extLst>
              <a:ext uri="{FF2B5EF4-FFF2-40B4-BE49-F238E27FC236}">
                <a16:creationId xmlns:a16="http://schemas.microsoft.com/office/drawing/2014/main" id="{A65DF05B-AEC3-48DB-983F-53D2DCA9C0EF}"/>
              </a:ext>
            </a:extLst>
          </p:cNvPr>
          <p:cNvPicPr>
            <a:picLocks noChangeAspect="1"/>
          </p:cNvPicPr>
          <p:nvPr/>
        </p:nvPicPr>
        <p:blipFill>
          <a:blip r:embed="rId4"/>
          <a:stretch>
            <a:fillRect/>
          </a:stretch>
        </p:blipFill>
        <p:spPr>
          <a:xfrm>
            <a:off x="4227340" y="2133600"/>
            <a:ext cx="3086100" cy="2590800"/>
          </a:xfrm>
          <a:prstGeom prst="rect">
            <a:avLst/>
          </a:prstGeom>
        </p:spPr>
      </p:pic>
      <p:sp>
        <p:nvSpPr>
          <p:cNvPr id="6" name="Rectangle 5">
            <a:extLst>
              <a:ext uri="{FF2B5EF4-FFF2-40B4-BE49-F238E27FC236}">
                <a16:creationId xmlns:a16="http://schemas.microsoft.com/office/drawing/2014/main" id="{EFBB5C90-7481-4538-BD0E-1749463472CF}"/>
              </a:ext>
            </a:extLst>
          </p:cNvPr>
          <p:cNvSpPr/>
          <p:nvPr/>
        </p:nvSpPr>
        <p:spPr>
          <a:xfrm>
            <a:off x="3773428" y="4724400"/>
            <a:ext cx="3446264" cy="369332"/>
          </a:xfrm>
          <a:prstGeom prst="rect">
            <a:avLst/>
          </a:prstGeom>
        </p:spPr>
        <p:txBody>
          <a:bodyPr wrap="none">
            <a:spAutoFit/>
          </a:bodyPr>
          <a:lstStyle/>
          <a:p>
            <a:pPr lvl="1"/>
            <a:r>
              <a:rPr lang="en-US" dirty="0"/>
              <a:t>(Click on image to view video)</a:t>
            </a:r>
          </a:p>
        </p:txBody>
      </p:sp>
    </p:spTree>
    <p:extLst>
      <p:ext uri="{BB962C8B-B14F-4D97-AF65-F5344CB8AC3E}">
        <p14:creationId xmlns:p14="http://schemas.microsoft.com/office/powerpoint/2010/main" val="3028869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Work Ethics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5328050" cy="4734318"/>
          </a:xfrm>
        </p:spPr>
        <p:txBody>
          <a:bodyPr/>
          <a:lstStyle/>
          <a:p>
            <a:pPr lvl="1"/>
            <a:r>
              <a:rPr lang="en-US" dirty="0"/>
              <a:t>Work Ethics for an Employer</a:t>
            </a:r>
          </a:p>
          <a:p>
            <a:pPr lvl="2"/>
            <a:r>
              <a:rPr lang="en-US" dirty="0"/>
              <a:t>To provide a safe work environment for staff and employees</a:t>
            </a:r>
          </a:p>
          <a:p>
            <a:pPr lvl="2"/>
            <a:r>
              <a:rPr lang="en-US" dirty="0"/>
              <a:t>To treat employees with dignity and respect</a:t>
            </a:r>
          </a:p>
          <a:p>
            <a:pPr lvl="2"/>
            <a:r>
              <a:rPr lang="en-US" dirty="0"/>
              <a:t>To provide a fair wage for the services rendered</a:t>
            </a:r>
          </a:p>
          <a:p>
            <a:pPr lvl="2"/>
            <a:r>
              <a:rPr lang="en-US" dirty="0"/>
              <a:t>To handle all business transactions with integrity and honesty</a:t>
            </a:r>
          </a:p>
          <a:p>
            <a:pPr marL="0" lvl="1" indent="0">
              <a:buNone/>
            </a:pPr>
            <a:endParaRPr lang="en-US" dirty="0"/>
          </a:p>
          <a:p>
            <a:endParaRPr lang="en-US" dirty="0"/>
          </a:p>
        </p:txBody>
      </p:sp>
      <p:sp>
        <p:nvSpPr>
          <p:cNvPr id="4" name="Content Placeholder 3">
            <a:extLst>
              <a:ext uri="{FF2B5EF4-FFF2-40B4-BE49-F238E27FC236}">
                <a16:creationId xmlns:a16="http://schemas.microsoft.com/office/drawing/2014/main" id="{576C084D-6274-48F5-87D5-EDF6D73E8AC5}"/>
              </a:ext>
            </a:extLst>
          </p:cNvPr>
          <p:cNvSpPr>
            <a:spLocks noGrp="1"/>
          </p:cNvSpPr>
          <p:nvPr>
            <p:ph sz="half" idx="10"/>
          </p:nvPr>
        </p:nvSpPr>
        <p:spPr/>
        <p:txBody>
          <a:bodyPr/>
          <a:lstStyle/>
          <a:p>
            <a:pPr lvl="1"/>
            <a:r>
              <a:rPr lang="en-US" dirty="0"/>
              <a:t>Work Ethics for an Employee</a:t>
            </a:r>
          </a:p>
          <a:p>
            <a:pPr lvl="2"/>
            <a:r>
              <a:rPr lang="en-US" dirty="0"/>
              <a:t>To show up on time</a:t>
            </a:r>
          </a:p>
          <a:p>
            <a:pPr lvl="2"/>
            <a:r>
              <a:rPr lang="en-US" dirty="0"/>
              <a:t>To tend to company business the whole time while at work</a:t>
            </a:r>
          </a:p>
          <a:p>
            <a:pPr lvl="2"/>
            <a:r>
              <a:rPr lang="en-US" dirty="0"/>
              <a:t>To treat the company’s resources, equipment and products with care</a:t>
            </a:r>
          </a:p>
          <a:p>
            <a:pPr lvl="2"/>
            <a:r>
              <a:rPr lang="en-US" dirty="0"/>
              <a:t>To give respect to the company by working with honesty and integrity</a:t>
            </a:r>
          </a:p>
          <a:p>
            <a:endParaRPr lang="en-US" dirty="0"/>
          </a:p>
          <a:p>
            <a:r>
              <a:rPr lang="en-US" dirty="0"/>
              <a:t> </a:t>
            </a:r>
          </a:p>
        </p:txBody>
      </p:sp>
    </p:spTree>
    <p:extLst>
      <p:ext uri="{BB962C8B-B14F-4D97-AF65-F5344CB8AC3E}">
        <p14:creationId xmlns:p14="http://schemas.microsoft.com/office/powerpoint/2010/main" val="1239198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a:xfrm>
            <a:off x="740664" y="772969"/>
            <a:ext cx="10059452" cy="876300"/>
          </a:xfrm>
        </p:spPr>
        <p:txBody>
          <a:bodyPr/>
          <a:lstStyle/>
          <a:p>
            <a:r>
              <a:rPr lang="en-US" dirty="0"/>
              <a:t>Who benefits from professional ethics in the workplace?</a:t>
            </a:r>
          </a:p>
        </p:txBody>
      </p:sp>
      <p:pic>
        <p:nvPicPr>
          <p:cNvPr id="4" name="Picture 3">
            <a:extLst>
              <a:ext uri="{FF2B5EF4-FFF2-40B4-BE49-F238E27FC236}">
                <a16:creationId xmlns:a16="http://schemas.microsoft.com/office/drawing/2014/main" id="{EBCC0FCB-1F42-45B9-9AF2-20D93AA88953}"/>
              </a:ext>
            </a:extLst>
          </p:cNvPr>
          <p:cNvPicPr>
            <a:picLocks noChangeAspect="1"/>
          </p:cNvPicPr>
          <p:nvPr/>
        </p:nvPicPr>
        <p:blipFill>
          <a:blip r:embed="rId3"/>
          <a:stretch>
            <a:fillRect/>
          </a:stretch>
        </p:blipFill>
        <p:spPr>
          <a:xfrm>
            <a:off x="4257040" y="2516456"/>
            <a:ext cx="3991800" cy="3316963"/>
          </a:xfrm>
          <a:prstGeom prst="rect">
            <a:avLst/>
          </a:prstGeom>
        </p:spPr>
      </p:pic>
    </p:spTree>
    <p:extLst>
      <p:ext uri="{BB962C8B-B14F-4D97-AF65-F5344CB8AC3E}">
        <p14:creationId xmlns:p14="http://schemas.microsoft.com/office/powerpoint/2010/main" val="3011878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Professional Ethics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Professional manner</a:t>
            </a:r>
          </a:p>
          <a:p>
            <a:pPr lvl="1"/>
            <a:r>
              <a:rPr lang="en-US" dirty="0"/>
              <a:t>Personal life</a:t>
            </a:r>
          </a:p>
          <a:p>
            <a:pPr lvl="1"/>
            <a:r>
              <a:rPr lang="en-US" dirty="0"/>
              <a:t>Respect for resources</a:t>
            </a:r>
          </a:p>
        </p:txBody>
      </p:sp>
      <p:pic>
        <p:nvPicPr>
          <p:cNvPr id="4" name="Picture 3">
            <a:extLst>
              <a:ext uri="{FF2B5EF4-FFF2-40B4-BE49-F238E27FC236}">
                <a16:creationId xmlns:a16="http://schemas.microsoft.com/office/drawing/2014/main" id="{BBB494E5-BFE9-478E-B6A6-DCEEE29B8BBF}"/>
              </a:ext>
            </a:extLst>
          </p:cNvPr>
          <p:cNvPicPr>
            <a:picLocks noChangeAspect="1"/>
          </p:cNvPicPr>
          <p:nvPr/>
        </p:nvPicPr>
        <p:blipFill>
          <a:blip r:embed="rId3"/>
          <a:stretch>
            <a:fillRect/>
          </a:stretch>
        </p:blipFill>
        <p:spPr>
          <a:xfrm>
            <a:off x="6584987" y="3190240"/>
            <a:ext cx="4215129" cy="2814689"/>
          </a:xfrm>
          <a:prstGeom prst="rect">
            <a:avLst/>
          </a:prstGeom>
        </p:spPr>
      </p:pic>
    </p:spTree>
    <p:extLst>
      <p:ext uri="{BB962C8B-B14F-4D97-AF65-F5344CB8AC3E}">
        <p14:creationId xmlns:p14="http://schemas.microsoft.com/office/powerpoint/2010/main" val="3283602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Work Ethics Qualities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Teamwork</a:t>
            </a:r>
          </a:p>
          <a:p>
            <a:pPr lvl="1"/>
            <a:r>
              <a:rPr lang="en-US" dirty="0"/>
              <a:t>Responsibility</a:t>
            </a:r>
          </a:p>
          <a:p>
            <a:pPr lvl="1"/>
            <a:r>
              <a:rPr lang="en-US" dirty="0"/>
              <a:t>Reliability</a:t>
            </a:r>
          </a:p>
          <a:p>
            <a:pPr lvl="1"/>
            <a:r>
              <a:rPr lang="en-US" dirty="0"/>
              <a:t>Honesty</a:t>
            </a:r>
          </a:p>
          <a:p>
            <a:pPr lvl="1"/>
            <a:r>
              <a:rPr lang="en-US" dirty="0"/>
              <a:t>Flexibility</a:t>
            </a:r>
          </a:p>
          <a:p>
            <a:pPr lvl="1"/>
            <a:r>
              <a:rPr lang="en-US" dirty="0"/>
              <a:t>Commitment and Excellence</a:t>
            </a:r>
          </a:p>
        </p:txBody>
      </p:sp>
    </p:spTree>
    <p:extLst>
      <p:ext uri="{BB962C8B-B14F-4D97-AF65-F5344CB8AC3E}">
        <p14:creationId xmlns:p14="http://schemas.microsoft.com/office/powerpoint/2010/main" val="2683842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Professionalism</a:t>
            </a:r>
          </a:p>
        </p:txBody>
      </p:sp>
      <p:pic>
        <p:nvPicPr>
          <p:cNvPr id="4" name="Picture 3">
            <a:hlinkClick r:id="rId3"/>
            <a:extLst>
              <a:ext uri="{FF2B5EF4-FFF2-40B4-BE49-F238E27FC236}">
                <a16:creationId xmlns:a16="http://schemas.microsoft.com/office/drawing/2014/main" id="{3EF74F70-D3F3-4D70-8444-2F974A52A2DB}"/>
              </a:ext>
            </a:extLst>
          </p:cNvPr>
          <p:cNvPicPr>
            <a:picLocks noChangeAspect="1"/>
          </p:cNvPicPr>
          <p:nvPr/>
        </p:nvPicPr>
        <p:blipFill>
          <a:blip r:embed="rId4"/>
          <a:stretch>
            <a:fillRect/>
          </a:stretch>
        </p:blipFill>
        <p:spPr>
          <a:xfrm>
            <a:off x="4233862" y="2333625"/>
            <a:ext cx="3724275" cy="2190750"/>
          </a:xfrm>
          <a:prstGeom prst="rect">
            <a:avLst/>
          </a:prstGeom>
        </p:spPr>
      </p:pic>
      <p:sp>
        <p:nvSpPr>
          <p:cNvPr id="5" name="Rectangle 4">
            <a:extLst>
              <a:ext uri="{FF2B5EF4-FFF2-40B4-BE49-F238E27FC236}">
                <a16:creationId xmlns:a16="http://schemas.microsoft.com/office/drawing/2014/main" id="{F2F84BA1-D1C9-4D63-8854-D002C2A249D3}"/>
              </a:ext>
            </a:extLst>
          </p:cNvPr>
          <p:cNvSpPr/>
          <p:nvPr/>
        </p:nvSpPr>
        <p:spPr>
          <a:xfrm>
            <a:off x="4837380" y="4785558"/>
            <a:ext cx="2984600" cy="369332"/>
          </a:xfrm>
          <a:prstGeom prst="rect">
            <a:avLst/>
          </a:prstGeom>
        </p:spPr>
        <p:txBody>
          <a:bodyPr wrap="none">
            <a:spAutoFit/>
          </a:bodyPr>
          <a:lstStyle/>
          <a:p>
            <a:r>
              <a:rPr lang="en-US" dirty="0">
                <a:solidFill>
                  <a:srgbClr val="000000"/>
                </a:solidFill>
                <a:latin typeface="Calibri" panose="020F0502020204030204" pitchFamily="34" charset="0"/>
              </a:rPr>
              <a:t>(Click on image to view video)</a:t>
            </a:r>
            <a:endParaRPr lang="en-US" dirty="0"/>
          </a:p>
        </p:txBody>
      </p:sp>
    </p:spTree>
    <p:extLst>
      <p:ext uri="{BB962C8B-B14F-4D97-AF65-F5344CB8AC3E}">
        <p14:creationId xmlns:p14="http://schemas.microsoft.com/office/powerpoint/2010/main" val="1222091727"/>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Props1.xml><?xml version="1.0" encoding="utf-8"?>
<ds:datastoreItem xmlns:ds="http://schemas.openxmlformats.org/officeDocument/2006/customXml" ds:itemID="{E510B6C6-E837-483C-A857-03CE8FC2D022}">
  <ds:schemaRefs>
    <ds:schemaRef ds:uri="http://schemas.microsoft.com/sharepoint/v3/contenttype/forms"/>
  </ds:schemaRefs>
</ds:datastoreItem>
</file>

<file path=customXml/itemProps2.xml><?xml version="1.0" encoding="utf-8"?>
<ds:datastoreItem xmlns:ds="http://schemas.openxmlformats.org/officeDocument/2006/customXml" ds:itemID="{03DCA1A3-838F-4DE4-BC5B-8F48DBF5CD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1B5C7F-2497-4FAB-9E2E-E6A7EB669C3E}">
  <ds:schemaRefs>
    <ds:schemaRef ds:uri="05d88611-e516-4d1a-b12e-39107e78b3d0"/>
    <ds:schemaRef ds:uri="http://www.w3.org/XML/1998/namespace"/>
    <ds:schemaRef ds:uri="http://purl.org/dc/terms/"/>
    <ds:schemaRef ds:uri="56ea17bb-c96d-4826-b465-01eec0dd23dd"/>
    <ds:schemaRef ds:uri="http://purl.org/dc/elements/1.1/"/>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66</TotalTime>
  <Words>2810</Words>
  <Application>Microsoft Office PowerPoint</Application>
  <PresentationFormat>Widescreen</PresentationFormat>
  <Paragraphs>243</Paragraphs>
  <Slides>27</Slides>
  <Notes>26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.AppleSystemUIFont</vt:lpstr>
      <vt:lpstr>Arial</vt:lpstr>
      <vt:lpstr>Calibri</vt:lpstr>
      <vt:lpstr>Open Sans</vt:lpstr>
      <vt:lpstr>Open Sans SemiBold</vt:lpstr>
      <vt:lpstr>2_Office Theme</vt:lpstr>
      <vt:lpstr>3_Office Theme</vt:lpstr>
      <vt:lpstr>A Look at Workplace Ethics in the Human Services Industry</vt:lpstr>
      <vt:lpstr>PowerPoint Presentation</vt:lpstr>
      <vt:lpstr>What are Workplace Ethics? </vt:lpstr>
      <vt:lpstr>Ethics in the Workplace</vt:lpstr>
      <vt:lpstr>Work Ethics</vt:lpstr>
      <vt:lpstr>Who benefits from professional ethics in the workplace?</vt:lpstr>
      <vt:lpstr>Professional Ethics</vt:lpstr>
      <vt:lpstr>Work Ethics Qualities</vt:lpstr>
      <vt:lpstr>Professionalism</vt:lpstr>
      <vt:lpstr>Model Behaviors towards Clients</vt:lpstr>
      <vt:lpstr>Modelling Ethical Behaviors  </vt:lpstr>
      <vt:lpstr>Identity Theft/Fraud Statistics</vt:lpstr>
      <vt:lpstr>State of Business Ethics in the United States [Infographic]</vt:lpstr>
      <vt:lpstr>PowerPoint Presentation</vt:lpstr>
      <vt:lpstr>Legal Responsibilities</vt:lpstr>
      <vt:lpstr>Labor Law</vt:lpstr>
      <vt:lpstr>Fair Labor Standards Act (FLSA)</vt:lpstr>
      <vt:lpstr>Fair Labor Standards Act (FLSA)</vt:lpstr>
      <vt:lpstr>Occupational Safety and Health (OSH) Act</vt:lpstr>
      <vt:lpstr>Worker’s Compensation</vt:lpstr>
      <vt:lpstr>Employment Discrimination</vt:lpstr>
      <vt:lpstr>American with Disabilities Act (ADA)</vt:lpstr>
      <vt:lpstr>Sexual Harassment</vt:lpstr>
      <vt:lpstr>Diversity</vt:lpstr>
      <vt:lpstr>Questions?</vt:lpstr>
      <vt:lpstr>References and Resources</vt:lpstr>
      <vt:lpstr>References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Madhuri Dhariwal</cp:lastModifiedBy>
  <cp:revision>8</cp:revision>
  <cp:lastPrinted>2017-07-07T16:17:37Z</cp:lastPrinted>
  <dcterms:created xsi:type="dcterms:W3CDTF">2017-07-11T23:58:30Z</dcterms:created>
  <dcterms:modified xsi:type="dcterms:W3CDTF">2018-01-20T23:33:49Z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