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1.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3" r:id="rId8"/>
    <p:sldId id="324" r:id="rId9"/>
    <p:sldId id="325" r:id="rId10"/>
    <p:sldId id="326" r:id="rId11"/>
    <p:sldId id="327" r:id="rId12"/>
    <p:sldId id="329" r:id="rId13"/>
    <p:sldId id="330" r:id="rId14"/>
    <p:sldId id="331" r:id="rId15"/>
    <p:sldId id="332" r:id="rId16"/>
    <p:sldId id="333" r:id="rId17"/>
    <p:sldId id="334" r:id="rId18"/>
    <p:sldId id="336" r:id="rId19"/>
    <p:sldId id="335" r:id="rId20"/>
    <p:sldId id="339" r:id="rId21"/>
    <p:sldId id="328" r:id="rId22"/>
    <p:sldId id="337" r:id="rId23"/>
    <p:sldId id="338" r:id="rId24"/>
    <p:sldId id="349" r:id="rId25"/>
    <p:sldId id="340" r:id="rId26"/>
    <p:sldId id="341" r:id="rId27"/>
    <p:sldId id="342" r:id="rId28"/>
    <p:sldId id="343" r:id="rId29"/>
    <p:sldId id="345" r:id="rId30"/>
    <p:sldId id="344"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243" autoAdjust="0"/>
  </p:normalViewPr>
  <p:slideViewPr>
    <p:cSldViewPr snapToGrid="0">
      <p:cViewPr varScale="1">
        <p:scale>
          <a:sx n="78" d="100"/>
          <a:sy n="78" d="100"/>
        </p:scale>
        <p:origin x="826" y="5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1/22/2018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are some things that you will have to be responsible for when you are living on your own? How would you go about accomplishing all of the things that you need to as an independent adult? </a:t>
            </a:r>
          </a:p>
          <a:p>
            <a:r>
              <a:rPr lang="en-US" sz="1200" b="0" i="0" u="none" strike="noStrike" kern="1200" baseline="0" dirty="0">
                <a:solidFill>
                  <a:schemeClr val="tx1"/>
                </a:solidFill>
                <a:latin typeface="+mn-lt"/>
                <a:ea typeface="+mn-ea"/>
                <a:cs typeface="+mn-cs"/>
              </a:rPr>
              <a:t>*paying for rent </a:t>
            </a:r>
          </a:p>
          <a:p>
            <a:r>
              <a:rPr lang="en-US" sz="1200" b="0" i="0" u="none" strike="noStrike" kern="1200" baseline="0" dirty="0">
                <a:solidFill>
                  <a:schemeClr val="tx1"/>
                </a:solidFill>
                <a:latin typeface="+mn-lt"/>
                <a:ea typeface="+mn-ea"/>
                <a:cs typeface="+mn-cs"/>
              </a:rPr>
              <a:t>*car insurance </a:t>
            </a:r>
          </a:p>
          <a:p>
            <a:r>
              <a:rPr lang="en-US" sz="1200" b="0" i="0" u="none" strike="noStrike" kern="1200" baseline="0" dirty="0">
                <a:solidFill>
                  <a:schemeClr val="tx1"/>
                </a:solidFill>
                <a:latin typeface="+mn-lt"/>
                <a:ea typeface="+mn-ea"/>
                <a:cs typeface="+mn-cs"/>
              </a:rPr>
              <a:t>*scheduling doctor’s appointments </a:t>
            </a:r>
          </a:p>
          <a:p>
            <a:r>
              <a:rPr lang="en-US" sz="1200" b="0" i="0" u="none" strike="noStrike" kern="1200" baseline="0" dirty="0">
                <a:solidFill>
                  <a:schemeClr val="tx1"/>
                </a:solidFill>
                <a:latin typeface="+mn-lt"/>
                <a:ea typeface="+mn-ea"/>
                <a:cs typeface="+mn-cs"/>
              </a:rPr>
              <a:t>Being an independent adult brings challenges, responsibilities and helps build character.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78153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are the items listed above important to have in your first apartment? </a:t>
            </a:r>
          </a:p>
          <a:p>
            <a:r>
              <a:rPr lang="en-US" sz="1200" b="0" i="0" u="none" strike="noStrike" kern="1200" baseline="0" dirty="0">
                <a:solidFill>
                  <a:schemeClr val="tx1"/>
                </a:solidFill>
                <a:latin typeface="+mn-lt"/>
                <a:ea typeface="+mn-ea"/>
                <a:cs typeface="+mn-cs"/>
              </a:rPr>
              <a:t>What other items are necessary in an apartment?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58170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Renter's insurance assures you that you're protected against the damage or loss of personal property when you rent an apartment or house. Your landlord may have insurance that protects the physical building in which you reside, but this insurance will not cover your personal property. In fact, it's not at all uncommon for landlords to require the purchase of renters insurance prior to renting or leasing. This is prudent for both the renter and the landlord, protecting both from the possibility of lawsuit by alleviating each other's respective liability. In determining whether or not you need renters insurance, the questions you need to ask yourself are: </a:t>
            </a:r>
          </a:p>
          <a:p>
            <a:r>
              <a:rPr lang="en-US" sz="1200" b="0" i="0" u="none" strike="noStrike" kern="1200" baseline="0" dirty="0">
                <a:solidFill>
                  <a:schemeClr val="tx1"/>
                </a:solidFill>
                <a:latin typeface="+mn-lt"/>
                <a:ea typeface="+mn-ea"/>
                <a:cs typeface="+mn-cs"/>
              </a:rPr>
              <a:t>•How much would it cost to replace my belongings if they were damaged or stolen? </a:t>
            </a:r>
          </a:p>
          <a:p>
            <a:r>
              <a:rPr lang="en-US" sz="1200" b="0" i="0" u="none" strike="noStrike" kern="1200" baseline="0" dirty="0">
                <a:solidFill>
                  <a:schemeClr val="tx1"/>
                </a:solidFill>
                <a:latin typeface="+mn-lt"/>
                <a:ea typeface="+mn-ea"/>
                <a:cs typeface="+mn-cs"/>
              </a:rPr>
              <a:t>•Can I afford to replace them?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Depending on your answer, renters insurance may be an easy choice, providing you with the protection you need. Either way, it's reassuring to have the peace of mind that comes from being protected. Things to consider before purchasing rental insurance: </a:t>
            </a:r>
          </a:p>
          <a:p>
            <a:r>
              <a:rPr lang="en-US" sz="1200" b="1" i="0" u="none" strike="noStrike" kern="1200" baseline="0" dirty="0">
                <a:solidFill>
                  <a:schemeClr val="tx1"/>
                </a:solidFill>
                <a:latin typeface="+mn-lt"/>
                <a:ea typeface="+mn-ea"/>
                <a:cs typeface="+mn-cs"/>
              </a:rPr>
              <a:t>How Much Coverage? </a:t>
            </a:r>
            <a:r>
              <a:rPr lang="en-US" sz="1200" b="0" i="0" u="none" strike="noStrike" kern="1200" baseline="0" dirty="0">
                <a:solidFill>
                  <a:schemeClr val="tx1"/>
                </a:solidFill>
                <a:latin typeface="+mn-lt"/>
                <a:ea typeface="+mn-ea"/>
                <a:cs typeface="+mn-cs"/>
              </a:rPr>
              <a:t>– The amount of renters insurance you choose will have the biggest impact on price of coverage. It is important to insure against all of your property. Remember, you're not just insuring against theft. In the case of a fire, for example, you could lose everything. 15 Becoming Independent Copyright © Texas Education Agency, 2013. All rights reserved. </a:t>
            </a:r>
          </a:p>
          <a:p>
            <a:r>
              <a:rPr lang="en-US" sz="1200" b="1" i="0" u="none" strike="noStrike" kern="1200" baseline="0" dirty="0">
                <a:solidFill>
                  <a:schemeClr val="tx1"/>
                </a:solidFill>
                <a:latin typeface="+mn-lt"/>
                <a:ea typeface="+mn-ea"/>
                <a:cs typeface="+mn-cs"/>
              </a:rPr>
              <a:t>Deductible </a:t>
            </a:r>
            <a:r>
              <a:rPr lang="en-US" sz="1200" b="0" i="0" u="none" strike="noStrike" kern="1200" baseline="0" dirty="0">
                <a:solidFill>
                  <a:schemeClr val="tx1"/>
                </a:solidFill>
                <a:latin typeface="+mn-lt"/>
                <a:ea typeface="+mn-ea"/>
                <a:cs typeface="+mn-cs"/>
              </a:rPr>
              <a:t>– The amount of the deductible premium that you're willing to pay will have a major impact on the premium costs. The higher the deductible, the lower the cost of home renters insurance. </a:t>
            </a:r>
          </a:p>
          <a:p>
            <a:r>
              <a:rPr lang="en-US" sz="1200" b="1" i="0" u="none" strike="noStrike" kern="1200" baseline="0" dirty="0">
                <a:solidFill>
                  <a:schemeClr val="tx1"/>
                </a:solidFill>
                <a:latin typeface="+mn-lt"/>
                <a:ea typeface="+mn-ea"/>
                <a:cs typeface="+mn-cs"/>
              </a:rPr>
              <a:t>Actual Cash Value (ACV) </a:t>
            </a:r>
            <a:r>
              <a:rPr lang="en-US" sz="1200" b="0" i="0" u="none" strike="noStrike" kern="1200" baseline="0" dirty="0">
                <a:solidFill>
                  <a:schemeClr val="tx1"/>
                </a:solidFill>
                <a:latin typeface="+mn-lt"/>
                <a:ea typeface="+mn-ea"/>
                <a:cs typeface="+mn-cs"/>
              </a:rPr>
              <a:t>– Type of coverage that will pay for what the item was actually worth at the time of loss. This basic coverage payout is determined by the cost to replace, minus depreciation. </a:t>
            </a:r>
          </a:p>
          <a:p>
            <a:r>
              <a:rPr lang="en-US" sz="1200" b="1" i="0" u="none" strike="noStrike" kern="1200" baseline="0" dirty="0">
                <a:solidFill>
                  <a:schemeClr val="tx1"/>
                </a:solidFill>
                <a:latin typeface="+mn-lt"/>
                <a:ea typeface="+mn-ea"/>
                <a:cs typeface="+mn-cs"/>
              </a:rPr>
              <a:t>Replacement Cost </a:t>
            </a:r>
            <a:r>
              <a:rPr lang="en-US" sz="1200" b="0" i="0" u="none" strike="noStrike" kern="1200" baseline="0" dirty="0">
                <a:solidFill>
                  <a:schemeClr val="tx1"/>
                </a:solidFill>
                <a:latin typeface="+mn-lt"/>
                <a:ea typeface="+mn-ea"/>
                <a:cs typeface="+mn-cs"/>
              </a:rPr>
              <a:t>– Type of coverage that will provide for the actual replacement value of the item with no deduction for depreciation. Although replacement cost coverage comes at an additional premium, it's usually worth the relatively small increase in cost.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7025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a few ways to save on renter’s insurance. Many insurers will offer discounts, if you have some of the following: Monitored fire or burglar alarms </a:t>
            </a:r>
          </a:p>
          <a:p>
            <a:r>
              <a:rPr lang="en-US" sz="1200" b="0" i="0" u="none" strike="noStrike" kern="1200" baseline="0" dirty="0">
                <a:solidFill>
                  <a:schemeClr val="tx1"/>
                </a:solidFill>
                <a:latin typeface="+mn-lt"/>
                <a:ea typeface="+mn-ea"/>
                <a:cs typeface="+mn-cs"/>
              </a:rPr>
              <a:t>Fire extinguishers </a:t>
            </a:r>
          </a:p>
          <a:p>
            <a:r>
              <a:rPr lang="en-US" sz="1200" b="0" i="0" u="none" strike="noStrike" kern="1200" baseline="0" dirty="0">
                <a:solidFill>
                  <a:schemeClr val="tx1"/>
                </a:solidFill>
                <a:latin typeface="+mn-lt"/>
                <a:ea typeface="+mn-ea"/>
                <a:cs typeface="+mn-cs"/>
              </a:rPr>
              <a:t>Sprinkler systems </a:t>
            </a:r>
          </a:p>
          <a:p>
            <a:r>
              <a:rPr lang="en-US" sz="1200" b="0" i="0" u="none" strike="noStrike" kern="1200" baseline="0" dirty="0">
                <a:solidFill>
                  <a:schemeClr val="tx1"/>
                </a:solidFill>
                <a:latin typeface="+mn-lt"/>
                <a:ea typeface="+mn-ea"/>
                <a:cs typeface="+mn-cs"/>
              </a:rPr>
              <a:t>Dead bolts on all exterior doors </a:t>
            </a:r>
          </a:p>
          <a:p>
            <a:r>
              <a:rPr lang="en-US" sz="1200" b="0" i="0" u="none" strike="noStrike" kern="1200" baseline="0" dirty="0">
                <a:solidFill>
                  <a:schemeClr val="tx1"/>
                </a:solidFill>
                <a:latin typeface="+mn-lt"/>
                <a:ea typeface="+mn-ea"/>
                <a:cs typeface="+mn-cs"/>
              </a:rPr>
              <a:t>Auto insurance with that provider </a:t>
            </a:r>
          </a:p>
          <a:p>
            <a:r>
              <a:rPr lang="en-US" sz="1200" b="0" i="0" u="none" strike="noStrike" kern="1200" baseline="0" dirty="0">
                <a:solidFill>
                  <a:schemeClr val="tx1"/>
                </a:solidFill>
                <a:latin typeface="+mn-lt"/>
                <a:ea typeface="+mn-ea"/>
                <a:cs typeface="+mn-cs"/>
              </a:rPr>
              <a:t>Renter’s insurance is relatively inexpensive. If you're looking for cheap renters insurance, it is not uncommon to see policies with premiums that are less than $20.00 a month.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5101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Being an independent adult means you are responsible for your own health insurance. Depending on your parent’s insurance plan, you might be eligible to remain on their plan as long as you are attending school. If not, it wise to invest in an insurance plan. </a:t>
            </a:r>
          </a:p>
          <a:p>
            <a:r>
              <a:rPr lang="en-US" sz="1200" b="0" i="0" u="none" strike="noStrike" kern="1200" baseline="0" dirty="0">
                <a:solidFill>
                  <a:schemeClr val="tx1"/>
                </a:solidFill>
                <a:latin typeface="+mn-lt"/>
                <a:ea typeface="+mn-ea"/>
                <a:cs typeface="+mn-cs"/>
              </a:rPr>
              <a:t>What is health insurance? </a:t>
            </a:r>
          </a:p>
          <a:p>
            <a:r>
              <a:rPr lang="en-US" sz="1200" b="0" i="0" u="none" strike="noStrike" kern="1200" baseline="0" dirty="0">
                <a:solidFill>
                  <a:schemeClr val="tx1"/>
                </a:solidFill>
                <a:latin typeface="+mn-lt"/>
                <a:ea typeface="+mn-ea"/>
                <a:cs typeface="+mn-cs"/>
              </a:rPr>
              <a:t>Health insurance is a contract between you and your insurance company. You buy a plan or policy, and the company agrees to pay part of your medical expenses when you get sick or hurt. </a:t>
            </a:r>
          </a:p>
          <a:p>
            <a:r>
              <a:rPr lang="en-US" sz="1200" b="0" i="0" u="none" strike="noStrike" kern="1200" baseline="0" dirty="0">
                <a:solidFill>
                  <a:schemeClr val="tx1"/>
                </a:solidFill>
                <a:latin typeface="+mn-lt"/>
                <a:ea typeface="+mn-ea"/>
                <a:cs typeface="+mn-cs"/>
              </a:rPr>
              <a:t>Even when you need care that costs more than you pay in premiums and deductibles, insurance will cover the care you need. A standard health insurance policy also gives you access to preventive care to keep you healthy, like vaccines and check-ups. Many plans also cover prescription drugs.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57213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much do you think you will spend on food a week? In a month? </a:t>
            </a:r>
          </a:p>
          <a:p>
            <a:r>
              <a:rPr lang="en-US" sz="1200" b="0" i="0" u="none" strike="noStrike" kern="1200" baseline="0" dirty="0">
                <a:solidFill>
                  <a:schemeClr val="tx1"/>
                </a:solidFill>
                <a:latin typeface="+mn-lt"/>
                <a:ea typeface="+mn-ea"/>
                <a:cs typeface="+mn-cs"/>
              </a:rPr>
              <a:t>Note to teacher: You can assign this as enrichment activity or extra credit to the students. </a:t>
            </a:r>
          </a:p>
          <a:p>
            <a:r>
              <a:rPr lang="en-US" sz="1200" b="0" i="0" u="none" strike="noStrike" kern="1200" baseline="0" dirty="0">
                <a:solidFill>
                  <a:schemeClr val="tx1"/>
                </a:solidFill>
                <a:latin typeface="+mn-lt"/>
                <a:ea typeface="+mn-ea"/>
                <a:cs typeface="+mn-cs"/>
              </a:rPr>
              <a:t>People will spend thousands of dollars on food. For this reason, you want to be very knowledgeable when it comes to providing safe and nutritious foods for yourself. </a:t>
            </a:r>
          </a:p>
          <a:p>
            <a:r>
              <a:rPr lang="en-US" sz="1200" b="1" i="0" u="none" strike="noStrike" kern="1200" baseline="0" dirty="0">
                <a:solidFill>
                  <a:schemeClr val="tx1"/>
                </a:solidFill>
                <a:latin typeface="+mn-lt"/>
                <a:ea typeface="+mn-ea"/>
                <a:cs typeface="+mn-cs"/>
              </a:rPr>
              <a:t>Recipe Finder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Contains over 600 low cost, nutritious, and delicious recipes in both English and Spanish </a:t>
            </a:r>
          </a:p>
          <a:p>
            <a:r>
              <a:rPr lang="en-US" sz="1200" b="1" i="0" u="none" strike="noStrike" kern="1200" baseline="0" dirty="0">
                <a:solidFill>
                  <a:schemeClr val="tx1"/>
                </a:solidFill>
                <a:latin typeface="+mn-lt"/>
                <a:ea typeface="+mn-ea"/>
                <a:cs typeface="+mn-cs"/>
              </a:rPr>
              <a:t>http://recipefinder.nal.usda.gov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United States Department of Agriculture </a:t>
            </a:r>
          </a:p>
          <a:p>
            <a:r>
              <a:rPr lang="en-US" sz="1200" b="0" i="0" u="none" strike="noStrike" kern="1200" baseline="0" dirty="0">
                <a:solidFill>
                  <a:schemeClr val="tx1"/>
                </a:solidFill>
                <a:latin typeface="+mn-lt"/>
                <a:ea typeface="+mn-ea"/>
                <a:cs typeface="+mn-cs"/>
              </a:rPr>
              <a:t>Healthy Eating on a Budget. Eating healthy doesn’t have to cost more. Use these tips and materials to help you make choices that are not only healthy but also economical. </a:t>
            </a:r>
          </a:p>
          <a:p>
            <a:r>
              <a:rPr lang="en-US" sz="1200" b="0" i="0" u="none" strike="noStrike" kern="1200" baseline="0" dirty="0">
                <a:solidFill>
                  <a:schemeClr val="tx1"/>
                </a:solidFill>
                <a:latin typeface="+mn-lt"/>
                <a:ea typeface="+mn-ea"/>
                <a:cs typeface="+mn-cs"/>
              </a:rPr>
              <a:t>http://www.choosemyplate.gov/healthy-eating-on-budget.html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67053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Wardrobe planning can help you determine your needs and wants. Take inventory of your existing wardrobe. The inventory should also include all accessories such as belts, scarves, purses, and jewelry. </a:t>
            </a:r>
          </a:p>
          <a:p>
            <a:r>
              <a:rPr lang="en-US" sz="1200" b="0" i="0" u="none" strike="noStrike" kern="1200" baseline="0" dirty="0">
                <a:solidFill>
                  <a:schemeClr val="tx1"/>
                </a:solidFill>
                <a:latin typeface="+mn-lt"/>
                <a:ea typeface="+mn-ea"/>
                <a:cs typeface="+mn-cs"/>
              </a:rPr>
              <a:t>Do you really need another pair of jeans if you already have twelve pair in your closet? How many t-shirts do you own? Do you need a new jacket for the winter? Have you outgrown your pants? Do you have clothes that need to be repaired? Recycled? </a:t>
            </a:r>
          </a:p>
          <a:p>
            <a:r>
              <a:rPr lang="en-US" sz="1200" b="0" i="0" u="none" strike="noStrike" kern="1200" baseline="0" dirty="0">
                <a:solidFill>
                  <a:schemeClr val="tx1"/>
                </a:solidFill>
                <a:latin typeface="+mn-lt"/>
                <a:ea typeface="+mn-ea"/>
                <a:cs typeface="+mn-cs"/>
              </a:rPr>
              <a:t>How do you decide what to add to your wardrobe? </a:t>
            </a:r>
          </a:p>
          <a:p>
            <a:r>
              <a:rPr lang="en-US" sz="1200" b="0" i="0" u="none" strike="noStrike" kern="1200" baseline="0" dirty="0">
                <a:solidFill>
                  <a:schemeClr val="tx1"/>
                </a:solidFill>
                <a:latin typeface="+mn-lt"/>
                <a:ea typeface="+mn-ea"/>
                <a:cs typeface="+mn-cs"/>
              </a:rPr>
              <a:t>What is a fad? </a:t>
            </a:r>
          </a:p>
          <a:p>
            <a:r>
              <a:rPr lang="en-US" sz="1200" b="0" i="0" u="none" strike="noStrike" kern="1200" baseline="0" dirty="0">
                <a:solidFill>
                  <a:schemeClr val="tx1"/>
                </a:solidFill>
                <a:latin typeface="+mn-lt"/>
                <a:ea typeface="+mn-ea"/>
                <a:cs typeface="+mn-cs"/>
              </a:rPr>
              <a:t>How can you stretch your clothing dollar? </a:t>
            </a:r>
          </a:p>
          <a:p>
            <a:r>
              <a:rPr lang="en-US" sz="1200" b="0" i="0" u="none" strike="noStrike" kern="1200" baseline="0" dirty="0">
                <a:solidFill>
                  <a:schemeClr val="tx1"/>
                </a:solidFill>
                <a:latin typeface="+mn-lt"/>
                <a:ea typeface="+mn-ea"/>
                <a:cs typeface="+mn-cs"/>
              </a:rPr>
              <a:t>•It is wise to compare prices and the quality of the clothes between different brands and stores. </a:t>
            </a:r>
          </a:p>
          <a:p>
            <a:r>
              <a:rPr lang="en-US" sz="1200" b="0" i="0" u="none" strike="noStrike" kern="1200" baseline="0" dirty="0">
                <a:solidFill>
                  <a:schemeClr val="tx1"/>
                </a:solidFill>
                <a:latin typeface="+mn-lt"/>
                <a:ea typeface="+mn-ea"/>
                <a:cs typeface="+mn-cs"/>
              </a:rPr>
              <a:t>•Shop at factory outlets, consignment stores, resale stores, and discount stores. </a:t>
            </a:r>
          </a:p>
          <a:p>
            <a:r>
              <a:rPr lang="en-US" sz="1200" b="0" i="0" u="none" strike="noStrike" kern="1200" baseline="0" dirty="0">
                <a:solidFill>
                  <a:schemeClr val="tx1"/>
                </a:solidFill>
                <a:latin typeface="+mn-lt"/>
                <a:ea typeface="+mn-ea"/>
                <a:cs typeface="+mn-cs"/>
              </a:rPr>
              <a:t>•Look for coupons in your local newspaper, mail service, or on-line. End-of-season sales can be a bargain. Some items can be marked down 30%-50% off. </a:t>
            </a:r>
          </a:p>
          <a:p>
            <a:r>
              <a:rPr lang="en-US" sz="1200" b="0" i="0" u="none" strike="noStrike" kern="1200" baseline="0" dirty="0">
                <a:solidFill>
                  <a:schemeClr val="tx1"/>
                </a:solidFill>
                <a:latin typeface="+mn-lt"/>
                <a:ea typeface="+mn-ea"/>
                <a:cs typeface="+mn-cs"/>
              </a:rPr>
              <a:t>•If you know how to sew or know someone who does sew, sewing your own clothes can save you a substantial amount of money. </a:t>
            </a:r>
          </a:p>
          <a:p>
            <a:r>
              <a:rPr lang="en-US" sz="1200" b="0" i="0" u="none" strike="noStrike" kern="1200" baseline="0" dirty="0">
                <a:solidFill>
                  <a:schemeClr val="tx1"/>
                </a:solidFill>
                <a:latin typeface="+mn-lt"/>
                <a:ea typeface="+mn-ea"/>
                <a:cs typeface="+mn-cs"/>
              </a:rPr>
              <a:t>•Check the clothing construction of the garment; check the seams, buttons, and hem lines. </a:t>
            </a:r>
          </a:p>
          <a:p>
            <a:r>
              <a:rPr lang="en-US" sz="1200" b="0" i="0" u="none" strike="noStrike" kern="1200" baseline="0" dirty="0">
                <a:solidFill>
                  <a:schemeClr val="tx1"/>
                </a:solidFill>
                <a:latin typeface="+mn-lt"/>
                <a:ea typeface="+mn-ea"/>
                <a:cs typeface="+mn-cs"/>
              </a:rPr>
              <a:t>•Read the labels for use and care information. Know the fibers and fabrics that have been used. If it is a dry clean only item, you will be spending more money to care for the item. </a:t>
            </a:r>
          </a:p>
          <a:p>
            <a:r>
              <a:rPr lang="en-US" sz="1200" b="0" i="0" u="none" strike="noStrike" kern="1200" baseline="0" dirty="0">
                <a:solidFill>
                  <a:schemeClr val="tx1"/>
                </a:solidFill>
                <a:latin typeface="+mn-lt"/>
                <a:ea typeface="+mn-ea"/>
                <a:cs typeface="+mn-cs"/>
              </a:rPr>
              <a:t>•Check the fit, appearance and if you will be able to mix and match it with other items in your wardrobe.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kind of shopper are you? A bargain shopper? You only purchase the name brands? A conscientious shopper?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6911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Organizing tasks and responsibilities can help you manage your individual resources such as finances, food, clothing, shelter, health care, recreation, transportation, time, and human capital.</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50427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money management plan consists of determining all your income from various sources and compiling a list of all your expenses. After you total all your income and expenses, subtract total expenses from total income to determine the balance amount. </a:t>
            </a:r>
          </a:p>
          <a:p>
            <a:r>
              <a:rPr lang="en-US" sz="1200" b="0" i="0" u="none" strike="noStrike" kern="1200" baseline="0" dirty="0">
                <a:solidFill>
                  <a:schemeClr val="tx1"/>
                </a:solidFill>
                <a:latin typeface="+mn-lt"/>
                <a:ea typeface="+mn-ea"/>
                <a:cs typeface="+mn-cs"/>
              </a:rPr>
              <a:t>How can a money management plan help you manage your money now and in the future? </a:t>
            </a:r>
          </a:p>
          <a:p>
            <a:r>
              <a:rPr lang="en-US" sz="1200" b="0" i="0" u="none" strike="noStrike" kern="1200" baseline="0" dirty="0">
                <a:solidFill>
                  <a:schemeClr val="tx1"/>
                </a:solidFill>
                <a:latin typeface="+mn-lt"/>
                <a:ea typeface="+mn-ea"/>
                <a:cs typeface="+mn-cs"/>
              </a:rPr>
              <a:t>What are the differences between variable, fixed and discretionary expenses? Give examples of each. </a:t>
            </a:r>
          </a:p>
          <a:p>
            <a:r>
              <a:rPr lang="en-US" sz="1200" b="0" i="0" u="none" strike="noStrike" kern="1200" baseline="0" dirty="0">
                <a:solidFill>
                  <a:schemeClr val="tx1"/>
                </a:solidFill>
                <a:latin typeface="+mn-lt"/>
                <a:ea typeface="+mn-ea"/>
                <a:cs typeface="+mn-cs"/>
              </a:rPr>
              <a:t>What are some contributing factors of a negative balance-when you have more expenses than income? </a:t>
            </a:r>
          </a:p>
          <a:p>
            <a:r>
              <a:rPr lang="en-US" sz="1200" b="0" i="0" u="none" strike="noStrike" kern="1200" baseline="0" dirty="0">
                <a:solidFill>
                  <a:schemeClr val="tx1"/>
                </a:solidFill>
                <a:latin typeface="+mn-lt"/>
                <a:ea typeface="+mn-ea"/>
                <a:cs typeface="+mn-cs"/>
              </a:rPr>
              <a:t>What are some steps to avoid a negative balance?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8691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Using the Cash Envelope System by Your Money </a:t>
            </a:r>
            <a:r>
              <a:rPr lang="en-US" sz="1200" b="0" i="0" u="none" strike="noStrike" kern="1200" baseline="0" dirty="0" err="1">
                <a:solidFill>
                  <a:schemeClr val="tx1"/>
                </a:solidFill>
                <a:latin typeface="+mn-lt"/>
                <a:ea typeface="+mn-ea"/>
                <a:cs typeface="+mn-cs"/>
              </a:rPr>
              <a:t>Dr</a:t>
            </a:r>
            <a:r>
              <a:rPr lang="en-US" sz="1200" b="0" i="0" u="none" strike="noStrike" kern="1200" baseline="0" dirty="0">
                <a:solidFill>
                  <a:schemeClr val="tx1"/>
                </a:solidFill>
                <a:latin typeface="+mn-lt"/>
                <a:ea typeface="+mn-ea"/>
                <a:cs typeface="+mn-cs"/>
              </a:rPr>
              <a:t>, Mildred Dillon CPA </a:t>
            </a:r>
          </a:p>
          <a:p>
            <a:r>
              <a:rPr lang="en-US" sz="1200" b="0" i="0" u="none" strike="noStrike" kern="1200" baseline="0" dirty="0">
                <a:solidFill>
                  <a:schemeClr val="tx1"/>
                </a:solidFill>
                <a:latin typeface="+mn-lt"/>
                <a:ea typeface="+mn-ea"/>
                <a:cs typeface="+mn-cs"/>
              </a:rPr>
              <a:t>Stop NSF charges at the bank and control your spending with the envelope system. Learn how from Your Money </a:t>
            </a:r>
            <a:r>
              <a:rPr lang="en-US" sz="1200" b="0" i="0" u="none" strike="noStrike" kern="1200" baseline="0" dirty="0" err="1">
                <a:solidFill>
                  <a:schemeClr val="tx1"/>
                </a:solidFill>
                <a:latin typeface="+mn-lt"/>
                <a:ea typeface="+mn-ea"/>
                <a:cs typeface="+mn-cs"/>
              </a:rPr>
              <a:t>Dr</a:t>
            </a:r>
            <a:r>
              <a:rPr lang="en-US" sz="1200" b="0" i="0" u="none" strike="noStrike" kern="1200" baseline="0" dirty="0">
                <a:solidFill>
                  <a:schemeClr val="tx1"/>
                </a:solidFill>
                <a:latin typeface="+mn-lt"/>
                <a:ea typeface="+mn-ea"/>
                <a:cs typeface="+mn-cs"/>
              </a:rPr>
              <a:t>, Mildred Dillon CPA </a:t>
            </a:r>
          </a:p>
          <a:p>
            <a:r>
              <a:rPr lang="en-US" sz="1200" b="0" i="0" u="none" strike="noStrike" kern="1200" baseline="0" dirty="0">
                <a:solidFill>
                  <a:schemeClr val="tx1"/>
                </a:solidFill>
                <a:latin typeface="+mn-lt"/>
                <a:ea typeface="+mn-ea"/>
                <a:cs typeface="+mn-cs"/>
              </a:rPr>
              <a:t>http://youtu.be/g4a3BAzjKRE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77213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you think these budgeting tips could improve your money management skills? How often should you evaluate your budget plan? What changes in life would result in changes in the budget plan?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7785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Being responsible is part of becoming an independent adult. </a:t>
            </a:r>
          </a:p>
          <a:p>
            <a:r>
              <a:rPr lang="en-US" sz="1200" b="0" i="0" u="none" strike="noStrike" kern="1200" baseline="0" dirty="0">
                <a:solidFill>
                  <a:schemeClr val="tx1"/>
                </a:solidFill>
                <a:latin typeface="+mn-lt"/>
                <a:ea typeface="+mn-ea"/>
                <a:cs typeface="+mn-cs"/>
              </a:rPr>
              <a:t>Have students brainstorm areas of responsibility. </a:t>
            </a:r>
          </a:p>
          <a:p>
            <a:r>
              <a:rPr lang="en-US" sz="1200" b="0" i="0" u="none" strike="noStrike" kern="1200" baseline="0" dirty="0">
                <a:solidFill>
                  <a:schemeClr val="tx1"/>
                </a:solidFill>
                <a:latin typeface="+mn-lt"/>
                <a:ea typeface="+mn-ea"/>
                <a:cs typeface="+mn-cs"/>
              </a:rPr>
              <a:t>Examples: </a:t>
            </a:r>
          </a:p>
          <a:p>
            <a:r>
              <a:rPr lang="en-US" sz="1200" b="1" i="0" u="none" strike="noStrike" kern="1200" baseline="0" dirty="0">
                <a:solidFill>
                  <a:schemeClr val="tx1"/>
                </a:solidFill>
                <a:latin typeface="+mn-lt"/>
                <a:ea typeface="+mn-ea"/>
                <a:cs typeface="+mn-cs"/>
              </a:rPr>
              <a:t>Health Related Responsibilities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purchase your own health insurance </a:t>
            </a:r>
          </a:p>
          <a:p>
            <a:r>
              <a:rPr lang="en-US" sz="1200" b="0" i="0" u="none" strike="noStrike" kern="1200" baseline="0" dirty="0">
                <a:solidFill>
                  <a:schemeClr val="tx1"/>
                </a:solidFill>
                <a:latin typeface="+mn-lt"/>
                <a:ea typeface="+mn-ea"/>
                <a:cs typeface="+mn-cs"/>
              </a:rPr>
              <a:t>pay your own medical bills </a:t>
            </a:r>
          </a:p>
          <a:p>
            <a:r>
              <a:rPr lang="en-US" sz="1200" b="0" i="0" u="none" strike="noStrike" kern="1200" baseline="0" dirty="0">
                <a:solidFill>
                  <a:schemeClr val="tx1"/>
                </a:solidFill>
                <a:latin typeface="+mn-lt"/>
                <a:ea typeface="+mn-ea"/>
                <a:cs typeface="+mn-cs"/>
              </a:rPr>
              <a:t>schedule appointments </a:t>
            </a:r>
          </a:p>
          <a:p>
            <a:r>
              <a:rPr lang="en-US" sz="1200" b="0" i="0" u="none" strike="noStrike" kern="1200" baseline="0" dirty="0">
                <a:solidFill>
                  <a:schemeClr val="tx1"/>
                </a:solidFill>
                <a:latin typeface="+mn-lt"/>
                <a:ea typeface="+mn-ea"/>
                <a:cs typeface="+mn-cs"/>
              </a:rPr>
              <a:t>take yourself to the doctor when you are sick </a:t>
            </a:r>
          </a:p>
          <a:p>
            <a:r>
              <a:rPr lang="en-US" sz="1200" b="1" i="0" u="none" strike="noStrike" kern="1200" baseline="0" dirty="0">
                <a:solidFill>
                  <a:schemeClr val="tx1"/>
                </a:solidFill>
                <a:latin typeface="+mn-lt"/>
                <a:ea typeface="+mn-ea"/>
                <a:cs typeface="+mn-cs"/>
              </a:rPr>
              <a:t>Work/Financial Responsibilities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possess job skills, to obtain and maintain a job </a:t>
            </a:r>
          </a:p>
          <a:p>
            <a:r>
              <a:rPr lang="en-US" sz="1200" b="0" i="0" u="none" strike="noStrike" kern="1200" baseline="0" dirty="0">
                <a:solidFill>
                  <a:schemeClr val="tx1"/>
                </a:solidFill>
                <a:latin typeface="+mn-lt"/>
                <a:ea typeface="+mn-ea"/>
                <a:cs typeface="+mn-cs"/>
              </a:rPr>
              <a:t>budget and manage your money </a:t>
            </a:r>
          </a:p>
          <a:p>
            <a:r>
              <a:rPr lang="en-US" sz="1200" b="0" i="0" u="none" strike="noStrike" kern="1200" baseline="0" dirty="0">
                <a:solidFill>
                  <a:schemeClr val="tx1"/>
                </a:solidFill>
                <a:latin typeface="+mn-lt"/>
                <a:ea typeface="+mn-ea"/>
                <a:cs typeface="+mn-cs"/>
              </a:rPr>
              <a:t>open your own checking and savings account </a:t>
            </a:r>
          </a:p>
          <a:p>
            <a:r>
              <a:rPr lang="en-US" sz="1200" b="0" i="0" u="none" strike="noStrike" kern="1200" baseline="0" dirty="0">
                <a:solidFill>
                  <a:schemeClr val="tx1"/>
                </a:solidFill>
                <a:latin typeface="+mn-lt"/>
                <a:ea typeface="+mn-ea"/>
                <a:cs typeface="+mn-cs"/>
              </a:rPr>
              <a:t>paying your bills** </a:t>
            </a:r>
          </a:p>
          <a:p>
            <a:r>
              <a:rPr lang="en-US" sz="1200" b="0" i="0" u="none" strike="noStrike" kern="1200" baseline="0" dirty="0">
                <a:solidFill>
                  <a:schemeClr val="tx1"/>
                </a:solidFill>
                <a:latin typeface="+mn-lt"/>
                <a:ea typeface="+mn-ea"/>
                <a:cs typeface="+mn-cs"/>
              </a:rPr>
              <a:t>**This includes paying for gas for your car, insurance for car, house, and health, all utilities, rent, cell phone, internet and any other expenses as they arise. </a:t>
            </a:r>
          </a:p>
          <a:p>
            <a:r>
              <a:rPr lang="en-US" sz="1200" b="1" i="0" u="none" strike="noStrike" kern="1200" baseline="0" dirty="0">
                <a:solidFill>
                  <a:schemeClr val="tx1"/>
                </a:solidFill>
                <a:latin typeface="+mn-lt"/>
                <a:ea typeface="+mn-ea"/>
                <a:cs typeface="+mn-cs"/>
              </a:rPr>
              <a:t>Housing Related Responsibilities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locate and maintain housing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63988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Having to adjust </a:t>
            </a:r>
          </a:p>
          <a:p>
            <a:r>
              <a:rPr lang="en-US" sz="1200" b="0" i="0" u="none" strike="noStrike" kern="1200" baseline="0" dirty="0">
                <a:solidFill>
                  <a:schemeClr val="tx1"/>
                </a:solidFill>
                <a:latin typeface="+mn-lt"/>
                <a:ea typeface="+mn-ea"/>
                <a:cs typeface="+mn-cs"/>
              </a:rPr>
              <a:t>You will have some adjustments to make as you start to live more independently. Some adjustment might be fun and exciting while others will be difficult. </a:t>
            </a:r>
          </a:p>
          <a:p>
            <a:r>
              <a:rPr lang="en-US" sz="1200" b="0" i="0" u="none" strike="noStrike" kern="1200" baseline="0" dirty="0">
                <a:solidFill>
                  <a:schemeClr val="tx1"/>
                </a:solidFill>
                <a:latin typeface="+mn-lt"/>
                <a:ea typeface="+mn-ea"/>
                <a:cs typeface="+mn-cs"/>
              </a:rPr>
              <a:t>Being alone </a:t>
            </a:r>
          </a:p>
          <a:p>
            <a:r>
              <a:rPr lang="en-US" sz="1200" b="0" i="0" u="none" strike="noStrike" kern="1200" baseline="0" dirty="0">
                <a:solidFill>
                  <a:schemeClr val="tx1"/>
                </a:solidFill>
                <a:latin typeface="+mn-lt"/>
                <a:ea typeface="+mn-ea"/>
                <a:cs typeface="+mn-cs"/>
              </a:rPr>
              <a:t>You might find this concept nice, but it could become challenging, </a:t>
            </a:r>
          </a:p>
          <a:p>
            <a:r>
              <a:rPr lang="en-US" sz="1200" b="0" i="0" u="none" strike="noStrike" kern="1200" baseline="0" dirty="0">
                <a:solidFill>
                  <a:schemeClr val="tx1"/>
                </a:solidFill>
                <a:latin typeface="+mn-lt"/>
                <a:ea typeface="+mn-ea"/>
                <a:cs typeface="+mn-cs"/>
              </a:rPr>
              <a:t>especially if you are used to constantly being around others. </a:t>
            </a:r>
          </a:p>
          <a:p>
            <a:r>
              <a:rPr lang="en-US" sz="1200" b="0" i="0" u="none" strike="noStrike" kern="1200" baseline="0" dirty="0">
                <a:solidFill>
                  <a:schemeClr val="tx1"/>
                </a:solidFill>
                <a:latin typeface="+mn-lt"/>
                <a:ea typeface="+mn-ea"/>
                <a:cs typeface="+mn-cs"/>
              </a:rPr>
              <a:t>Lower standard of living </a:t>
            </a:r>
          </a:p>
          <a:p>
            <a:r>
              <a:rPr lang="en-US" sz="1200" b="0" i="0" u="none" strike="noStrike" kern="1200" baseline="0" dirty="0">
                <a:solidFill>
                  <a:schemeClr val="tx1"/>
                </a:solidFill>
                <a:latin typeface="+mn-lt"/>
                <a:ea typeface="+mn-ea"/>
                <a:cs typeface="+mn-cs"/>
              </a:rPr>
              <a:t>Don’t expect to be able to provide for yourself the same way that your parents currently do. Remember they have worked hard to get to where they are today. </a:t>
            </a:r>
          </a:p>
          <a:p>
            <a:r>
              <a:rPr lang="en-US" sz="1200" b="0" i="0" u="none" strike="noStrike" kern="1200" baseline="0" dirty="0">
                <a:solidFill>
                  <a:schemeClr val="tx1"/>
                </a:solidFill>
                <a:latin typeface="+mn-lt"/>
                <a:ea typeface="+mn-ea"/>
                <a:cs typeface="+mn-cs"/>
              </a:rPr>
              <a:t>Making your own meals </a:t>
            </a:r>
          </a:p>
          <a:p>
            <a:r>
              <a:rPr lang="en-US" sz="1200" b="0" i="0" u="none" strike="noStrike" kern="1200" baseline="0" dirty="0">
                <a:solidFill>
                  <a:schemeClr val="tx1"/>
                </a:solidFill>
                <a:latin typeface="+mn-lt"/>
                <a:ea typeface="+mn-ea"/>
                <a:cs typeface="+mn-cs"/>
              </a:rPr>
              <a:t>You will be responsible for buying your own groceries and preparing your own meals. If you choose to eat out all the time you find your budget will be difficult to manage. Do you know how to cook? </a:t>
            </a:r>
          </a:p>
          <a:p>
            <a:r>
              <a:rPr lang="en-US" sz="1200" b="0" i="0" u="none" strike="noStrike" kern="1200" baseline="0" dirty="0">
                <a:solidFill>
                  <a:schemeClr val="tx1"/>
                </a:solidFill>
                <a:latin typeface="+mn-lt"/>
                <a:ea typeface="+mn-ea"/>
                <a:cs typeface="+mn-cs"/>
              </a:rPr>
              <a:t>What about laundry? Do you know how to properly care for your clothes? </a:t>
            </a:r>
          </a:p>
          <a:p>
            <a:r>
              <a:rPr lang="en-US" sz="1200" b="0" i="0" u="none" strike="noStrike" kern="1200" baseline="0" dirty="0">
                <a:solidFill>
                  <a:schemeClr val="tx1"/>
                </a:solidFill>
                <a:latin typeface="+mn-lt"/>
                <a:ea typeface="+mn-ea"/>
                <a:cs typeface="+mn-cs"/>
              </a:rPr>
              <a:t>Maintaining your home </a:t>
            </a:r>
          </a:p>
          <a:p>
            <a:r>
              <a:rPr lang="en-US" sz="1200" b="0" i="0" u="none" strike="noStrike" kern="1200" baseline="0" dirty="0">
                <a:solidFill>
                  <a:schemeClr val="tx1"/>
                </a:solidFill>
                <a:latin typeface="+mn-lt"/>
                <a:ea typeface="+mn-ea"/>
                <a:cs typeface="+mn-cs"/>
              </a:rPr>
              <a:t>You will be responsible for the up keep of your home / apartment. This includes everything from doing your laundry to replacing light bulbs, to even more difficult tasks. </a:t>
            </a:r>
          </a:p>
          <a:p>
            <a:r>
              <a:rPr lang="en-US" sz="1200" b="0" i="0" u="none" strike="noStrike" kern="1200" baseline="0" dirty="0">
                <a:solidFill>
                  <a:schemeClr val="tx1"/>
                </a:solidFill>
                <a:latin typeface="+mn-lt"/>
                <a:ea typeface="+mn-ea"/>
                <a:cs typeface="+mn-cs"/>
              </a:rPr>
              <a:t>Taking care of yourself and your health </a:t>
            </a:r>
          </a:p>
          <a:p>
            <a:r>
              <a:rPr lang="en-US" sz="1200" b="0" i="0" u="none" strike="noStrike" kern="1200" baseline="0" dirty="0">
                <a:solidFill>
                  <a:schemeClr val="tx1"/>
                </a:solidFill>
                <a:latin typeface="+mn-lt"/>
                <a:ea typeface="+mn-ea"/>
                <a:cs typeface="+mn-cs"/>
              </a:rPr>
              <a:t>You will have to purchase all the necessary items to keep up with your hygiene. You will have to regulate your own health. You will be responsible for getting and remembering to take your medications when needed as well as make your doctor’s appointments. </a:t>
            </a:r>
          </a:p>
          <a:p>
            <a:r>
              <a:rPr lang="en-US" sz="1200" b="0" i="0" u="none" strike="noStrike" kern="1200" baseline="0" dirty="0">
                <a:solidFill>
                  <a:schemeClr val="tx1"/>
                </a:solidFill>
                <a:latin typeface="+mn-lt"/>
                <a:ea typeface="+mn-ea"/>
                <a:cs typeface="+mn-cs"/>
              </a:rPr>
              <a:t>What are some other adjustments that you might have to make when becoming an independent adult?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426628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Living as an independent adult will be fun, challenging, frustrating and open your world to new adventures and responsibilities. </a:t>
            </a:r>
          </a:p>
          <a:p>
            <a:r>
              <a:rPr lang="en-US" sz="1200" b="0" i="0" u="none" strike="noStrike" kern="1200" baseline="0" dirty="0">
                <a:solidFill>
                  <a:schemeClr val="tx1"/>
                </a:solidFill>
                <a:latin typeface="+mn-lt"/>
                <a:ea typeface="+mn-ea"/>
                <a:cs typeface="+mn-cs"/>
              </a:rPr>
              <a:t>Life Is Like A Cup of Coffee - Inspirational Video Movie </a:t>
            </a:r>
          </a:p>
          <a:p>
            <a:r>
              <a:rPr lang="en-US" sz="1200" b="0" i="0" u="none" strike="noStrike" kern="1200" baseline="0" dirty="0">
                <a:solidFill>
                  <a:schemeClr val="tx1"/>
                </a:solidFill>
                <a:latin typeface="+mn-lt"/>
                <a:ea typeface="+mn-ea"/>
                <a:cs typeface="+mn-cs"/>
              </a:rPr>
              <a:t>This video combines beautiful pictures, inspiring music, and a touching story to help empower people to live more fully. </a:t>
            </a:r>
          </a:p>
          <a:p>
            <a:r>
              <a:rPr lang="en-US" sz="1200" b="0" i="0" u="none" strike="noStrike" kern="1200" baseline="0" dirty="0">
                <a:solidFill>
                  <a:schemeClr val="tx1"/>
                </a:solidFill>
                <a:latin typeface="+mn-lt"/>
                <a:ea typeface="+mn-ea"/>
                <a:cs typeface="+mn-cs"/>
              </a:rPr>
              <a:t>http://youtu.be/U3NgzQ9Pcsg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30580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Teacher Notes: </a:t>
            </a:r>
          </a:p>
          <a:p>
            <a:r>
              <a:rPr lang="en-US" sz="1200" b="0" i="0" u="none" strike="noStrike" kern="1200" baseline="0" dirty="0">
                <a:solidFill>
                  <a:schemeClr val="tx1"/>
                </a:solidFill>
                <a:latin typeface="+mn-lt"/>
                <a:ea typeface="+mn-ea"/>
                <a:cs typeface="+mn-cs"/>
              </a:rPr>
              <a:t>You will need to distribute the handout </a:t>
            </a:r>
            <a:r>
              <a:rPr lang="en-US" sz="1200" b="1" i="0" u="none" strike="noStrike" kern="1200" baseline="0" dirty="0">
                <a:solidFill>
                  <a:schemeClr val="tx1"/>
                </a:solidFill>
                <a:latin typeface="+mn-lt"/>
                <a:ea typeface="+mn-ea"/>
                <a:cs typeface="+mn-cs"/>
              </a:rPr>
              <a:t>It’s Your Life: Get on Board </a:t>
            </a:r>
            <a:r>
              <a:rPr lang="en-US" sz="1200" b="0" i="0" u="none" strike="noStrike" kern="1200" baseline="0" dirty="0">
                <a:solidFill>
                  <a:schemeClr val="tx1"/>
                </a:solidFill>
                <a:latin typeface="+mn-lt"/>
                <a:ea typeface="+mn-ea"/>
                <a:cs typeface="+mn-cs"/>
              </a:rPr>
              <a:t>project. </a:t>
            </a:r>
          </a:p>
          <a:p>
            <a:r>
              <a:rPr lang="en-US" sz="1200" b="0" i="0" u="none" strike="noStrike" kern="1200" baseline="0" dirty="0">
                <a:solidFill>
                  <a:schemeClr val="tx1"/>
                </a:solidFill>
                <a:latin typeface="+mn-lt"/>
                <a:ea typeface="+mn-ea"/>
                <a:cs typeface="+mn-cs"/>
              </a:rPr>
              <a:t>Read the directions and go over the rubric with the students.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96026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are some benefits of living on your own?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7606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Having a source of income or a job is a necessity to being independent. Getting a job can contribute to your self-growth and self-actualization. Here are some important factors to consider when getting a job: </a:t>
            </a:r>
          </a:p>
          <a:p>
            <a:r>
              <a:rPr lang="en-US" sz="1200" b="1" i="0" u="none" strike="noStrike" kern="1200" baseline="0" dirty="0">
                <a:solidFill>
                  <a:schemeClr val="tx1"/>
                </a:solidFill>
                <a:latin typeface="+mn-lt"/>
                <a:ea typeface="+mn-ea"/>
                <a:cs typeface="+mn-cs"/>
              </a:rPr>
              <a:t>Appearance </a:t>
            </a:r>
            <a:r>
              <a:rPr lang="en-US" sz="1200" b="0" i="0" u="none" strike="noStrike" kern="1200" baseline="0" dirty="0">
                <a:solidFill>
                  <a:schemeClr val="tx1"/>
                </a:solidFill>
                <a:latin typeface="+mn-lt"/>
                <a:ea typeface="+mn-ea"/>
                <a:cs typeface="+mn-cs"/>
              </a:rPr>
              <a:t>- First impressions are important. What are some tips on grooming and selecting the appropriate clothing to develop a business-like appearance for employment interviews and the work place? Even after you land the job, it is important to report to work with clean clothes and good hygiene. </a:t>
            </a:r>
          </a:p>
          <a:p>
            <a:r>
              <a:rPr lang="en-US" sz="1200" b="1" i="0" u="none" strike="noStrike" kern="1200" baseline="0" dirty="0">
                <a:solidFill>
                  <a:schemeClr val="tx1"/>
                </a:solidFill>
                <a:latin typeface="+mn-lt"/>
                <a:ea typeface="+mn-ea"/>
                <a:cs typeface="+mn-cs"/>
              </a:rPr>
              <a:t>Attitude and Commitment </a:t>
            </a:r>
            <a:r>
              <a:rPr lang="en-US" sz="1200" b="0" i="0" u="none" strike="noStrike" kern="1200" baseline="0" dirty="0">
                <a:solidFill>
                  <a:schemeClr val="tx1"/>
                </a:solidFill>
                <a:latin typeface="+mn-lt"/>
                <a:ea typeface="+mn-ea"/>
                <a:cs typeface="+mn-cs"/>
              </a:rPr>
              <a:t>- Your attitude and sense of commitment will help you interview well. A good attitude and commitment toward the job and co-workers is important on the job. What do we mean by having a good attitude? What does it mean to be committed to your job? </a:t>
            </a:r>
          </a:p>
          <a:p>
            <a:r>
              <a:rPr lang="en-US" sz="1200" b="1" i="0" u="none" strike="noStrike" kern="1200" baseline="0" dirty="0">
                <a:solidFill>
                  <a:schemeClr val="tx1"/>
                </a:solidFill>
                <a:latin typeface="+mn-lt"/>
                <a:ea typeface="+mn-ea"/>
                <a:cs typeface="+mn-cs"/>
              </a:rPr>
              <a:t>Child Care </a:t>
            </a:r>
            <a:r>
              <a:rPr lang="en-US" sz="1200" b="0" i="0" u="none" strike="noStrike" kern="1200" baseline="0" dirty="0">
                <a:solidFill>
                  <a:schemeClr val="tx1"/>
                </a:solidFill>
                <a:latin typeface="+mn-lt"/>
                <a:ea typeface="+mn-ea"/>
                <a:cs typeface="+mn-cs"/>
              </a:rPr>
              <a:t>- If you have a child, finding reliable child care that you feel comfortable with and that is best suited to your child's needs is important. Advance preparation is required. </a:t>
            </a:r>
          </a:p>
          <a:p>
            <a:r>
              <a:rPr lang="en-US" sz="1200" b="1" i="0" u="none" strike="noStrike" kern="1200" baseline="0" dirty="0">
                <a:solidFill>
                  <a:schemeClr val="tx1"/>
                </a:solidFill>
                <a:latin typeface="+mn-lt"/>
                <a:ea typeface="+mn-ea"/>
                <a:cs typeface="+mn-cs"/>
              </a:rPr>
              <a:t>Dependability </a:t>
            </a:r>
            <a:r>
              <a:rPr lang="en-US" sz="1200" b="0" i="0" u="none" strike="noStrike" kern="1200" baseline="0" dirty="0">
                <a:solidFill>
                  <a:schemeClr val="tx1"/>
                </a:solidFill>
                <a:latin typeface="+mn-lt"/>
                <a:ea typeface="+mn-ea"/>
                <a:cs typeface="+mn-cs"/>
              </a:rPr>
              <a:t>- It is important to report for interviews or to work on time to establish your dependability. What are some tips to help you always be on time? </a:t>
            </a:r>
          </a:p>
          <a:p>
            <a:r>
              <a:rPr lang="en-US" sz="1200" b="1" i="0" u="none" strike="noStrike" kern="1200" baseline="0" dirty="0">
                <a:solidFill>
                  <a:schemeClr val="tx1"/>
                </a:solidFill>
                <a:latin typeface="+mn-lt"/>
                <a:ea typeface="+mn-ea"/>
                <a:cs typeface="+mn-cs"/>
              </a:rPr>
              <a:t>Transportation </a:t>
            </a:r>
            <a:r>
              <a:rPr lang="en-US" sz="1200" b="0" i="0" u="none" strike="noStrike" kern="1200" baseline="0" dirty="0">
                <a:solidFill>
                  <a:schemeClr val="tx1"/>
                </a:solidFill>
                <a:latin typeface="+mn-lt"/>
                <a:ea typeface="+mn-ea"/>
                <a:cs typeface="+mn-cs"/>
              </a:rPr>
              <a:t>- Planning ahead is necessary to arrive at the interview or workplace on time. What are some tips for planning out the travel route and selecting the type of transportation prior to the interview or employment date? </a:t>
            </a:r>
          </a:p>
          <a:p>
            <a:r>
              <a:rPr lang="en-US" sz="1200" b="0" i="0" u="none" strike="noStrike" kern="1200" baseline="0" dirty="0">
                <a:solidFill>
                  <a:schemeClr val="tx1"/>
                </a:solidFill>
                <a:latin typeface="+mn-lt"/>
                <a:ea typeface="+mn-ea"/>
                <a:cs typeface="+mn-cs"/>
              </a:rPr>
              <a:t>It is important to continue your education once you graduate from high school. Remember, the more education and training you have (for example: industry certifications, associate’s degree) the more money you are likely to earn over your lifetime.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7002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what this means. Revisit this concept at slide 18 - How to Successfully Manage Your Money! </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4923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what this means. Revisit this concept at slide 18 - How to Successfully Manage Your Money!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87081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people, when they first move out on their own, will opt to rent an apartment or house. A lease requires a contract, a written agreement between the owner of a property and a renter who desires to have temporary possession of the property. As a minimum, the agreement identifies the parties, the property, term of the rental, and the amount of rent for the term. </a:t>
            </a:r>
          </a:p>
          <a:p>
            <a:r>
              <a:rPr lang="en-US" sz="1200" b="1" i="0" u="none" strike="noStrike" kern="1200" baseline="0" dirty="0">
                <a:solidFill>
                  <a:schemeClr val="tx1"/>
                </a:solidFill>
                <a:latin typeface="+mn-lt"/>
                <a:ea typeface="+mn-ea"/>
                <a:cs typeface="+mn-cs"/>
              </a:rPr>
              <a:t>Meaning of Leasing vs. Renting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basically mean the same thing. The difference is the length of time a property is being rented. A lease implies a longer term such as a year. If you're leasing, you've usually signed something saying you're committed to staying in that place for a certain length of time and will pay $xxx amount of rent every month for the term of that lease. There is no difference between renting and leasing a property. When you rent an apartment you are basically being leased a space. Unless you are the individual leasing the property, such as the landlord, renting an apartment and leasing one is the same thing.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0814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Personal references: Friends and colleagues might know apartments which are suitable for you. </a:t>
            </a:r>
          </a:p>
          <a:p>
            <a:r>
              <a:rPr lang="en-US" sz="1200" b="0" i="0" u="none" strike="noStrike" kern="1200" baseline="0" dirty="0">
                <a:solidFill>
                  <a:schemeClr val="tx1"/>
                </a:solidFill>
                <a:latin typeface="+mn-lt"/>
                <a:ea typeface="+mn-ea"/>
                <a:cs typeface="+mn-cs"/>
              </a:rPr>
              <a:t>Newspaper: This is still the most widely used advertising medium. The Sunday edition of your local paper has a real estate and rentals section. </a:t>
            </a:r>
          </a:p>
          <a:p>
            <a:r>
              <a:rPr lang="en-US" sz="1200" b="0" i="0" u="none" strike="noStrike" kern="1200" baseline="0" dirty="0">
                <a:solidFill>
                  <a:schemeClr val="tx1"/>
                </a:solidFill>
                <a:latin typeface="+mn-lt"/>
                <a:ea typeface="+mn-ea"/>
                <a:cs typeface="+mn-cs"/>
              </a:rPr>
              <a:t>Supermarkets and grocery stores often have free newsletters, classified ads, and publications at their exits which can be a good source to find an apartment. </a:t>
            </a:r>
          </a:p>
          <a:p>
            <a:r>
              <a:rPr lang="en-US" sz="1200" b="0" i="0" u="none" strike="noStrike" kern="1200" baseline="0" dirty="0">
                <a:solidFill>
                  <a:schemeClr val="tx1"/>
                </a:solidFill>
                <a:latin typeface="+mn-lt"/>
                <a:ea typeface="+mn-ea"/>
                <a:cs typeface="+mn-cs"/>
              </a:rPr>
              <a:t>Shop around: You can look around for vacancies. Locate apartment complexes with different amenities. Go in and ask about vacancies, prices and applications. If the office is closed, write down a phone number and call them the next day. </a:t>
            </a:r>
          </a:p>
          <a:p>
            <a:r>
              <a:rPr lang="en-US" sz="1200" b="0" i="0" u="none" strike="noStrike" kern="1200" baseline="0" dirty="0">
                <a:solidFill>
                  <a:schemeClr val="tx1"/>
                </a:solidFill>
                <a:latin typeface="+mn-lt"/>
                <a:ea typeface="+mn-ea"/>
                <a:cs typeface="+mn-cs"/>
              </a:rPr>
              <a:t>Internet: It offers a free service; search thousands of apartments and you can get exclusive specials. You can click for a customized list of apartments in minutes. Internet is the easiest and fastest to reach a rental office. There are several websites specialized in apartment renting. Research what amenities (like refrigerator, microwave oven, dishwasher, washer, dryer, fireplace, ceiling fan, garbage disposal) come with an apartment.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07075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Submitting your application: </a:t>
            </a:r>
          </a:p>
          <a:p>
            <a:r>
              <a:rPr lang="en-US" sz="1200" b="0" i="0" u="none" strike="noStrike" kern="1200" baseline="0" dirty="0">
                <a:solidFill>
                  <a:schemeClr val="tx1"/>
                </a:solidFill>
                <a:latin typeface="+mn-lt"/>
                <a:ea typeface="+mn-ea"/>
                <a:cs typeface="+mn-cs"/>
              </a:rPr>
              <a:t>Things you will need in order to submit an application: </a:t>
            </a:r>
          </a:p>
          <a:p>
            <a:r>
              <a:rPr lang="en-US" sz="1200" b="0" i="0" u="none" strike="noStrike" kern="1200" baseline="0" dirty="0">
                <a:solidFill>
                  <a:schemeClr val="tx1"/>
                </a:solidFill>
                <a:latin typeface="+mn-lt"/>
                <a:ea typeface="+mn-ea"/>
                <a:cs typeface="+mn-cs"/>
              </a:rPr>
              <a:t>Application form: every person above age 18 who intends to live in the apartment must fill out an application form. Every apartment complex has its own dedicated set of forms, but the information you fill out on these are mostly the same. </a:t>
            </a:r>
          </a:p>
          <a:p>
            <a:r>
              <a:rPr lang="en-US" sz="1200" b="0" i="0" u="none" strike="noStrike" kern="1200" baseline="0" dirty="0">
                <a:solidFill>
                  <a:schemeClr val="tx1"/>
                </a:solidFill>
                <a:latin typeface="+mn-lt"/>
                <a:ea typeface="+mn-ea"/>
                <a:cs typeface="+mn-cs"/>
              </a:rPr>
              <a:t>These include most or all of the information below: </a:t>
            </a:r>
          </a:p>
          <a:p>
            <a:r>
              <a:rPr lang="en-US" sz="1200" b="0" i="0" u="none" strike="noStrike" kern="1200" baseline="0" dirty="0">
                <a:solidFill>
                  <a:schemeClr val="tx1"/>
                </a:solidFill>
                <a:latin typeface="+mn-lt"/>
                <a:ea typeface="+mn-ea"/>
                <a:cs typeface="+mn-cs"/>
              </a:rPr>
              <a:t>•Personal information: your name, phone number, driver’s license number, Social Security number. </a:t>
            </a:r>
          </a:p>
          <a:p>
            <a:r>
              <a:rPr lang="en-US" sz="1200" b="0" i="0" u="none" strike="noStrike" kern="1200" baseline="0" dirty="0">
                <a:solidFill>
                  <a:schemeClr val="tx1"/>
                </a:solidFill>
                <a:latin typeface="+mn-lt"/>
                <a:ea typeface="+mn-ea"/>
                <a:cs typeface="+mn-cs"/>
              </a:rPr>
              <a:t>•Rental history: most management companies will check your previous rental references. If you rented before, give that information. If you didn't, give the address of your family where you lived before and ask your parents to serve as reference or a co-signer. </a:t>
            </a:r>
          </a:p>
          <a:p>
            <a:r>
              <a:rPr lang="en-US" sz="1200" b="0" i="0" u="none" strike="noStrike" kern="1200" baseline="0" dirty="0">
                <a:solidFill>
                  <a:schemeClr val="tx1"/>
                </a:solidFill>
                <a:latin typeface="+mn-lt"/>
                <a:ea typeface="+mn-ea"/>
                <a:cs typeface="+mn-cs"/>
              </a:rPr>
              <a:t>•Employment information and history: in order to ensure proper quality tenants, and to insure you can afford the apartment, the management company might check the prospective tenants’ employment background. If you have adequate employment and income evidence with your application, it will be adequate for approval. </a:t>
            </a:r>
          </a:p>
          <a:p>
            <a:r>
              <a:rPr lang="en-US" sz="1200" b="0" i="0" u="none" strike="noStrike" kern="1200" baseline="0" dirty="0">
                <a:solidFill>
                  <a:schemeClr val="tx1"/>
                </a:solidFill>
                <a:latin typeface="+mn-lt"/>
                <a:ea typeface="+mn-ea"/>
                <a:cs typeface="+mn-cs"/>
              </a:rPr>
              <a:t>•Financial information: can include the name of your bank, the type of accounts you have, credit cards you have, major loans, and obligations if applicable. This helps the management company to have a clear picture of your financial background. They often call your bank and check your financial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•Credit check fee/ Application fee: when you apply for an apartment they will run a credit check on you. The credit check fee varies it is usually about $25-50 per person or $40-100 for a couple. All the persons who intend to live in the apartment will have to have their credit checked. Usually they won't accept cash; just money orders. </a:t>
            </a:r>
          </a:p>
          <a:p>
            <a:r>
              <a:rPr lang="en-US" sz="1200" b="0" i="0" u="none" strike="noStrike" kern="1200" baseline="0" dirty="0">
                <a:solidFill>
                  <a:schemeClr val="tx1"/>
                </a:solidFill>
                <a:latin typeface="+mn-lt"/>
                <a:ea typeface="+mn-ea"/>
                <a:cs typeface="+mn-cs"/>
              </a:rPr>
              <a:t>•Proof of income: you can show a letter from your employer or a copy of your check stubs to show proof of your income. As a rule of thumb, usually your monthly income should be at least 2.5 - 3 times higher than your monthly rent to qualify. </a:t>
            </a:r>
          </a:p>
          <a:p>
            <a:r>
              <a:rPr lang="en-US" sz="1200" b="0" i="0" u="none" strike="noStrike" kern="1200" baseline="0" dirty="0">
                <a:solidFill>
                  <a:schemeClr val="tx1"/>
                </a:solidFill>
                <a:latin typeface="+mn-lt"/>
                <a:ea typeface="+mn-ea"/>
                <a:cs typeface="+mn-cs"/>
              </a:rPr>
              <a:t>•A holding deposit: in order to process your application, some companies might request a deposit. If you don't qualify and your application is not approved, you will get your deposit back in full. If you qualify and change your mind and decide not to move in, you will lose your holding deposit. If you decide to move in, the holding deposit will go toward the first month's rent.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40350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oosemyplate.gov/budge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4a3BAzjKRE&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U3NgzQ9Pcsg&amp;feature=youtu.b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texasrealitycheck.com/" TargetMode="External"/><Relationship Id="rId2" Type="http://schemas.openxmlformats.org/officeDocument/2006/relationships/hyperlink" Target="http://www.bestplaces.net/" TargetMode="External"/><Relationship Id="rId1" Type="http://schemas.openxmlformats.org/officeDocument/2006/relationships/slideLayout" Target="../slideLayouts/slideLayout3.xml"/><Relationship Id="rId5" Type="http://schemas.openxmlformats.org/officeDocument/2006/relationships/hyperlink" Target="http://www.census.gov/prod/2002pubs/p23-210.pdf" TargetMode="External"/><Relationship Id="rId4" Type="http://schemas.openxmlformats.org/officeDocument/2006/relationships/hyperlink" Target="http://www.themoneyalert.com/rentersinsurance.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youtu.be/rK6WLHNYjwM" TargetMode="External"/><Relationship Id="rId2" Type="http://schemas.openxmlformats.org/officeDocument/2006/relationships/hyperlink" Target="http://youtu.be/U3NgzQ9Pcsg" TargetMode="External"/><Relationship Id="rId1" Type="http://schemas.openxmlformats.org/officeDocument/2006/relationships/slideLayout" Target="../slideLayouts/slideLayout3.xml"/><Relationship Id="rId4" Type="http://schemas.openxmlformats.org/officeDocument/2006/relationships/hyperlink" Target="http://youtu.be/g4a3BAzjK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Becoming Independent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6DB0-B863-4A6B-8519-C12ED5A59C26}"/>
              </a:ext>
            </a:extLst>
          </p:cNvPr>
          <p:cNvSpPr>
            <a:spLocks noGrp="1"/>
          </p:cNvSpPr>
          <p:nvPr>
            <p:ph type="title"/>
          </p:nvPr>
        </p:nvSpPr>
        <p:spPr/>
        <p:txBody>
          <a:bodyPr/>
          <a:lstStyle/>
          <a:p>
            <a:r>
              <a:rPr lang="en-US" dirty="0"/>
              <a:t>Submitting Your Application</a:t>
            </a:r>
          </a:p>
        </p:txBody>
      </p:sp>
      <p:sp>
        <p:nvSpPr>
          <p:cNvPr id="3" name="Content Placeholder 2">
            <a:extLst>
              <a:ext uri="{FF2B5EF4-FFF2-40B4-BE49-F238E27FC236}">
                <a16:creationId xmlns:a16="http://schemas.microsoft.com/office/drawing/2014/main" id="{72A696BE-A688-458A-815B-32B20B8719E3}"/>
              </a:ext>
            </a:extLst>
          </p:cNvPr>
          <p:cNvSpPr>
            <a:spLocks noGrp="1"/>
          </p:cNvSpPr>
          <p:nvPr>
            <p:ph sz="half" idx="1"/>
          </p:nvPr>
        </p:nvSpPr>
        <p:spPr/>
        <p:txBody>
          <a:bodyPr/>
          <a:lstStyle/>
          <a:p>
            <a:r>
              <a:rPr lang="en-US" dirty="0"/>
              <a:t>Application form</a:t>
            </a:r>
          </a:p>
          <a:p>
            <a:pPr lvl="1"/>
            <a:r>
              <a:rPr lang="en-US" dirty="0"/>
              <a:t>Personal information</a:t>
            </a:r>
          </a:p>
          <a:p>
            <a:pPr lvl="1"/>
            <a:r>
              <a:rPr lang="en-US" dirty="0"/>
              <a:t>Rental history</a:t>
            </a:r>
          </a:p>
          <a:p>
            <a:pPr lvl="1"/>
            <a:r>
              <a:rPr lang="en-US" dirty="0"/>
              <a:t>Employment information</a:t>
            </a:r>
          </a:p>
          <a:p>
            <a:pPr lvl="1"/>
            <a:r>
              <a:rPr lang="en-US" dirty="0"/>
              <a:t>Financial information</a:t>
            </a:r>
          </a:p>
          <a:p>
            <a:pPr lvl="1"/>
            <a:r>
              <a:rPr lang="en-US" dirty="0"/>
              <a:t>Credit check  fee/application fee</a:t>
            </a:r>
          </a:p>
          <a:p>
            <a:pPr lvl="1"/>
            <a:r>
              <a:rPr lang="en-US" dirty="0"/>
              <a:t>Proof of income</a:t>
            </a:r>
          </a:p>
          <a:p>
            <a:pPr lvl="1"/>
            <a:r>
              <a:rPr lang="en-US" dirty="0"/>
              <a:t>Holding deposit</a:t>
            </a:r>
          </a:p>
          <a:p>
            <a:endParaRPr lang="en-US" dirty="0"/>
          </a:p>
        </p:txBody>
      </p:sp>
    </p:spTree>
    <p:extLst>
      <p:ext uri="{BB962C8B-B14F-4D97-AF65-F5344CB8AC3E}">
        <p14:creationId xmlns:p14="http://schemas.microsoft.com/office/powerpoint/2010/main" val="396857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DB3-BD06-47BB-8726-D73766EF0631}"/>
              </a:ext>
            </a:extLst>
          </p:cNvPr>
          <p:cNvSpPr>
            <a:spLocks noGrp="1"/>
          </p:cNvSpPr>
          <p:nvPr>
            <p:ph type="title"/>
          </p:nvPr>
        </p:nvSpPr>
        <p:spPr/>
        <p:txBody>
          <a:bodyPr/>
          <a:lstStyle/>
          <a:p>
            <a:r>
              <a:rPr lang="en-US" dirty="0"/>
              <a:t>10 Items You Will Need for Your First Apartment</a:t>
            </a:r>
          </a:p>
        </p:txBody>
      </p:sp>
      <p:sp>
        <p:nvSpPr>
          <p:cNvPr id="3" name="Content Placeholder 2">
            <a:extLst>
              <a:ext uri="{FF2B5EF4-FFF2-40B4-BE49-F238E27FC236}">
                <a16:creationId xmlns:a16="http://schemas.microsoft.com/office/drawing/2014/main" id="{56EAB77D-AA68-47E5-AC9A-733227265B79}"/>
              </a:ext>
            </a:extLst>
          </p:cNvPr>
          <p:cNvSpPr>
            <a:spLocks noGrp="1"/>
          </p:cNvSpPr>
          <p:nvPr>
            <p:ph sz="half" idx="1"/>
          </p:nvPr>
        </p:nvSpPr>
        <p:spPr/>
        <p:txBody>
          <a:bodyPr/>
          <a:lstStyle/>
          <a:p>
            <a:pPr lvl="1"/>
            <a:r>
              <a:rPr lang="en-US" dirty="0"/>
              <a:t>Bed</a:t>
            </a:r>
          </a:p>
          <a:p>
            <a:pPr lvl="1"/>
            <a:r>
              <a:rPr lang="en-US" dirty="0"/>
              <a:t>Smoke alarm</a:t>
            </a:r>
          </a:p>
          <a:p>
            <a:pPr lvl="1"/>
            <a:r>
              <a:rPr lang="en-US" dirty="0"/>
              <a:t>Carbon monoxide  detector</a:t>
            </a:r>
          </a:p>
          <a:p>
            <a:pPr lvl="1"/>
            <a:r>
              <a:rPr lang="en-US" dirty="0"/>
              <a:t>Couch</a:t>
            </a:r>
          </a:p>
          <a:p>
            <a:pPr lvl="1"/>
            <a:r>
              <a:rPr lang="en-US" dirty="0"/>
              <a:t>Plates and silverware</a:t>
            </a:r>
          </a:p>
        </p:txBody>
      </p:sp>
      <p:sp>
        <p:nvSpPr>
          <p:cNvPr id="4" name="Content Placeholder 3">
            <a:extLst>
              <a:ext uri="{FF2B5EF4-FFF2-40B4-BE49-F238E27FC236}">
                <a16:creationId xmlns:a16="http://schemas.microsoft.com/office/drawing/2014/main" id="{C40C4ED9-E9F4-4B6E-B43D-7925FEAD47F6}"/>
              </a:ext>
            </a:extLst>
          </p:cNvPr>
          <p:cNvSpPr>
            <a:spLocks noGrp="1"/>
          </p:cNvSpPr>
          <p:nvPr>
            <p:ph sz="half" idx="10"/>
          </p:nvPr>
        </p:nvSpPr>
        <p:spPr/>
        <p:txBody>
          <a:bodyPr/>
          <a:lstStyle/>
          <a:p>
            <a:pPr lvl="1"/>
            <a:r>
              <a:rPr lang="en-US" dirty="0"/>
              <a:t>Dish soap</a:t>
            </a:r>
          </a:p>
          <a:p>
            <a:pPr lvl="1"/>
            <a:r>
              <a:rPr lang="en-US" dirty="0"/>
              <a:t>Television</a:t>
            </a:r>
          </a:p>
          <a:p>
            <a:pPr lvl="1"/>
            <a:r>
              <a:rPr lang="en-US" dirty="0"/>
              <a:t>Lamps</a:t>
            </a:r>
          </a:p>
          <a:p>
            <a:pPr lvl="1"/>
            <a:r>
              <a:rPr lang="en-US" dirty="0"/>
              <a:t>Cleaning materials and  paper towels</a:t>
            </a:r>
          </a:p>
          <a:p>
            <a:pPr lvl="1"/>
            <a:r>
              <a:rPr lang="en-US" dirty="0"/>
              <a:t>Additional necessary  furniture</a:t>
            </a:r>
          </a:p>
          <a:p>
            <a:endParaRPr lang="en-US" dirty="0"/>
          </a:p>
        </p:txBody>
      </p:sp>
    </p:spTree>
    <p:extLst>
      <p:ext uri="{BB962C8B-B14F-4D97-AF65-F5344CB8AC3E}">
        <p14:creationId xmlns:p14="http://schemas.microsoft.com/office/powerpoint/2010/main" val="37225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FA93-A91D-42FB-8B29-4E31BEE0E1F1}"/>
              </a:ext>
            </a:extLst>
          </p:cNvPr>
          <p:cNvSpPr>
            <a:spLocks noGrp="1"/>
          </p:cNvSpPr>
          <p:nvPr>
            <p:ph type="title"/>
          </p:nvPr>
        </p:nvSpPr>
        <p:spPr/>
        <p:txBody>
          <a:bodyPr/>
          <a:lstStyle/>
          <a:p>
            <a:r>
              <a:rPr lang="en-US" dirty="0"/>
              <a:t>Renter’s Insurance</a:t>
            </a:r>
          </a:p>
        </p:txBody>
      </p:sp>
      <p:sp>
        <p:nvSpPr>
          <p:cNvPr id="3" name="Content Placeholder 2">
            <a:extLst>
              <a:ext uri="{FF2B5EF4-FFF2-40B4-BE49-F238E27FC236}">
                <a16:creationId xmlns:a16="http://schemas.microsoft.com/office/drawing/2014/main" id="{05CA6F66-385C-4A84-A498-FEEC0AB9C20A}"/>
              </a:ext>
            </a:extLst>
          </p:cNvPr>
          <p:cNvSpPr>
            <a:spLocks noGrp="1"/>
          </p:cNvSpPr>
          <p:nvPr>
            <p:ph sz="half" idx="1"/>
          </p:nvPr>
        </p:nvSpPr>
        <p:spPr/>
        <p:txBody>
          <a:bodyPr/>
          <a:lstStyle/>
          <a:p>
            <a:pPr lvl="1"/>
            <a:r>
              <a:rPr lang="en-US" dirty="0"/>
              <a:t>How much coverage?</a:t>
            </a:r>
          </a:p>
          <a:p>
            <a:pPr lvl="1"/>
            <a:r>
              <a:rPr lang="en-US" dirty="0"/>
              <a:t>Deductible</a:t>
            </a:r>
          </a:p>
          <a:p>
            <a:pPr lvl="1"/>
            <a:r>
              <a:rPr lang="en-US" dirty="0"/>
              <a:t>Actual Cash Value (ACV)</a:t>
            </a:r>
          </a:p>
          <a:p>
            <a:pPr lvl="1"/>
            <a:r>
              <a:rPr lang="en-US" dirty="0"/>
              <a:t>Replacement Cost</a:t>
            </a:r>
          </a:p>
          <a:p>
            <a:endParaRPr lang="en-US" dirty="0"/>
          </a:p>
        </p:txBody>
      </p:sp>
      <p:sp>
        <p:nvSpPr>
          <p:cNvPr id="5" name="object 4">
            <a:extLst>
              <a:ext uri="{FF2B5EF4-FFF2-40B4-BE49-F238E27FC236}">
                <a16:creationId xmlns:a16="http://schemas.microsoft.com/office/drawing/2014/main" id="{19D11913-0E3E-411B-887B-33BE8B4D87ED}"/>
              </a:ext>
            </a:extLst>
          </p:cNvPr>
          <p:cNvSpPr/>
          <p:nvPr/>
        </p:nvSpPr>
        <p:spPr>
          <a:xfrm>
            <a:off x="6068714" y="845359"/>
            <a:ext cx="4574247" cy="428229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876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A69C-44F8-43AA-9CEE-26CD9EF320AC}"/>
              </a:ext>
            </a:extLst>
          </p:cNvPr>
          <p:cNvSpPr>
            <a:spLocks noGrp="1"/>
          </p:cNvSpPr>
          <p:nvPr>
            <p:ph type="title"/>
          </p:nvPr>
        </p:nvSpPr>
        <p:spPr/>
        <p:txBody>
          <a:bodyPr/>
          <a:lstStyle/>
          <a:p>
            <a:r>
              <a:rPr lang="en-US" dirty="0"/>
              <a:t>Ways to Save on Renter’s Insurance</a:t>
            </a:r>
          </a:p>
        </p:txBody>
      </p:sp>
      <p:sp>
        <p:nvSpPr>
          <p:cNvPr id="3" name="Content Placeholder 2">
            <a:extLst>
              <a:ext uri="{FF2B5EF4-FFF2-40B4-BE49-F238E27FC236}">
                <a16:creationId xmlns:a16="http://schemas.microsoft.com/office/drawing/2014/main" id="{D24C818C-D693-4B9D-B076-C431415B8698}"/>
              </a:ext>
            </a:extLst>
          </p:cNvPr>
          <p:cNvSpPr>
            <a:spLocks noGrp="1"/>
          </p:cNvSpPr>
          <p:nvPr>
            <p:ph sz="half" idx="1"/>
          </p:nvPr>
        </p:nvSpPr>
        <p:spPr/>
        <p:txBody>
          <a:bodyPr/>
          <a:lstStyle/>
          <a:p>
            <a:pPr lvl="1"/>
            <a:r>
              <a:rPr lang="en-US" dirty="0"/>
              <a:t>Monitored fire or burglar  alarms</a:t>
            </a:r>
          </a:p>
          <a:p>
            <a:pPr lvl="1"/>
            <a:r>
              <a:rPr lang="en-US" dirty="0"/>
              <a:t>Fire extinguishers</a:t>
            </a:r>
          </a:p>
          <a:p>
            <a:pPr lvl="1"/>
            <a:r>
              <a:rPr lang="en-US" dirty="0"/>
              <a:t>Sprinkler systems</a:t>
            </a:r>
          </a:p>
          <a:p>
            <a:pPr lvl="1"/>
            <a:r>
              <a:rPr lang="en-US" dirty="0"/>
              <a:t>Dead bolts on all exterior  doors</a:t>
            </a:r>
          </a:p>
          <a:p>
            <a:pPr lvl="1"/>
            <a:r>
              <a:rPr lang="en-US" dirty="0"/>
              <a:t>Auto insurance with that  provider</a:t>
            </a:r>
          </a:p>
          <a:p>
            <a:endParaRPr lang="en-US" dirty="0"/>
          </a:p>
        </p:txBody>
      </p:sp>
      <p:sp>
        <p:nvSpPr>
          <p:cNvPr id="5" name="object 5">
            <a:extLst>
              <a:ext uri="{FF2B5EF4-FFF2-40B4-BE49-F238E27FC236}">
                <a16:creationId xmlns:a16="http://schemas.microsoft.com/office/drawing/2014/main" id="{3F54A2EB-D519-4064-B515-DAC8E4E61797}"/>
              </a:ext>
            </a:extLst>
          </p:cNvPr>
          <p:cNvSpPr/>
          <p:nvPr/>
        </p:nvSpPr>
        <p:spPr>
          <a:xfrm>
            <a:off x="7331118" y="1420420"/>
            <a:ext cx="3619813" cy="42890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795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72A1-7AF9-4F3F-B822-139E744A5D2A}"/>
              </a:ext>
            </a:extLst>
          </p:cNvPr>
          <p:cNvSpPr>
            <a:spLocks noGrp="1"/>
          </p:cNvSpPr>
          <p:nvPr>
            <p:ph type="title"/>
          </p:nvPr>
        </p:nvSpPr>
        <p:spPr/>
        <p:txBody>
          <a:bodyPr/>
          <a:lstStyle/>
          <a:p>
            <a:r>
              <a:rPr lang="en-US" dirty="0"/>
              <a:t>Health Issues</a:t>
            </a:r>
          </a:p>
        </p:txBody>
      </p:sp>
      <p:sp>
        <p:nvSpPr>
          <p:cNvPr id="4" name="Content Placeholder 3">
            <a:extLst>
              <a:ext uri="{FF2B5EF4-FFF2-40B4-BE49-F238E27FC236}">
                <a16:creationId xmlns:a16="http://schemas.microsoft.com/office/drawing/2014/main" id="{58DCEB52-6A50-4DBE-A15C-4300384A595F}"/>
              </a:ext>
            </a:extLst>
          </p:cNvPr>
          <p:cNvSpPr>
            <a:spLocks noGrp="1"/>
          </p:cNvSpPr>
          <p:nvPr>
            <p:ph sz="half" idx="10"/>
          </p:nvPr>
        </p:nvSpPr>
        <p:spPr>
          <a:xfrm>
            <a:off x="6477000" y="1622322"/>
            <a:ext cx="5328050" cy="4532415"/>
          </a:xfrm>
        </p:spPr>
        <p:txBody>
          <a:bodyPr/>
          <a:lstStyle/>
          <a:p>
            <a:pPr lvl="1"/>
            <a:r>
              <a:rPr lang="en-US" dirty="0"/>
              <a:t>Health insurance</a:t>
            </a:r>
          </a:p>
          <a:p>
            <a:pPr lvl="1"/>
            <a:r>
              <a:rPr lang="en-US" dirty="0"/>
              <a:t>Dental visits</a:t>
            </a:r>
          </a:p>
          <a:p>
            <a:pPr lvl="1"/>
            <a:r>
              <a:rPr lang="en-US" dirty="0"/>
              <a:t>Doctor visits</a:t>
            </a:r>
          </a:p>
          <a:p>
            <a:pPr lvl="1"/>
            <a:r>
              <a:rPr lang="en-US" dirty="0"/>
              <a:t>Medication</a:t>
            </a:r>
          </a:p>
          <a:p>
            <a:pPr lvl="1"/>
            <a:r>
              <a:rPr lang="en-US" dirty="0"/>
              <a:t>Emergencies</a:t>
            </a:r>
          </a:p>
          <a:p>
            <a:pPr lvl="1"/>
            <a:r>
              <a:rPr lang="en-US" dirty="0"/>
              <a:t>Appointments</a:t>
            </a:r>
          </a:p>
          <a:p>
            <a:endParaRPr lang="en-US" dirty="0"/>
          </a:p>
        </p:txBody>
      </p:sp>
      <p:sp>
        <p:nvSpPr>
          <p:cNvPr id="5" name="object 4">
            <a:extLst>
              <a:ext uri="{FF2B5EF4-FFF2-40B4-BE49-F238E27FC236}">
                <a16:creationId xmlns:a16="http://schemas.microsoft.com/office/drawing/2014/main" id="{618B49E7-09C0-4388-91D0-7D43D6A610D7}"/>
              </a:ext>
            </a:extLst>
          </p:cNvPr>
          <p:cNvSpPr/>
          <p:nvPr/>
        </p:nvSpPr>
        <p:spPr>
          <a:xfrm>
            <a:off x="987453" y="1420420"/>
            <a:ext cx="4834472" cy="473431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359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948B-4174-4E82-9CA9-2CD3B7E61977}"/>
              </a:ext>
            </a:extLst>
          </p:cNvPr>
          <p:cNvSpPr>
            <a:spLocks noGrp="1"/>
          </p:cNvSpPr>
          <p:nvPr>
            <p:ph type="title"/>
          </p:nvPr>
        </p:nvSpPr>
        <p:spPr/>
        <p:txBody>
          <a:bodyPr/>
          <a:lstStyle/>
          <a:p>
            <a:r>
              <a:rPr lang="en-US" dirty="0"/>
              <a:t>The Value of Health Insurance</a:t>
            </a:r>
          </a:p>
        </p:txBody>
      </p:sp>
      <p:sp>
        <p:nvSpPr>
          <p:cNvPr id="3" name="Content Placeholder 2">
            <a:extLst>
              <a:ext uri="{FF2B5EF4-FFF2-40B4-BE49-F238E27FC236}">
                <a16:creationId xmlns:a16="http://schemas.microsoft.com/office/drawing/2014/main" id="{98B16D70-FDBA-463E-834E-9DBF016C5E49}"/>
              </a:ext>
            </a:extLst>
          </p:cNvPr>
          <p:cNvSpPr>
            <a:spLocks noGrp="1"/>
          </p:cNvSpPr>
          <p:nvPr>
            <p:ph sz="half" idx="1"/>
          </p:nvPr>
        </p:nvSpPr>
        <p:spPr>
          <a:xfrm>
            <a:off x="740664" y="1420420"/>
            <a:ext cx="5328050" cy="4734318"/>
          </a:xfrm>
        </p:spPr>
        <p:txBody>
          <a:bodyPr/>
          <a:lstStyle/>
          <a:p>
            <a:pPr algn="just"/>
            <a:r>
              <a:rPr lang="en-US" dirty="0"/>
              <a:t>Insurance protects you from high costs when something bad happens. No one plans to get sick or  hurt, but most people need to get treated for an illness or injury at some point, and health insurance helps pay these costs.</a:t>
            </a:r>
          </a:p>
          <a:p>
            <a:endParaRPr lang="en-US" dirty="0"/>
          </a:p>
        </p:txBody>
      </p:sp>
      <p:sp>
        <p:nvSpPr>
          <p:cNvPr id="5" name="object 5">
            <a:extLst>
              <a:ext uri="{FF2B5EF4-FFF2-40B4-BE49-F238E27FC236}">
                <a16:creationId xmlns:a16="http://schemas.microsoft.com/office/drawing/2014/main" id="{23777060-25CA-491C-8180-0C7D3D2F79A5}"/>
              </a:ext>
            </a:extLst>
          </p:cNvPr>
          <p:cNvSpPr/>
          <p:nvPr/>
        </p:nvSpPr>
        <p:spPr>
          <a:xfrm>
            <a:off x="7347639" y="1420420"/>
            <a:ext cx="3586772" cy="401716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4062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A5C4-868C-4096-AA01-F527E4409C10}"/>
              </a:ext>
            </a:extLst>
          </p:cNvPr>
          <p:cNvSpPr>
            <a:spLocks noGrp="1"/>
          </p:cNvSpPr>
          <p:nvPr>
            <p:ph type="title"/>
          </p:nvPr>
        </p:nvSpPr>
        <p:spPr>
          <a:xfrm>
            <a:off x="740663" y="407209"/>
            <a:ext cx="10399285" cy="876300"/>
          </a:xfrm>
        </p:spPr>
        <p:txBody>
          <a:bodyPr/>
          <a:lstStyle/>
          <a:p>
            <a:r>
              <a:rPr lang="en-US" dirty="0"/>
              <a:t>Economic Decisions to Provide Safe and Nutritious Foods</a:t>
            </a:r>
          </a:p>
        </p:txBody>
      </p:sp>
      <p:sp>
        <p:nvSpPr>
          <p:cNvPr id="3" name="Content Placeholder 2">
            <a:extLst>
              <a:ext uri="{FF2B5EF4-FFF2-40B4-BE49-F238E27FC236}">
                <a16:creationId xmlns:a16="http://schemas.microsoft.com/office/drawing/2014/main" id="{80F823BC-543D-44AE-B3C6-C838667A3C5A}"/>
              </a:ext>
            </a:extLst>
          </p:cNvPr>
          <p:cNvSpPr>
            <a:spLocks noGrp="1"/>
          </p:cNvSpPr>
          <p:nvPr>
            <p:ph sz="half" idx="1"/>
          </p:nvPr>
        </p:nvSpPr>
        <p:spPr/>
        <p:txBody>
          <a:bodyPr/>
          <a:lstStyle/>
          <a:p>
            <a:r>
              <a:rPr lang="en-US" dirty="0"/>
              <a:t>Know the basics of selecting  the best food products for  yourself</a:t>
            </a:r>
          </a:p>
          <a:p>
            <a:endParaRPr lang="en-US" dirty="0"/>
          </a:p>
          <a:p>
            <a:pPr lvl="1"/>
            <a:r>
              <a:rPr lang="en-US" dirty="0"/>
              <a:t>Understand the key nutrients in  foods</a:t>
            </a:r>
          </a:p>
          <a:p>
            <a:pPr lvl="1"/>
            <a:r>
              <a:rPr lang="en-US" dirty="0"/>
              <a:t>Be a smart shopper</a:t>
            </a:r>
          </a:p>
          <a:p>
            <a:pPr lvl="1"/>
            <a:r>
              <a:rPr lang="en-US" dirty="0"/>
              <a:t>Follow your budget</a:t>
            </a:r>
          </a:p>
          <a:p>
            <a:endParaRPr lang="en-US" dirty="0"/>
          </a:p>
          <a:p>
            <a:pPr lvl="2"/>
            <a:r>
              <a:rPr lang="en-US" dirty="0">
                <a:hlinkClick r:id="rId3"/>
              </a:rPr>
              <a:t>Eating Healthy on a Budget    </a:t>
            </a:r>
            <a:r>
              <a:rPr lang="en-US" dirty="0"/>
              <a:t>(click on link)</a:t>
            </a:r>
          </a:p>
          <a:p>
            <a:endParaRPr lang="en-US" dirty="0"/>
          </a:p>
        </p:txBody>
      </p:sp>
      <p:sp>
        <p:nvSpPr>
          <p:cNvPr id="5" name="object 3">
            <a:extLst>
              <a:ext uri="{FF2B5EF4-FFF2-40B4-BE49-F238E27FC236}">
                <a16:creationId xmlns:a16="http://schemas.microsoft.com/office/drawing/2014/main" id="{B10B18B9-51F6-4B0C-A7A1-09BE7AC74C0F}"/>
              </a:ext>
            </a:extLst>
          </p:cNvPr>
          <p:cNvSpPr/>
          <p:nvPr/>
        </p:nvSpPr>
        <p:spPr>
          <a:xfrm>
            <a:off x="6862916" y="1494844"/>
            <a:ext cx="4277032" cy="4438865"/>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58573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2D23-A5A4-4385-A0CF-A6FEBC8852B9}"/>
              </a:ext>
            </a:extLst>
          </p:cNvPr>
          <p:cNvSpPr>
            <a:spLocks noGrp="1"/>
          </p:cNvSpPr>
          <p:nvPr>
            <p:ph type="title"/>
          </p:nvPr>
        </p:nvSpPr>
        <p:spPr/>
        <p:txBody>
          <a:bodyPr/>
          <a:lstStyle/>
          <a:p>
            <a:r>
              <a:rPr lang="en-US" dirty="0"/>
              <a:t>Economic Clothing Decisions</a:t>
            </a:r>
          </a:p>
        </p:txBody>
      </p:sp>
      <p:sp>
        <p:nvSpPr>
          <p:cNvPr id="3" name="Content Placeholder 2">
            <a:extLst>
              <a:ext uri="{FF2B5EF4-FFF2-40B4-BE49-F238E27FC236}">
                <a16:creationId xmlns:a16="http://schemas.microsoft.com/office/drawing/2014/main" id="{FDDB03A8-6475-45F2-9AA3-EE209C4C7926}"/>
              </a:ext>
            </a:extLst>
          </p:cNvPr>
          <p:cNvSpPr>
            <a:spLocks noGrp="1"/>
          </p:cNvSpPr>
          <p:nvPr>
            <p:ph sz="half" idx="1"/>
          </p:nvPr>
        </p:nvSpPr>
        <p:spPr/>
        <p:txBody>
          <a:bodyPr/>
          <a:lstStyle/>
          <a:p>
            <a:r>
              <a:rPr lang="en-US" b="1" dirty="0"/>
              <a:t>Wardrobe Planning is the key!</a:t>
            </a:r>
          </a:p>
          <a:p>
            <a:endParaRPr lang="en-US" dirty="0"/>
          </a:p>
          <a:p>
            <a:r>
              <a:rPr lang="en-US" dirty="0"/>
              <a:t>Careful planning includes:</a:t>
            </a:r>
          </a:p>
          <a:p>
            <a:pPr lvl="1"/>
            <a:r>
              <a:rPr lang="en-US" dirty="0"/>
              <a:t>Having clothes for the right season,  activities and places you need to go.</a:t>
            </a:r>
          </a:p>
          <a:p>
            <a:endParaRPr lang="en-US" dirty="0"/>
          </a:p>
        </p:txBody>
      </p:sp>
      <p:sp>
        <p:nvSpPr>
          <p:cNvPr id="5" name="object 3">
            <a:extLst>
              <a:ext uri="{FF2B5EF4-FFF2-40B4-BE49-F238E27FC236}">
                <a16:creationId xmlns:a16="http://schemas.microsoft.com/office/drawing/2014/main" id="{722B9B95-38AC-4D02-83F3-2B8FA735F3E3}"/>
              </a:ext>
            </a:extLst>
          </p:cNvPr>
          <p:cNvSpPr/>
          <p:nvPr/>
        </p:nvSpPr>
        <p:spPr>
          <a:xfrm>
            <a:off x="7176195" y="1420420"/>
            <a:ext cx="3890330" cy="4129226"/>
          </a:xfrm>
          <a:prstGeom prst="rect">
            <a:avLst/>
          </a:prstGeom>
          <a:blipFill>
            <a:blip r:embed="rId3" cstate="print"/>
            <a:stretch>
              <a:fillRect t="-10366"/>
            </a:stretch>
          </a:blipFill>
        </p:spPr>
        <p:txBody>
          <a:bodyPr wrap="square" lIns="0" tIns="0" rIns="0" bIns="0" rtlCol="0"/>
          <a:lstStyle/>
          <a:p>
            <a:endParaRPr dirty="0"/>
          </a:p>
        </p:txBody>
      </p:sp>
    </p:spTree>
    <p:extLst>
      <p:ext uri="{BB962C8B-B14F-4D97-AF65-F5344CB8AC3E}">
        <p14:creationId xmlns:p14="http://schemas.microsoft.com/office/powerpoint/2010/main" val="346166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7D29-B177-42A0-9D34-D35B4362B7E3}"/>
              </a:ext>
            </a:extLst>
          </p:cNvPr>
          <p:cNvSpPr>
            <a:spLocks noGrp="1"/>
          </p:cNvSpPr>
          <p:nvPr>
            <p:ph type="title"/>
          </p:nvPr>
        </p:nvSpPr>
        <p:spPr/>
        <p:txBody>
          <a:bodyPr/>
          <a:lstStyle/>
          <a:p>
            <a:r>
              <a:rPr lang="en-US" dirty="0"/>
              <a:t>How to Successfully Manage Your Money</a:t>
            </a:r>
          </a:p>
        </p:txBody>
      </p:sp>
      <p:sp>
        <p:nvSpPr>
          <p:cNvPr id="5" name="Content Placeholder 4">
            <a:extLst>
              <a:ext uri="{FF2B5EF4-FFF2-40B4-BE49-F238E27FC236}">
                <a16:creationId xmlns:a16="http://schemas.microsoft.com/office/drawing/2014/main" id="{4ECF6A43-A513-4BA9-AF5B-97160478C009}"/>
              </a:ext>
            </a:extLst>
          </p:cNvPr>
          <p:cNvSpPr>
            <a:spLocks noGrp="1"/>
          </p:cNvSpPr>
          <p:nvPr>
            <p:ph sz="half" idx="1"/>
          </p:nvPr>
        </p:nvSpPr>
        <p:spPr>
          <a:xfrm>
            <a:off x="740664" y="1420420"/>
            <a:ext cx="11055750" cy="516535"/>
          </a:xfrm>
        </p:spPr>
        <p:txBody>
          <a:bodyPr/>
          <a:lstStyle/>
          <a:p>
            <a:r>
              <a:rPr lang="en-US" dirty="0"/>
              <a:t>How to Organize Tasks and Responsibilities</a:t>
            </a:r>
          </a:p>
          <a:p>
            <a:endParaRPr lang="en-US" dirty="0"/>
          </a:p>
        </p:txBody>
      </p:sp>
      <p:sp>
        <p:nvSpPr>
          <p:cNvPr id="6" name="Content Placeholder 4">
            <a:extLst>
              <a:ext uri="{FF2B5EF4-FFF2-40B4-BE49-F238E27FC236}">
                <a16:creationId xmlns:a16="http://schemas.microsoft.com/office/drawing/2014/main" id="{C7DC6216-39F2-436D-8618-023AFFC1FCD0}"/>
              </a:ext>
            </a:extLst>
          </p:cNvPr>
          <p:cNvSpPr txBox="1">
            <a:spLocks/>
          </p:cNvSpPr>
          <p:nvPr/>
        </p:nvSpPr>
        <p:spPr>
          <a:xfrm>
            <a:off x="776709" y="3932903"/>
            <a:ext cx="3239422" cy="2246834"/>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Determine your needs and wants		</a:t>
            </a:r>
          </a:p>
          <a:p>
            <a:r>
              <a:rPr lang="en-US" sz="2400" dirty="0"/>
              <a:t>Establish your priorities	</a:t>
            </a:r>
          </a:p>
        </p:txBody>
      </p:sp>
      <p:sp>
        <p:nvSpPr>
          <p:cNvPr id="7" name="object 2">
            <a:extLst>
              <a:ext uri="{FF2B5EF4-FFF2-40B4-BE49-F238E27FC236}">
                <a16:creationId xmlns:a16="http://schemas.microsoft.com/office/drawing/2014/main" id="{CAC50385-AC18-4E38-B1F4-92E0E80EDF14}"/>
              </a:ext>
            </a:extLst>
          </p:cNvPr>
          <p:cNvSpPr/>
          <p:nvPr/>
        </p:nvSpPr>
        <p:spPr>
          <a:xfrm>
            <a:off x="788311" y="2034077"/>
            <a:ext cx="3214127" cy="1806476"/>
          </a:xfrm>
          <a:prstGeom prst="rect">
            <a:avLst/>
          </a:prstGeom>
          <a:blipFill>
            <a:blip r:embed="rId3" cstate="print"/>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D3A94A1C-D205-4BF9-98AD-7559C233F56F}"/>
              </a:ext>
            </a:extLst>
          </p:cNvPr>
          <p:cNvSpPr/>
          <p:nvPr/>
        </p:nvSpPr>
        <p:spPr>
          <a:xfrm>
            <a:off x="776709" y="2022475"/>
            <a:ext cx="3239422" cy="1831373"/>
          </a:xfrm>
          <a:custGeom>
            <a:avLst/>
            <a:gdLst/>
            <a:ahLst/>
            <a:cxnLst/>
            <a:rect l="l" t="t" r="r" b="b"/>
            <a:pathLst>
              <a:path w="2487930" h="1406525">
                <a:moveTo>
                  <a:pt x="0" y="0"/>
                </a:moveTo>
                <a:lnTo>
                  <a:pt x="2487612" y="0"/>
                </a:lnTo>
                <a:lnTo>
                  <a:pt x="2487612" y="1406525"/>
                </a:lnTo>
                <a:lnTo>
                  <a:pt x="0" y="1406525"/>
                </a:lnTo>
                <a:lnTo>
                  <a:pt x="0" y="0"/>
                </a:lnTo>
                <a:close/>
              </a:path>
            </a:pathLst>
          </a:custGeom>
          <a:ln w="19050">
            <a:solidFill>
              <a:srgbClr val="646B86"/>
            </a:solidFill>
          </a:ln>
        </p:spPr>
        <p:txBody>
          <a:bodyPr wrap="square" lIns="0" tIns="0" rIns="0" bIns="0" rtlCol="0"/>
          <a:lstStyle/>
          <a:p>
            <a:endParaRPr/>
          </a:p>
        </p:txBody>
      </p:sp>
      <p:sp>
        <p:nvSpPr>
          <p:cNvPr id="9" name="object 4">
            <a:extLst>
              <a:ext uri="{FF2B5EF4-FFF2-40B4-BE49-F238E27FC236}">
                <a16:creationId xmlns:a16="http://schemas.microsoft.com/office/drawing/2014/main" id="{E2C9EB1D-5911-455A-973F-0E3C67A6B79A}"/>
              </a:ext>
            </a:extLst>
          </p:cNvPr>
          <p:cNvSpPr/>
          <p:nvPr/>
        </p:nvSpPr>
        <p:spPr>
          <a:xfrm>
            <a:off x="4539325" y="2034076"/>
            <a:ext cx="3214062" cy="1806477"/>
          </a:xfrm>
          <a:prstGeom prst="rect">
            <a:avLst/>
          </a:prstGeom>
          <a:blipFill>
            <a:blip r:embed="rId4"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563BE145-9C62-4664-9B1D-6AB88FD456C4}"/>
              </a:ext>
            </a:extLst>
          </p:cNvPr>
          <p:cNvSpPr/>
          <p:nvPr/>
        </p:nvSpPr>
        <p:spPr>
          <a:xfrm>
            <a:off x="4527723" y="2022475"/>
            <a:ext cx="3239422" cy="1831373"/>
          </a:xfrm>
          <a:custGeom>
            <a:avLst/>
            <a:gdLst/>
            <a:ahLst/>
            <a:cxnLst/>
            <a:rect l="l" t="t" r="r" b="b"/>
            <a:pathLst>
              <a:path w="2487929" h="1406525">
                <a:moveTo>
                  <a:pt x="0" y="0"/>
                </a:moveTo>
                <a:lnTo>
                  <a:pt x="2487612" y="0"/>
                </a:lnTo>
                <a:lnTo>
                  <a:pt x="2487612" y="1406525"/>
                </a:lnTo>
                <a:lnTo>
                  <a:pt x="0" y="1406525"/>
                </a:lnTo>
                <a:lnTo>
                  <a:pt x="0" y="0"/>
                </a:lnTo>
                <a:close/>
              </a:path>
            </a:pathLst>
          </a:custGeom>
          <a:ln w="19050">
            <a:solidFill>
              <a:srgbClr val="646B86"/>
            </a:solidFill>
          </a:ln>
        </p:spPr>
        <p:txBody>
          <a:bodyPr wrap="square" lIns="0" tIns="0" rIns="0" bIns="0" rtlCol="0"/>
          <a:lstStyle/>
          <a:p>
            <a:endParaRPr/>
          </a:p>
        </p:txBody>
      </p:sp>
      <p:sp>
        <p:nvSpPr>
          <p:cNvPr id="11" name="object 6">
            <a:extLst>
              <a:ext uri="{FF2B5EF4-FFF2-40B4-BE49-F238E27FC236}">
                <a16:creationId xmlns:a16="http://schemas.microsoft.com/office/drawing/2014/main" id="{75025529-03F5-4D9A-8919-DAD7251803D1}"/>
              </a:ext>
            </a:extLst>
          </p:cNvPr>
          <p:cNvSpPr/>
          <p:nvPr/>
        </p:nvSpPr>
        <p:spPr>
          <a:xfrm>
            <a:off x="8349683" y="2016009"/>
            <a:ext cx="3213995" cy="1806476"/>
          </a:xfrm>
          <a:prstGeom prst="rect">
            <a:avLst/>
          </a:prstGeom>
          <a:blipFill>
            <a:blip r:embed="rId5" cstate="print"/>
            <a:stretch>
              <a:fillRect/>
            </a:stretch>
          </a:blipFill>
        </p:spPr>
        <p:txBody>
          <a:bodyPr wrap="square" lIns="0" tIns="0" rIns="0" bIns="0" rtlCol="0"/>
          <a:lstStyle/>
          <a:p>
            <a:endParaRPr dirty="0"/>
          </a:p>
        </p:txBody>
      </p:sp>
      <p:sp>
        <p:nvSpPr>
          <p:cNvPr id="12" name="object 7">
            <a:extLst>
              <a:ext uri="{FF2B5EF4-FFF2-40B4-BE49-F238E27FC236}">
                <a16:creationId xmlns:a16="http://schemas.microsoft.com/office/drawing/2014/main" id="{D59ECC5E-705C-4038-AFEF-C97DC068DA15}"/>
              </a:ext>
            </a:extLst>
          </p:cNvPr>
          <p:cNvSpPr/>
          <p:nvPr/>
        </p:nvSpPr>
        <p:spPr>
          <a:xfrm>
            <a:off x="8338082" y="2004407"/>
            <a:ext cx="3239422" cy="1831373"/>
          </a:xfrm>
          <a:custGeom>
            <a:avLst/>
            <a:gdLst/>
            <a:ahLst/>
            <a:cxnLst/>
            <a:rect l="l" t="t" r="r" b="b"/>
            <a:pathLst>
              <a:path w="2487929" h="1406525">
                <a:moveTo>
                  <a:pt x="0" y="0"/>
                </a:moveTo>
                <a:lnTo>
                  <a:pt x="2487612" y="0"/>
                </a:lnTo>
                <a:lnTo>
                  <a:pt x="2487612" y="1406525"/>
                </a:lnTo>
                <a:lnTo>
                  <a:pt x="0" y="1406525"/>
                </a:lnTo>
                <a:lnTo>
                  <a:pt x="0" y="0"/>
                </a:lnTo>
                <a:close/>
              </a:path>
            </a:pathLst>
          </a:custGeom>
          <a:ln w="19050">
            <a:solidFill>
              <a:srgbClr val="646B86"/>
            </a:solidFill>
          </a:ln>
        </p:spPr>
        <p:txBody>
          <a:bodyPr wrap="square" lIns="0" tIns="0" rIns="0" bIns="0" rtlCol="0"/>
          <a:lstStyle/>
          <a:p>
            <a:endParaRPr/>
          </a:p>
        </p:txBody>
      </p:sp>
      <p:sp>
        <p:nvSpPr>
          <p:cNvPr id="13" name="object 8">
            <a:extLst>
              <a:ext uri="{FF2B5EF4-FFF2-40B4-BE49-F238E27FC236}">
                <a16:creationId xmlns:a16="http://schemas.microsoft.com/office/drawing/2014/main" id="{40083D87-92F6-48FA-AB7B-5186DCFCC840}"/>
              </a:ext>
            </a:extLst>
          </p:cNvPr>
          <p:cNvSpPr/>
          <p:nvPr/>
        </p:nvSpPr>
        <p:spPr>
          <a:xfrm>
            <a:off x="4027732" y="2166331"/>
            <a:ext cx="793733" cy="793733"/>
          </a:xfrm>
          <a:custGeom>
            <a:avLst/>
            <a:gdLst/>
            <a:ahLst/>
            <a:cxnLst/>
            <a:rect l="l" t="t" r="r" b="b"/>
            <a:pathLst>
              <a:path w="609600" h="609600">
                <a:moveTo>
                  <a:pt x="304800" y="0"/>
                </a:moveTo>
                <a:lnTo>
                  <a:pt x="304800" y="152400"/>
                </a:lnTo>
                <a:lnTo>
                  <a:pt x="0" y="152400"/>
                </a:lnTo>
                <a:lnTo>
                  <a:pt x="152400" y="304800"/>
                </a:lnTo>
                <a:lnTo>
                  <a:pt x="0" y="457200"/>
                </a:lnTo>
                <a:lnTo>
                  <a:pt x="304800" y="457200"/>
                </a:lnTo>
                <a:lnTo>
                  <a:pt x="304800" y="609600"/>
                </a:lnTo>
                <a:lnTo>
                  <a:pt x="609600" y="304800"/>
                </a:lnTo>
                <a:lnTo>
                  <a:pt x="304800" y="0"/>
                </a:lnTo>
                <a:close/>
              </a:path>
            </a:pathLst>
          </a:custGeom>
          <a:solidFill>
            <a:srgbClr val="D16349"/>
          </a:solidFill>
        </p:spPr>
        <p:txBody>
          <a:bodyPr wrap="square" lIns="0" tIns="0" rIns="0" bIns="0" rtlCol="0"/>
          <a:lstStyle/>
          <a:p>
            <a:endParaRPr/>
          </a:p>
        </p:txBody>
      </p:sp>
      <p:sp>
        <p:nvSpPr>
          <p:cNvPr id="14" name="object 9">
            <a:extLst>
              <a:ext uri="{FF2B5EF4-FFF2-40B4-BE49-F238E27FC236}">
                <a16:creationId xmlns:a16="http://schemas.microsoft.com/office/drawing/2014/main" id="{FBBDB87D-7D88-4360-BCC7-04CA653DB177}"/>
              </a:ext>
            </a:extLst>
          </p:cNvPr>
          <p:cNvSpPr/>
          <p:nvPr/>
        </p:nvSpPr>
        <p:spPr>
          <a:xfrm>
            <a:off x="7784044" y="2166331"/>
            <a:ext cx="793733" cy="793733"/>
          </a:xfrm>
          <a:custGeom>
            <a:avLst/>
            <a:gdLst/>
            <a:ahLst/>
            <a:cxnLst/>
            <a:rect l="l" t="t" r="r" b="b"/>
            <a:pathLst>
              <a:path w="609600" h="609600">
                <a:moveTo>
                  <a:pt x="304800" y="0"/>
                </a:moveTo>
                <a:lnTo>
                  <a:pt x="304800" y="152400"/>
                </a:lnTo>
                <a:lnTo>
                  <a:pt x="0" y="152400"/>
                </a:lnTo>
                <a:lnTo>
                  <a:pt x="152400" y="304800"/>
                </a:lnTo>
                <a:lnTo>
                  <a:pt x="0" y="457200"/>
                </a:lnTo>
                <a:lnTo>
                  <a:pt x="304800" y="457200"/>
                </a:lnTo>
                <a:lnTo>
                  <a:pt x="304800" y="609600"/>
                </a:lnTo>
                <a:lnTo>
                  <a:pt x="609600" y="304800"/>
                </a:lnTo>
                <a:lnTo>
                  <a:pt x="304800" y="0"/>
                </a:lnTo>
                <a:close/>
              </a:path>
            </a:pathLst>
          </a:custGeom>
          <a:solidFill>
            <a:srgbClr val="D16349"/>
          </a:solidFill>
        </p:spPr>
        <p:txBody>
          <a:bodyPr wrap="square" lIns="0" tIns="0" rIns="0" bIns="0" rtlCol="0"/>
          <a:lstStyle/>
          <a:p>
            <a:endParaRPr/>
          </a:p>
        </p:txBody>
      </p:sp>
      <p:sp>
        <p:nvSpPr>
          <p:cNvPr id="17" name="Content Placeholder 4">
            <a:extLst>
              <a:ext uri="{FF2B5EF4-FFF2-40B4-BE49-F238E27FC236}">
                <a16:creationId xmlns:a16="http://schemas.microsoft.com/office/drawing/2014/main" id="{6FF0DF85-F0EA-4FBF-AC91-BBE8AE1CAE63}"/>
              </a:ext>
            </a:extLst>
          </p:cNvPr>
          <p:cNvSpPr txBox="1">
            <a:spLocks/>
          </p:cNvSpPr>
          <p:nvPr/>
        </p:nvSpPr>
        <p:spPr>
          <a:xfrm>
            <a:off x="4527723" y="3939368"/>
            <a:ext cx="3257984" cy="2240369"/>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Use a systematic process		</a:t>
            </a:r>
          </a:p>
          <a:p>
            <a:r>
              <a:rPr lang="en-US" sz="2400" dirty="0"/>
              <a:t>A decision-making process can help you make the best financial approach</a:t>
            </a:r>
          </a:p>
          <a:p>
            <a:r>
              <a:rPr lang="en-US" sz="2400" dirty="0"/>
              <a:t>	</a:t>
            </a:r>
          </a:p>
        </p:txBody>
      </p:sp>
      <p:sp>
        <p:nvSpPr>
          <p:cNvPr id="18" name="Content Placeholder 4">
            <a:extLst>
              <a:ext uri="{FF2B5EF4-FFF2-40B4-BE49-F238E27FC236}">
                <a16:creationId xmlns:a16="http://schemas.microsoft.com/office/drawing/2014/main" id="{43B25765-5F44-4D4B-8B4C-9157C29ACE56}"/>
              </a:ext>
            </a:extLst>
          </p:cNvPr>
          <p:cNvSpPr txBox="1">
            <a:spLocks/>
          </p:cNvSpPr>
          <p:nvPr/>
        </p:nvSpPr>
        <p:spPr>
          <a:xfrm>
            <a:off x="8338082" y="3928261"/>
            <a:ext cx="3257984" cy="2240369"/>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Become your own  needs and wants personal “accountant”</a:t>
            </a:r>
          </a:p>
          <a:p>
            <a:r>
              <a:rPr lang="en-US" sz="2400" dirty="0"/>
              <a:t>Keep accurate and current records of money</a:t>
            </a:r>
          </a:p>
          <a:p>
            <a:r>
              <a:rPr lang="en-US" sz="2400" dirty="0"/>
              <a:t>	</a:t>
            </a:r>
          </a:p>
        </p:txBody>
      </p:sp>
    </p:spTree>
    <p:extLst>
      <p:ext uri="{BB962C8B-B14F-4D97-AF65-F5344CB8AC3E}">
        <p14:creationId xmlns:p14="http://schemas.microsoft.com/office/powerpoint/2010/main" val="46639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70E3-1DA1-46E4-9738-D6576F00717E}"/>
              </a:ext>
            </a:extLst>
          </p:cNvPr>
          <p:cNvSpPr>
            <a:spLocks noGrp="1"/>
          </p:cNvSpPr>
          <p:nvPr>
            <p:ph type="title"/>
          </p:nvPr>
        </p:nvSpPr>
        <p:spPr/>
        <p:txBody>
          <a:bodyPr/>
          <a:lstStyle/>
          <a:p>
            <a:r>
              <a:rPr lang="en-US" dirty="0"/>
              <a:t>Money Management Plan</a:t>
            </a:r>
          </a:p>
        </p:txBody>
      </p:sp>
      <p:sp>
        <p:nvSpPr>
          <p:cNvPr id="3" name="Content Placeholder 2">
            <a:extLst>
              <a:ext uri="{FF2B5EF4-FFF2-40B4-BE49-F238E27FC236}">
                <a16:creationId xmlns:a16="http://schemas.microsoft.com/office/drawing/2014/main" id="{E6E9A8E8-6EEA-40CC-B424-93B1A3B84EBE}"/>
              </a:ext>
            </a:extLst>
          </p:cNvPr>
          <p:cNvSpPr>
            <a:spLocks noGrp="1"/>
          </p:cNvSpPr>
          <p:nvPr>
            <p:ph sz="half" idx="1"/>
          </p:nvPr>
        </p:nvSpPr>
        <p:spPr/>
        <p:txBody>
          <a:bodyPr/>
          <a:lstStyle/>
          <a:p>
            <a:r>
              <a:rPr lang="en-US" dirty="0"/>
              <a:t>Once your plan is put  into action, evaluate  your budget  periodically.</a:t>
            </a:r>
          </a:p>
          <a:p>
            <a:r>
              <a:rPr lang="en-US" dirty="0"/>
              <a:t>Is your plan working?</a:t>
            </a:r>
          </a:p>
          <a:p>
            <a:r>
              <a:rPr lang="en-US" dirty="0"/>
              <a:t>Are you able to attain  your goals with your  plan?</a:t>
            </a:r>
          </a:p>
          <a:p>
            <a:r>
              <a:rPr lang="en-US" dirty="0"/>
              <a:t>Is this plan helping  you control your  spending?</a:t>
            </a:r>
          </a:p>
          <a:p>
            <a:endParaRPr lang="en-US" dirty="0"/>
          </a:p>
        </p:txBody>
      </p:sp>
      <p:graphicFrame>
        <p:nvGraphicFramePr>
          <p:cNvPr id="6" name="object 16">
            <a:extLst>
              <a:ext uri="{FF2B5EF4-FFF2-40B4-BE49-F238E27FC236}">
                <a16:creationId xmlns:a16="http://schemas.microsoft.com/office/drawing/2014/main" id="{1DB5C259-FA6E-46A0-81DC-46C9B803E452}"/>
              </a:ext>
            </a:extLst>
          </p:cNvPr>
          <p:cNvGraphicFramePr>
            <a:graphicFrameLocks noGrp="1"/>
          </p:cNvGraphicFramePr>
          <p:nvPr>
            <p:extLst>
              <p:ext uri="{D42A27DB-BD31-4B8C-83A1-F6EECF244321}">
                <p14:modId xmlns:p14="http://schemas.microsoft.com/office/powerpoint/2010/main" val="2973866578"/>
              </p:ext>
            </p:extLst>
          </p:nvPr>
        </p:nvGraphicFramePr>
        <p:xfrm>
          <a:off x="6123288" y="1424671"/>
          <a:ext cx="5865493" cy="4690739"/>
        </p:xfrm>
        <a:graphic>
          <a:graphicData uri="http://schemas.openxmlformats.org/drawingml/2006/table">
            <a:tbl>
              <a:tblPr firstRow="1" bandRow="1">
                <a:tableStyleId>{2D5ABB26-0587-4C30-8999-92F81FD0307C}</a:tableStyleId>
              </a:tblPr>
              <a:tblGrid>
                <a:gridCol w="2143760">
                  <a:extLst>
                    <a:ext uri="{9D8B030D-6E8A-4147-A177-3AD203B41FA5}">
                      <a16:colId xmlns:a16="http://schemas.microsoft.com/office/drawing/2014/main" val="20000"/>
                    </a:ext>
                  </a:extLst>
                </a:gridCol>
                <a:gridCol w="1137919">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1406525">
                  <a:extLst>
                    <a:ext uri="{9D8B030D-6E8A-4147-A177-3AD203B41FA5}">
                      <a16:colId xmlns:a16="http://schemas.microsoft.com/office/drawing/2014/main" val="20003"/>
                    </a:ext>
                  </a:extLst>
                </a:gridCol>
                <a:gridCol w="139064">
                  <a:extLst>
                    <a:ext uri="{9D8B030D-6E8A-4147-A177-3AD203B41FA5}">
                      <a16:colId xmlns:a16="http://schemas.microsoft.com/office/drawing/2014/main" val="20004"/>
                    </a:ext>
                  </a:extLst>
                </a:gridCol>
              </a:tblGrid>
              <a:tr h="427355">
                <a:tc>
                  <a:txBody>
                    <a:bodyPr/>
                    <a:lstStyle/>
                    <a:p>
                      <a:pPr marL="103505">
                        <a:lnSpc>
                          <a:spcPct val="100000"/>
                        </a:lnSpc>
                        <a:spcBef>
                          <a:spcPts val="1030"/>
                        </a:spcBef>
                      </a:pPr>
                      <a:r>
                        <a:rPr sz="1500" b="1" spc="-5" dirty="0">
                          <a:solidFill>
                            <a:srgbClr val="EFF0F3"/>
                          </a:solidFill>
                          <a:latin typeface="Georgia"/>
                          <a:cs typeface="Georgia"/>
                        </a:rPr>
                        <a:t>Income</a:t>
                      </a:r>
                      <a:endParaRPr sz="1500" dirty="0">
                        <a:latin typeface="Georgia"/>
                        <a:cs typeface="Georgia"/>
                      </a:endParaRPr>
                    </a:p>
                  </a:txBody>
                  <a:tcPr marL="0" marR="0" marT="130810" marB="0">
                    <a:lnL w="12700">
                      <a:solidFill>
                        <a:srgbClr val="FFFFFF"/>
                      </a:solidFill>
                      <a:prstDash val="solid"/>
                    </a:lnL>
                    <a:lnR w="12700">
                      <a:solidFill>
                        <a:srgbClr val="FFFFFF"/>
                      </a:solidFill>
                      <a:prstDash val="solid"/>
                    </a:lnR>
                    <a:lnB w="38100">
                      <a:solidFill>
                        <a:srgbClr val="FFFFFF"/>
                      </a:solidFill>
                      <a:prstDash val="solid"/>
                    </a:lnB>
                    <a:solidFill>
                      <a:srgbClr val="332D00">
                        <a:alpha val="85882"/>
                      </a:srgbClr>
                    </a:solidFill>
                  </a:tcPr>
                </a:tc>
                <a:tc>
                  <a:txBody>
                    <a:bodyPr/>
                    <a:lstStyle/>
                    <a:p>
                      <a:pPr marL="212090">
                        <a:lnSpc>
                          <a:spcPct val="100000"/>
                        </a:lnSpc>
                        <a:spcBef>
                          <a:spcPts val="1030"/>
                        </a:spcBef>
                      </a:pPr>
                      <a:r>
                        <a:rPr sz="1500" b="1" spc="-5" dirty="0">
                          <a:solidFill>
                            <a:srgbClr val="EFF0F3"/>
                          </a:solidFill>
                          <a:latin typeface="Georgia"/>
                          <a:cs typeface="Georgia"/>
                        </a:rPr>
                        <a:t>Weekly</a:t>
                      </a:r>
                      <a:endParaRPr sz="1500">
                        <a:latin typeface="Georgia"/>
                        <a:cs typeface="Georgia"/>
                      </a:endParaRPr>
                    </a:p>
                  </a:txBody>
                  <a:tcPr marL="0" marR="0" marT="130810" marB="0">
                    <a:lnL w="12700">
                      <a:solidFill>
                        <a:srgbClr val="FFFFFF"/>
                      </a:solidFill>
                      <a:prstDash val="solid"/>
                    </a:lnL>
                    <a:lnR w="12700">
                      <a:solidFill>
                        <a:srgbClr val="FFFFFF"/>
                      </a:solidFill>
                      <a:prstDash val="solid"/>
                    </a:lnR>
                    <a:lnB w="38100">
                      <a:solidFill>
                        <a:srgbClr val="FFFFFF"/>
                      </a:solidFill>
                      <a:prstDash val="solid"/>
                    </a:lnB>
                    <a:solidFill>
                      <a:srgbClr val="332D00">
                        <a:alpha val="85882"/>
                      </a:srgbClr>
                    </a:solidFill>
                  </a:tcPr>
                </a:tc>
                <a:tc>
                  <a:txBody>
                    <a:bodyPr/>
                    <a:lstStyle/>
                    <a:p>
                      <a:pPr marL="113030">
                        <a:lnSpc>
                          <a:spcPct val="100000"/>
                        </a:lnSpc>
                        <a:spcBef>
                          <a:spcPts val="1030"/>
                        </a:spcBef>
                      </a:pPr>
                      <a:r>
                        <a:rPr sz="1500" b="1" spc="-5" dirty="0">
                          <a:solidFill>
                            <a:srgbClr val="EFF0F3"/>
                          </a:solidFill>
                          <a:latin typeface="Georgia"/>
                          <a:cs typeface="Georgia"/>
                        </a:rPr>
                        <a:t>Monthly</a:t>
                      </a:r>
                      <a:endParaRPr sz="1500">
                        <a:latin typeface="Georgia"/>
                        <a:cs typeface="Georgia"/>
                      </a:endParaRPr>
                    </a:p>
                  </a:txBody>
                  <a:tcPr marL="0" marR="0" marT="130810" marB="0">
                    <a:lnL w="12700">
                      <a:solidFill>
                        <a:srgbClr val="FFFFFF"/>
                      </a:solidFill>
                      <a:prstDash val="solid"/>
                    </a:lnL>
                    <a:lnR w="12700">
                      <a:solidFill>
                        <a:srgbClr val="FFFFFF"/>
                      </a:solidFill>
                      <a:prstDash val="solid"/>
                    </a:lnR>
                    <a:lnB w="38100">
                      <a:solidFill>
                        <a:srgbClr val="FFFFFF"/>
                      </a:solidFill>
                      <a:prstDash val="solid"/>
                    </a:lnB>
                    <a:solidFill>
                      <a:srgbClr val="332D00">
                        <a:alpha val="85882"/>
                      </a:srgbClr>
                    </a:solidFill>
                  </a:tcPr>
                </a:tc>
                <a:tc>
                  <a:txBody>
                    <a:bodyPr/>
                    <a:lstStyle/>
                    <a:p>
                      <a:pPr marL="250825">
                        <a:lnSpc>
                          <a:spcPct val="100000"/>
                        </a:lnSpc>
                        <a:spcBef>
                          <a:spcPts val="1030"/>
                        </a:spcBef>
                      </a:pPr>
                      <a:r>
                        <a:rPr sz="1500" b="1" spc="-10" dirty="0">
                          <a:solidFill>
                            <a:srgbClr val="EFF0F3"/>
                          </a:solidFill>
                          <a:latin typeface="Georgia"/>
                          <a:cs typeface="Georgia"/>
                        </a:rPr>
                        <a:t>Yearly</a:t>
                      </a:r>
                      <a:endParaRPr sz="1500">
                        <a:latin typeface="Georgia"/>
                        <a:cs typeface="Georgia"/>
                      </a:endParaRPr>
                    </a:p>
                  </a:txBody>
                  <a:tcPr marL="0" marR="0" marT="130810" marB="0">
                    <a:lnL w="12700">
                      <a:solidFill>
                        <a:srgbClr val="FFFFFF"/>
                      </a:solidFill>
                      <a:prstDash val="solid"/>
                    </a:lnL>
                    <a:lnR w="12700">
                      <a:solidFill>
                        <a:srgbClr val="FFFFFF"/>
                      </a:solidFill>
                      <a:prstDash val="solid"/>
                    </a:lnR>
                    <a:lnB w="38100">
                      <a:solidFill>
                        <a:srgbClr val="FFFFFF"/>
                      </a:solidFill>
                      <a:prstDash val="solid"/>
                    </a:lnB>
                    <a:solidFill>
                      <a:srgbClr val="332D00">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0"/>
                  </a:ext>
                </a:extLst>
              </a:tr>
              <a:tr h="426720">
                <a:tc>
                  <a:txBody>
                    <a:bodyPr/>
                    <a:lstStyle/>
                    <a:p>
                      <a:pPr marL="103505">
                        <a:lnSpc>
                          <a:spcPct val="100000"/>
                        </a:lnSpc>
                        <a:spcBef>
                          <a:spcPts val="1025"/>
                        </a:spcBef>
                      </a:pPr>
                      <a:r>
                        <a:rPr sz="1600" spc="-5" dirty="0">
                          <a:solidFill>
                            <a:srgbClr val="FFFFFF"/>
                          </a:solidFill>
                          <a:latin typeface="Georgia"/>
                          <a:cs typeface="Georgia"/>
                        </a:rPr>
                        <a:t>Allowance</a:t>
                      </a:r>
                      <a:endParaRPr sz="1600" dirty="0">
                        <a:latin typeface="Georgia"/>
                        <a:cs typeface="Georgia"/>
                      </a:endParaRPr>
                    </a:p>
                  </a:txBody>
                  <a:tcPr marL="0" marR="0" marT="130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904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1"/>
                  </a:ext>
                </a:extLst>
              </a:tr>
              <a:tr h="426084">
                <a:tc>
                  <a:txBody>
                    <a:bodyPr/>
                    <a:lstStyle/>
                    <a:p>
                      <a:pPr marL="103505">
                        <a:lnSpc>
                          <a:spcPct val="100000"/>
                        </a:lnSpc>
                        <a:spcBef>
                          <a:spcPts val="1025"/>
                        </a:spcBef>
                      </a:pPr>
                      <a:r>
                        <a:rPr sz="1600" spc="-5" dirty="0">
                          <a:solidFill>
                            <a:srgbClr val="FFFFFF"/>
                          </a:solidFill>
                          <a:latin typeface="Georgia"/>
                          <a:cs typeface="Georgia"/>
                        </a:rPr>
                        <a:t>Wages</a:t>
                      </a:r>
                      <a:endParaRPr sz="1600" dirty="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2"/>
                  </a:ext>
                </a:extLst>
              </a:tr>
              <a:tr h="426720">
                <a:tc>
                  <a:txBody>
                    <a:bodyPr/>
                    <a:lstStyle/>
                    <a:p>
                      <a:pPr marL="103505">
                        <a:lnSpc>
                          <a:spcPct val="100000"/>
                        </a:lnSpc>
                        <a:spcBef>
                          <a:spcPts val="1025"/>
                        </a:spcBef>
                      </a:pPr>
                      <a:r>
                        <a:rPr sz="1600" spc="-5" dirty="0">
                          <a:solidFill>
                            <a:srgbClr val="FFFFFF"/>
                          </a:solidFill>
                          <a:latin typeface="Georgia"/>
                          <a:cs typeface="Georgia"/>
                        </a:rPr>
                        <a:t>Gifts</a:t>
                      </a:r>
                      <a:endParaRPr sz="1600" dirty="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9049"/>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3"/>
                  </a:ext>
                </a:extLst>
              </a:tr>
              <a:tr h="426084">
                <a:tc>
                  <a:txBody>
                    <a:bodyPr/>
                    <a:lstStyle/>
                    <a:p>
                      <a:pPr marL="103505">
                        <a:lnSpc>
                          <a:spcPct val="100000"/>
                        </a:lnSpc>
                        <a:spcBef>
                          <a:spcPts val="1025"/>
                        </a:spcBef>
                      </a:pPr>
                      <a:r>
                        <a:rPr sz="1600" spc="-5" dirty="0">
                          <a:solidFill>
                            <a:srgbClr val="FFFFFF"/>
                          </a:solidFill>
                          <a:latin typeface="Georgia"/>
                          <a:cs typeface="Georgia"/>
                        </a:rPr>
                        <a:t>Other</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4"/>
                  </a:ext>
                </a:extLst>
              </a:tr>
              <a:tr h="426084">
                <a:tc>
                  <a:txBody>
                    <a:bodyPr/>
                    <a:lstStyle/>
                    <a:p>
                      <a:pPr marL="103505">
                        <a:lnSpc>
                          <a:spcPct val="100000"/>
                        </a:lnSpc>
                        <a:spcBef>
                          <a:spcPts val="1025"/>
                        </a:spcBef>
                      </a:pPr>
                      <a:r>
                        <a:rPr sz="1600" spc="-5" dirty="0">
                          <a:solidFill>
                            <a:srgbClr val="FFFFFF"/>
                          </a:solidFill>
                          <a:latin typeface="Georgia"/>
                          <a:cs typeface="Georgia"/>
                        </a:rPr>
                        <a:t>Total</a:t>
                      </a:r>
                      <a:r>
                        <a:rPr sz="1600" spc="0" dirty="0">
                          <a:solidFill>
                            <a:srgbClr val="FFFFFF"/>
                          </a:solidFill>
                          <a:latin typeface="Georgia"/>
                          <a:cs typeface="Georgia"/>
                        </a:rPr>
                        <a:t> </a:t>
                      </a:r>
                      <a:r>
                        <a:rPr sz="1600" spc="-5" dirty="0">
                          <a:solidFill>
                            <a:srgbClr val="FFFFFF"/>
                          </a:solidFill>
                          <a:latin typeface="Georgia"/>
                          <a:cs typeface="Georgia"/>
                        </a:rPr>
                        <a:t>Income</a:t>
                      </a:r>
                      <a:endParaRPr sz="1600" dirty="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9049"/>
                    </a:solidFill>
                  </a:tcPr>
                </a:tc>
                <a:tc>
                  <a:txBody>
                    <a:bodyPr/>
                    <a:lstStyle/>
                    <a:p>
                      <a:pPr marL="97790">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marL="97790">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marL="98425">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947">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5"/>
                  </a:ext>
                </a:extLst>
              </a:tr>
              <a:tr h="426084">
                <a:tc>
                  <a:txBody>
                    <a:bodyPr/>
                    <a:lstStyle/>
                    <a:p>
                      <a:pPr marL="103505">
                        <a:lnSpc>
                          <a:spcPct val="100000"/>
                        </a:lnSpc>
                        <a:spcBef>
                          <a:spcPts val="1025"/>
                        </a:spcBef>
                      </a:pPr>
                      <a:r>
                        <a:rPr sz="1600" spc="-10" dirty="0">
                          <a:solidFill>
                            <a:srgbClr val="FFFFFF"/>
                          </a:solidFill>
                          <a:latin typeface="Georgia"/>
                          <a:cs typeface="Georgia"/>
                        </a:rPr>
                        <a:t>Expenses</a:t>
                      </a:r>
                      <a:endParaRPr sz="1600" dirty="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6"/>
                  </a:ext>
                </a:extLst>
              </a:tr>
              <a:tr h="426720">
                <a:tc>
                  <a:txBody>
                    <a:bodyPr/>
                    <a:lstStyle/>
                    <a:p>
                      <a:pPr marL="103505">
                        <a:lnSpc>
                          <a:spcPct val="100000"/>
                        </a:lnSpc>
                        <a:spcBef>
                          <a:spcPts val="1025"/>
                        </a:spcBef>
                      </a:pPr>
                      <a:r>
                        <a:rPr sz="1600" spc="-10" dirty="0">
                          <a:solidFill>
                            <a:srgbClr val="FFFFFF"/>
                          </a:solidFill>
                          <a:latin typeface="Georgia"/>
                          <a:cs typeface="Georgia"/>
                        </a:rPr>
                        <a:t>Fixed:</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7"/>
                  </a:ext>
                </a:extLst>
              </a:tr>
              <a:tr h="426084">
                <a:tc>
                  <a:txBody>
                    <a:bodyPr/>
                    <a:lstStyle/>
                    <a:p>
                      <a:pPr marL="103505">
                        <a:lnSpc>
                          <a:spcPct val="100000"/>
                        </a:lnSpc>
                        <a:spcBef>
                          <a:spcPts val="1025"/>
                        </a:spcBef>
                      </a:pPr>
                      <a:r>
                        <a:rPr sz="1600" spc="-5" dirty="0">
                          <a:solidFill>
                            <a:srgbClr val="FFFFFF"/>
                          </a:solidFill>
                          <a:latin typeface="Georgia"/>
                          <a:cs typeface="Georgia"/>
                        </a:rPr>
                        <a:t>Varied:</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8"/>
                  </a:ext>
                </a:extLst>
              </a:tr>
              <a:tr h="426084">
                <a:tc>
                  <a:txBody>
                    <a:bodyPr/>
                    <a:lstStyle/>
                    <a:p>
                      <a:pPr marL="103505">
                        <a:lnSpc>
                          <a:spcPct val="100000"/>
                        </a:lnSpc>
                        <a:spcBef>
                          <a:spcPts val="1025"/>
                        </a:spcBef>
                      </a:pPr>
                      <a:r>
                        <a:rPr sz="1600" spc="-5" dirty="0">
                          <a:solidFill>
                            <a:srgbClr val="FFFFFF"/>
                          </a:solidFill>
                          <a:latin typeface="Georgia"/>
                          <a:cs typeface="Georgia"/>
                        </a:rPr>
                        <a:t>Total</a:t>
                      </a:r>
                      <a:r>
                        <a:rPr sz="1600" dirty="0">
                          <a:solidFill>
                            <a:srgbClr val="FFFFFF"/>
                          </a:solidFill>
                          <a:latin typeface="Georgia"/>
                          <a:cs typeface="Georgia"/>
                        </a:rPr>
                        <a:t> </a:t>
                      </a:r>
                      <a:r>
                        <a:rPr sz="1600" spc="-10" dirty="0">
                          <a:solidFill>
                            <a:srgbClr val="FFFFFF"/>
                          </a:solidFill>
                          <a:latin typeface="Georgia"/>
                          <a:cs typeface="Georgia"/>
                        </a:rPr>
                        <a:t>Expenses</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5A00"/>
                    </a:solidFill>
                  </a:tcPr>
                </a:tc>
                <a:tc>
                  <a:txBody>
                    <a:bodyPr/>
                    <a:lstStyle/>
                    <a:p>
                      <a:pPr marL="97155">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marL="97790">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marL="97790">
                        <a:lnSpc>
                          <a:spcPct val="100000"/>
                        </a:lnSpc>
                        <a:spcBef>
                          <a:spcPts val="1025"/>
                        </a:spcBef>
                      </a:pPr>
                      <a:r>
                        <a:rPr sz="1600" dirty="0">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3E3">
                        <a:alpha val="85882"/>
                      </a:srgbClr>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9"/>
                  </a:ext>
                </a:extLst>
              </a:tr>
              <a:tr h="426720">
                <a:tc>
                  <a:txBody>
                    <a:bodyPr/>
                    <a:lstStyle/>
                    <a:p>
                      <a:pPr marL="103505">
                        <a:lnSpc>
                          <a:spcPct val="100000"/>
                        </a:lnSpc>
                        <a:spcBef>
                          <a:spcPts val="1025"/>
                        </a:spcBef>
                      </a:pPr>
                      <a:r>
                        <a:rPr sz="1600" b="1" spc="-5" dirty="0">
                          <a:solidFill>
                            <a:srgbClr val="CDCDCD"/>
                          </a:solidFill>
                          <a:latin typeface="Georgia"/>
                          <a:cs typeface="Georgia"/>
                        </a:rPr>
                        <a:t>Balance</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solidFill>
                      <a:srgbClr val="646B86"/>
                    </a:solidFill>
                  </a:tcPr>
                </a:tc>
                <a:tc>
                  <a:txBody>
                    <a:bodyPr/>
                    <a:lstStyle/>
                    <a:p>
                      <a:pPr marL="97155">
                        <a:lnSpc>
                          <a:spcPct val="100000"/>
                        </a:lnSpc>
                        <a:spcBef>
                          <a:spcPts val="1025"/>
                        </a:spcBef>
                      </a:pPr>
                      <a:r>
                        <a:rPr sz="1600" dirty="0">
                          <a:solidFill>
                            <a:srgbClr val="CDCDCD"/>
                          </a:solidFill>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solidFill>
                      <a:srgbClr val="646B86"/>
                    </a:solidFill>
                  </a:tcPr>
                </a:tc>
                <a:tc>
                  <a:txBody>
                    <a:bodyPr/>
                    <a:lstStyle/>
                    <a:p>
                      <a:pPr marL="97155">
                        <a:lnSpc>
                          <a:spcPct val="100000"/>
                        </a:lnSpc>
                        <a:spcBef>
                          <a:spcPts val="1025"/>
                        </a:spcBef>
                      </a:pPr>
                      <a:r>
                        <a:rPr sz="1600" dirty="0">
                          <a:solidFill>
                            <a:srgbClr val="CDCDCD"/>
                          </a:solidFill>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solidFill>
                      <a:srgbClr val="646B86"/>
                    </a:solidFill>
                  </a:tcPr>
                </a:tc>
                <a:tc>
                  <a:txBody>
                    <a:bodyPr/>
                    <a:lstStyle/>
                    <a:p>
                      <a:pPr marL="97790">
                        <a:lnSpc>
                          <a:spcPct val="100000"/>
                        </a:lnSpc>
                        <a:spcBef>
                          <a:spcPts val="1025"/>
                        </a:spcBef>
                      </a:pPr>
                      <a:r>
                        <a:rPr sz="1600" dirty="0">
                          <a:solidFill>
                            <a:srgbClr val="CDCDCD"/>
                          </a:solidFill>
                          <a:latin typeface="Georgia"/>
                          <a:cs typeface="Georgia"/>
                        </a:rPr>
                        <a:t>$</a:t>
                      </a:r>
                      <a:endParaRPr sz="1600">
                        <a:latin typeface="Georgia"/>
                        <a:cs typeface="Georgia"/>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solidFill>
                      <a:srgbClr val="646B86"/>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4268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EC6-D941-4A2B-A6E0-3B6DB6BA9A1E}"/>
              </a:ext>
            </a:extLst>
          </p:cNvPr>
          <p:cNvSpPr>
            <a:spLocks noGrp="1"/>
          </p:cNvSpPr>
          <p:nvPr>
            <p:ph type="title"/>
          </p:nvPr>
        </p:nvSpPr>
        <p:spPr/>
        <p:txBody>
          <a:bodyPr/>
          <a:lstStyle/>
          <a:p>
            <a:r>
              <a:rPr lang="en-US" dirty="0"/>
              <a:t>Using the Cash Envelope System </a:t>
            </a:r>
          </a:p>
        </p:txBody>
      </p:sp>
      <p:sp>
        <p:nvSpPr>
          <p:cNvPr id="7" name="Text Placeholder 6">
            <a:extLst>
              <a:ext uri="{FF2B5EF4-FFF2-40B4-BE49-F238E27FC236}">
                <a16:creationId xmlns:a16="http://schemas.microsoft.com/office/drawing/2014/main" id="{0FA8657C-126C-4AEC-8B3E-48D32077C378}"/>
              </a:ext>
            </a:extLst>
          </p:cNvPr>
          <p:cNvSpPr>
            <a:spLocks noGrp="1"/>
          </p:cNvSpPr>
          <p:nvPr>
            <p:ph sz="half" idx="1"/>
          </p:nvPr>
        </p:nvSpPr>
        <p:spPr>
          <a:xfrm>
            <a:off x="740664" y="1455174"/>
            <a:ext cx="9907671" cy="2900516"/>
          </a:xfrm>
        </p:spPr>
        <p:txBody>
          <a:bodyPr anchor="ctr"/>
          <a:lstStyle/>
          <a:p>
            <a:pPr algn="ctr"/>
            <a:r>
              <a:rPr lang="en-US" sz="3600" dirty="0">
                <a:hlinkClick r:id="rId3"/>
              </a:rPr>
              <a:t>Using the Cash Envelope System </a:t>
            </a:r>
            <a:endParaRPr lang="en-US" sz="3600" dirty="0"/>
          </a:p>
        </p:txBody>
      </p:sp>
      <p:sp>
        <p:nvSpPr>
          <p:cNvPr id="8" name="Content Placeholder 3">
            <a:extLst>
              <a:ext uri="{FF2B5EF4-FFF2-40B4-BE49-F238E27FC236}">
                <a16:creationId xmlns:a16="http://schemas.microsoft.com/office/drawing/2014/main" id="{6BBFAB7E-DA4E-4962-B4EB-21D3A08B9B59}"/>
              </a:ext>
            </a:extLst>
          </p:cNvPr>
          <p:cNvSpPr txBox="1">
            <a:spLocks/>
          </p:cNvSpPr>
          <p:nvPr/>
        </p:nvSpPr>
        <p:spPr>
          <a:xfrm>
            <a:off x="737880" y="3254220"/>
            <a:ext cx="9907671" cy="2900517"/>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400147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A2D1-5676-4C48-B371-37F556030B9D}"/>
              </a:ext>
            </a:extLst>
          </p:cNvPr>
          <p:cNvSpPr>
            <a:spLocks noGrp="1"/>
          </p:cNvSpPr>
          <p:nvPr>
            <p:ph type="title"/>
          </p:nvPr>
        </p:nvSpPr>
        <p:spPr/>
        <p:txBody>
          <a:bodyPr/>
          <a:lstStyle/>
          <a:p>
            <a:r>
              <a:rPr lang="en-US" dirty="0"/>
              <a:t>Budgeting Tips</a:t>
            </a:r>
          </a:p>
        </p:txBody>
      </p:sp>
      <p:sp>
        <p:nvSpPr>
          <p:cNvPr id="5" name="Content Placeholder 4">
            <a:extLst>
              <a:ext uri="{FF2B5EF4-FFF2-40B4-BE49-F238E27FC236}">
                <a16:creationId xmlns:a16="http://schemas.microsoft.com/office/drawing/2014/main" id="{3FC553A1-BD5E-4600-987F-EB021BD0594B}"/>
              </a:ext>
            </a:extLst>
          </p:cNvPr>
          <p:cNvSpPr>
            <a:spLocks noGrp="1"/>
          </p:cNvSpPr>
          <p:nvPr>
            <p:ph sz="half" idx="1"/>
          </p:nvPr>
        </p:nvSpPr>
        <p:spPr>
          <a:xfrm>
            <a:off x="740664" y="1420420"/>
            <a:ext cx="11055750" cy="876300"/>
          </a:xfrm>
        </p:spPr>
        <p:txBody>
          <a:bodyPr/>
          <a:lstStyle/>
          <a:p>
            <a:pPr algn="ctr"/>
            <a:r>
              <a:rPr lang="en-US" dirty="0"/>
              <a:t>It is never too early to plan for your future</a:t>
            </a:r>
          </a:p>
        </p:txBody>
      </p:sp>
      <p:sp>
        <p:nvSpPr>
          <p:cNvPr id="6" name="object 11">
            <a:extLst>
              <a:ext uri="{FF2B5EF4-FFF2-40B4-BE49-F238E27FC236}">
                <a16:creationId xmlns:a16="http://schemas.microsoft.com/office/drawing/2014/main" id="{15032E29-B68B-4D95-9F2E-A0FC40B64224}"/>
              </a:ext>
            </a:extLst>
          </p:cNvPr>
          <p:cNvSpPr/>
          <p:nvPr/>
        </p:nvSpPr>
        <p:spPr>
          <a:xfrm>
            <a:off x="902943" y="1991192"/>
            <a:ext cx="3468402" cy="3989819"/>
          </a:xfrm>
          <a:prstGeom prst="rect">
            <a:avLst/>
          </a:prstGeom>
          <a:blipFill>
            <a:blip r:embed="rId3" cstate="print"/>
            <a:stretch>
              <a:fillRect/>
            </a:stretch>
          </a:blipFill>
        </p:spPr>
        <p:txBody>
          <a:bodyPr wrap="square" lIns="0" tIns="0" rIns="0" bIns="0" rtlCol="0"/>
          <a:lstStyle/>
          <a:p>
            <a:endParaRPr/>
          </a:p>
        </p:txBody>
      </p:sp>
      <p:sp>
        <p:nvSpPr>
          <p:cNvPr id="7" name="object 12">
            <a:extLst>
              <a:ext uri="{FF2B5EF4-FFF2-40B4-BE49-F238E27FC236}">
                <a16:creationId xmlns:a16="http://schemas.microsoft.com/office/drawing/2014/main" id="{9214CD6F-45FB-432F-92D9-451B884EBE80}"/>
              </a:ext>
            </a:extLst>
          </p:cNvPr>
          <p:cNvSpPr txBox="1"/>
          <p:nvPr/>
        </p:nvSpPr>
        <p:spPr>
          <a:xfrm>
            <a:off x="2637144" y="3388751"/>
            <a:ext cx="1529514" cy="1095172"/>
          </a:xfrm>
          <a:prstGeom prst="rect">
            <a:avLst/>
          </a:prstGeom>
        </p:spPr>
        <p:txBody>
          <a:bodyPr vert="horz" wrap="square" lIns="0" tIns="48260" rIns="0" bIns="0" rtlCol="0">
            <a:spAutoFit/>
          </a:bodyPr>
          <a:lstStyle/>
          <a:p>
            <a:pPr marL="15240" marR="5080" indent="-3175">
              <a:lnSpc>
                <a:spcPct val="85200"/>
              </a:lnSpc>
              <a:spcBef>
                <a:spcPts val="380"/>
              </a:spcBef>
            </a:pPr>
            <a:r>
              <a:rPr sz="2000" dirty="0">
                <a:latin typeface="Open Sans"/>
              </a:rPr>
              <a:t>Keep it in a  binder and  write down  your plan</a:t>
            </a:r>
          </a:p>
        </p:txBody>
      </p:sp>
      <p:sp>
        <p:nvSpPr>
          <p:cNvPr id="8" name="object 13">
            <a:extLst>
              <a:ext uri="{FF2B5EF4-FFF2-40B4-BE49-F238E27FC236}">
                <a16:creationId xmlns:a16="http://schemas.microsoft.com/office/drawing/2014/main" id="{BAF71771-FF65-45DE-94D6-DB7F6EE4B096}"/>
              </a:ext>
            </a:extLst>
          </p:cNvPr>
          <p:cNvSpPr/>
          <p:nvPr/>
        </p:nvSpPr>
        <p:spPr>
          <a:xfrm>
            <a:off x="4302257" y="1991192"/>
            <a:ext cx="3468401" cy="3989819"/>
          </a:xfrm>
          <a:prstGeom prst="rect">
            <a:avLst/>
          </a:prstGeom>
          <a:blipFill>
            <a:blip r:embed="rId4" cstate="print"/>
            <a:stretch>
              <a:fillRect/>
            </a:stretch>
          </a:blipFill>
        </p:spPr>
        <p:txBody>
          <a:bodyPr wrap="square" lIns="0" tIns="0" rIns="0" bIns="0" rtlCol="0"/>
          <a:lstStyle/>
          <a:p>
            <a:endParaRPr/>
          </a:p>
        </p:txBody>
      </p:sp>
      <p:sp>
        <p:nvSpPr>
          <p:cNvPr id="9" name="object 14">
            <a:extLst>
              <a:ext uri="{FF2B5EF4-FFF2-40B4-BE49-F238E27FC236}">
                <a16:creationId xmlns:a16="http://schemas.microsoft.com/office/drawing/2014/main" id="{7727B67B-14FB-4A59-864C-47EF72EC5DC9}"/>
              </a:ext>
            </a:extLst>
          </p:cNvPr>
          <p:cNvSpPr txBox="1"/>
          <p:nvPr/>
        </p:nvSpPr>
        <p:spPr>
          <a:xfrm>
            <a:off x="5900859" y="3335325"/>
            <a:ext cx="1625514" cy="1356782"/>
          </a:xfrm>
          <a:prstGeom prst="rect">
            <a:avLst/>
          </a:prstGeom>
        </p:spPr>
        <p:txBody>
          <a:bodyPr vert="horz" wrap="square" lIns="0" tIns="48260" rIns="0" bIns="0" rtlCol="0">
            <a:spAutoFit/>
          </a:bodyPr>
          <a:lstStyle/>
          <a:p>
            <a:pPr marL="15240" marR="5080" indent="-3175">
              <a:lnSpc>
                <a:spcPct val="85200"/>
              </a:lnSpc>
              <a:spcBef>
                <a:spcPts val="380"/>
              </a:spcBef>
            </a:pPr>
            <a:r>
              <a:rPr sz="2000" dirty="0">
                <a:latin typeface="Open Sans"/>
              </a:rPr>
              <a:t>Be specific  about the plan  but keep it  simple</a:t>
            </a:r>
          </a:p>
        </p:txBody>
      </p:sp>
      <p:sp>
        <p:nvSpPr>
          <p:cNvPr id="10" name="object 15">
            <a:extLst>
              <a:ext uri="{FF2B5EF4-FFF2-40B4-BE49-F238E27FC236}">
                <a16:creationId xmlns:a16="http://schemas.microsoft.com/office/drawing/2014/main" id="{1D9DEAE2-BE2D-4C85-A5FD-E7314A437616}"/>
              </a:ext>
            </a:extLst>
          </p:cNvPr>
          <p:cNvSpPr/>
          <p:nvPr/>
        </p:nvSpPr>
        <p:spPr>
          <a:xfrm>
            <a:off x="7731059" y="1991192"/>
            <a:ext cx="3720277" cy="3989819"/>
          </a:xfrm>
          <a:prstGeom prst="rect">
            <a:avLst/>
          </a:prstGeom>
          <a:blipFill>
            <a:blip r:embed="rId5" cstate="print"/>
            <a:stretch>
              <a:fillRect/>
            </a:stretch>
          </a:blipFill>
        </p:spPr>
        <p:txBody>
          <a:bodyPr wrap="square" lIns="0" tIns="0" rIns="0" bIns="0" rtlCol="0"/>
          <a:lstStyle/>
          <a:p>
            <a:endParaRPr/>
          </a:p>
        </p:txBody>
      </p:sp>
      <p:sp>
        <p:nvSpPr>
          <p:cNvPr id="11" name="object 16">
            <a:extLst>
              <a:ext uri="{FF2B5EF4-FFF2-40B4-BE49-F238E27FC236}">
                <a16:creationId xmlns:a16="http://schemas.microsoft.com/office/drawing/2014/main" id="{0F6989F7-DEBA-4B6A-96D0-016CB28DB6DA}"/>
              </a:ext>
            </a:extLst>
          </p:cNvPr>
          <p:cNvSpPr txBox="1"/>
          <p:nvPr/>
        </p:nvSpPr>
        <p:spPr>
          <a:xfrm>
            <a:off x="9300171" y="3388751"/>
            <a:ext cx="1830201" cy="1356782"/>
          </a:xfrm>
          <a:prstGeom prst="rect">
            <a:avLst/>
          </a:prstGeom>
        </p:spPr>
        <p:txBody>
          <a:bodyPr vert="horz" wrap="square" lIns="0" tIns="48260" rIns="0" bIns="0" rtlCol="0">
            <a:spAutoFit/>
          </a:bodyPr>
          <a:lstStyle>
            <a:defPPr>
              <a:defRPr lang="en-US"/>
            </a:defPPr>
            <a:lvl1pPr marL="15240" marR="5080" indent="-3175">
              <a:lnSpc>
                <a:spcPct val="85200"/>
              </a:lnSpc>
              <a:spcBef>
                <a:spcPts val="380"/>
              </a:spcBef>
              <a:defRPr sz="2000">
                <a:latin typeface="Open Sans"/>
              </a:defRPr>
            </a:lvl1pPr>
          </a:lstStyle>
          <a:p>
            <a:r>
              <a:rPr dirty="0"/>
              <a:t>Be ready for th</a:t>
            </a:r>
            <a:r>
              <a:rPr lang="en-US" dirty="0"/>
              <a:t>e</a:t>
            </a:r>
            <a:r>
              <a:rPr dirty="0"/>
              <a:t>  unexpected by  being flexible.  Remember to  be disciplined!</a:t>
            </a:r>
          </a:p>
        </p:txBody>
      </p:sp>
    </p:spTree>
    <p:extLst>
      <p:ext uri="{BB962C8B-B14F-4D97-AF65-F5344CB8AC3E}">
        <p14:creationId xmlns:p14="http://schemas.microsoft.com/office/powerpoint/2010/main" val="378384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83A1-07D2-4F98-8E65-01244CF734FA}"/>
              </a:ext>
            </a:extLst>
          </p:cNvPr>
          <p:cNvSpPr>
            <a:spLocks noGrp="1"/>
          </p:cNvSpPr>
          <p:nvPr>
            <p:ph type="title"/>
          </p:nvPr>
        </p:nvSpPr>
        <p:spPr/>
        <p:txBody>
          <a:bodyPr/>
          <a:lstStyle/>
          <a:p>
            <a:r>
              <a:rPr lang="en-US" dirty="0"/>
              <a:t>Having to Adjust</a:t>
            </a:r>
          </a:p>
        </p:txBody>
      </p:sp>
      <p:sp>
        <p:nvSpPr>
          <p:cNvPr id="3" name="Content Placeholder 2">
            <a:extLst>
              <a:ext uri="{FF2B5EF4-FFF2-40B4-BE49-F238E27FC236}">
                <a16:creationId xmlns:a16="http://schemas.microsoft.com/office/drawing/2014/main" id="{7E974F81-EE31-418C-8675-EA66C1D885D5}"/>
              </a:ext>
            </a:extLst>
          </p:cNvPr>
          <p:cNvSpPr>
            <a:spLocks noGrp="1"/>
          </p:cNvSpPr>
          <p:nvPr>
            <p:ph sz="half" idx="1"/>
          </p:nvPr>
        </p:nvSpPr>
        <p:spPr/>
        <p:txBody>
          <a:bodyPr/>
          <a:lstStyle/>
          <a:p>
            <a:pPr lvl="1"/>
            <a:r>
              <a:rPr lang="en-US" dirty="0"/>
              <a:t>Being alone at times</a:t>
            </a:r>
          </a:p>
          <a:p>
            <a:pPr lvl="1"/>
            <a:r>
              <a:rPr lang="en-US" dirty="0"/>
              <a:t>Lower standard of living</a:t>
            </a:r>
          </a:p>
          <a:p>
            <a:pPr lvl="1"/>
            <a:r>
              <a:rPr lang="en-US" dirty="0"/>
              <a:t>Making your own meals</a:t>
            </a:r>
          </a:p>
          <a:p>
            <a:pPr lvl="1"/>
            <a:r>
              <a:rPr lang="en-US" dirty="0"/>
              <a:t>Maintaining your home</a:t>
            </a:r>
          </a:p>
          <a:p>
            <a:pPr lvl="1"/>
            <a:r>
              <a:rPr lang="en-US" dirty="0"/>
              <a:t>Taking care of yourself and your health</a:t>
            </a:r>
          </a:p>
          <a:p>
            <a:pPr lvl="1"/>
            <a:r>
              <a:rPr lang="en-US" dirty="0"/>
              <a:t>What are some other adjustments that you might  have to make when becoming an independent adult?</a:t>
            </a:r>
          </a:p>
          <a:p>
            <a:pPr lvl="1"/>
            <a:endParaRPr lang="en-US" dirty="0"/>
          </a:p>
          <a:p>
            <a:pPr lvl="1"/>
            <a:endParaRPr lang="en-US" dirty="0"/>
          </a:p>
          <a:p>
            <a:endParaRPr lang="en-US" dirty="0"/>
          </a:p>
        </p:txBody>
      </p:sp>
      <p:sp>
        <p:nvSpPr>
          <p:cNvPr id="5" name="object 6">
            <a:extLst>
              <a:ext uri="{FF2B5EF4-FFF2-40B4-BE49-F238E27FC236}">
                <a16:creationId xmlns:a16="http://schemas.microsoft.com/office/drawing/2014/main" id="{9317BB3B-4FF8-465F-A347-C97466017A30}"/>
              </a:ext>
            </a:extLst>
          </p:cNvPr>
          <p:cNvSpPr/>
          <p:nvPr/>
        </p:nvSpPr>
        <p:spPr>
          <a:xfrm>
            <a:off x="7530631" y="1315360"/>
            <a:ext cx="3573981" cy="2479892"/>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C32A392B-1E27-4A41-B3C7-17A87EC386D3}"/>
              </a:ext>
            </a:extLst>
          </p:cNvPr>
          <p:cNvSpPr/>
          <p:nvPr/>
        </p:nvSpPr>
        <p:spPr>
          <a:xfrm>
            <a:off x="7530631" y="3876392"/>
            <a:ext cx="3573981" cy="237692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8795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73B3-A56D-48F7-A4E8-2847587BB4D2}"/>
              </a:ext>
            </a:extLst>
          </p:cNvPr>
          <p:cNvSpPr>
            <a:spLocks noGrp="1"/>
          </p:cNvSpPr>
          <p:nvPr>
            <p:ph type="title"/>
          </p:nvPr>
        </p:nvSpPr>
        <p:spPr/>
        <p:txBody>
          <a:bodyPr/>
          <a:lstStyle/>
          <a:p>
            <a:r>
              <a:rPr lang="en-US" dirty="0"/>
              <a:t>Inspirational Video Movie</a:t>
            </a:r>
          </a:p>
        </p:txBody>
      </p:sp>
      <p:sp>
        <p:nvSpPr>
          <p:cNvPr id="5" name="Text Placeholder 6">
            <a:extLst>
              <a:ext uri="{FF2B5EF4-FFF2-40B4-BE49-F238E27FC236}">
                <a16:creationId xmlns:a16="http://schemas.microsoft.com/office/drawing/2014/main" id="{74EB6986-1977-4D61-BA68-F97ACFF7A564}"/>
              </a:ext>
            </a:extLst>
          </p:cNvPr>
          <p:cNvSpPr>
            <a:spLocks noGrp="1"/>
          </p:cNvSpPr>
          <p:nvPr>
            <p:ph sz="half" idx="1"/>
          </p:nvPr>
        </p:nvSpPr>
        <p:spPr>
          <a:xfrm>
            <a:off x="740664" y="1455174"/>
            <a:ext cx="9907671" cy="2900516"/>
          </a:xfrm>
        </p:spPr>
        <p:txBody>
          <a:bodyPr anchor="ctr"/>
          <a:lstStyle/>
          <a:p>
            <a:pPr algn="ctr"/>
            <a:r>
              <a:rPr lang="en-US" sz="3600" dirty="0">
                <a:hlinkClick r:id="rId3"/>
              </a:rPr>
              <a:t>Life Is Like A Cup of Coffee</a:t>
            </a:r>
            <a:endParaRPr lang="en-US" sz="3600" dirty="0"/>
          </a:p>
        </p:txBody>
      </p:sp>
      <p:sp>
        <p:nvSpPr>
          <p:cNvPr id="6" name="Content Placeholder 3">
            <a:extLst>
              <a:ext uri="{FF2B5EF4-FFF2-40B4-BE49-F238E27FC236}">
                <a16:creationId xmlns:a16="http://schemas.microsoft.com/office/drawing/2014/main" id="{A162B2FB-7456-42EB-8DAC-7414C51228CA}"/>
              </a:ext>
            </a:extLst>
          </p:cNvPr>
          <p:cNvSpPr txBox="1">
            <a:spLocks/>
          </p:cNvSpPr>
          <p:nvPr/>
        </p:nvSpPr>
        <p:spPr>
          <a:xfrm>
            <a:off x="737880" y="3254220"/>
            <a:ext cx="9907671" cy="2900517"/>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280066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4F2DB1-75DA-4340-BC73-F8FB546A3015}"/>
              </a:ext>
            </a:extLst>
          </p:cNvPr>
          <p:cNvSpPr>
            <a:spLocks noGrp="1"/>
          </p:cNvSpPr>
          <p:nvPr>
            <p:ph type="title"/>
          </p:nvPr>
        </p:nvSpPr>
        <p:spPr/>
        <p:txBody>
          <a:bodyPr/>
          <a:lstStyle/>
          <a:p>
            <a:r>
              <a:rPr lang="en-US" dirty="0"/>
              <a:t>It’s Your Life: Get on Board</a:t>
            </a:r>
          </a:p>
        </p:txBody>
      </p:sp>
      <p:sp>
        <p:nvSpPr>
          <p:cNvPr id="6" name="Content Placeholder 5">
            <a:extLst>
              <a:ext uri="{FF2B5EF4-FFF2-40B4-BE49-F238E27FC236}">
                <a16:creationId xmlns:a16="http://schemas.microsoft.com/office/drawing/2014/main" id="{C918C1F6-6BA2-46C4-9778-9A5B75EA0543}"/>
              </a:ext>
            </a:extLst>
          </p:cNvPr>
          <p:cNvSpPr>
            <a:spLocks noGrp="1"/>
          </p:cNvSpPr>
          <p:nvPr>
            <p:ph sz="half" idx="1"/>
          </p:nvPr>
        </p:nvSpPr>
        <p:spPr>
          <a:xfrm>
            <a:off x="740664" y="1420420"/>
            <a:ext cx="11055750" cy="1145799"/>
          </a:xfrm>
        </p:spPr>
        <p:txBody>
          <a:bodyPr/>
          <a:lstStyle/>
          <a:p>
            <a:r>
              <a:rPr lang="en-US" dirty="0"/>
              <a:t>You will be working on an activity that demonstrates  the costs associated with living on your own.</a:t>
            </a:r>
          </a:p>
          <a:p>
            <a:endParaRPr lang="en-US" dirty="0"/>
          </a:p>
        </p:txBody>
      </p:sp>
      <p:sp>
        <p:nvSpPr>
          <p:cNvPr id="7" name="object 5">
            <a:extLst>
              <a:ext uri="{FF2B5EF4-FFF2-40B4-BE49-F238E27FC236}">
                <a16:creationId xmlns:a16="http://schemas.microsoft.com/office/drawing/2014/main" id="{1C0CB880-D20E-4113-9351-8850CA66ACDE}"/>
              </a:ext>
            </a:extLst>
          </p:cNvPr>
          <p:cNvSpPr/>
          <p:nvPr/>
        </p:nvSpPr>
        <p:spPr>
          <a:xfrm>
            <a:off x="3480622" y="2113935"/>
            <a:ext cx="4768643" cy="43368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4714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739-D55A-4253-8A69-94D12FA81EE1}"/>
              </a:ext>
            </a:extLst>
          </p:cNvPr>
          <p:cNvSpPr>
            <a:spLocks noGrp="1"/>
          </p:cNvSpPr>
          <p:nvPr>
            <p:ph type="title"/>
          </p:nvPr>
        </p:nvSpPr>
        <p:spPr/>
        <p:txBody>
          <a:bodyPr/>
          <a:lstStyle/>
          <a:p>
            <a:r>
              <a:rPr lang="en-US" dirty="0"/>
              <a:t>References and Resources</a:t>
            </a:r>
          </a:p>
        </p:txBody>
      </p:sp>
      <p:sp>
        <p:nvSpPr>
          <p:cNvPr id="5" name="Content Placeholder 4">
            <a:extLst>
              <a:ext uri="{FF2B5EF4-FFF2-40B4-BE49-F238E27FC236}">
                <a16:creationId xmlns:a16="http://schemas.microsoft.com/office/drawing/2014/main" id="{1080B1B5-0ADF-41C1-AF89-31922BB2CF70}"/>
              </a:ext>
            </a:extLst>
          </p:cNvPr>
          <p:cNvSpPr>
            <a:spLocks noGrp="1"/>
          </p:cNvSpPr>
          <p:nvPr>
            <p:ph sz="half" idx="1"/>
          </p:nvPr>
        </p:nvSpPr>
        <p:spPr>
          <a:xfrm>
            <a:off x="740664" y="1420419"/>
            <a:ext cx="11055750" cy="4950883"/>
          </a:xfrm>
        </p:spPr>
        <p:txBody>
          <a:bodyPr/>
          <a:lstStyle/>
          <a:p>
            <a:pPr marL="12700"/>
            <a:r>
              <a:rPr lang="en-US" sz="1400" spc="-5" dirty="0">
                <a:cs typeface="Georgia"/>
              </a:rPr>
              <a:t>Textbooks:</a:t>
            </a:r>
            <a:endParaRPr lang="en-US" sz="1400" dirty="0">
              <a:cs typeface="Georgia"/>
            </a:endParaRPr>
          </a:p>
          <a:p>
            <a:pPr marL="355600" lvl="1"/>
            <a:r>
              <a:rPr lang="en-US" sz="1400" spc="-5" dirty="0">
                <a:cs typeface="Georgia"/>
              </a:rPr>
              <a:t>Harter, </a:t>
            </a:r>
            <a:r>
              <a:rPr lang="en-US" sz="1400" dirty="0">
                <a:cs typeface="Georgia"/>
              </a:rPr>
              <a:t>Ph.D., M., &amp; </a:t>
            </a:r>
            <a:r>
              <a:rPr lang="en-US" sz="1400" spc="-5" dirty="0">
                <a:cs typeface="Georgia"/>
              </a:rPr>
              <a:t>Ryder, V. (2004). </a:t>
            </a:r>
            <a:r>
              <a:rPr lang="en-US" sz="1400" i="1" spc="-5" dirty="0">
                <a:cs typeface="Georgia"/>
              </a:rPr>
              <a:t>Contemporary living</a:t>
            </a:r>
            <a:r>
              <a:rPr lang="en-US" sz="1400" spc="-5" dirty="0">
                <a:cs typeface="Georgia"/>
              </a:rPr>
              <a:t>. </a:t>
            </a:r>
            <a:r>
              <a:rPr lang="en-US" sz="1400" dirty="0">
                <a:cs typeface="Georgia"/>
              </a:rPr>
              <a:t>(9th </a:t>
            </a:r>
            <a:r>
              <a:rPr lang="en-US" sz="1400" spc="-5" dirty="0">
                <a:cs typeface="Georgia"/>
              </a:rPr>
              <a:t>ed.). Tinley Park, Illinois: </a:t>
            </a:r>
            <a:r>
              <a:rPr lang="en-US" sz="1400" dirty="0">
                <a:cs typeface="Georgia"/>
              </a:rPr>
              <a:t>The </a:t>
            </a:r>
            <a:r>
              <a:rPr lang="en-US" sz="1400" spc="-5" dirty="0" err="1">
                <a:cs typeface="Georgia"/>
              </a:rPr>
              <a:t>Goodheart</a:t>
            </a:r>
            <a:r>
              <a:rPr lang="en-US" sz="1400" spc="-5" dirty="0">
                <a:cs typeface="Georgia"/>
              </a:rPr>
              <a:t>-Willcox Company.</a:t>
            </a:r>
            <a:r>
              <a:rPr lang="en-US" sz="1400" spc="50" dirty="0">
                <a:cs typeface="Georgia"/>
              </a:rPr>
              <a:t> </a:t>
            </a:r>
            <a:r>
              <a:rPr lang="en-US" sz="1400" dirty="0">
                <a:cs typeface="Georgia"/>
              </a:rPr>
              <a:t>Inc.</a:t>
            </a:r>
          </a:p>
          <a:p>
            <a:pPr marL="354965" marR="946785" lvl="1">
              <a:lnSpc>
                <a:spcPts val="2640"/>
              </a:lnSpc>
              <a:spcBef>
                <a:spcPts val="305"/>
              </a:spcBef>
            </a:pPr>
            <a:r>
              <a:rPr lang="en-US" sz="1400" dirty="0">
                <a:cs typeface="Georgia"/>
              </a:rPr>
              <a:t>Johnson, L. </a:t>
            </a:r>
            <a:r>
              <a:rPr lang="en-US" sz="1400" spc="-5" dirty="0">
                <a:cs typeface="Georgia"/>
              </a:rPr>
              <a:t>(2010). </a:t>
            </a:r>
            <a:r>
              <a:rPr lang="en-US" sz="1400" i="1" spc="-5" dirty="0">
                <a:cs typeface="Georgia"/>
              </a:rPr>
              <a:t>Strengthening family </a:t>
            </a:r>
            <a:r>
              <a:rPr lang="en-US" sz="1400" i="1" dirty="0">
                <a:cs typeface="Georgia"/>
              </a:rPr>
              <a:t>&amp; </a:t>
            </a:r>
            <a:r>
              <a:rPr lang="en-US" sz="1400" i="1" spc="-5" dirty="0">
                <a:cs typeface="Georgia"/>
              </a:rPr>
              <a:t>self</a:t>
            </a:r>
            <a:r>
              <a:rPr lang="en-US" sz="1400" spc="-5" dirty="0">
                <a:cs typeface="Georgia"/>
              </a:rPr>
              <a:t>. </a:t>
            </a:r>
            <a:r>
              <a:rPr lang="en-US" sz="1400" dirty="0">
                <a:cs typeface="Georgia"/>
              </a:rPr>
              <a:t>(6th </a:t>
            </a:r>
            <a:r>
              <a:rPr lang="en-US" sz="1400" spc="-5" dirty="0">
                <a:cs typeface="Georgia"/>
              </a:rPr>
              <a:t>ed.). Tinley Park, Illinois: </a:t>
            </a:r>
            <a:r>
              <a:rPr lang="en-US" sz="1400" dirty="0">
                <a:cs typeface="Georgia"/>
              </a:rPr>
              <a:t>The </a:t>
            </a:r>
            <a:r>
              <a:rPr lang="en-US" sz="1400" spc="-5" dirty="0" err="1">
                <a:cs typeface="Georgia"/>
              </a:rPr>
              <a:t>Goodheart</a:t>
            </a:r>
            <a:r>
              <a:rPr lang="en-US" sz="1400" spc="-5" dirty="0">
                <a:cs typeface="Georgia"/>
              </a:rPr>
              <a:t>-Willcox Company. </a:t>
            </a:r>
            <a:r>
              <a:rPr lang="en-US" sz="1400" dirty="0">
                <a:cs typeface="Georgia"/>
              </a:rPr>
              <a:t>Inc.  </a:t>
            </a:r>
          </a:p>
          <a:p>
            <a:pPr marL="12700" marR="946785" indent="-635">
              <a:lnSpc>
                <a:spcPts val="2640"/>
              </a:lnSpc>
              <a:spcBef>
                <a:spcPts val="305"/>
              </a:spcBef>
            </a:pPr>
            <a:r>
              <a:rPr lang="en-US" sz="1400" spc="-5" dirty="0">
                <a:cs typeface="Georgia"/>
              </a:rPr>
              <a:t>Websites:</a:t>
            </a:r>
            <a:endParaRPr lang="en-US" sz="1400" dirty="0">
              <a:cs typeface="Georgia"/>
            </a:endParaRPr>
          </a:p>
          <a:p>
            <a:pPr marL="355600" lvl="1">
              <a:lnSpc>
                <a:spcPts val="1015"/>
              </a:lnSpc>
            </a:pPr>
            <a:r>
              <a:rPr lang="en-US" sz="1400" spc="-5" dirty="0">
                <a:cs typeface="Georgia"/>
              </a:rPr>
              <a:t>Sperling's Best</a:t>
            </a:r>
            <a:r>
              <a:rPr lang="en-US" sz="1400" spc="-35" dirty="0">
                <a:cs typeface="Georgia"/>
              </a:rPr>
              <a:t> </a:t>
            </a:r>
            <a:r>
              <a:rPr lang="en-US" sz="1400" spc="-5" dirty="0">
                <a:cs typeface="Georgia"/>
              </a:rPr>
              <a:t>Places</a:t>
            </a:r>
            <a:endParaRPr lang="en-US" sz="1400" dirty="0">
              <a:cs typeface="Georgia"/>
            </a:endParaRPr>
          </a:p>
          <a:p>
            <a:pPr marL="355600" marR="4361180" lvl="2" indent="0">
              <a:buNone/>
            </a:pPr>
            <a:r>
              <a:rPr lang="en-US" sz="1400" spc="-5" dirty="0">
                <a:cs typeface="Georgia"/>
              </a:rPr>
              <a:t>Search engine </a:t>
            </a:r>
            <a:r>
              <a:rPr lang="en-US" sz="1400" dirty="0">
                <a:cs typeface="Georgia"/>
              </a:rPr>
              <a:t>that finds the </a:t>
            </a:r>
            <a:r>
              <a:rPr lang="en-US" sz="1400" spc="-5" dirty="0">
                <a:cs typeface="Georgia"/>
              </a:rPr>
              <a:t>best places </a:t>
            </a:r>
            <a:r>
              <a:rPr lang="en-US" sz="1400" dirty="0">
                <a:cs typeface="Georgia"/>
              </a:rPr>
              <a:t>to </a:t>
            </a:r>
            <a:r>
              <a:rPr lang="en-US" sz="1400" spc="-5" dirty="0">
                <a:cs typeface="Georgia"/>
              </a:rPr>
              <a:t>live, </a:t>
            </a:r>
            <a:r>
              <a:rPr lang="en-US" sz="1400" dirty="0">
                <a:cs typeface="Georgia"/>
              </a:rPr>
              <a:t>work </a:t>
            </a:r>
            <a:r>
              <a:rPr lang="en-US" sz="1400" spc="-5" dirty="0">
                <a:cs typeface="Georgia"/>
              </a:rPr>
              <a:t>and retire. </a:t>
            </a:r>
            <a:r>
              <a:rPr lang="en-US" sz="1400" spc="-5" dirty="0">
                <a:cs typeface="Georgia"/>
                <a:hlinkClick r:id="rId2"/>
              </a:rPr>
              <a:t> http://www.bestplaces.net/</a:t>
            </a:r>
            <a:endParaRPr lang="en-US" sz="1400" dirty="0">
              <a:cs typeface="Georgia"/>
            </a:endParaRPr>
          </a:p>
          <a:p>
            <a:pPr marL="355600" lvl="1"/>
            <a:r>
              <a:rPr lang="en-US" sz="1400" spc="-5" dirty="0">
                <a:cs typeface="Georgia"/>
              </a:rPr>
              <a:t>Texas Reality</a:t>
            </a:r>
            <a:r>
              <a:rPr lang="en-US" sz="1400" spc="-45" dirty="0">
                <a:cs typeface="Georgia"/>
              </a:rPr>
              <a:t> </a:t>
            </a:r>
            <a:r>
              <a:rPr lang="en-US" sz="1400" spc="-5" dirty="0">
                <a:cs typeface="Georgia"/>
              </a:rPr>
              <a:t>Check</a:t>
            </a:r>
            <a:endParaRPr lang="en-US" sz="1400" dirty="0">
              <a:cs typeface="Georgia"/>
            </a:endParaRPr>
          </a:p>
          <a:p>
            <a:pPr marL="355600" marR="5080" lvl="2" indent="0">
              <a:buNone/>
            </a:pPr>
            <a:r>
              <a:rPr lang="en-US" sz="1400" spc="-5" dirty="0">
                <a:cs typeface="Georgia"/>
              </a:rPr>
              <a:t>Get</a:t>
            </a:r>
            <a:r>
              <a:rPr lang="en-US" sz="1400" spc="-10" dirty="0">
                <a:cs typeface="Georgia"/>
              </a:rPr>
              <a:t> </a:t>
            </a:r>
            <a:r>
              <a:rPr lang="en-US" sz="1400" dirty="0">
                <a:cs typeface="Georgia"/>
              </a:rPr>
              <a:t>a</a:t>
            </a:r>
            <a:r>
              <a:rPr lang="en-US" sz="1400" spc="-15" dirty="0">
                <a:cs typeface="Georgia"/>
              </a:rPr>
              <a:t> </a:t>
            </a:r>
            <a:r>
              <a:rPr lang="en-US" sz="1400" spc="-5" dirty="0">
                <a:cs typeface="Georgia"/>
              </a:rPr>
              <a:t>Reality</a:t>
            </a:r>
            <a:r>
              <a:rPr lang="en-US" sz="1400" dirty="0">
                <a:cs typeface="Georgia"/>
              </a:rPr>
              <a:t> </a:t>
            </a:r>
            <a:r>
              <a:rPr lang="en-US" sz="1400" spc="-5" dirty="0">
                <a:cs typeface="Georgia"/>
              </a:rPr>
              <a:t>Check.</a:t>
            </a:r>
            <a:r>
              <a:rPr lang="en-US" sz="1400" spc="-10" dirty="0">
                <a:cs typeface="Georgia"/>
              </a:rPr>
              <a:t> </a:t>
            </a:r>
            <a:r>
              <a:rPr lang="en-US" sz="1400" dirty="0">
                <a:cs typeface="Georgia"/>
              </a:rPr>
              <a:t>You</a:t>
            </a:r>
            <a:r>
              <a:rPr lang="en-US" sz="1400" spc="-10" dirty="0">
                <a:cs typeface="Georgia"/>
              </a:rPr>
              <a:t> </a:t>
            </a:r>
            <a:r>
              <a:rPr lang="en-US" sz="1400" dirty="0">
                <a:cs typeface="Georgia"/>
              </a:rPr>
              <a:t>will</a:t>
            </a:r>
            <a:r>
              <a:rPr lang="en-US" sz="1400" spc="-15" dirty="0">
                <a:cs typeface="Georgia"/>
              </a:rPr>
              <a:t> </a:t>
            </a:r>
            <a:r>
              <a:rPr lang="en-US" sz="1400" dirty="0">
                <a:cs typeface="Georgia"/>
              </a:rPr>
              <a:t>buy</a:t>
            </a:r>
            <a:r>
              <a:rPr lang="en-US" sz="1400" spc="-15" dirty="0">
                <a:cs typeface="Georgia"/>
              </a:rPr>
              <a:t> </a:t>
            </a:r>
            <a:r>
              <a:rPr lang="en-US" sz="1400" dirty="0">
                <a:cs typeface="Georgia"/>
              </a:rPr>
              <a:t>"stuff"</a:t>
            </a:r>
            <a:r>
              <a:rPr lang="en-US" sz="1400" spc="-20" dirty="0">
                <a:cs typeface="Georgia"/>
              </a:rPr>
              <a:t> </a:t>
            </a:r>
            <a:r>
              <a:rPr lang="en-US" sz="1400" dirty="0">
                <a:cs typeface="Georgia"/>
              </a:rPr>
              <a:t>for</a:t>
            </a:r>
            <a:r>
              <a:rPr lang="en-US" sz="1400" spc="-5" dirty="0">
                <a:cs typeface="Georgia"/>
              </a:rPr>
              <a:t> </a:t>
            </a:r>
            <a:r>
              <a:rPr lang="en-US" sz="1400" dirty="0">
                <a:cs typeface="Georgia"/>
              </a:rPr>
              <a:t>a</a:t>
            </a:r>
            <a:r>
              <a:rPr lang="en-US" sz="1400" spc="-5" dirty="0">
                <a:cs typeface="Georgia"/>
              </a:rPr>
              <a:t> sample</a:t>
            </a:r>
            <a:r>
              <a:rPr lang="en-US" sz="1400" spc="-15" dirty="0">
                <a:cs typeface="Georgia"/>
              </a:rPr>
              <a:t> </a:t>
            </a:r>
            <a:r>
              <a:rPr lang="en-US" sz="1400" dirty="0">
                <a:cs typeface="Georgia"/>
              </a:rPr>
              <a:t>month.</a:t>
            </a:r>
            <a:r>
              <a:rPr lang="en-US" sz="1400" spc="-20" dirty="0">
                <a:cs typeface="Georgia"/>
              </a:rPr>
              <a:t> </a:t>
            </a:r>
            <a:r>
              <a:rPr lang="en-US" sz="1400" dirty="0">
                <a:cs typeface="Georgia"/>
              </a:rPr>
              <a:t>We</a:t>
            </a:r>
            <a:r>
              <a:rPr lang="en-US" sz="1400" spc="-5" dirty="0">
                <a:cs typeface="Georgia"/>
              </a:rPr>
              <a:t> </a:t>
            </a:r>
            <a:r>
              <a:rPr lang="en-US" sz="1400" dirty="0">
                <a:cs typeface="Georgia"/>
              </a:rPr>
              <a:t>total</a:t>
            </a:r>
            <a:r>
              <a:rPr lang="en-US" sz="1400" spc="-40" dirty="0">
                <a:cs typeface="Georgia"/>
              </a:rPr>
              <a:t> </a:t>
            </a:r>
            <a:r>
              <a:rPr lang="en-US" sz="1400" dirty="0">
                <a:cs typeface="Georgia"/>
              </a:rPr>
              <a:t>it</a:t>
            </a:r>
            <a:r>
              <a:rPr lang="en-US" sz="1400" spc="-10" dirty="0">
                <a:cs typeface="Georgia"/>
              </a:rPr>
              <a:t> </a:t>
            </a:r>
            <a:r>
              <a:rPr lang="en-US" sz="1400" dirty="0">
                <a:cs typeface="Georgia"/>
              </a:rPr>
              <a:t>up</a:t>
            </a:r>
            <a:r>
              <a:rPr lang="en-US" sz="1400" spc="-5" dirty="0">
                <a:cs typeface="Georgia"/>
              </a:rPr>
              <a:t> </a:t>
            </a:r>
            <a:r>
              <a:rPr lang="en-US" sz="1400" dirty="0">
                <a:cs typeface="Georgia"/>
              </a:rPr>
              <a:t>for</a:t>
            </a:r>
            <a:r>
              <a:rPr lang="en-US" sz="1400" spc="-5" dirty="0">
                <a:cs typeface="Georgia"/>
              </a:rPr>
              <a:t> </a:t>
            </a:r>
            <a:r>
              <a:rPr lang="en-US" sz="1400" dirty="0">
                <a:cs typeface="Georgia"/>
              </a:rPr>
              <a:t>a</a:t>
            </a:r>
            <a:r>
              <a:rPr lang="en-US" sz="1400" spc="-5" dirty="0">
                <a:cs typeface="Georgia"/>
              </a:rPr>
              <a:t> year.</a:t>
            </a:r>
            <a:r>
              <a:rPr lang="en-US" sz="1400" dirty="0">
                <a:cs typeface="Georgia"/>
              </a:rPr>
              <a:t> </a:t>
            </a:r>
            <a:r>
              <a:rPr lang="en-US" sz="1400" spc="-5" dirty="0">
                <a:cs typeface="Georgia"/>
              </a:rPr>
              <a:t>Then</a:t>
            </a:r>
            <a:r>
              <a:rPr lang="en-US" sz="1400" spc="-15" dirty="0">
                <a:cs typeface="Georgia"/>
              </a:rPr>
              <a:t> </a:t>
            </a:r>
            <a:r>
              <a:rPr lang="en-US" sz="1400" dirty="0">
                <a:cs typeface="Georgia"/>
              </a:rPr>
              <a:t>we</a:t>
            </a:r>
            <a:r>
              <a:rPr lang="en-US" sz="1400" spc="-5" dirty="0">
                <a:cs typeface="Georgia"/>
              </a:rPr>
              <a:t> help </a:t>
            </a:r>
            <a:r>
              <a:rPr lang="en-US" sz="1400" dirty="0">
                <a:cs typeface="Georgia"/>
              </a:rPr>
              <a:t>you</a:t>
            </a:r>
            <a:r>
              <a:rPr lang="en-US" sz="1400" spc="-10" dirty="0">
                <a:cs typeface="Georgia"/>
              </a:rPr>
              <a:t> </a:t>
            </a:r>
            <a:r>
              <a:rPr lang="en-US" sz="1400" dirty="0">
                <a:cs typeface="Georgia"/>
              </a:rPr>
              <a:t>find </a:t>
            </a:r>
            <a:r>
              <a:rPr lang="en-US" sz="1400" spc="-5" dirty="0">
                <a:cs typeface="Georgia"/>
              </a:rPr>
              <a:t>careers</a:t>
            </a:r>
            <a:r>
              <a:rPr lang="en-US" sz="1400" dirty="0">
                <a:cs typeface="Georgia"/>
              </a:rPr>
              <a:t> that</a:t>
            </a:r>
            <a:r>
              <a:rPr lang="en-US" sz="1400" spc="-30" dirty="0">
                <a:cs typeface="Georgia"/>
              </a:rPr>
              <a:t> </a:t>
            </a:r>
            <a:r>
              <a:rPr lang="en-US" sz="1400" dirty="0">
                <a:cs typeface="Georgia"/>
              </a:rPr>
              <a:t>pay</a:t>
            </a:r>
            <a:r>
              <a:rPr lang="en-US" sz="1400" spc="-15" dirty="0">
                <a:cs typeface="Georgia"/>
              </a:rPr>
              <a:t> </a:t>
            </a:r>
            <a:r>
              <a:rPr lang="en-US" sz="1400" dirty="0">
                <a:cs typeface="Georgia"/>
              </a:rPr>
              <a:t>what</a:t>
            </a:r>
            <a:r>
              <a:rPr lang="en-US" sz="1400" spc="-30" dirty="0">
                <a:cs typeface="Georgia"/>
              </a:rPr>
              <a:t> </a:t>
            </a:r>
            <a:r>
              <a:rPr lang="en-US" sz="1400" dirty="0">
                <a:cs typeface="Georgia"/>
              </a:rPr>
              <a:t>you  </a:t>
            </a:r>
            <a:r>
              <a:rPr lang="en-US" sz="1400" spc="-5" dirty="0">
                <a:cs typeface="Georgia"/>
              </a:rPr>
              <a:t>need.</a:t>
            </a:r>
            <a:endParaRPr lang="en-US" sz="1400" dirty="0">
              <a:cs typeface="Georgia"/>
            </a:endParaRPr>
          </a:p>
          <a:p>
            <a:pPr marL="355600" lvl="2" indent="0">
              <a:spcBef>
                <a:spcPts val="0"/>
              </a:spcBef>
              <a:buNone/>
            </a:pPr>
            <a:r>
              <a:rPr lang="en-US" sz="1400" spc="-5" dirty="0">
                <a:cs typeface="Georgia"/>
                <a:hlinkClick r:id="rId3"/>
              </a:rPr>
              <a:t>http://www.texasrealitycheck.com</a:t>
            </a:r>
            <a:endParaRPr lang="en-US" sz="1400" dirty="0">
              <a:cs typeface="Georgia"/>
            </a:endParaRPr>
          </a:p>
          <a:p>
            <a:pPr marL="355600" lvl="1"/>
            <a:r>
              <a:rPr lang="en-US" sz="1400" dirty="0">
                <a:cs typeface="Georgia"/>
              </a:rPr>
              <a:t>The </a:t>
            </a:r>
            <a:r>
              <a:rPr lang="en-US" sz="1400" spc="-5" dirty="0">
                <a:cs typeface="Georgia"/>
              </a:rPr>
              <a:t>Money</a:t>
            </a:r>
            <a:r>
              <a:rPr lang="en-US" sz="1400" spc="-45" dirty="0">
                <a:cs typeface="Georgia"/>
              </a:rPr>
              <a:t> </a:t>
            </a:r>
            <a:r>
              <a:rPr lang="en-US" sz="1400" spc="-5" dirty="0">
                <a:cs typeface="Georgia"/>
              </a:rPr>
              <a:t>Alert</a:t>
            </a:r>
            <a:endParaRPr lang="en-US" sz="1400" dirty="0">
              <a:cs typeface="Georgia"/>
            </a:endParaRPr>
          </a:p>
          <a:p>
            <a:pPr marL="355600" marR="4825365" lvl="2" indent="0">
              <a:buNone/>
            </a:pPr>
            <a:r>
              <a:rPr lang="en-US" sz="1400" dirty="0">
                <a:cs typeface="Georgia"/>
              </a:rPr>
              <a:t>Do You </a:t>
            </a:r>
            <a:r>
              <a:rPr lang="en-US" sz="1400" spc="-5" dirty="0">
                <a:cs typeface="Georgia"/>
              </a:rPr>
              <a:t>Need Renter's Insurance?  </a:t>
            </a:r>
            <a:r>
              <a:rPr lang="en-US" sz="1400" spc="-5" dirty="0">
                <a:cs typeface="Georgia"/>
                <a:hlinkClick r:id="rId4"/>
              </a:rPr>
              <a:t>http://www.themoneyalert.com/rentersinsurance.html</a:t>
            </a:r>
            <a:endParaRPr lang="en-US" sz="1400" dirty="0">
              <a:cs typeface="Georgia"/>
            </a:endParaRPr>
          </a:p>
          <a:p>
            <a:pPr marL="355600" lvl="1"/>
            <a:r>
              <a:rPr lang="en-US" sz="1400" spc="-5" dirty="0">
                <a:cs typeface="Georgia"/>
              </a:rPr>
              <a:t>United States Census</a:t>
            </a:r>
            <a:r>
              <a:rPr lang="en-US" sz="1400" spc="-30" dirty="0">
                <a:cs typeface="Georgia"/>
              </a:rPr>
              <a:t> </a:t>
            </a:r>
            <a:r>
              <a:rPr lang="en-US" sz="1400" spc="-5" dirty="0">
                <a:cs typeface="Georgia"/>
              </a:rPr>
              <a:t>Bureau</a:t>
            </a:r>
            <a:endParaRPr lang="en-US" sz="1400" dirty="0">
              <a:cs typeface="Georgia"/>
            </a:endParaRPr>
          </a:p>
          <a:p>
            <a:pPr marL="355600" marR="2821305" lvl="2" indent="0">
              <a:buNone/>
            </a:pPr>
            <a:r>
              <a:rPr lang="en-US" sz="1400" dirty="0">
                <a:cs typeface="Georgia"/>
              </a:rPr>
              <a:t>The Big </a:t>
            </a:r>
            <a:r>
              <a:rPr lang="en-US" sz="1400" spc="-5" dirty="0">
                <a:cs typeface="Georgia"/>
              </a:rPr>
              <a:t>Payoff: Educational Attainment and Synthetic Estimates </a:t>
            </a:r>
            <a:r>
              <a:rPr lang="en-US" sz="1400" dirty="0">
                <a:cs typeface="Georgia"/>
              </a:rPr>
              <a:t>of Work-Life </a:t>
            </a:r>
            <a:r>
              <a:rPr lang="en-US" sz="1400" spc="-5" dirty="0">
                <a:cs typeface="Georgia"/>
              </a:rPr>
              <a:t>Earnings. </a:t>
            </a:r>
            <a:r>
              <a:rPr lang="en-US" sz="1400" spc="-5" dirty="0">
                <a:cs typeface="Georgia"/>
                <a:hlinkClick r:id="rId5"/>
              </a:rPr>
              <a:t> http://www.census.gov/prod/2002pubs/p23-210.pdf</a:t>
            </a:r>
            <a:endParaRPr lang="en-US" sz="1400" dirty="0">
              <a:cs typeface="Georgia"/>
            </a:endParaRPr>
          </a:p>
          <a:p>
            <a:endParaRPr lang="en-US" sz="1400" dirty="0">
              <a:cs typeface="Times New Roman"/>
            </a:endParaRPr>
          </a:p>
          <a:p>
            <a:endParaRPr lang="en-US" sz="1400" dirty="0"/>
          </a:p>
        </p:txBody>
      </p:sp>
    </p:spTree>
    <p:extLst>
      <p:ext uri="{BB962C8B-B14F-4D97-AF65-F5344CB8AC3E}">
        <p14:creationId xmlns:p14="http://schemas.microsoft.com/office/powerpoint/2010/main" val="20658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613A-5E24-4D65-AC25-B544E9B0D20A}"/>
              </a:ext>
            </a:extLst>
          </p:cNvPr>
          <p:cNvSpPr>
            <a:spLocks noGrp="1"/>
          </p:cNvSpPr>
          <p:nvPr>
            <p:ph type="title"/>
          </p:nvPr>
        </p:nvSpPr>
        <p:spPr/>
        <p:txBody>
          <a:bodyPr/>
          <a:lstStyle/>
          <a:p>
            <a:r>
              <a:rPr lang="en-US" dirty="0"/>
              <a:t>References and Resources</a:t>
            </a:r>
          </a:p>
        </p:txBody>
      </p:sp>
      <p:sp>
        <p:nvSpPr>
          <p:cNvPr id="5" name="Content Placeholder 4">
            <a:extLst>
              <a:ext uri="{FF2B5EF4-FFF2-40B4-BE49-F238E27FC236}">
                <a16:creationId xmlns:a16="http://schemas.microsoft.com/office/drawing/2014/main" id="{8E1A66C7-E626-443B-BC1E-3DAC64861490}"/>
              </a:ext>
            </a:extLst>
          </p:cNvPr>
          <p:cNvSpPr>
            <a:spLocks noGrp="1"/>
          </p:cNvSpPr>
          <p:nvPr>
            <p:ph sz="half" idx="1"/>
          </p:nvPr>
        </p:nvSpPr>
        <p:spPr/>
        <p:txBody>
          <a:bodyPr/>
          <a:lstStyle/>
          <a:p>
            <a:r>
              <a:rPr lang="en-US" sz="1400" dirty="0"/>
              <a:t>Video:</a:t>
            </a:r>
          </a:p>
          <a:p>
            <a:pPr lvl="1"/>
            <a:r>
              <a:rPr lang="en-US" sz="1400" dirty="0"/>
              <a:t>Life Is Like A Cup of Coffee - Inspirational Video Movie</a:t>
            </a:r>
          </a:p>
          <a:p>
            <a:pPr marL="342900" lvl="2" indent="0">
              <a:buNone/>
            </a:pPr>
            <a:r>
              <a:rPr lang="en-US" sz="1400" dirty="0"/>
              <a:t>This video combines beautiful pictures, inspiring music, and a touching story to help empower people to live more fully.  </a:t>
            </a:r>
            <a:r>
              <a:rPr lang="en-US" sz="1400" dirty="0">
                <a:hlinkClick r:id="rId2"/>
              </a:rPr>
              <a:t>http://youtu.be/U3NgzQ9Pcsg</a:t>
            </a:r>
            <a:endParaRPr lang="en-US" sz="1400" dirty="0"/>
          </a:p>
          <a:p>
            <a:pPr lvl="1"/>
            <a:r>
              <a:rPr lang="en-US" sz="1400" dirty="0"/>
              <a:t>Mint brings all your financial accounts together online, automatically categorizes your transactions, lets you set budgets &amp;  helps you achieve your savings goals.</a:t>
            </a:r>
          </a:p>
          <a:p>
            <a:pPr marL="342900" lvl="2" indent="0">
              <a:buNone/>
            </a:pPr>
            <a:r>
              <a:rPr lang="en-US" sz="1400" dirty="0">
                <a:hlinkClick r:id="rId3"/>
              </a:rPr>
              <a:t>http://youtu.be/rK6WLHNYjwM</a:t>
            </a:r>
            <a:endParaRPr lang="en-US" sz="1400" dirty="0"/>
          </a:p>
          <a:p>
            <a:pPr lvl="1"/>
            <a:r>
              <a:rPr lang="en-US" sz="1400" dirty="0"/>
              <a:t>Using the Cash Envelope System by Your Money </a:t>
            </a:r>
            <a:r>
              <a:rPr lang="en-US" sz="1400" dirty="0" err="1"/>
              <a:t>Dr</a:t>
            </a:r>
            <a:r>
              <a:rPr lang="en-US" sz="1400" dirty="0"/>
              <a:t>, Mildred Dillon CPA</a:t>
            </a:r>
          </a:p>
          <a:p>
            <a:pPr marL="342900" lvl="2" indent="0">
              <a:buNone/>
            </a:pPr>
            <a:r>
              <a:rPr lang="en-US" sz="1400" dirty="0"/>
              <a:t>Stop NSF charges at the bank and control your spending with the envelope system. Learn how from Your Money Dr. Mildred Dillon CPA  </a:t>
            </a:r>
            <a:r>
              <a:rPr lang="en-US" sz="1400" dirty="0">
                <a:hlinkClick r:id="rId4"/>
              </a:rPr>
              <a:t>http://youtu.be/g4a3BAzjKRE</a:t>
            </a:r>
            <a:endParaRPr lang="en-US" sz="1400" dirty="0"/>
          </a:p>
          <a:p>
            <a:endParaRPr lang="en-US" dirty="0"/>
          </a:p>
        </p:txBody>
      </p:sp>
    </p:spTree>
    <p:extLst>
      <p:ext uri="{BB962C8B-B14F-4D97-AF65-F5344CB8AC3E}">
        <p14:creationId xmlns:p14="http://schemas.microsoft.com/office/powerpoint/2010/main" val="165027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7F07-0D46-4410-BAA2-C2A4C4839D5F}"/>
              </a:ext>
            </a:extLst>
          </p:cNvPr>
          <p:cNvSpPr>
            <a:spLocks noGrp="1"/>
          </p:cNvSpPr>
          <p:nvPr>
            <p:ph type="title"/>
          </p:nvPr>
        </p:nvSpPr>
        <p:spPr/>
        <p:txBody>
          <a:bodyPr/>
          <a:lstStyle/>
          <a:p>
            <a:r>
              <a:rPr lang="en-US" dirty="0"/>
              <a:t>Responsibilities of Becoming an Independent Adult</a:t>
            </a:r>
          </a:p>
        </p:txBody>
      </p:sp>
      <p:sp>
        <p:nvSpPr>
          <p:cNvPr id="4" name="Content Placeholder 3">
            <a:extLst>
              <a:ext uri="{FF2B5EF4-FFF2-40B4-BE49-F238E27FC236}">
                <a16:creationId xmlns:a16="http://schemas.microsoft.com/office/drawing/2014/main" id="{3C6D03CA-A06C-4630-A36B-4ACD30BBEDB0}"/>
              </a:ext>
            </a:extLst>
          </p:cNvPr>
          <p:cNvSpPr>
            <a:spLocks noGrp="1"/>
          </p:cNvSpPr>
          <p:nvPr>
            <p:ph sz="half" idx="1"/>
          </p:nvPr>
        </p:nvSpPr>
        <p:spPr/>
        <p:txBody>
          <a:bodyPr/>
          <a:lstStyle/>
          <a:p>
            <a:pPr marL="514350" lvl="1" indent="-514350">
              <a:buFont typeface="+mj-lt"/>
              <a:buAutoNum type="arabicPeriod"/>
            </a:pPr>
            <a:r>
              <a:rPr lang="en-US" dirty="0"/>
              <a:t>Living on your own</a:t>
            </a:r>
          </a:p>
          <a:p>
            <a:pPr marL="514350" lvl="1" indent="-514350">
              <a:buFont typeface="+mj-lt"/>
              <a:buAutoNum type="arabicPeriod"/>
            </a:pPr>
            <a:r>
              <a:rPr lang="en-US" dirty="0"/>
              <a:t>Taking care of your  health</a:t>
            </a:r>
          </a:p>
          <a:p>
            <a:pPr marL="514350" lvl="1" indent="-514350">
              <a:buFont typeface="+mj-lt"/>
              <a:buAutoNum type="arabicPeriod"/>
            </a:pPr>
            <a:r>
              <a:rPr lang="en-US" dirty="0"/>
              <a:t>Getting a job</a:t>
            </a:r>
          </a:p>
          <a:p>
            <a:pPr marL="514350" lvl="1" indent="-514350">
              <a:buFont typeface="+mj-lt"/>
              <a:buAutoNum type="arabicPeriod"/>
            </a:pPr>
            <a:r>
              <a:rPr lang="en-US" dirty="0"/>
              <a:t>Managing your money</a:t>
            </a:r>
          </a:p>
          <a:p>
            <a:pPr marL="514350" lvl="1" indent="-514350">
              <a:buFont typeface="+mj-lt"/>
              <a:buAutoNum type="arabicPeriod"/>
            </a:pPr>
            <a:r>
              <a:rPr lang="en-US" dirty="0"/>
              <a:t>Housing</a:t>
            </a:r>
          </a:p>
          <a:p>
            <a:endParaRPr lang="en-US" dirty="0"/>
          </a:p>
        </p:txBody>
      </p:sp>
    </p:spTree>
    <p:extLst>
      <p:ext uri="{BB962C8B-B14F-4D97-AF65-F5344CB8AC3E}">
        <p14:creationId xmlns:p14="http://schemas.microsoft.com/office/powerpoint/2010/main" val="158351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9B19-D99C-47D7-BF7E-2AAAC236C707}"/>
              </a:ext>
            </a:extLst>
          </p:cNvPr>
          <p:cNvSpPr>
            <a:spLocks noGrp="1"/>
          </p:cNvSpPr>
          <p:nvPr>
            <p:ph type="title"/>
          </p:nvPr>
        </p:nvSpPr>
        <p:spPr/>
        <p:txBody>
          <a:bodyPr/>
          <a:lstStyle/>
          <a:p>
            <a:r>
              <a:rPr lang="en-US" dirty="0"/>
              <a:t>Living On Your Own</a:t>
            </a:r>
          </a:p>
        </p:txBody>
      </p:sp>
      <p:sp>
        <p:nvSpPr>
          <p:cNvPr id="3" name="Content Placeholder 2">
            <a:extLst>
              <a:ext uri="{FF2B5EF4-FFF2-40B4-BE49-F238E27FC236}">
                <a16:creationId xmlns:a16="http://schemas.microsoft.com/office/drawing/2014/main" id="{5049E762-91F6-4029-B4FE-E28762D17E1F}"/>
              </a:ext>
            </a:extLst>
          </p:cNvPr>
          <p:cNvSpPr>
            <a:spLocks noGrp="1"/>
          </p:cNvSpPr>
          <p:nvPr>
            <p:ph sz="half" idx="1"/>
          </p:nvPr>
        </p:nvSpPr>
        <p:spPr/>
        <p:txBody>
          <a:bodyPr/>
          <a:lstStyle/>
          <a:p>
            <a:r>
              <a:rPr lang="en-US" dirty="0"/>
              <a:t>Being independent helps  (you):</a:t>
            </a:r>
          </a:p>
          <a:p>
            <a:pPr lvl="1"/>
            <a:r>
              <a:rPr lang="en-US" dirty="0"/>
              <a:t>Build character</a:t>
            </a:r>
          </a:p>
          <a:p>
            <a:pPr lvl="1"/>
            <a:r>
              <a:rPr lang="en-US" dirty="0"/>
              <a:t>Rely on yourself</a:t>
            </a:r>
          </a:p>
          <a:p>
            <a:pPr lvl="1"/>
            <a:r>
              <a:rPr lang="en-US" dirty="0"/>
              <a:t>Believe in yourself</a:t>
            </a:r>
          </a:p>
          <a:p>
            <a:pPr lvl="1"/>
            <a:r>
              <a:rPr lang="en-US" dirty="0"/>
              <a:t>Instill self pride</a:t>
            </a:r>
          </a:p>
          <a:p>
            <a:pPr lvl="1"/>
            <a:r>
              <a:rPr lang="en-US" dirty="0"/>
              <a:t>Promote self-actualization</a:t>
            </a:r>
          </a:p>
        </p:txBody>
      </p:sp>
      <p:sp>
        <p:nvSpPr>
          <p:cNvPr id="5" name="object 5">
            <a:extLst>
              <a:ext uri="{FF2B5EF4-FFF2-40B4-BE49-F238E27FC236}">
                <a16:creationId xmlns:a16="http://schemas.microsoft.com/office/drawing/2014/main" id="{138ECAB0-A16B-4110-85A8-BAC9909709B2}"/>
              </a:ext>
            </a:extLst>
          </p:cNvPr>
          <p:cNvSpPr/>
          <p:nvPr/>
        </p:nvSpPr>
        <p:spPr>
          <a:xfrm>
            <a:off x="6068714" y="1071715"/>
            <a:ext cx="5282631" cy="395575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9037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A7D1-F8D6-49A4-A259-E131B5B3BE3C}"/>
              </a:ext>
            </a:extLst>
          </p:cNvPr>
          <p:cNvSpPr>
            <a:spLocks noGrp="1"/>
          </p:cNvSpPr>
          <p:nvPr>
            <p:ph type="title"/>
          </p:nvPr>
        </p:nvSpPr>
        <p:spPr/>
        <p:txBody>
          <a:bodyPr/>
          <a:lstStyle/>
          <a:p>
            <a:r>
              <a:rPr lang="en-US" dirty="0"/>
              <a:t>Getting a Job</a:t>
            </a:r>
          </a:p>
        </p:txBody>
      </p:sp>
      <p:sp>
        <p:nvSpPr>
          <p:cNvPr id="3" name="Content Placeholder 2">
            <a:extLst>
              <a:ext uri="{FF2B5EF4-FFF2-40B4-BE49-F238E27FC236}">
                <a16:creationId xmlns:a16="http://schemas.microsoft.com/office/drawing/2014/main" id="{C36821C7-CD33-4A7F-8885-FF884F70D730}"/>
              </a:ext>
            </a:extLst>
          </p:cNvPr>
          <p:cNvSpPr>
            <a:spLocks noGrp="1"/>
          </p:cNvSpPr>
          <p:nvPr>
            <p:ph sz="half" idx="1"/>
          </p:nvPr>
        </p:nvSpPr>
        <p:spPr/>
        <p:txBody>
          <a:bodyPr/>
          <a:lstStyle/>
          <a:p>
            <a:pPr lvl="1"/>
            <a:r>
              <a:rPr lang="en-US" dirty="0"/>
              <a:t>Appearance</a:t>
            </a:r>
          </a:p>
          <a:p>
            <a:pPr lvl="1"/>
            <a:r>
              <a:rPr lang="en-US" dirty="0"/>
              <a:t>Attitude and Commitment</a:t>
            </a:r>
          </a:p>
          <a:p>
            <a:pPr lvl="1"/>
            <a:r>
              <a:rPr lang="en-US" dirty="0"/>
              <a:t>Child Care</a:t>
            </a:r>
          </a:p>
          <a:p>
            <a:pPr lvl="1"/>
            <a:r>
              <a:rPr lang="en-US" dirty="0"/>
              <a:t>Be on Time</a:t>
            </a:r>
          </a:p>
          <a:p>
            <a:pPr lvl="1"/>
            <a:r>
              <a:rPr lang="en-US" dirty="0"/>
              <a:t>Transportation</a:t>
            </a:r>
          </a:p>
          <a:p>
            <a:pPr lvl="1"/>
            <a:r>
              <a:rPr lang="en-US" dirty="0"/>
              <a:t>Education</a:t>
            </a:r>
          </a:p>
          <a:p>
            <a:endParaRPr lang="en-US" dirty="0"/>
          </a:p>
        </p:txBody>
      </p:sp>
      <p:sp>
        <p:nvSpPr>
          <p:cNvPr id="5" name="object 5">
            <a:extLst>
              <a:ext uri="{FF2B5EF4-FFF2-40B4-BE49-F238E27FC236}">
                <a16:creationId xmlns:a16="http://schemas.microsoft.com/office/drawing/2014/main" id="{547A5FB9-4351-40F2-99C5-2857519CF781}"/>
              </a:ext>
            </a:extLst>
          </p:cNvPr>
          <p:cNvSpPr/>
          <p:nvPr/>
        </p:nvSpPr>
        <p:spPr>
          <a:xfrm>
            <a:off x="6467362" y="1420419"/>
            <a:ext cx="5337688" cy="35547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9926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B90-0D2A-4E5B-BFC4-7065CF277D9B}"/>
              </a:ext>
            </a:extLst>
          </p:cNvPr>
          <p:cNvSpPr>
            <a:spLocks noGrp="1"/>
          </p:cNvSpPr>
          <p:nvPr>
            <p:ph type="title"/>
          </p:nvPr>
        </p:nvSpPr>
        <p:spPr/>
        <p:txBody>
          <a:bodyPr/>
          <a:lstStyle/>
          <a:p>
            <a:r>
              <a:rPr lang="en-US" dirty="0"/>
              <a:t>Living on a Budget</a:t>
            </a:r>
          </a:p>
        </p:txBody>
      </p:sp>
      <p:sp>
        <p:nvSpPr>
          <p:cNvPr id="3" name="Content Placeholder 2">
            <a:extLst>
              <a:ext uri="{FF2B5EF4-FFF2-40B4-BE49-F238E27FC236}">
                <a16:creationId xmlns:a16="http://schemas.microsoft.com/office/drawing/2014/main" id="{65CB0BD3-A3DE-4868-A1FE-9A034E838BCC}"/>
              </a:ext>
            </a:extLst>
          </p:cNvPr>
          <p:cNvSpPr>
            <a:spLocks noGrp="1"/>
          </p:cNvSpPr>
          <p:nvPr>
            <p:ph sz="half" idx="1"/>
          </p:nvPr>
        </p:nvSpPr>
        <p:spPr>
          <a:xfrm>
            <a:off x="740664" y="1420420"/>
            <a:ext cx="11055750" cy="876300"/>
          </a:xfrm>
        </p:spPr>
        <p:txBody>
          <a:bodyPr/>
          <a:lstStyle/>
          <a:p>
            <a:r>
              <a:rPr lang="en-US" dirty="0"/>
              <a:t>ALWAYS have a plan for spending and saving  YOUR money!</a:t>
            </a:r>
          </a:p>
          <a:p>
            <a:endParaRPr lang="en-US" dirty="0"/>
          </a:p>
        </p:txBody>
      </p:sp>
      <p:grpSp>
        <p:nvGrpSpPr>
          <p:cNvPr id="5" name="Group 4">
            <a:extLst>
              <a:ext uri="{FF2B5EF4-FFF2-40B4-BE49-F238E27FC236}">
                <a16:creationId xmlns:a16="http://schemas.microsoft.com/office/drawing/2014/main" id="{30DC60D5-86BE-4F76-8EB2-35D25D1CE4E6}"/>
              </a:ext>
            </a:extLst>
          </p:cNvPr>
          <p:cNvGrpSpPr/>
          <p:nvPr/>
        </p:nvGrpSpPr>
        <p:grpSpPr>
          <a:xfrm>
            <a:off x="6008869" y="2103817"/>
            <a:ext cx="4791247" cy="4215271"/>
            <a:chOff x="2700934" y="3119740"/>
            <a:chExt cx="3692386" cy="3248509"/>
          </a:xfrm>
        </p:grpSpPr>
        <p:sp>
          <p:nvSpPr>
            <p:cNvPr id="6" name="object 6">
              <a:extLst>
                <a:ext uri="{FF2B5EF4-FFF2-40B4-BE49-F238E27FC236}">
                  <a16:creationId xmlns:a16="http://schemas.microsoft.com/office/drawing/2014/main" id="{39186BF0-1CA5-4D08-B10C-63AE6D3AAC09}"/>
                </a:ext>
              </a:extLst>
            </p:cNvPr>
            <p:cNvSpPr/>
            <p:nvPr/>
          </p:nvSpPr>
          <p:spPr>
            <a:xfrm>
              <a:off x="2700934" y="3119740"/>
              <a:ext cx="3692386" cy="3248509"/>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A3A152A3-0CDC-467E-9E7A-1AFB3F3A3144}"/>
                </a:ext>
              </a:extLst>
            </p:cNvPr>
            <p:cNvSpPr/>
            <p:nvPr/>
          </p:nvSpPr>
          <p:spPr>
            <a:xfrm>
              <a:off x="4753908" y="3875987"/>
              <a:ext cx="215265" cy="2045335"/>
            </a:xfrm>
            <a:custGeom>
              <a:avLst/>
              <a:gdLst/>
              <a:ahLst/>
              <a:cxnLst/>
              <a:rect l="l" t="t" r="r" b="b"/>
              <a:pathLst>
                <a:path w="215264" h="2045335">
                  <a:moveTo>
                    <a:pt x="215126" y="0"/>
                  </a:moveTo>
                  <a:lnTo>
                    <a:pt x="0" y="0"/>
                  </a:lnTo>
                  <a:lnTo>
                    <a:pt x="5563" y="325968"/>
                  </a:lnTo>
                  <a:lnTo>
                    <a:pt x="12981" y="1724839"/>
                  </a:lnTo>
                  <a:lnTo>
                    <a:pt x="12981" y="2041494"/>
                  </a:lnTo>
                  <a:lnTo>
                    <a:pt x="213271" y="2045219"/>
                  </a:lnTo>
                  <a:lnTo>
                    <a:pt x="215126" y="0"/>
                  </a:lnTo>
                  <a:close/>
                </a:path>
              </a:pathLst>
            </a:custGeom>
            <a:solidFill>
              <a:srgbClr val="00916B"/>
            </a:solidFill>
          </p:spPr>
          <p:txBody>
            <a:bodyPr wrap="square" lIns="0" tIns="0" rIns="0" bIns="0" rtlCol="0"/>
            <a:lstStyle/>
            <a:p>
              <a:endParaRPr/>
            </a:p>
          </p:txBody>
        </p:sp>
        <p:sp>
          <p:nvSpPr>
            <p:cNvPr id="8" name="object 8">
              <a:extLst>
                <a:ext uri="{FF2B5EF4-FFF2-40B4-BE49-F238E27FC236}">
                  <a16:creationId xmlns:a16="http://schemas.microsoft.com/office/drawing/2014/main" id="{8D842571-E2B1-40AE-8436-642D54F6888F}"/>
                </a:ext>
              </a:extLst>
            </p:cNvPr>
            <p:cNvSpPr/>
            <p:nvPr/>
          </p:nvSpPr>
          <p:spPr>
            <a:xfrm>
              <a:off x="5716413" y="3916967"/>
              <a:ext cx="137795" cy="1304290"/>
            </a:xfrm>
            <a:custGeom>
              <a:avLst/>
              <a:gdLst/>
              <a:ahLst/>
              <a:cxnLst/>
              <a:rect l="l" t="t" r="r" b="b"/>
              <a:pathLst>
                <a:path w="137795" h="1304289">
                  <a:moveTo>
                    <a:pt x="137235" y="0"/>
                  </a:moveTo>
                  <a:lnTo>
                    <a:pt x="0" y="0"/>
                  </a:lnTo>
                  <a:lnTo>
                    <a:pt x="3709" y="208619"/>
                  </a:lnTo>
                  <a:lnTo>
                    <a:pt x="7418" y="1100842"/>
                  </a:lnTo>
                  <a:lnTo>
                    <a:pt x="7418" y="1302011"/>
                  </a:lnTo>
                  <a:lnTo>
                    <a:pt x="135381" y="1303874"/>
                  </a:lnTo>
                  <a:lnTo>
                    <a:pt x="137235" y="0"/>
                  </a:lnTo>
                  <a:close/>
                </a:path>
              </a:pathLst>
            </a:custGeom>
            <a:solidFill>
              <a:srgbClr val="00916B"/>
            </a:solidFill>
          </p:spPr>
          <p:txBody>
            <a:bodyPr wrap="square" lIns="0" tIns="0" rIns="0" bIns="0" rtlCol="0"/>
            <a:lstStyle/>
            <a:p>
              <a:endParaRPr/>
            </a:p>
          </p:txBody>
        </p:sp>
        <p:sp>
          <p:nvSpPr>
            <p:cNvPr id="9" name="object 9">
              <a:extLst>
                <a:ext uri="{FF2B5EF4-FFF2-40B4-BE49-F238E27FC236}">
                  <a16:creationId xmlns:a16="http://schemas.microsoft.com/office/drawing/2014/main" id="{BE59A69E-7A8C-4796-8318-B89FB64B3A57}"/>
                </a:ext>
              </a:extLst>
            </p:cNvPr>
            <p:cNvSpPr/>
            <p:nvPr/>
          </p:nvSpPr>
          <p:spPr>
            <a:xfrm>
              <a:off x="3756168" y="3397280"/>
              <a:ext cx="120650" cy="998855"/>
            </a:xfrm>
            <a:custGeom>
              <a:avLst/>
              <a:gdLst/>
              <a:ahLst/>
              <a:cxnLst/>
              <a:rect l="l" t="t" r="r" b="b"/>
              <a:pathLst>
                <a:path w="120650" h="998854">
                  <a:moveTo>
                    <a:pt x="107563" y="0"/>
                  </a:moveTo>
                  <a:lnTo>
                    <a:pt x="0" y="67056"/>
                  </a:lnTo>
                  <a:lnTo>
                    <a:pt x="3709" y="216070"/>
                  </a:lnTo>
                  <a:lnTo>
                    <a:pt x="3709" y="996532"/>
                  </a:lnTo>
                  <a:lnTo>
                    <a:pt x="120544" y="998394"/>
                  </a:lnTo>
                  <a:lnTo>
                    <a:pt x="107563" y="0"/>
                  </a:lnTo>
                  <a:close/>
                </a:path>
              </a:pathLst>
            </a:custGeom>
            <a:solidFill>
              <a:srgbClr val="00916B"/>
            </a:solidFill>
          </p:spPr>
          <p:txBody>
            <a:bodyPr wrap="square" lIns="0" tIns="0" rIns="0" bIns="0" rtlCol="0"/>
            <a:lstStyle/>
            <a:p>
              <a:endParaRPr/>
            </a:p>
          </p:txBody>
        </p:sp>
        <p:sp>
          <p:nvSpPr>
            <p:cNvPr id="10" name="object 10">
              <a:extLst>
                <a:ext uri="{FF2B5EF4-FFF2-40B4-BE49-F238E27FC236}">
                  <a16:creationId xmlns:a16="http://schemas.microsoft.com/office/drawing/2014/main" id="{0B4509C3-2ABC-490F-9423-D2A6B3F9CC08}"/>
                </a:ext>
              </a:extLst>
            </p:cNvPr>
            <p:cNvSpPr/>
            <p:nvPr/>
          </p:nvSpPr>
          <p:spPr>
            <a:xfrm>
              <a:off x="4535073" y="3332086"/>
              <a:ext cx="106045" cy="518159"/>
            </a:xfrm>
            <a:custGeom>
              <a:avLst/>
              <a:gdLst/>
              <a:ahLst/>
              <a:cxnLst/>
              <a:rect l="l" t="t" r="r" b="b"/>
              <a:pathLst>
                <a:path w="106045" h="518160">
                  <a:moveTo>
                    <a:pt x="103855" y="0"/>
                  </a:moveTo>
                  <a:lnTo>
                    <a:pt x="0" y="0"/>
                  </a:lnTo>
                  <a:lnTo>
                    <a:pt x="1854" y="83820"/>
                  </a:lnTo>
                  <a:lnTo>
                    <a:pt x="5565" y="260774"/>
                  </a:lnTo>
                  <a:lnTo>
                    <a:pt x="7418" y="437729"/>
                  </a:lnTo>
                  <a:lnTo>
                    <a:pt x="7418" y="517824"/>
                  </a:lnTo>
                  <a:lnTo>
                    <a:pt x="105710" y="517824"/>
                  </a:lnTo>
                  <a:lnTo>
                    <a:pt x="103855" y="0"/>
                  </a:lnTo>
                  <a:close/>
                </a:path>
              </a:pathLst>
            </a:custGeom>
            <a:solidFill>
              <a:srgbClr val="00916B"/>
            </a:solidFill>
          </p:spPr>
          <p:txBody>
            <a:bodyPr wrap="square" lIns="0" tIns="0" rIns="0" bIns="0" rtlCol="0"/>
            <a:lstStyle/>
            <a:p>
              <a:endParaRPr/>
            </a:p>
          </p:txBody>
        </p:sp>
        <p:sp>
          <p:nvSpPr>
            <p:cNvPr id="11" name="object 11">
              <a:extLst>
                <a:ext uri="{FF2B5EF4-FFF2-40B4-BE49-F238E27FC236}">
                  <a16:creationId xmlns:a16="http://schemas.microsoft.com/office/drawing/2014/main" id="{3A9E32D2-ADA3-407A-B000-51406915C407}"/>
                </a:ext>
              </a:extLst>
            </p:cNvPr>
            <p:cNvSpPr/>
            <p:nvPr/>
          </p:nvSpPr>
          <p:spPr>
            <a:xfrm>
              <a:off x="3175697" y="4123723"/>
              <a:ext cx="156210" cy="1475740"/>
            </a:xfrm>
            <a:custGeom>
              <a:avLst/>
              <a:gdLst/>
              <a:ahLst/>
              <a:cxnLst/>
              <a:rect l="l" t="t" r="r" b="b"/>
              <a:pathLst>
                <a:path w="156210" h="1475739">
                  <a:moveTo>
                    <a:pt x="155781" y="0"/>
                  </a:moveTo>
                  <a:lnTo>
                    <a:pt x="0" y="0"/>
                  </a:lnTo>
                  <a:lnTo>
                    <a:pt x="3709" y="236560"/>
                  </a:lnTo>
                  <a:lnTo>
                    <a:pt x="7418" y="741345"/>
                  </a:lnTo>
                  <a:lnTo>
                    <a:pt x="9272" y="1244268"/>
                  </a:lnTo>
                  <a:lnTo>
                    <a:pt x="9272" y="1473377"/>
                  </a:lnTo>
                  <a:lnTo>
                    <a:pt x="153926" y="1475240"/>
                  </a:lnTo>
                  <a:lnTo>
                    <a:pt x="155781" y="0"/>
                  </a:lnTo>
                  <a:close/>
                </a:path>
              </a:pathLst>
            </a:custGeom>
            <a:solidFill>
              <a:srgbClr val="00916B"/>
            </a:solidFill>
          </p:spPr>
          <p:txBody>
            <a:bodyPr wrap="square" lIns="0" tIns="0" rIns="0" bIns="0" rtlCol="0"/>
            <a:lstStyle/>
            <a:p>
              <a:endParaRPr/>
            </a:p>
          </p:txBody>
        </p:sp>
        <p:sp>
          <p:nvSpPr>
            <p:cNvPr id="12" name="object 12">
              <a:extLst>
                <a:ext uri="{FF2B5EF4-FFF2-40B4-BE49-F238E27FC236}">
                  <a16:creationId xmlns:a16="http://schemas.microsoft.com/office/drawing/2014/main" id="{723D7CAF-6DE0-4E15-8B01-59C5843EC880}"/>
                </a:ext>
              </a:extLst>
            </p:cNvPr>
            <p:cNvSpPr/>
            <p:nvPr/>
          </p:nvSpPr>
          <p:spPr>
            <a:xfrm>
              <a:off x="3615222" y="4326755"/>
              <a:ext cx="1050290" cy="1682114"/>
            </a:xfrm>
            <a:custGeom>
              <a:avLst/>
              <a:gdLst/>
              <a:ahLst/>
              <a:cxnLst/>
              <a:rect l="l" t="t" r="r" b="b"/>
              <a:pathLst>
                <a:path w="1050289" h="1682114">
                  <a:moveTo>
                    <a:pt x="560070" y="1100842"/>
                  </a:moveTo>
                  <a:lnTo>
                    <a:pt x="385743" y="1100842"/>
                  </a:lnTo>
                  <a:lnTo>
                    <a:pt x="409852" y="1186525"/>
                  </a:lnTo>
                  <a:lnTo>
                    <a:pt x="422834" y="1275933"/>
                  </a:lnTo>
                  <a:lnTo>
                    <a:pt x="430252" y="1365344"/>
                  </a:lnTo>
                  <a:lnTo>
                    <a:pt x="430252" y="1452888"/>
                  </a:lnTo>
                  <a:lnTo>
                    <a:pt x="424689" y="1531122"/>
                  </a:lnTo>
                  <a:lnTo>
                    <a:pt x="419125" y="1598178"/>
                  </a:lnTo>
                  <a:lnTo>
                    <a:pt x="413561" y="1650333"/>
                  </a:lnTo>
                  <a:lnTo>
                    <a:pt x="411707" y="1681999"/>
                  </a:lnTo>
                  <a:lnTo>
                    <a:pt x="586033" y="1667097"/>
                  </a:lnTo>
                  <a:lnTo>
                    <a:pt x="487743" y="1629844"/>
                  </a:lnTo>
                  <a:lnTo>
                    <a:pt x="493307" y="1579552"/>
                  </a:lnTo>
                  <a:lnTo>
                    <a:pt x="500725" y="1525532"/>
                  </a:lnTo>
                  <a:lnTo>
                    <a:pt x="509997" y="1467789"/>
                  </a:lnTo>
                  <a:lnTo>
                    <a:pt x="521125" y="1400733"/>
                  </a:lnTo>
                  <a:lnTo>
                    <a:pt x="532252" y="1324363"/>
                  </a:lnTo>
                  <a:lnTo>
                    <a:pt x="543379" y="1236817"/>
                  </a:lnTo>
                  <a:lnTo>
                    <a:pt x="556361" y="1134370"/>
                  </a:lnTo>
                  <a:lnTo>
                    <a:pt x="560070" y="1100842"/>
                  </a:lnTo>
                  <a:close/>
                </a:path>
                <a:path w="1050289" h="1682114">
                  <a:moveTo>
                    <a:pt x="593452" y="0"/>
                  </a:moveTo>
                  <a:lnTo>
                    <a:pt x="550797" y="18626"/>
                  </a:lnTo>
                  <a:lnTo>
                    <a:pt x="521125" y="135975"/>
                  </a:lnTo>
                  <a:lnTo>
                    <a:pt x="487743" y="180679"/>
                  </a:lnTo>
                  <a:lnTo>
                    <a:pt x="433961" y="201169"/>
                  </a:lnTo>
                  <a:lnTo>
                    <a:pt x="367198" y="255188"/>
                  </a:lnTo>
                  <a:lnTo>
                    <a:pt x="235526" y="530863"/>
                  </a:lnTo>
                  <a:lnTo>
                    <a:pt x="159490" y="892224"/>
                  </a:lnTo>
                  <a:lnTo>
                    <a:pt x="152072" y="968592"/>
                  </a:lnTo>
                  <a:lnTo>
                    <a:pt x="205853" y="985356"/>
                  </a:lnTo>
                  <a:lnTo>
                    <a:pt x="203999" y="1030062"/>
                  </a:lnTo>
                  <a:lnTo>
                    <a:pt x="198435" y="1085940"/>
                  </a:lnTo>
                  <a:lnTo>
                    <a:pt x="187308" y="1151134"/>
                  </a:lnTo>
                  <a:lnTo>
                    <a:pt x="168762" y="1227506"/>
                  </a:lnTo>
                  <a:lnTo>
                    <a:pt x="140944" y="1313189"/>
                  </a:lnTo>
                  <a:lnTo>
                    <a:pt x="105710" y="1406321"/>
                  </a:lnTo>
                  <a:lnTo>
                    <a:pt x="59345" y="1510631"/>
                  </a:lnTo>
                  <a:lnTo>
                    <a:pt x="0" y="1622391"/>
                  </a:lnTo>
                  <a:lnTo>
                    <a:pt x="53781" y="1674546"/>
                  </a:lnTo>
                  <a:lnTo>
                    <a:pt x="68617" y="1590726"/>
                  </a:lnTo>
                  <a:lnTo>
                    <a:pt x="96435" y="1566513"/>
                  </a:lnTo>
                  <a:lnTo>
                    <a:pt x="124254" y="1540434"/>
                  </a:lnTo>
                  <a:lnTo>
                    <a:pt x="150217" y="1510631"/>
                  </a:lnTo>
                  <a:lnTo>
                    <a:pt x="174326" y="1480830"/>
                  </a:lnTo>
                  <a:lnTo>
                    <a:pt x="198435" y="1447302"/>
                  </a:lnTo>
                  <a:lnTo>
                    <a:pt x="220690" y="1415636"/>
                  </a:lnTo>
                  <a:lnTo>
                    <a:pt x="242944" y="1382108"/>
                  </a:lnTo>
                  <a:lnTo>
                    <a:pt x="263344" y="1346717"/>
                  </a:lnTo>
                  <a:lnTo>
                    <a:pt x="318980" y="1246132"/>
                  </a:lnTo>
                  <a:lnTo>
                    <a:pt x="333816" y="1212604"/>
                  </a:lnTo>
                  <a:lnTo>
                    <a:pt x="348653" y="1182800"/>
                  </a:lnTo>
                  <a:lnTo>
                    <a:pt x="361634" y="1152997"/>
                  </a:lnTo>
                  <a:lnTo>
                    <a:pt x="374616" y="1125057"/>
                  </a:lnTo>
                  <a:lnTo>
                    <a:pt x="385743" y="1100842"/>
                  </a:lnTo>
                  <a:lnTo>
                    <a:pt x="560070" y="1100842"/>
                  </a:lnTo>
                  <a:lnTo>
                    <a:pt x="569343" y="1017021"/>
                  </a:lnTo>
                  <a:lnTo>
                    <a:pt x="617561" y="994671"/>
                  </a:lnTo>
                  <a:lnTo>
                    <a:pt x="632397" y="899673"/>
                  </a:lnTo>
                  <a:lnTo>
                    <a:pt x="676906" y="523414"/>
                  </a:lnTo>
                  <a:lnTo>
                    <a:pt x="821869" y="523414"/>
                  </a:lnTo>
                  <a:lnTo>
                    <a:pt x="786324" y="480570"/>
                  </a:lnTo>
                  <a:lnTo>
                    <a:pt x="751087" y="422829"/>
                  </a:lnTo>
                  <a:lnTo>
                    <a:pt x="734396" y="391164"/>
                  </a:lnTo>
                  <a:lnTo>
                    <a:pt x="715851" y="357635"/>
                  </a:lnTo>
                  <a:lnTo>
                    <a:pt x="699160" y="322245"/>
                  </a:lnTo>
                  <a:lnTo>
                    <a:pt x="678760" y="284989"/>
                  </a:lnTo>
                  <a:lnTo>
                    <a:pt x="658360" y="245873"/>
                  </a:lnTo>
                  <a:lnTo>
                    <a:pt x="563779" y="193718"/>
                  </a:lnTo>
                  <a:lnTo>
                    <a:pt x="580470" y="158329"/>
                  </a:lnTo>
                  <a:lnTo>
                    <a:pt x="623124" y="152739"/>
                  </a:lnTo>
                  <a:lnTo>
                    <a:pt x="645379" y="68919"/>
                  </a:lnTo>
                  <a:lnTo>
                    <a:pt x="645379" y="33528"/>
                  </a:lnTo>
                  <a:lnTo>
                    <a:pt x="634251" y="18626"/>
                  </a:lnTo>
                  <a:lnTo>
                    <a:pt x="621270" y="9313"/>
                  </a:lnTo>
                  <a:lnTo>
                    <a:pt x="608288" y="3727"/>
                  </a:lnTo>
                  <a:lnTo>
                    <a:pt x="593452" y="0"/>
                  </a:lnTo>
                  <a:close/>
                </a:path>
                <a:path w="1050289" h="1682114">
                  <a:moveTo>
                    <a:pt x="821869" y="523414"/>
                  </a:moveTo>
                  <a:lnTo>
                    <a:pt x="676906" y="523414"/>
                  </a:lnTo>
                  <a:lnTo>
                    <a:pt x="730687" y="569979"/>
                  </a:lnTo>
                  <a:lnTo>
                    <a:pt x="752942" y="590470"/>
                  </a:lnTo>
                  <a:lnTo>
                    <a:pt x="795596" y="622134"/>
                  </a:lnTo>
                  <a:lnTo>
                    <a:pt x="832687" y="644488"/>
                  </a:lnTo>
                  <a:lnTo>
                    <a:pt x="869778" y="655662"/>
                  </a:lnTo>
                  <a:lnTo>
                    <a:pt x="890178" y="657526"/>
                  </a:lnTo>
                  <a:lnTo>
                    <a:pt x="910578" y="657526"/>
                  </a:lnTo>
                  <a:lnTo>
                    <a:pt x="958796" y="648211"/>
                  </a:lnTo>
                  <a:lnTo>
                    <a:pt x="1016286" y="627724"/>
                  </a:lnTo>
                  <a:lnTo>
                    <a:pt x="1049668" y="614683"/>
                  </a:lnTo>
                  <a:lnTo>
                    <a:pt x="1005159" y="610959"/>
                  </a:lnTo>
                  <a:lnTo>
                    <a:pt x="966214" y="603507"/>
                  </a:lnTo>
                  <a:lnTo>
                    <a:pt x="899450" y="581155"/>
                  </a:lnTo>
                  <a:lnTo>
                    <a:pt x="847523" y="549489"/>
                  </a:lnTo>
                  <a:lnTo>
                    <a:pt x="825269" y="527139"/>
                  </a:lnTo>
                  <a:lnTo>
                    <a:pt x="821869" y="523414"/>
                  </a:lnTo>
                  <a:close/>
                </a:path>
              </a:pathLst>
            </a:custGeom>
            <a:solidFill>
              <a:srgbClr val="003068"/>
            </a:solidFill>
          </p:spPr>
          <p:txBody>
            <a:bodyPr wrap="square" lIns="0" tIns="0" rIns="0" bIns="0" rtlCol="0"/>
            <a:lstStyle/>
            <a:p>
              <a:endParaRPr/>
            </a:p>
          </p:txBody>
        </p:sp>
        <p:sp>
          <p:nvSpPr>
            <p:cNvPr id="13" name="object 13">
              <a:extLst>
                <a:ext uri="{FF2B5EF4-FFF2-40B4-BE49-F238E27FC236}">
                  <a16:creationId xmlns:a16="http://schemas.microsoft.com/office/drawing/2014/main" id="{4E3691D7-8C6B-4D94-87C3-7DC40F6C0877}"/>
                </a:ext>
              </a:extLst>
            </p:cNvPr>
            <p:cNvSpPr/>
            <p:nvPr/>
          </p:nvSpPr>
          <p:spPr>
            <a:xfrm>
              <a:off x="4223511" y="4581943"/>
              <a:ext cx="380365" cy="115570"/>
            </a:xfrm>
            <a:custGeom>
              <a:avLst/>
              <a:gdLst/>
              <a:ahLst/>
              <a:cxnLst/>
              <a:rect l="l" t="t" r="r" b="b"/>
              <a:pathLst>
                <a:path w="380364" h="115570">
                  <a:moveTo>
                    <a:pt x="11125" y="0"/>
                  </a:moveTo>
                  <a:lnTo>
                    <a:pt x="0" y="115484"/>
                  </a:lnTo>
                  <a:lnTo>
                    <a:pt x="211415" y="70781"/>
                  </a:lnTo>
                  <a:lnTo>
                    <a:pt x="355894" y="70781"/>
                  </a:lnTo>
                  <a:lnTo>
                    <a:pt x="333816" y="52154"/>
                  </a:lnTo>
                  <a:lnTo>
                    <a:pt x="213269" y="7448"/>
                  </a:lnTo>
                  <a:lnTo>
                    <a:pt x="11125" y="0"/>
                  </a:lnTo>
                  <a:close/>
                </a:path>
                <a:path w="380364" h="115570">
                  <a:moveTo>
                    <a:pt x="355894" y="70781"/>
                  </a:moveTo>
                  <a:lnTo>
                    <a:pt x="211415" y="70781"/>
                  </a:lnTo>
                  <a:lnTo>
                    <a:pt x="380178" y="91269"/>
                  </a:lnTo>
                  <a:lnTo>
                    <a:pt x="355894" y="70781"/>
                  </a:lnTo>
                  <a:close/>
                </a:path>
              </a:pathLst>
            </a:custGeom>
            <a:solidFill>
              <a:srgbClr val="003068"/>
            </a:solidFill>
          </p:spPr>
          <p:txBody>
            <a:bodyPr wrap="square" lIns="0" tIns="0" rIns="0" bIns="0" rtlCol="0"/>
            <a:lstStyle/>
            <a:p>
              <a:endParaRPr/>
            </a:p>
          </p:txBody>
        </p:sp>
        <p:sp>
          <p:nvSpPr>
            <p:cNvPr id="14" name="object 14">
              <a:extLst>
                <a:ext uri="{FF2B5EF4-FFF2-40B4-BE49-F238E27FC236}">
                  <a16:creationId xmlns:a16="http://schemas.microsoft.com/office/drawing/2014/main" id="{B32FF3EF-B5DA-455D-A2F4-DEB338CAD70E}"/>
                </a:ext>
              </a:extLst>
            </p:cNvPr>
            <p:cNvSpPr/>
            <p:nvPr/>
          </p:nvSpPr>
          <p:spPr>
            <a:xfrm>
              <a:off x="4166020" y="4373322"/>
              <a:ext cx="94581" cy="106172"/>
            </a:xfrm>
            <a:prstGeom prst="rect">
              <a:avLst/>
            </a:prstGeom>
            <a:blipFill>
              <a:blip r:embed="rId4"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CD715843-1BB4-4860-983E-537A98255437}"/>
                </a:ext>
              </a:extLst>
            </p:cNvPr>
            <p:cNvSpPr/>
            <p:nvPr/>
          </p:nvSpPr>
          <p:spPr>
            <a:xfrm>
              <a:off x="4549909" y="4641548"/>
              <a:ext cx="669925" cy="125095"/>
            </a:xfrm>
            <a:custGeom>
              <a:avLst/>
              <a:gdLst/>
              <a:ahLst/>
              <a:cxnLst/>
              <a:rect l="l" t="t" r="r" b="b"/>
              <a:pathLst>
                <a:path w="669925" h="125095">
                  <a:moveTo>
                    <a:pt x="46363" y="0"/>
                  </a:moveTo>
                  <a:lnTo>
                    <a:pt x="0" y="31665"/>
                  </a:lnTo>
                  <a:lnTo>
                    <a:pt x="12981" y="33528"/>
                  </a:lnTo>
                  <a:lnTo>
                    <a:pt x="31527" y="35390"/>
                  </a:lnTo>
                  <a:lnTo>
                    <a:pt x="53781" y="39116"/>
                  </a:lnTo>
                  <a:lnTo>
                    <a:pt x="77890" y="42841"/>
                  </a:lnTo>
                  <a:lnTo>
                    <a:pt x="100145" y="48429"/>
                  </a:lnTo>
                  <a:lnTo>
                    <a:pt x="118690" y="52154"/>
                  </a:lnTo>
                  <a:lnTo>
                    <a:pt x="131672" y="54017"/>
                  </a:lnTo>
                  <a:lnTo>
                    <a:pt x="137235" y="55880"/>
                  </a:lnTo>
                  <a:lnTo>
                    <a:pt x="244798" y="78232"/>
                  </a:lnTo>
                  <a:lnTo>
                    <a:pt x="328253" y="102447"/>
                  </a:lnTo>
                  <a:lnTo>
                    <a:pt x="448798" y="117348"/>
                  </a:lnTo>
                  <a:lnTo>
                    <a:pt x="608288" y="124799"/>
                  </a:lnTo>
                  <a:lnTo>
                    <a:pt x="669488" y="93133"/>
                  </a:lnTo>
                  <a:lnTo>
                    <a:pt x="152072" y="31665"/>
                  </a:lnTo>
                  <a:lnTo>
                    <a:pt x="46363" y="0"/>
                  </a:lnTo>
                  <a:close/>
                </a:path>
              </a:pathLst>
            </a:custGeom>
            <a:solidFill>
              <a:srgbClr val="003068"/>
            </a:solidFill>
          </p:spPr>
          <p:txBody>
            <a:bodyPr wrap="square" lIns="0" tIns="0" rIns="0" bIns="0" rtlCol="0"/>
            <a:lstStyle/>
            <a:p>
              <a:endParaRPr/>
            </a:p>
          </p:txBody>
        </p:sp>
        <p:sp>
          <p:nvSpPr>
            <p:cNvPr id="16" name="object 16">
              <a:extLst>
                <a:ext uri="{FF2B5EF4-FFF2-40B4-BE49-F238E27FC236}">
                  <a16:creationId xmlns:a16="http://schemas.microsoft.com/office/drawing/2014/main" id="{D6A3D2A9-C465-49CF-93B9-D35045B19C82}"/>
                </a:ext>
              </a:extLst>
            </p:cNvPr>
            <p:cNvSpPr/>
            <p:nvPr/>
          </p:nvSpPr>
          <p:spPr>
            <a:xfrm>
              <a:off x="4611110" y="4466456"/>
              <a:ext cx="554990" cy="488315"/>
            </a:xfrm>
            <a:custGeom>
              <a:avLst/>
              <a:gdLst/>
              <a:ahLst/>
              <a:cxnLst/>
              <a:rect l="l" t="t" r="r" b="b"/>
              <a:pathLst>
                <a:path w="554989" h="488314">
                  <a:moveTo>
                    <a:pt x="554506" y="0"/>
                  </a:moveTo>
                  <a:lnTo>
                    <a:pt x="448798" y="24214"/>
                  </a:lnTo>
                  <a:lnTo>
                    <a:pt x="328253" y="108035"/>
                  </a:lnTo>
                  <a:lnTo>
                    <a:pt x="0" y="484296"/>
                  </a:lnTo>
                  <a:lnTo>
                    <a:pt x="11127" y="488021"/>
                  </a:lnTo>
                  <a:lnTo>
                    <a:pt x="198435" y="322243"/>
                  </a:lnTo>
                  <a:lnTo>
                    <a:pt x="328253" y="189993"/>
                  </a:lnTo>
                  <a:lnTo>
                    <a:pt x="554506" y="0"/>
                  </a:lnTo>
                  <a:close/>
                </a:path>
              </a:pathLst>
            </a:custGeom>
            <a:solidFill>
              <a:srgbClr val="003068"/>
            </a:solidFill>
          </p:spPr>
          <p:txBody>
            <a:bodyPr wrap="square" lIns="0" tIns="0" rIns="0" bIns="0" rtlCol="0"/>
            <a:lstStyle/>
            <a:p>
              <a:endParaRPr/>
            </a:p>
          </p:txBody>
        </p:sp>
        <p:sp>
          <p:nvSpPr>
            <p:cNvPr id="17" name="object 17">
              <a:extLst>
                <a:ext uri="{FF2B5EF4-FFF2-40B4-BE49-F238E27FC236}">
                  <a16:creationId xmlns:a16="http://schemas.microsoft.com/office/drawing/2014/main" id="{F9D090BD-AF5F-4943-BF43-D347D1F0B8CA}"/>
                </a:ext>
              </a:extLst>
            </p:cNvPr>
            <p:cNvSpPr/>
            <p:nvPr/>
          </p:nvSpPr>
          <p:spPr>
            <a:xfrm>
              <a:off x="4527655" y="4621059"/>
              <a:ext cx="122555" cy="80645"/>
            </a:xfrm>
            <a:custGeom>
              <a:avLst/>
              <a:gdLst/>
              <a:ahLst/>
              <a:cxnLst/>
              <a:rect l="l" t="t" r="r" b="b"/>
              <a:pathLst>
                <a:path w="122554" h="80645">
                  <a:moveTo>
                    <a:pt x="61199" y="0"/>
                  </a:moveTo>
                  <a:lnTo>
                    <a:pt x="0" y="20489"/>
                  </a:lnTo>
                  <a:lnTo>
                    <a:pt x="74181" y="80095"/>
                  </a:lnTo>
                  <a:lnTo>
                    <a:pt x="122399" y="68919"/>
                  </a:lnTo>
                  <a:lnTo>
                    <a:pt x="122399" y="20489"/>
                  </a:lnTo>
                  <a:lnTo>
                    <a:pt x="61199" y="0"/>
                  </a:lnTo>
                  <a:close/>
                </a:path>
              </a:pathLst>
            </a:custGeom>
            <a:solidFill>
              <a:srgbClr val="E0A089"/>
            </a:solidFill>
          </p:spPr>
          <p:txBody>
            <a:bodyPr wrap="square" lIns="0" tIns="0" rIns="0" bIns="0" rtlCol="0"/>
            <a:lstStyle/>
            <a:p>
              <a:endParaRPr/>
            </a:p>
          </p:txBody>
        </p:sp>
        <p:sp>
          <p:nvSpPr>
            <p:cNvPr id="18" name="object 18">
              <a:extLst>
                <a:ext uri="{FF2B5EF4-FFF2-40B4-BE49-F238E27FC236}">
                  <a16:creationId xmlns:a16="http://schemas.microsoft.com/office/drawing/2014/main" id="{E8FE7FE9-8DCD-4B5C-9BC6-66C4B77052FE}"/>
                </a:ext>
              </a:extLst>
            </p:cNvPr>
            <p:cNvSpPr/>
            <p:nvPr/>
          </p:nvSpPr>
          <p:spPr>
            <a:xfrm>
              <a:off x="4603691" y="4872520"/>
              <a:ext cx="107950" cy="93345"/>
            </a:xfrm>
            <a:custGeom>
              <a:avLst/>
              <a:gdLst/>
              <a:ahLst/>
              <a:cxnLst/>
              <a:rect l="l" t="t" r="r" b="b"/>
              <a:pathLst>
                <a:path w="107950" h="93345">
                  <a:moveTo>
                    <a:pt x="31527" y="0"/>
                  </a:moveTo>
                  <a:lnTo>
                    <a:pt x="0" y="63331"/>
                  </a:lnTo>
                  <a:lnTo>
                    <a:pt x="31527" y="93131"/>
                  </a:lnTo>
                  <a:lnTo>
                    <a:pt x="90872" y="68919"/>
                  </a:lnTo>
                  <a:lnTo>
                    <a:pt x="107563" y="16764"/>
                  </a:lnTo>
                  <a:lnTo>
                    <a:pt x="31527" y="0"/>
                  </a:lnTo>
                  <a:close/>
                </a:path>
              </a:pathLst>
            </a:custGeom>
            <a:solidFill>
              <a:srgbClr val="E0A089"/>
            </a:solidFill>
          </p:spPr>
          <p:txBody>
            <a:bodyPr wrap="square" lIns="0" tIns="0" rIns="0" bIns="0" rtlCol="0"/>
            <a:lstStyle/>
            <a:p>
              <a:endParaRPr/>
            </a:p>
          </p:txBody>
        </p:sp>
        <p:sp>
          <p:nvSpPr>
            <p:cNvPr id="19" name="object 19">
              <a:extLst>
                <a:ext uri="{FF2B5EF4-FFF2-40B4-BE49-F238E27FC236}">
                  <a16:creationId xmlns:a16="http://schemas.microsoft.com/office/drawing/2014/main" id="{7263329B-9CB8-453B-9E3D-15377BF12203}"/>
                </a:ext>
              </a:extLst>
            </p:cNvPr>
            <p:cNvSpPr/>
            <p:nvPr/>
          </p:nvSpPr>
          <p:spPr>
            <a:xfrm>
              <a:off x="3960167" y="4505572"/>
              <a:ext cx="350520" cy="175260"/>
            </a:xfrm>
            <a:custGeom>
              <a:avLst/>
              <a:gdLst/>
              <a:ahLst/>
              <a:cxnLst/>
              <a:rect l="l" t="t" r="r" b="b"/>
              <a:pathLst>
                <a:path w="350520" h="175260">
                  <a:moveTo>
                    <a:pt x="320454" y="100584"/>
                  </a:moveTo>
                  <a:lnTo>
                    <a:pt x="211417" y="100584"/>
                  </a:lnTo>
                  <a:lnTo>
                    <a:pt x="268907" y="143428"/>
                  </a:lnTo>
                  <a:lnTo>
                    <a:pt x="305998" y="175091"/>
                  </a:lnTo>
                  <a:lnTo>
                    <a:pt x="350507" y="143428"/>
                  </a:lnTo>
                  <a:lnTo>
                    <a:pt x="320454" y="100584"/>
                  </a:lnTo>
                  <a:close/>
                </a:path>
                <a:path w="350520" h="175260">
                  <a:moveTo>
                    <a:pt x="118690" y="0"/>
                  </a:moveTo>
                  <a:lnTo>
                    <a:pt x="63054" y="37253"/>
                  </a:lnTo>
                  <a:lnTo>
                    <a:pt x="0" y="111760"/>
                  </a:lnTo>
                  <a:lnTo>
                    <a:pt x="131672" y="100584"/>
                  </a:lnTo>
                  <a:lnTo>
                    <a:pt x="320454" y="100584"/>
                  </a:lnTo>
                  <a:lnTo>
                    <a:pt x="293015" y="61468"/>
                  </a:lnTo>
                  <a:lnTo>
                    <a:pt x="205853" y="11176"/>
                  </a:lnTo>
                  <a:lnTo>
                    <a:pt x="118690" y="0"/>
                  </a:lnTo>
                  <a:close/>
                </a:path>
              </a:pathLst>
            </a:custGeom>
            <a:solidFill>
              <a:srgbClr val="007589"/>
            </a:solidFill>
          </p:spPr>
          <p:txBody>
            <a:bodyPr wrap="square" lIns="0" tIns="0" rIns="0" bIns="0" rtlCol="0"/>
            <a:lstStyle/>
            <a:p>
              <a:endParaRPr/>
            </a:p>
          </p:txBody>
        </p:sp>
        <p:sp>
          <p:nvSpPr>
            <p:cNvPr id="20" name="object 20">
              <a:extLst>
                <a:ext uri="{FF2B5EF4-FFF2-40B4-BE49-F238E27FC236}">
                  <a16:creationId xmlns:a16="http://schemas.microsoft.com/office/drawing/2014/main" id="{E1635262-6BDB-443E-9984-5607470B2653}"/>
                </a:ext>
              </a:extLst>
            </p:cNvPr>
            <p:cNvSpPr/>
            <p:nvPr/>
          </p:nvSpPr>
          <p:spPr>
            <a:xfrm>
              <a:off x="3999112" y="4505573"/>
              <a:ext cx="280035" cy="136525"/>
            </a:xfrm>
            <a:custGeom>
              <a:avLst/>
              <a:gdLst/>
              <a:ahLst/>
              <a:cxnLst/>
              <a:rect l="l" t="t" r="r" b="b"/>
              <a:pathLst>
                <a:path w="280035" h="136525">
                  <a:moveTo>
                    <a:pt x="124254" y="0"/>
                  </a:moveTo>
                  <a:lnTo>
                    <a:pt x="66763" y="0"/>
                  </a:lnTo>
                  <a:lnTo>
                    <a:pt x="0" y="50292"/>
                  </a:lnTo>
                  <a:lnTo>
                    <a:pt x="116835" y="50292"/>
                  </a:lnTo>
                  <a:lnTo>
                    <a:pt x="211417" y="74507"/>
                  </a:lnTo>
                  <a:lnTo>
                    <a:pt x="280035" y="135975"/>
                  </a:lnTo>
                  <a:lnTo>
                    <a:pt x="267053" y="61468"/>
                  </a:lnTo>
                  <a:lnTo>
                    <a:pt x="124254" y="0"/>
                  </a:lnTo>
                  <a:close/>
                </a:path>
              </a:pathLst>
            </a:custGeom>
            <a:solidFill>
              <a:srgbClr val="99C1CC"/>
            </a:solidFill>
          </p:spPr>
          <p:txBody>
            <a:bodyPr wrap="square" lIns="0" tIns="0" rIns="0" bIns="0" rtlCol="0"/>
            <a:lstStyle/>
            <a:p>
              <a:endParaRPr/>
            </a:p>
          </p:txBody>
        </p:sp>
        <p:sp>
          <p:nvSpPr>
            <p:cNvPr id="21" name="object 21">
              <a:extLst>
                <a:ext uri="{FF2B5EF4-FFF2-40B4-BE49-F238E27FC236}">
                  <a16:creationId xmlns:a16="http://schemas.microsoft.com/office/drawing/2014/main" id="{8F7A1BAD-C67C-4001-A8FD-99F579CEE892}"/>
                </a:ext>
              </a:extLst>
            </p:cNvPr>
            <p:cNvSpPr/>
            <p:nvPr/>
          </p:nvSpPr>
          <p:spPr>
            <a:xfrm>
              <a:off x="3924930" y="5310249"/>
              <a:ext cx="144780" cy="494030"/>
            </a:xfrm>
            <a:custGeom>
              <a:avLst/>
              <a:gdLst/>
              <a:ahLst/>
              <a:cxnLst/>
              <a:rect l="l" t="t" r="r" b="b"/>
              <a:pathLst>
                <a:path w="144779" h="494029">
                  <a:moveTo>
                    <a:pt x="57490" y="0"/>
                  </a:moveTo>
                  <a:lnTo>
                    <a:pt x="55636" y="0"/>
                  </a:lnTo>
                  <a:lnTo>
                    <a:pt x="48217" y="1862"/>
                  </a:lnTo>
                  <a:lnTo>
                    <a:pt x="38945" y="5588"/>
                  </a:lnTo>
                  <a:lnTo>
                    <a:pt x="29672" y="7450"/>
                  </a:lnTo>
                  <a:lnTo>
                    <a:pt x="18545" y="11176"/>
                  </a:lnTo>
                  <a:lnTo>
                    <a:pt x="9272" y="13038"/>
                  </a:lnTo>
                  <a:lnTo>
                    <a:pt x="0" y="13038"/>
                  </a:lnTo>
                  <a:lnTo>
                    <a:pt x="38945" y="124799"/>
                  </a:lnTo>
                  <a:lnTo>
                    <a:pt x="116835" y="314792"/>
                  </a:lnTo>
                  <a:lnTo>
                    <a:pt x="116835" y="493609"/>
                  </a:lnTo>
                  <a:lnTo>
                    <a:pt x="144653" y="195581"/>
                  </a:lnTo>
                  <a:lnTo>
                    <a:pt x="113126" y="40978"/>
                  </a:lnTo>
                  <a:lnTo>
                    <a:pt x="57490" y="0"/>
                  </a:lnTo>
                  <a:close/>
                </a:path>
              </a:pathLst>
            </a:custGeom>
            <a:solidFill>
              <a:srgbClr val="007589"/>
            </a:solidFill>
          </p:spPr>
          <p:txBody>
            <a:bodyPr wrap="square" lIns="0" tIns="0" rIns="0" bIns="0" rtlCol="0"/>
            <a:lstStyle/>
            <a:p>
              <a:endParaRPr/>
            </a:p>
          </p:txBody>
        </p:sp>
        <p:sp>
          <p:nvSpPr>
            <p:cNvPr id="22" name="object 22">
              <a:extLst>
                <a:ext uri="{FF2B5EF4-FFF2-40B4-BE49-F238E27FC236}">
                  <a16:creationId xmlns:a16="http://schemas.microsoft.com/office/drawing/2014/main" id="{49FF256B-B15B-4C29-982D-C991C34B87B8}"/>
                </a:ext>
              </a:extLst>
            </p:cNvPr>
            <p:cNvSpPr/>
            <p:nvPr/>
          </p:nvSpPr>
          <p:spPr>
            <a:xfrm>
              <a:off x="3741332" y="5308386"/>
              <a:ext cx="161925" cy="378460"/>
            </a:xfrm>
            <a:custGeom>
              <a:avLst/>
              <a:gdLst/>
              <a:ahLst/>
              <a:cxnLst/>
              <a:rect l="l" t="t" r="r" b="b"/>
              <a:pathLst>
                <a:path w="161925" h="378460">
                  <a:moveTo>
                    <a:pt x="79745" y="0"/>
                  </a:moveTo>
                  <a:lnTo>
                    <a:pt x="77888" y="1862"/>
                  </a:lnTo>
                  <a:lnTo>
                    <a:pt x="66761" y="98721"/>
                  </a:lnTo>
                  <a:lnTo>
                    <a:pt x="42652" y="245873"/>
                  </a:lnTo>
                  <a:lnTo>
                    <a:pt x="0" y="378123"/>
                  </a:lnTo>
                  <a:lnTo>
                    <a:pt x="98290" y="204894"/>
                  </a:lnTo>
                  <a:lnTo>
                    <a:pt x="137233" y="117348"/>
                  </a:lnTo>
                  <a:lnTo>
                    <a:pt x="161342" y="18626"/>
                  </a:lnTo>
                  <a:lnTo>
                    <a:pt x="157633" y="16764"/>
                  </a:lnTo>
                  <a:lnTo>
                    <a:pt x="148363" y="14901"/>
                  </a:lnTo>
                  <a:lnTo>
                    <a:pt x="118688" y="7450"/>
                  </a:lnTo>
                  <a:lnTo>
                    <a:pt x="101997" y="3725"/>
                  </a:lnTo>
                  <a:lnTo>
                    <a:pt x="89015" y="1862"/>
                  </a:lnTo>
                  <a:lnTo>
                    <a:pt x="79745" y="0"/>
                  </a:lnTo>
                  <a:close/>
                </a:path>
              </a:pathLst>
            </a:custGeom>
            <a:solidFill>
              <a:srgbClr val="007589"/>
            </a:solidFill>
          </p:spPr>
          <p:txBody>
            <a:bodyPr wrap="square" lIns="0" tIns="0" rIns="0" bIns="0" rtlCol="0"/>
            <a:lstStyle/>
            <a:p>
              <a:endParaRPr/>
            </a:p>
          </p:txBody>
        </p:sp>
        <p:sp>
          <p:nvSpPr>
            <p:cNvPr id="23" name="object 23">
              <a:extLst>
                <a:ext uri="{FF2B5EF4-FFF2-40B4-BE49-F238E27FC236}">
                  <a16:creationId xmlns:a16="http://schemas.microsoft.com/office/drawing/2014/main" id="{88F873E0-60CE-463B-A2CC-854C703E8FC1}"/>
                </a:ext>
              </a:extLst>
            </p:cNvPr>
            <p:cNvSpPr/>
            <p:nvPr/>
          </p:nvSpPr>
          <p:spPr>
            <a:xfrm>
              <a:off x="4269874" y="4825952"/>
              <a:ext cx="43180" cy="332105"/>
            </a:xfrm>
            <a:custGeom>
              <a:avLst/>
              <a:gdLst/>
              <a:ahLst/>
              <a:cxnLst/>
              <a:rect l="l" t="t" r="r" b="b"/>
              <a:pathLst>
                <a:path w="43179" h="332104">
                  <a:moveTo>
                    <a:pt x="12981" y="0"/>
                  </a:moveTo>
                  <a:lnTo>
                    <a:pt x="0" y="54017"/>
                  </a:lnTo>
                  <a:lnTo>
                    <a:pt x="12981" y="253324"/>
                  </a:lnTo>
                  <a:lnTo>
                    <a:pt x="33381" y="331556"/>
                  </a:lnTo>
                  <a:lnTo>
                    <a:pt x="42654" y="260776"/>
                  </a:lnTo>
                  <a:lnTo>
                    <a:pt x="29672" y="139700"/>
                  </a:lnTo>
                  <a:lnTo>
                    <a:pt x="22254" y="65193"/>
                  </a:lnTo>
                  <a:lnTo>
                    <a:pt x="12981" y="0"/>
                  </a:lnTo>
                  <a:close/>
                </a:path>
              </a:pathLst>
            </a:custGeom>
            <a:solidFill>
              <a:srgbClr val="003068"/>
            </a:solidFill>
          </p:spPr>
          <p:txBody>
            <a:bodyPr wrap="square" lIns="0" tIns="0" rIns="0" bIns="0" rtlCol="0"/>
            <a:lstStyle/>
            <a:p>
              <a:endParaRPr/>
            </a:p>
          </p:txBody>
        </p:sp>
        <p:sp>
          <p:nvSpPr>
            <p:cNvPr id="24" name="object 24">
              <a:extLst>
                <a:ext uri="{FF2B5EF4-FFF2-40B4-BE49-F238E27FC236}">
                  <a16:creationId xmlns:a16="http://schemas.microsoft.com/office/drawing/2014/main" id="{AC18AC15-7BAA-45F6-9BEB-95804DED4CF3}"/>
                </a:ext>
              </a:extLst>
            </p:cNvPr>
            <p:cNvSpPr/>
            <p:nvPr/>
          </p:nvSpPr>
          <p:spPr>
            <a:xfrm>
              <a:off x="4846636" y="4466457"/>
              <a:ext cx="280035" cy="229235"/>
            </a:xfrm>
            <a:custGeom>
              <a:avLst/>
              <a:gdLst/>
              <a:ahLst/>
              <a:cxnLst/>
              <a:rect l="l" t="t" r="r" b="b"/>
              <a:pathLst>
                <a:path w="280035" h="229235">
                  <a:moveTo>
                    <a:pt x="280035" y="0"/>
                  </a:moveTo>
                  <a:lnTo>
                    <a:pt x="211417" y="14901"/>
                  </a:lnTo>
                  <a:lnTo>
                    <a:pt x="113126" y="87545"/>
                  </a:lnTo>
                  <a:lnTo>
                    <a:pt x="0" y="216070"/>
                  </a:lnTo>
                  <a:lnTo>
                    <a:pt x="25963" y="229107"/>
                  </a:lnTo>
                  <a:lnTo>
                    <a:pt x="280035" y="0"/>
                  </a:lnTo>
                  <a:close/>
                </a:path>
              </a:pathLst>
            </a:custGeom>
            <a:solidFill>
              <a:srgbClr val="919E93"/>
            </a:solidFill>
          </p:spPr>
          <p:txBody>
            <a:bodyPr wrap="square" lIns="0" tIns="0" rIns="0" bIns="0" rtlCol="0"/>
            <a:lstStyle/>
            <a:p>
              <a:endParaRPr/>
            </a:p>
          </p:txBody>
        </p:sp>
        <p:sp>
          <p:nvSpPr>
            <p:cNvPr id="25" name="object 25">
              <a:extLst>
                <a:ext uri="{FF2B5EF4-FFF2-40B4-BE49-F238E27FC236}">
                  <a16:creationId xmlns:a16="http://schemas.microsoft.com/office/drawing/2014/main" id="{61C7231A-1893-4F50-B7CE-BC139B399CA4}"/>
                </a:ext>
              </a:extLst>
            </p:cNvPr>
            <p:cNvSpPr/>
            <p:nvPr/>
          </p:nvSpPr>
          <p:spPr>
            <a:xfrm>
              <a:off x="4876308" y="4466456"/>
              <a:ext cx="274955" cy="233045"/>
            </a:xfrm>
            <a:custGeom>
              <a:avLst/>
              <a:gdLst/>
              <a:ahLst/>
              <a:cxnLst/>
              <a:rect l="l" t="t" r="r" b="b"/>
              <a:pathLst>
                <a:path w="274954" h="233045">
                  <a:moveTo>
                    <a:pt x="274471" y="0"/>
                  </a:moveTo>
                  <a:lnTo>
                    <a:pt x="237380" y="3725"/>
                  </a:lnTo>
                  <a:lnTo>
                    <a:pt x="0" y="229109"/>
                  </a:lnTo>
                  <a:lnTo>
                    <a:pt x="24108" y="232834"/>
                  </a:lnTo>
                  <a:lnTo>
                    <a:pt x="274471" y="0"/>
                  </a:lnTo>
                  <a:close/>
                </a:path>
              </a:pathLst>
            </a:custGeom>
            <a:solidFill>
              <a:srgbClr val="B2D3E2"/>
            </a:solidFill>
          </p:spPr>
          <p:txBody>
            <a:bodyPr wrap="square" lIns="0" tIns="0" rIns="0" bIns="0" rtlCol="0"/>
            <a:lstStyle/>
            <a:p>
              <a:endParaRPr/>
            </a:p>
          </p:txBody>
        </p:sp>
        <p:sp>
          <p:nvSpPr>
            <p:cNvPr id="26" name="object 26">
              <a:extLst>
                <a:ext uri="{FF2B5EF4-FFF2-40B4-BE49-F238E27FC236}">
                  <a16:creationId xmlns:a16="http://schemas.microsoft.com/office/drawing/2014/main" id="{DB0D3439-3CBB-431D-9E70-42B7DFFDDC25}"/>
                </a:ext>
              </a:extLst>
            </p:cNvPr>
            <p:cNvSpPr/>
            <p:nvPr/>
          </p:nvSpPr>
          <p:spPr>
            <a:xfrm>
              <a:off x="4778018" y="4732820"/>
              <a:ext cx="67310" cy="48895"/>
            </a:xfrm>
            <a:custGeom>
              <a:avLst/>
              <a:gdLst/>
              <a:ahLst/>
              <a:cxnLst/>
              <a:rect l="l" t="t" r="r" b="b"/>
              <a:pathLst>
                <a:path w="67310" h="48895">
                  <a:moveTo>
                    <a:pt x="25963" y="0"/>
                  </a:moveTo>
                  <a:lnTo>
                    <a:pt x="0" y="33528"/>
                  </a:lnTo>
                  <a:lnTo>
                    <a:pt x="25963" y="48427"/>
                  </a:lnTo>
                  <a:lnTo>
                    <a:pt x="66763" y="13036"/>
                  </a:lnTo>
                  <a:lnTo>
                    <a:pt x="25963" y="0"/>
                  </a:lnTo>
                  <a:close/>
                </a:path>
              </a:pathLst>
            </a:custGeom>
            <a:solidFill>
              <a:srgbClr val="919E93"/>
            </a:solidFill>
          </p:spPr>
          <p:txBody>
            <a:bodyPr wrap="square" lIns="0" tIns="0" rIns="0" bIns="0" rtlCol="0"/>
            <a:lstStyle/>
            <a:p>
              <a:endParaRPr/>
            </a:p>
          </p:txBody>
        </p:sp>
        <p:sp>
          <p:nvSpPr>
            <p:cNvPr id="27" name="object 27">
              <a:extLst>
                <a:ext uri="{FF2B5EF4-FFF2-40B4-BE49-F238E27FC236}">
                  <a16:creationId xmlns:a16="http://schemas.microsoft.com/office/drawing/2014/main" id="{AAA311AF-F7A7-4009-B4EE-C42463930CD5}"/>
                </a:ext>
              </a:extLst>
            </p:cNvPr>
            <p:cNvSpPr/>
            <p:nvPr/>
          </p:nvSpPr>
          <p:spPr>
            <a:xfrm>
              <a:off x="4792854" y="4688115"/>
              <a:ext cx="389890" cy="73025"/>
            </a:xfrm>
            <a:custGeom>
              <a:avLst/>
              <a:gdLst/>
              <a:ahLst/>
              <a:cxnLst/>
              <a:rect l="l" t="t" r="r" b="b"/>
              <a:pathLst>
                <a:path w="389889" h="73025">
                  <a:moveTo>
                    <a:pt x="12981" y="0"/>
                  </a:moveTo>
                  <a:lnTo>
                    <a:pt x="0" y="33528"/>
                  </a:lnTo>
                  <a:lnTo>
                    <a:pt x="90872" y="40978"/>
                  </a:lnTo>
                  <a:lnTo>
                    <a:pt x="280035" y="72644"/>
                  </a:lnTo>
                  <a:lnTo>
                    <a:pt x="369053" y="72644"/>
                  </a:lnTo>
                  <a:lnTo>
                    <a:pt x="389452" y="54017"/>
                  </a:lnTo>
                  <a:lnTo>
                    <a:pt x="12981" y="0"/>
                  </a:lnTo>
                  <a:close/>
                </a:path>
              </a:pathLst>
            </a:custGeom>
            <a:solidFill>
              <a:srgbClr val="919E93"/>
            </a:solidFill>
          </p:spPr>
          <p:txBody>
            <a:bodyPr wrap="square" lIns="0" tIns="0" rIns="0" bIns="0" rtlCol="0"/>
            <a:lstStyle/>
            <a:p>
              <a:endParaRPr/>
            </a:p>
          </p:txBody>
        </p:sp>
        <p:sp>
          <p:nvSpPr>
            <p:cNvPr id="28" name="object 28">
              <a:extLst>
                <a:ext uri="{FF2B5EF4-FFF2-40B4-BE49-F238E27FC236}">
                  <a16:creationId xmlns:a16="http://schemas.microsoft.com/office/drawing/2014/main" id="{3AA2A3E4-9DBC-460A-9609-152902CD61F0}"/>
                </a:ext>
              </a:extLst>
            </p:cNvPr>
            <p:cNvSpPr/>
            <p:nvPr/>
          </p:nvSpPr>
          <p:spPr>
            <a:xfrm>
              <a:off x="4811400" y="4680664"/>
              <a:ext cx="398780" cy="61594"/>
            </a:xfrm>
            <a:custGeom>
              <a:avLst/>
              <a:gdLst/>
              <a:ahLst/>
              <a:cxnLst/>
              <a:rect l="l" t="t" r="r" b="b"/>
              <a:pathLst>
                <a:path w="398779" h="61595">
                  <a:moveTo>
                    <a:pt x="33381" y="0"/>
                  </a:moveTo>
                  <a:lnTo>
                    <a:pt x="0" y="7450"/>
                  </a:lnTo>
                  <a:lnTo>
                    <a:pt x="369053" y="61468"/>
                  </a:lnTo>
                  <a:lnTo>
                    <a:pt x="398725" y="44704"/>
                  </a:lnTo>
                  <a:lnTo>
                    <a:pt x="33381" y="0"/>
                  </a:lnTo>
                  <a:close/>
                </a:path>
              </a:pathLst>
            </a:custGeom>
            <a:solidFill>
              <a:srgbClr val="B2D3E2"/>
            </a:solidFill>
          </p:spPr>
          <p:txBody>
            <a:bodyPr wrap="square" lIns="0" tIns="0" rIns="0" bIns="0" rtlCol="0"/>
            <a:lstStyle/>
            <a:p>
              <a:endParaRPr/>
            </a:p>
          </p:txBody>
        </p:sp>
        <p:sp>
          <p:nvSpPr>
            <p:cNvPr id="29" name="object 29">
              <a:extLst>
                <a:ext uri="{FF2B5EF4-FFF2-40B4-BE49-F238E27FC236}">
                  <a16:creationId xmlns:a16="http://schemas.microsoft.com/office/drawing/2014/main" id="{FB765C32-EFF7-4AA3-88D6-BF636BB1B556}"/>
                </a:ext>
              </a:extLst>
            </p:cNvPr>
            <p:cNvSpPr/>
            <p:nvPr/>
          </p:nvSpPr>
          <p:spPr>
            <a:xfrm>
              <a:off x="5143362" y="4505573"/>
              <a:ext cx="78105" cy="48895"/>
            </a:xfrm>
            <a:custGeom>
              <a:avLst/>
              <a:gdLst/>
              <a:ahLst/>
              <a:cxnLst/>
              <a:rect l="l" t="t" r="r" b="b"/>
              <a:pathLst>
                <a:path w="78104" h="48895">
                  <a:moveTo>
                    <a:pt x="42654" y="0"/>
                  </a:moveTo>
                  <a:lnTo>
                    <a:pt x="0" y="48429"/>
                  </a:lnTo>
                  <a:lnTo>
                    <a:pt x="42654" y="48429"/>
                  </a:lnTo>
                  <a:lnTo>
                    <a:pt x="77890" y="16764"/>
                  </a:lnTo>
                  <a:lnTo>
                    <a:pt x="42654" y="0"/>
                  </a:lnTo>
                  <a:close/>
                </a:path>
              </a:pathLst>
            </a:custGeom>
            <a:solidFill>
              <a:srgbClr val="00916B"/>
            </a:solidFill>
          </p:spPr>
          <p:txBody>
            <a:bodyPr wrap="square" lIns="0" tIns="0" rIns="0" bIns="0" rtlCol="0"/>
            <a:lstStyle/>
            <a:p>
              <a:endParaRPr/>
            </a:p>
          </p:txBody>
        </p:sp>
        <p:sp>
          <p:nvSpPr>
            <p:cNvPr id="30" name="object 30">
              <a:extLst>
                <a:ext uri="{FF2B5EF4-FFF2-40B4-BE49-F238E27FC236}">
                  <a16:creationId xmlns:a16="http://schemas.microsoft.com/office/drawing/2014/main" id="{833BCBFF-657D-45BC-BE99-5D56E05BF245}"/>
                </a:ext>
              </a:extLst>
            </p:cNvPr>
            <p:cNvSpPr/>
            <p:nvPr/>
          </p:nvSpPr>
          <p:spPr>
            <a:xfrm>
              <a:off x="5158199" y="4393812"/>
              <a:ext cx="31750" cy="73025"/>
            </a:xfrm>
            <a:custGeom>
              <a:avLst/>
              <a:gdLst/>
              <a:ahLst/>
              <a:cxnLst/>
              <a:rect l="l" t="t" r="r" b="b"/>
              <a:pathLst>
                <a:path w="31750" h="73025">
                  <a:moveTo>
                    <a:pt x="0" y="0"/>
                  </a:moveTo>
                  <a:lnTo>
                    <a:pt x="16690" y="48429"/>
                  </a:lnTo>
                  <a:lnTo>
                    <a:pt x="31527" y="72644"/>
                  </a:lnTo>
                  <a:lnTo>
                    <a:pt x="31527" y="20491"/>
                  </a:lnTo>
                  <a:lnTo>
                    <a:pt x="0" y="0"/>
                  </a:lnTo>
                  <a:close/>
                </a:path>
              </a:pathLst>
            </a:custGeom>
            <a:solidFill>
              <a:srgbClr val="00916B"/>
            </a:solidFill>
          </p:spPr>
          <p:txBody>
            <a:bodyPr wrap="square" lIns="0" tIns="0" rIns="0" bIns="0" rtlCol="0"/>
            <a:lstStyle/>
            <a:p>
              <a:endParaRPr/>
            </a:p>
          </p:txBody>
        </p:sp>
        <p:sp>
          <p:nvSpPr>
            <p:cNvPr id="31" name="object 31">
              <a:extLst>
                <a:ext uri="{FF2B5EF4-FFF2-40B4-BE49-F238E27FC236}">
                  <a16:creationId xmlns:a16="http://schemas.microsoft.com/office/drawing/2014/main" id="{BF8436DE-49CA-4D4C-BF1D-E2947565A6DF}"/>
                </a:ext>
              </a:extLst>
            </p:cNvPr>
            <p:cNvSpPr/>
            <p:nvPr/>
          </p:nvSpPr>
          <p:spPr>
            <a:xfrm>
              <a:off x="5032089" y="4628510"/>
              <a:ext cx="31750" cy="63500"/>
            </a:xfrm>
            <a:custGeom>
              <a:avLst/>
              <a:gdLst/>
              <a:ahLst/>
              <a:cxnLst/>
              <a:rect l="l" t="t" r="r" b="b"/>
              <a:pathLst>
                <a:path w="31750" h="63500">
                  <a:moveTo>
                    <a:pt x="9272" y="0"/>
                  </a:moveTo>
                  <a:lnTo>
                    <a:pt x="0" y="40978"/>
                  </a:lnTo>
                  <a:lnTo>
                    <a:pt x="9272" y="50292"/>
                  </a:lnTo>
                  <a:lnTo>
                    <a:pt x="14836" y="59605"/>
                  </a:lnTo>
                  <a:lnTo>
                    <a:pt x="16690" y="63331"/>
                  </a:lnTo>
                  <a:lnTo>
                    <a:pt x="31527" y="24214"/>
                  </a:lnTo>
                  <a:lnTo>
                    <a:pt x="9272" y="0"/>
                  </a:lnTo>
                  <a:close/>
                </a:path>
              </a:pathLst>
            </a:custGeom>
            <a:solidFill>
              <a:srgbClr val="00916B"/>
            </a:solidFill>
          </p:spPr>
          <p:txBody>
            <a:bodyPr wrap="square" lIns="0" tIns="0" rIns="0" bIns="0" rtlCol="0"/>
            <a:lstStyle/>
            <a:p>
              <a:endParaRPr/>
            </a:p>
          </p:txBody>
        </p:sp>
        <p:sp>
          <p:nvSpPr>
            <p:cNvPr id="32" name="object 32">
              <a:extLst>
                <a:ext uri="{FF2B5EF4-FFF2-40B4-BE49-F238E27FC236}">
                  <a16:creationId xmlns:a16="http://schemas.microsoft.com/office/drawing/2014/main" id="{6A39C74D-558E-46BB-B37B-91DA745C094C}"/>
                </a:ext>
              </a:extLst>
            </p:cNvPr>
            <p:cNvSpPr/>
            <p:nvPr/>
          </p:nvSpPr>
          <p:spPr>
            <a:xfrm>
              <a:off x="5174889" y="4593118"/>
              <a:ext cx="70485" cy="41275"/>
            </a:xfrm>
            <a:custGeom>
              <a:avLst/>
              <a:gdLst/>
              <a:ahLst/>
              <a:cxnLst/>
              <a:rect l="l" t="t" r="r" b="b"/>
              <a:pathLst>
                <a:path w="70485" h="41275">
                  <a:moveTo>
                    <a:pt x="70472" y="0"/>
                  </a:moveTo>
                  <a:lnTo>
                    <a:pt x="31527" y="11176"/>
                  </a:lnTo>
                  <a:lnTo>
                    <a:pt x="0" y="11176"/>
                  </a:lnTo>
                  <a:lnTo>
                    <a:pt x="38945" y="40978"/>
                  </a:lnTo>
                  <a:lnTo>
                    <a:pt x="70472" y="0"/>
                  </a:lnTo>
                  <a:close/>
                </a:path>
                <a:path w="70485" h="41275">
                  <a:moveTo>
                    <a:pt x="22254" y="9313"/>
                  </a:moveTo>
                  <a:lnTo>
                    <a:pt x="12979" y="9313"/>
                  </a:lnTo>
                  <a:lnTo>
                    <a:pt x="3709" y="11176"/>
                  </a:lnTo>
                  <a:lnTo>
                    <a:pt x="31527" y="11176"/>
                  </a:lnTo>
                  <a:lnTo>
                    <a:pt x="22254" y="9313"/>
                  </a:lnTo>
                  <a:close/>
                </a:path>
              </a:pathLst>
            </a:custGeom>
            <a:solidFill>
              <a:srgbClr val="304916"/>
            </a:solidFill>
          </p:spPr>
          <p:txBody>
            <a:bodyPr wrap="square" lIns="0" tIns="0" rIns="0" bIns="0" rtlCol="0"/>
            <a:lstStyle/>
            <a:p>
              <a:endParaRPr/>
            </a:p>
          </p:txBody>
        </p:sp>
        <p:sp>
          <p:nvSpPr>
            <p:cNvPr id="33" name="object 33">
              <a:extLst>
                <a:ext uri="{FF2B5EF4-FFF2-40B4-BE49-F238E27FC236}">
                  <a16:creationId xmlns:a16="http://schemas.microsoft.com/office/drawing/2014/main" id="{EE126E84-4374-4B0A-8003-3D841C612D90}"/>
                </a:ext>
              </a:extLst>
            </p:cNvPr>
            <p:cNvSpPr/>
            <p:nvPr/>
          </p:nvSpPr>
          <p:spPr>
            <a:xfrm>
              <a:off x="5206416" y="4820365"/>
              <a:ext cx="46990" cy="39370"/>
            </a:xfrm>
            <a:custGeom>
              <a:avLst/>
              <a:gdLst/>
              <a:ahLst/>
              <a:cxnLst/>
              <a:rect l="l" t="t" r="r" b="b"/>
              <a:pathLst>
                <a:path w="46989" h="39370">
                  <a:moveTo>
                    <a:pt x="0" y="0"/>
                  </a:moveTo>
                  <a:lnTo>
                    <a:pt x="27818" y="31665"/>
                  </a:lnTo>
                  <a:lnTo>
                    <a:pt x="46363" y="39116"/>
                  </a:lnTo>
                  <a:lnTo>
                    <a:pt x="27818" y="3725"/>
                  </a:lnTo>
                  <a:lnTo>
                    <a:pt x="0" y="0"/>
                  </a:lnTo>
                  <a:close/>
                </a:path>
              </a:pathLst>
            </a:custGeom>
            <a:solidFill>
              <a:srgbClr val="00916B"/>
            </a:solidFill>
          </p:spPr>
          <p:txBody>
            <a:bodyPr wrap="square" lIns="0" tIns="0" rIns="0" bIns="0" rtlCol="0"/>
            <a:lstStyle/>
            <a:p>
              <a:endParaRPr/>
            </a:p>
          </p:txBody>
        </p:sp>
        <p:sp>
          <p:nvSpPr>
            <p:cNvPr id="34" name="object 34">
              <a:extLst>
                <a:ext uri="{FF2B5EF4-FFF2-40B4-BE49-F238E27FC236}">
                  <a16:creationId xmlns:a16="http://schemas.microsoft.com/office/drawing/2014/main" id="{6A4AB0C8-025D-4533-B826-D9558DB1428C}"/>
                </a:ext>
              </a:extLst>
            </p:cNvPr>
            <p:cNvSpPr/>
            <p:nvPr/>
          </p:nvSpPr>
          <p:spPr>
            <a:xfrm>
              <a:off x="5224962" y="4649000"/>
              <a:ext cx="72390" cy="46990"/>
            </a:xfrm>
            <a:custGeom>
              <a:avLst/>
              <a:gdLst/>
              <a:ahLst/>
              <a:cxnLst/>
              <a:rect l="l" t="t" r="r" b="b"/>
              <a:pathLst>
                <a:path w="72389" h="46989">
                  <a:moveTo>
                    <a:pt x="72326" y="0"/>
                  </a:moveTo>
                  <a:lnTo>
                    <a:pt x="35236" y="27938"/>
                  </a:lnTo>
                  <a:lnTo>
                    <a:pt x="0" y="46565"/>
                  </a:lnTo>
                  <a:lnTo>
                    <a:pt x="48217" y="46565"/>
                  </a:lnTo>
                  <a:lnTo>
                    <a:pt x="72326" y="35389"/>
                  </a:lnTo>
                  <a:lnTo>
                    <a:pt x="72326" y="0"/>
                  </a:lnTo>
                  <a:close/>
                </a:path>
              </a:pathLst>
            </a:custGeom>
            <a:solidFill>
              <a:srgbClr val="00916B"/>
            </a:solidFill>
          </p:spPr>
          <p:txBody>
            <a:bodyPr wrap="square" lIns="0" tIns="0" rIns="0" bIns="0" rtlCol="0"/>
            <a:lstStyle/>
            <a:p>
              <a:endParaRPr/>
            </a:p>
          </p:txBody>
        </p:sp>
        <p:sp>
          <p:nvSpPr>
            <p:cNvPr id="35" name="object 35">
              <a:extLst>
                <a:ext uri="{FF2B5EF4-FFF2-40B4-BE49-F238E27FC236}">
                  <a16:creationId xmlns:a16="http://schemas.microsoft.com/office/drawing/2014/main" id="{7F61CD54-E95C-4890-8BBB-5812D811AE07}"/>
                </a:ext>
              </a:extLst>
            </p:cNvPr>
            <p:cNvSpPr/>
            <p:nvPr/>
          </p:nvSpPr>
          <p:spPr>
            <a:xfrm>
              <a:off x="5339943" y="4481359"/>
              <a:ext cx="50165" cy="111760"/>
            </a:xfrm>
            <a:custGeom>
              <a:avLst/>
              <a:gdLst/>
              <a:ahLst/>
              <a:cxnLst/>
              <a:rect l="l" t="t" r="r" b="b"/>
              <a:pathLst>
                <a:path w="50164" h="111760">
                  <a:moveTo>
                    <a:pt x="29670" y="0"/>
                  </a:moveTo>
                  <a:lnTo>
                    <a:pt x="0" y="80093"/>
                  </a:lnTo>
                  <a:lnTo>
                    <a:pt x="50072" y="111758"/>
                  </a:lnTo>
                  <a:lnTo>
                    <a:pt x="29670" y="0"/>
                  </a:lnTo>
                  <a:close/>
                </a:path>
              </a:pathLst>
            </a:custGeom>
            <a:solidFill>
              <a:srgbClr val="00916B"/>
            </a:solidFill>
          </p:spPr>
          <p:txBody>
            <a:bodyPr wrap="square" lIns="0" tIns="0" rIns="0" bIns="0" rtlCol="0"/>
            <a:lstStyle/>
            <a:p>
              <a:endParaRPr/>
            </a:p>
          </p:txBody>
        </p:sp>
      </p:grpSp>
    </p:spTree>
    <p:extLst>
      <p:ext uri="{BB962C8B-B14F-4D97-AF65-F5344CB8AC3E}">
        <p14:creationId xmlns:p14="http://schemas.microsoft.com/office/powerpoint/2010/main" val="294621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80C0-9524-4B04-B56F-7F98E67A1D21}"/>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4FBFDD09-8F5D-4F84-B84A-5CC90C54597D}"/>
              </a:ext>
            </a:extLst>
          </p:cNvPr>
          <p:cNvSpPr>
            <a:spLocks noGrp="1"/>
          </p:cNvSpPr>
          <p:nvPr>
            <p:ph sz="half" idx="1"/>
          </p:nvPr>
        </p:nvSpPr>
        <p:spPr/>
        <p:txBody>
          <a:bodyPr/>
          <a:lstStyle/>
          <a:p>
            <a:r>
              <a:rPr lang="en-US" dirty="0"/>
              <a:t>Learn to ALWAYS pay yourself first!</a:t>
            </a:r>
          </a:p>
          <a:p>
            <a:endParaRPr lang="en-US" dirty="0"/>
          </a:p>
        </p:txBody>
      </p:sp>
      <p:sp>
        <p:nvSpPr>
          <p:cNvPr id="5" name="object 6">
            <a:extLst>
              <a:ext uri="{FF2B5EF4-FFF2-40B4-BE49-F238E27FC236}">
                <a16:creationId xmlns:a16="http://schemas.microsoft.com/office/drawing/2014/main" id="{4559B1DD-684E-42B9-963F-9A07E36EDDD0}"/>
              </a:ext>
            </a:extLst>
          </p:cNvPr>
          <p:cNvSpPr/>
          <p:nvPr/>
        </p:nvSpPr>
        <p:spPr>
          <a:xfrm>
            <a:off x="1455174" y="2180303"/>
            <a:ext cx="3807540" cy="380754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039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A1A6-23C0-4883-8DAC-2B1ADC5B7632}"/>
              </a:ext>
            </a:extLst>
          </p:cNvPr>
          <p:cNvSpPr>
            <a:spLocks noGrp="1"/>
          </p:cNvSpPr>
          <p:nvPr>
            <p:ph type="title"/>
          </p:nvPr>
        </p:nvSpPr>
        <p:spPr/>
        <p:txBody>
          <a:bodyPr/>
          <a:lstStyle/>
          <a:p>
            <a:r>
              <a:rPr lang="en-US" dirty="0"/>
              <a:t>Housing</a:t>
            </a:r>
          </a:p>
        </p:txBody>
      </p:sp>
      <p:sp>
        <p:nvSpPr>
          <p:cNvPr id="3" name="Content Placeholder 2">
            <a:extLst>
              <a:ext uri="{FF2B5EF4-FFF2-40B4-BE49-F238E27FC236}">
                <a16:creationId xmlns:a16="http://schemas.microsoft.com/office/drawing/2014/main" id="{0D6B3DE6-FD89-4271-B7C9-96DA556DF3DA}"/>
              </a:ext>
            </a:extLst>
          </p:cNvPr>
          <p:cNvSpPr>
            <a:spLocks noGrp="1"/>
          </p:cNvSpPr>
          <p:nvPr>
            <p:ph sz="half" idx="1"/>
          </p:nvPr>
        </p:nvSpPr>
        <p:spPr>
          <a:xfrm>
            <a:off x="740664" y="1420420"/>
            <a:ext cx="5328050" cy="4734318"/>
          </a:xfrm>
        </p:spPr>
        <p:txBody>
          <a:bodyPr/>
          <a:lstStyle/>
          <a:p>
            <a:r>
              <a:rPr lang="en-US" dirty="0"/>
              <a:t>Options:</a:t>
            </a:r>
          </a:p>
          <a:p>
            <a:pPr lvl="1"/>
            <a:r>
              <a:rPr lang="en-US" dirty="0"/>
              <a:t>Rent an apartment or  house</a:t>
            </a:r>
          </a:p>
          <a:p>
            <a:pPr lvl="1"/>
            <a:r>
              <a:rPr lang="en-US" dirty="0"/>
              <a:t>Lease an apartment or  house</a:t>
            </a:r>
          </a:p>
          <a:p>
            <a:pPr lvl="1"/>
            <a:r>
              <a:rPr lang="en-US" dirty="0"/>
              <a:t>Purchase a home</a:t>
            </a:r>
          </a:p>
          <a:p>
            <a:endParaRPr lang="en-US" dirty="0"/>
          </a:p>
        </p:txBody>
      </p:sp>
      <p:sp>
        <p:nvSpPr>
          <p:cNvPr id="6" name="object 6">
            <a:extLst>
              <a:ext uri="{FF2B5EF4-FFF2-40B4-BE49-F238E27FC236}">
                <a16:creationId xmlns:a16="http://schemas.microsoft.com/office/drawing/2014/main" id="{C785F574-5F65-4C69-BDF9-68DCFE3AC13F}"/>
              </a:ext>
            </a:extLst>
          </p:cNvPr>
          <p:cNvSpPr/>
          <p:nvPr/>
        </p:nvSpPr>
        <p:spPr>
          <a:xfrm>
            <a:off x="6475551" y="1420419"/>
            <a:ext cx="5329499" cy="38005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732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94FB-768E-4FBC-AA41-D1B599E819B6}"/>
              </a:ext>
            </a:extLst>
          </p:cNvPr>
          <p:cNvSpPr>
            <a:spLocks noGrp="1"/>
          </p:cNvSpPr>
          <p:nvPr>
            <p:ph type="title"/>
          </p:nvPr>
        </p:nvSpPr>
        <p:spPr/>
        <p:txBody>
          <a:bodyPr/>
          <a:lstStyle/>
          <a:p>
            <a:r>
              <a:rPr lang="en-US" dirty="0"/>
              <a:t>Several Ways to Start Looking for an Apartment</a:t>
            </a:r>
          </a:p>
        </p:txBody>
      </p:sp>
      <p:sp>
        <p:nvSpPr>
          <p:cNvPr id="3" name="Content Placeholder 2">
            <a:extLst>
              <a:ext uri="{FF2B5EF4-FFF2-40B4-BE49-F238E27FC236}">
                <a16:creationId xmlns:a16="http://schemas.microsoft.com/office/drawing/2014/main" id="{1044112A-6B50-4E96-9B7F-271D5FB94F37}"/>
              </a:ext>
            </a:extLst>
          </p:cNvPr>
          <p:cNvSpPr>
            <a:spLocks noGrp="1"/>
          </p:cNvSpPr>
          <p:nvPr>
            <p:ph sz="half" idx="1"/>
          </p:nvPr>
        </p:nvSpPr>
        <p:spPr/>
        <p:txBody>
          <a:bodyPr/>
          <a:lstStyle/>
          <a:p>
            <a:pPr marL="355600" lvl="1">
              <a:buClr>
                <a:srgbClr val="D16349"/>
              </a:buClr>
              <a:buSzPct val="84000"/>
              <a:tabLst>
                <a:tab pos="285750" algn="l"/>
              </a:tabLst>
            </a:pPr>
            <a:r>
              <a:rPr lang="en-US" dirty="0"/>
              <a:t>Personal references</a:t>
            </a:r>
          </a:p>
          <a:p>
            <a:pPr marL="355600" lvl="1">
              <a:buClr>
                <a:srgbClr val="D16349"/>
              </a:buClr>
              <a:buSzPct val="84000"/>
              <a:tabLst>
                <a:tab pos="285750" algn="l"/>
              </a:tabLst>
            </a:pPr>
            <a:r>
              <a:rPr lang="en-US" dirty="0"/>
              <a:t>Newspaper</a:t>
            </a:r>
          </a:p>
          <a:p>
            <a:pPr marL="355600" lvl="1">
              <a:buClr>
                <a:srgbClr val="D16349"/>
              </a:buClr>
              <a:buSzPct val="84000"/>
              <a:tabLst>
                <a:tab pos="285750" algn="l"/>
              </a:tabLst>
            </a:pPr>
            <a:r>
              <a:rPr lang="en-US" dirty="0"/>
              <a:t>Supermarket ad stands</a:t>
            </a:r>
          </a:p>
          <a:p>
            <a:pPr marL="355600" lvl="1">
              <a:buClr>
                <a:srgbClr val="D16349"/>
              </a:buClr>
              <a:buSzPct val="84000"/>
              <a:tabLst>
                <a:tab pos="285750" algn="l"/>
              </a:tabLst>
            </a:pPr>
            <a:r>
              <a:rPr lang="en-US" dirty="0"/>
              <a:t>Shop around</a:t>
            </a:r>
          </a:p>
          <a:p>
            <a:pPr marL="355600" lvl="1">
              <a:buClr>
                <a:srgbClr val="D16349"/>
              </a:buClr>
              <a:buSzPct val="84000"/>
              <a:tabLst>
                <a:tab pos="285750" algn="l"/>
              </a:tabLst>
            </a:pPr>
            <a:r>
              <a:rPr lang="en-US" dirty="0"/>
              <a:t>Internet</a:t>
            </a:r>
          </a:p>
          <a:p>
            <a:endParaRPr lang="en-US" dirty="0"/>
          </a:p>
        </p:txBody>
      </p:sp>
      <p:pic>
        <p:nvPicPr>
          <p:cNvPr id="6" name="Content Placeholder 5">
            <a:extLst>
              <a:ext uri="{FF2B5EF4-FFF2-40B4-BE49-F238E27FC236}">
                <a16:creationId xmlns:a16="http://schemas.microsoft.com/office/drawing/2014/main" id="{31AACB78-9BD9-4C8A-ACB9-49CD5AD49D64}"/>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6716920" y="1582797"/>
            <a:ext cx="4083196" cy="2723732"/>
          </a:xfrm>
        </p:spPr>
      </p:pic>
    </p:spTree>
    <p:extLst>
      <p:ext uri="{BB962C8B-B14F-4D97-AF65-F5344CB8AC3E}">
        <p14:creationId xmlns:p14="http://schemas.microsoft.com/office/powerpoint/2010/main" val="175045563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openxmlformats.org/package/2006/metadata/core-properties"/>
    <ds:schemaRef ds:uri="http://purl.org/dc/elements/1.1/"/>
    <ds:schemaRef ds:uri="http://purl.org/dc/dcmitype/"/>
    <ds:schemaRef ds:uri="http://schemas.microsoft.com/office/2006/metadata/properties"/>
    <ds:schemaRef ds:uri="http://schemas.microsoft.com/sharepoint/v3"/>
    <ds:schemaRef ds:uri="http://www.w3.org/XML/1998/namespace"/>
    <ds:schemaRef ds:uri="http://schemas.microsoft.com/office/2006/documentManagement/types"/>
    <ds:schemaRef ds:uri="http://purl.org/dc/terms/"/>
    <ds:schemaRef ds:uri="http://schemas.microsoft.com/office/infopath/2007/PartnerControls"/>
    <ds:schemaRef ds:uri="05d88611-e516-4d1a-b12e-39107e78b3d0"/>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172</TotalTime>
  <Words>3948</Words>
  <Application>Microsoft Office PowerPoint</Application>
  <PresentationFormat>Widescreen</PresentationFormat>
  <Paragraphs>320</Paragraphs>
  <Slides>26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.AppleSystemUIFont</vt:lpstr>
      <vt:lpstr>Arial</vt:lpstr>
      <vt:lpstr>Calibri</vt:lpstr>
      <vt:lpstr>Georgia</vt:lpstr>
      <vt:lpstr>Open Sans</vt:lpstr>
      <vt:lpstr>Open Sans SemiBold</vt:lpstr>
      <vt:lpstr>Times New Roman</vt:lpstr>
      <vt:lpstr>2_Office Theme</vt:lpstr>
      <vt:lpstr>3_Office Theme</vt:lpstr>
      <vt:lpstr>Becoming Independent</vt:lpstr>
      <vt:lpstr>PowerPoint Presentation</vt:lpstr>
      <vt:lpstr>Responsibilities of Becoming an Independent Adult</vt:lpstr>
      <vt:lpstr>Living On Your Own</vt:lpstr>
      <vt:lpstr>Getting a Job</vt:lpstr>
      <vt:lpstr>Living on a Budget</vt:lpstr>
      <vt:lpstr>Savings</vt:lpstr>
      <vt:lpstr>Housing</vt:lpstr>
      <vt:lpstr>Several Ways to Start Looking for an Apartment</vt:lpstr>
      <vt:lpstr>Submitting Your Application</vt:lpstr>
      <vt:lpstr>10 Items You Will Need for Your First Apartment</vt:lpstr>
      <vt:lpstr>Renter’s Insurance</vt:lpstr>
      <vt:lpstr>Ways to Save on Renter’s Insurance</vt:lpstr>
      <vt:lpstr>Health Issues</vt:lpstr>
      <vt:lpstr>The Value of Health Insurance</vt:lpstr>
      <vt:lpstr>Economic Decisions to Provide Safe and Nutritious Foods</vt:lpstr>
      <vt:lpstr>Economic Clothing Decisions</vt:lpstr>
      <vt:lpstr>How to Successfully Manage Your Money</vt:lpstr>
      <vt:lpstr>Money Management Plan</vt:lpstr>
      <vt:lpstr>Using the Cash Envelope System </vt:lpstr>
      <vt:lpstr>Budgeting Tips</vt:lpstr>
      <vt:lpstr>Having to Adjust</vt:lpstr>
      <vt:lpstr>Inspirational Video Movie</vt:lpstr>
      <vt:lpstr>It’s Your Life: Get on Board</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35</cp:revision>
  <cp:lastPrinted>2017-07-07T16:17:37Z</cp:lastPrinted>
  <dcterms:created xsi:type="dcterms:W3CDTF">2017-07-11T23:58:30Z</dcterms:created>
  <dcterms:modified xsi:type="dcterms:W3CDTF">2018-01-22T20:48:40Z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