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4" r:id="rId8"/>
    <p:sldId id="325" r:id="rId9"/>
    <p:sldId id="326" r:id="rId10"/>
    <p:sldId id="327" r:id="rId11"/>
    <p:sldId id="329" r:id="rId12"/>
    <p:sldId id="331" r:id="rId13"/>
    <p:sldId id="328" r:id="rId14"/>
    <p:sldId id="332" r:id="rId15"/>
    <p:sldId id="330" r:id="rId16"/>
    <p:sldId id="333" r:id="rId17"/>
    <p:sldId id="341"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5137" autoAdjust="0"/>
  </p:normalViewPr>
  <p:slideViewPr>
    <p:cSldViewPr snapToGrid="0">
      <p:cViewPr varScale="1">
        <p:scale>
          <a:sx n="78" d="100"/>
          <a:sy n="78" d="100"/>
        </p:scale>
        <p:origin x="826"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1/22/2018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1/22/2018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It is all in your head!! The brain is the center of what we think, feel, and do. Along with the nervous system, it plays a vital role in being mentally healthy.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2072422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forebrain covers the brain’s central core.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64939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forebrain covers the brain’s central core.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463484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cerebral cortex is the top layer of the cerebrum. </a:t>
            </a:r>
          </a:p>
          <a:p>
            <a:r>
              <a:rPr lang="en-US" sz="1200" b="0" i="0" u="none" strike="noStrike" kern="1200" baseline="0" dirty="0">
                <a:solidFill>
                  <a:schemeClr val="tx1"/>
                </a:solidFill>
                <a:latin typeface="+mn-lt"/>
                <a:ea typeface="+mn-ea"/>
                <a:cs typeface="+mn-cs"/>
              </a:rPr>
              <a:t>Share with students that they will have an opportunity to make a brain and label it similar to this one.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971990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1692301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Doctors were able to study his personality change and contributed the change to his brain injury.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Students could do further research into this case.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310582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are some interesting facts about the nervous system. There are many others at various websites. There are over a billion nerve cells in the human body— the number is more than the stars in the Milky Way.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54640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Central Nervous System controls reflex functions and is a path to the brain.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41817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Central Nervous System controls reflex functions and is a path to the brain. </a:t>
            </a:r>
          </a:p>
          <a:p>
            <a:r>
              <a:rPr lang="en-US" sz="1200" b="0" i="0" u="none" strike="noStrike" kern="1200" baseline="0" dirty="0">
                <a:solidFill>
                  <a:schemeClr val="tx1"/>
                </a:solidFill>
                <a:latin typeface="+mn-lt"/>
                <a:ea typeface="+mn-ea"/>
                <a:cs typeface="+mn-cs"/>
              </a:rPr>
              <a:t>The Peripheral Nervous System controls most voluntary movements. Examples would be raising your arm, scratching, etc.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996260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could draw and label parts of neurons.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3251898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is the medium by which nerve signals travel.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4210076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Here are some interesting facts about the brain.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156368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could make a diagram of the brain and label as the various slides are presented. </a:t>
            </a:r>
          </a:p>
          <a:p>
            <a:r>
              <a:rPr lang="en-US" sz="1200" b="0" i="0" u="none" strike="noStrike" kern="1200" baseline="0" dirty="0">
                <a:solidFill>
                  <a:schemeClr val="tx1"/>
                </a:solidFill>
                <a:latin typeface="+mn-lt"/>
                <a:ea typeface="+mn-ea"/>
                <a:cs typeface="+mn-cs"/>
              </a:rPr>
              <a:t>Students could use the Personal Word Wall for vocabulary words.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5511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Students could make a diagram of the brain and label as the various slides are presented. </a:t>
            </a:r>
          </a:p>
          <a:p>
            <a:r>
              <a:rPr lang="en-US" sz="1200" b="0" i="0" u="none" strike="noStrike" kern="1200" baseline="0" dirty="0">
                <a:solidFill>
                  <a:schemeClr val="tx1"/>
                </a:solidFill>
                <a:latin typeface="+mn-lt"/>
                <a:ea typeface="+mn-ea"/>
                <a:cs typeface="+mn-cs"/>
              </a:rPr>
              <a:t>Students could use the Personal Word Wall for vocabulary words.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170031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en.wikipedia.org/wiki/Intraparietal_sulcu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ntraparietal_sulcus" TargetMode="External"/><Relationship Id="rId2" Type="http://schemas.openxmlformats.org/officeDocument/2006/relationships/hyperlink" Target="http://www.life-in-spite-of-ms.com/multiplesclerosispictures.html" TargetMode="External"/><Relationship Id="rId1" Type="http://schemas.openxmlformats.org/officeDocument/2006/relationships/slideLayout" Target="../slideLayouts/slideLayout3.xml"/><Relationship Id="rId6" Type="http://schemas.openxmlformats.org/officeDocument/2006/relationships/hyperlink" Target="http://www.brainfacts.org/" TargetMode="External"/><Relationship Id="rId5" Type="http://schemas.openxmlformats.org/officeDocument/2006/relationships/hyperlink" Target="http://www.kidshealth.org/" TargetMode="External"/><Relationship Id="rId4" Type="http://schemas.openxmlformats.org/officeDocument/2006/relationships/hyperlink" Target="http://office.microsoft.com/en-us/images/??Origin=EC790014051033&amp;amp;CTT=6&amp;amp;ver=12&amp;amp;app=powerpnt.ex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477092"/>
            <a:ext cx="7462935" cy="4773333"/>
          </a:xfrm>
        </p:spPr>
        <p:txBody>
          <a:bodyPr>
            <a:normAutofit/>
          </a:bodyPr>
          <a:lstStyle/>
          <a:p>
            <a:r>
              <a:rPr lang="en-US" sz="6000" dirty="0"/>
              <a:t>Brain Power</a:t>
            </a:r>
            <a:br>
              <a:rPr lang="en-US" sz="6000" dirty="0"/>
            </a:br>
            <a:br>
              <a:rPr lang="en-US" sz="6000" dirty="0"/>
            </a:br>
            <a:r>
              <a:rPr lang="en-US" sz="4000" dirty="0"/>
              <a:t>Counseling and Mental Health</a:t>
            </a:r>
            <a:br>
              <a:rPr lang="en-US" sz="6000" dirty="0"/>
            </a:br>
            <a:endParaRPr lang="en-US" sz="6000" dirty="0"/>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F9DD-B6DB-46B0-80F5-BA5C8B84FAC9}"/>
              </a:ext>
            </a:extLst>
          </p:cNvPr>
          <p:cNvSpPr>
            <a:spLocks noGrp="1"/>
          </p:cNvSpPr>
          <p:nvPr>
            <p:ph type="title"/>
          </p:nvPr>
        </p:nvSpPr>
        <p:spPr/>
        <p:txBody>
          <a:bodyPr/>
          <a:lstStyle/>
          <a:p>
            <a:r>
              <a:rPr lang="en-US" dirty="0"/>
              <a:t>Brain Anatomy - Hindbrain</a:t>
            </a:r>
          </a:p>
        </p:txBody>
      </p:sp>
      <p:sp>
        <p:nvSpPr>
          <p:cNvPr id="3" name="Content Placeholder 2">
            <a:extLst>
              <a:ext uri="{FF2B5EF4-FFF2-40B4-BE49-F238E27FC236}">
                <a16:creationId xmlns:a16="http://schemas.microsoft.com/office/drawing/2014/main" id="{4703DA90-BD62-4D77-AE7C-389D0DDAEA5C}"/>
              </a:ext>
            </a:extLst>
          </p:cNvPr>
          <p:cNvSpPr>
            <a:spLocks noGrp="1"/>
          </p:cNvSpPr>
          <p:nvPr>
            <p:ph sz="half" idx="1"/>
          </p:nvPr>
        </p:nvSpPr>
        <p:spPr/>
        <p:txBody>
          <a:bodyPr/>
          <a:lstStyle/>
          <a:p>
            <a:r>
              <a:rPr lang="en-US" dirty="0"/>
              <a:t>The Hindbrain is located at base of skull and  consists of:</a:t>
            </a:r>
          </a:p>
          <a:p>
            <a:endParaRPr lang="en-US" dirty="0"/>
          </a:p>
          <a:p>
            <a:pPr lvl="1"/>
            <a:r>
              <a:rPr lang="en-US" dirty="0"/>
              <a:t>Cerebellum: posture, balance, voluntary movement</a:t>
            </a:r>
          </a:p>
          <a:p>
            <a:pPr lvl="1"/>
            <a:r>
              <a:rPr lang="en-US" dirty="0"/>
              <a:t>Medulla: breathing, heart rate, reflexes</a:t>
            </a:r>
          </a:p>
          <a:p>
            <a:pPr lvl="1"/>
            <a:r>
              <a:rPr lang="en-US" dirty="0"/>
              <a:t>Pons: bridge between the spinal cord and the brain</a:t>
            </a:r>
          </a:p>
          <a:p>
            <a:endParaRPr lang="en-US" dirty="0"/>
          </a:p>
        </p:txBody>
      </p:sp>
      <p:pic>
        <p:nvPicPr>
          <p:cNvPr id="5" name="Picture 4">
            <a:extLst>
              <a:ext uri="{FF2B5EF4-FFF2-40B4-BE49-F238E27FC236}">
                <a16:creationId xmlns:a16="http://schemas.microsoft.com/office/drawing/2014/main" id="{55F41286-16B7-480E-AE60-DD26C4228522}"/>
              </a:ext>
            </a:extLst>
          </p:cNvPr>
          <p:cNvPicPr>
            <a:picLocks noChangeAspect="1"/>
          </p:cNvPicPr>
          <p:nvPr/>
        </p:nvPicPr>
        <p:blipFill>
          <a:blip r:embed="rId3"/>
          <a:stretch>
            <a:fillRect/>
          </a:stretch>
        </p:blipFill>
        <p:spPr>
          <a:xfrm>
            <a:off x="6360850" y="1528572"/>
            <a:ext cx="5250716" cy="3751351"/>
          </a:xfrm>
          <a:prstGeom prst="rect">
            <a:avLst/>
          </a:prstGeom>
        </p:spPr>
      </p:pic>
      <p:sp>
        <p:nvSpPr>
          <p:cNvPr id="6" name="object 8">
            <a:extLst>
              <a:ext uri="{FF2B5EF4-FFF2-40B4-BE49-F238E27FC236}">
                <a16:creationId xmlns:a16="http://schemas.microsoft.com/office/drawing/2014/main" id="{E4501DE9-334B-43DE-AA57-ADDEC6BBD4E7}"/>
              </a:ext>
            </a:extLst>
          </p:cNvPr>
          <p:cNvSpPr/>
          <p:nvPr/>
        </p:nvSpPr>
        <p:spPr>
          <a:xfrm>
            <a:off x="10511841" y="4280258"/>
            <a:ext cx="1391862" cy="813435"/>
          </a:xfrm>
          <a:custGeom>
            <a:avLst/>
            <a:gdLst/>
            <a:ahLst/>
            <a:cxnLst/>
            <a:rect l="l" t="t" r="r" b="b"/>
            <a:pathLst>
              <a:path w="1496695" h="813435">
                <a:moveTo>
                  <a:pt x="1224926" y="434644"/>
                </a:moveTo>
                <a:lnTo>
                  <a:pt x="242481" y="434644"/>
                </a:lnTo>
                <a:lnTo>
                  <a:pt x="1401521" y="812901"/>
                </a:lnTo>
                <a:lnTo>
                  <a:pt x="1496085" y="523138"/>
                </a:lnTo>
                <a:lnTo>
                  <a:pt x="1224926" y="434644"/>
                </a:lnTo>
                <a:close/>
              </a:path>
              <a:path w="1496695" h="813435">
                <a:moveTo>
                  <a:pt x="384327" y="0"/>
                </a:moveTo>
                <a:lnTo>
                  <a:pt x="0" y="195199"/>
                </a:lnTo>
                <a:lnTo>
                  <a:pt x="195199" y="579526"/>
                </a:lnTo>
                <a:lnTo>
                  <a:pt x="242481" y="434644"/>
                </a:lnTo>
                <a:lnTo>
                  <a:pt x="1224926" y="434644"/>
                </a:lnTo>
                <a:lnTo>
                  <a:pt x="337045" y="144881"/>
                </a:lnTo>
                <a:lnTo>
                  <a:pt x="384327" y="0"/>
                </a:lnTo>
                <a:close/>
              </a:path>
            </a:pathLst>
          </a:custGeom>
          <a:solidFill>
            <a:srgbClr val="D34817"/>
          </a:solidFill>
        </p:spPr>
        <p:txBody>
          <a:bodyPr wrap="square" lIns="0" tIns="0" rIns="0" bIns="0" rtlCol="0"/>
          <a:lstStyle/>
          <a:p>
            <a:endParaRPr dirty="0"/>
          </a:p>
        </p:txBody>
      </p:sp>
    </p:spTree>
    <p:extLst>
      <p:ext uri="{BB962C8B-B14F-4D97-AF65-F5344CB8AC3E}">
        <p14:creationId xmlns:p14="http://schemas.microsoft.com/office/powerpoint/2010/main" val="1928086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ECFC-B6BA-4625-BA97-992CBC01E960}"/>
              </a:ext>
            </a:extLst>
          </p:cNvPr>
          <p:cNvSpPr>
            <a:spLocks noGrp="1"/>
          </p:cNvSpPr>
          <p:nvPr>
            <p:ph type="title"/>
          </p:nvPr>
        </p:nvSpPr>
        <p:spPr/>
        <p:txBody>
          <a:bodyPr/>
          <a:lstStyle/>
          <a:p>
            <a:r>
              <a:rPr lang="en-US" dirty="0"/>
              <a:t>Brain Anatomy - Midbrain</a:t>
            </a:r>
          </a:p>
        </p:txBody>
      </p:sp>
      <p:sp>
        <p:nvSpPr>
          <p:cNvPr id="3" name="Content Placeholder 2">
            <a:extLst>
              <a:ext uri="{FF2B5EF4-FFF2-40B4-BE49-F238E27FC236}">
                <a16:creationId xmlns:a16="http://schemas.microsoft.com/office/drawing/2014/main" id="{68A0B3F6-6B3C-4CCB-9248-1D0A8701A97D}"/>
              </a:ext>
            </a:extLst>
          </p:cNvPr>
          <p:cNvSpPr>
            <a:spLocks noGrp="1"/>
          </p:cNvSpPr>
          <p:nvPr>
            <p:ph sz="half" idx="1"/>
          </p:nvPr>
        </p:nvSpPr>
        <p:spPr/>
        <p:txBody>
          <a:bodyPr/>
          <a:lstStyle/>
          <a:p>
            <a:r>
              <a:rPr lang="en-US" dirty="0"/>
              <a:t>The Midbrain integrates sensory information.  Examples:</a:t>
            </a:r>
          </a:p>
          <a:p>
            <a:pPr lvl="1"/>
            <a:r>
              <a:rPr lang="en-US" dirty="0"/>
              <a:t>Handles all sensory information that passes between the  spinal cord and the forebrain.</a:t>
            </a:r>
          </a:p>
          <a:p>
            <a:pPr lvl="1"/>
            <a:r>
              <a:rPr lang="en-US" dirty="0"/>
              <a:t>It is also involved in body movement in relation to auditory  and visual signals.</a:t>
            </a:r>
          </a:p>
          <a:p>
            <a:pPr lvl="1"/>
            <a:r>
              <a:rPr lang="en-US" dirty="0"/>
              <a:t>Located just above the hind brain.</a:t>
            </a:r>
          </a:p>
          <a:p>
            <a:endParaRPr lang="en-US" dirty="0"/>
          </a:p>
        </p:txBody>
      </p:sp>
      <p:sp>
        <p:nvSpPr>
          <p:cNvPr id="7" name="object 9">
            <a:extLst>
              <a:ext uri="{FF2B5EF4-FFF2-40B4-BE49-F238E27FC236}">
                <a16:creationId xmlns:a16="http://schemas.microsoft.com/office/drawing/2014/main" id="{252D9A8E-A0DD-492F-999E-5F12536E834E}"/>
              </a:ext>
            </a:extLst>
          </p:cNvPr>
          <p:cNvSpPr/>
          <p:nvPr/>
        </p:nvSpPr>
        <p:spPr>
          <a:xfrm>
            <a:off x="6275394" y="1420420"/>
            <a:ext cx="5529656" cy="4306518"/>
          </a:xfrm>
          <a:prstGeom prst="rect">
            <a:avLst/>
          </a:prstGeom>
          <a:blipFill>
            <a:blip r:embed="rId3" cstate="print"/>
            <a:stretch>
              <a:fillRect/>
            </a:stretch>
          </a:blipFill>
        </p:spPr>
        <p:txBody>
          <a:bodyPr wrap="square" lIns="0" tIns="0" rIns="0" bIns="0" rtlCol="0"/>
          <a:lstStyle/>
          <a:p>
            <a:endParaRPr/>
          </a:p>
        </p:txBody>
      </p:sp>
      <p:sp>
        <p:nvSpPr>
          <p:cNvPr id="8" name="object 10">
            <a:extLst>
              <a:ext uri="{FF2B5EF4-FFF2-40B4-BE49-F238E27FC236}">
                <a16:creationId xmlns:a16="http://schemas.microsoft.com/office/drawing/2014/main" id="{896FEF0A-4B87-48D1-BF72-10853545073B}"/>
              </a:ext>
            </a:extLst>
          </p:cNvPr>
          <p:cNvSpPr/>
          <p:nvPr/>
        </p:nvSpPr>
        <p:spPr>
          <a:xfrm>
            <a:off x="7239815" y="4026931"/>
            <a:ext cx="1497965" cy="986155"/>
          </a:xfrm>
          <a:custGeom>
            <a:avLst/>
            <a:gdLst/>
            <a:ahLst/>
            <a:cxnLst/>
            <a:rect l="l" t="t" r="r" b="b"/>
            <a:pathLst>
              <a:path w="1497964" h="986154">
                <a:moveTo>
                  <a:pt x="1094701" y="0"/>
                </a:moveTo>
                <a:lnTo>
                  <a:pt x="1161999" y="134035"/>
                </a:lnTo>
                <a:lnTo>
                  <a:pt x="0" y="717473"/>
                </a:lnTo>
                <a:lnTo>
                  <a:pt x="134594" y="985532"/>
                </a:lnTo>
                <a:lnTo>
                  <a:pt x="1296593" y="402094"/>
                </a:lnTo>
                <a:lnTo>
                  <a:pt x="1408318" y="402094"/>
                </a:lnTo>
                <a:lnTo>
                  <a:pt x="1497355" y="133476"/>
                </a:lnTo>
                <a:lnTo>
                  <a:pt x="1094701" y="0"/>
                </a:lnTo>
                <a:close/>
              </a:path>
              <a:path w="1497964" h="986154">
                <a:moveTo>
                  <a:pt x="1408318" y="402094"/>
                </a:moveTo>
                <a:lnTo>
                  <a:pt x="1296593" y="402094"/>
                </a:lnTo>
                <a:lnTo>
                  <a:pt x="1363891" y="536130"/>
                </a:lnTo>
                <a:lnTo>
                  <a:pt x="1408318" y="402094"/>
                </a:lnTo>
                <a:close/>
              </a:path>
            </a:pathLst>
          </a:custGeom>
          <a:solidFill>
            <a:srgbClr val="D34817"/>
          </a:solidFill>
        </p:spPr>
        <p:txBody>
          <a:bodyPr wrap="square" lIns="0" tIns="0" rIns="0" bIns="0" rtlCol="0"/>
          <a:lstStyle/>
          <a:p>
            <a:endParaRPr/>
          </a:p>
        </p:txBody>
      </p:sp>
      <p:sp>
        <p:nvSpPr>
          <p:cNvPr id="9" name="object 11">
            <a:extLst>
              <a:ext uri="{FF2B5EF4-FFF2-40B4-BE49-F238E27FC236}">
                <a16:creationId xmlns:a16="http://schemas.microsoft.com/office/drawing/2014/main" id="{61108CF2-C862-4ED9-ADAE-8FFD014FC6EC}"/>
              </a:ext>
            </a:extLst>
          </p:cNvPr>
          <p:cNvSpPr/>
          <p:nvPr/>
        </p:nvSpPr>
        <p:spPr>
          <a:xfrm>
            <a:off x="7239815" y="4026931"/>
            <a:ext cx="1497965" cy="986155"/>
          </a:xfrm>
          <a:custGeom>
            <a:avLst/>
            <a:gdLst/>
            <a:ahLst/>
            <a:cxnLst/>
            <a:rect l="l" t="t" r="r" b="b"/>
            <a:pathLst>
              <a:path w="1497964" h="986154">
                <a:moveTo>
                  <a:pt x="0" y="717473"/>
                </a:moveTo>
                <a:lnTo>
                  <a:pt x="1161999" y="134035"/>
                </a:lnTo>
                <a:lnTo>
                  <a:pt x="1094701" y="0"/>
                </a:lnTo>
                <a:lnTo>
                  <a:pt x="1497355" y="133476"/>
                </a:lnTo>
                <a:lnTo>
                  <a:pt x="1363891" y="536130"/>
                </a:lnTo>
                <a:lnTo>
                  <a:pt x="1296593" y="402094"/>
                </a:lnTo>
                <a:lnTo>
                  <a:pt x="134594" y="985532"/>
                </a:lnTo>
                <a:lnTo>
                  <a:pt x="0" y="717473"/>
                </a:lnTo>
                <a:close/>
              </a:path>
            </a:pathLst>
          </a:custGeom>
          <a:ln w="12700">
            <a:solidFill>
              <a:srgbClr val="9B320E"/>
            </a:solidFill>
          </a:ln>
        </p:spPr>
        <p:txBody>
          <a:bodyPr wrap="square" lIns="0" tIns="0" rIns="0" bIns="0" rtlCol="0"/>
          <a:lstStyle/>
          <a:p>
            <a:endParaRPr/>
          </a:p>
        </p:txBody>
      </p:sp>
    </p:spTree>
    <p:extLst>
      <p:ext uri="{BB962C8B-B14F-4D97-AF65-F5344CB8AC3E}">
        <p14:creationId xmlns:p14="http://schemas.microsoft.com/office/powerpoint/2010/main" val="1033183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4546-4688-4C4D-A4C1-F3E55AA2D255}"/>
              </a:ext>
            </a:extLst>
          </p:cNvPr>
          <p:cNvSpPr>
            <a:spLocks noGrp="1"/>
          </p:cNvSpPr>
          <p:nvPr>
            <p:ph type="title"/>
          </p:nvPr>
        </p:nvSpPr>
        <p:spPr/>
        <p:txBody>
          <a:bodyPr/>
          <a:lstStyle/>
          <a:p>
            <a:r>
              <a:rPr lang="en-US" dirty="0"/>
              <a:t>Brain Anatomy - Forebrain</a:t>
            </a:r>
          </a:p>
        </p:txBody>
      </p:sp>
      <p:sp>
        <p:nvSpPr>
          <p:cNvPr id="3" name="Content Placeholder 2">
            <a:extLst>
              <a:ext uri="{FF2B5EF4-FFF2-40B4-BE49-F238E27FC236}">
                <a16:creationId xmlns:a16="http://schemas.microsoft.com/office/drawing/2014/main" id="{901393E4-91CE-4E55-8967-F9A74994BEDA}"/>
              </a:ext>
            </a:extLst>
          </p:cNvPr>
          <p:cNvSpPr>
            <a:spLocks noGrp="1"/>
          </p:cNvSpPr>
          <p:nvPr>
            <p:ph sz="half" idx="1"/>
          </p:nvPr>
        </p:nvSpPr>
        <p:spPr/>
        <p:txBody>
          <a:bodyPr/>
          <a:lstStyle/>
          <a:p>
            <a:r>
              <a:rPr lang="en-US" dirty="0"/>
              <a:t>The Forebrain contains-</a:t>
            </a:r>
          </a:p>
          <a:p>
            <a:pPr lvl="1"/>
            <a:r>
              <a:rPr lang="en-US" dirty="0"/>
              <a:t>Thalamus: relay station for all sensory information  except smell.</a:t>
            </a:r>
          </a:p>
          <a:p>
            <a:pPr lvl="1"/>
            <a:r>
              <a:rPr lang="en-US" dirty="0"/>
              <a:t>Hypothalamus: controls hunger, thirst, sexual  behavior</a:t>
            </a:r>
          </a:p>
          <a:p>
            <a:pPr lvl="1"/>
            <a:r>
              <a:rPr lang="en-US" dirty="0"/>
              <a:t>Hippocampus: important in forming memories</a:t>
            </a:r>
          </a:p>
          <a:p>
            <a:pPr lvl="1"/>
            <a:r>
              <a:rPr lang="en-US" dirty="0"/>
              <a:t>Amygdala: involved in memory and emotions</a:t>
            </a:r>
          </a:p>
          <a:p>
            <a:endParaRPr lang="en-US" dirty="0"/>
          </a:p>
        </p:txBody>
      </p:sp>
    </p:spTree>
    <p:extLst>
      <p:ext uri="{BB962C8B-B14F-4D97-AF65-F5344CB8AC3E}">
        <p14:creationId xmlns:p14="http://schemas.microsoft.com/office/powerpoint/2010/main" val="68407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4546-4688-4C4D-A4C1-F3E55AA2D255}"/>
              </a:ext>
            </a:extLst>
          </p:cNvPr>
          <p:cNvSpPr>
            <a:spLocks noGrp="1"/>
          </p:cNvSpPr>
          <p:nvPr>
            <p:ph type="title"/>
          </p:nvPr>
        </p:nvSpPr>
        <p:spPr/>
        <p:txBody>
          <a:bodyPr/>
          <a:lstStyle/>
          <a:p>
            <a:r>
              <a:rPr lang="en-US" dirty="0"/>
              <a:t>Brain Anatomy - Forebrain</a:t>
            </a:r>
          </a:p>
        </p:txBody>
      </p:sp>
      <p:sp>
        <p:nvSpPr>
          <p:cNvPr id="3" name="Content Placeholder 2">
            <a:extLst>
              <a:ext uri="{FF2B5EF4-FFF2-40B4-BE49-F238E27FC236}">
                <a16:creationId xmlns:a16="http://schemas.microsoft.com/office/drawing/2014/main" id="{901393E4-91CE-4E55-8967-F9A74994BEDA}"/>
              </a:ext>
            </a:extLst>
          </p:cNvPr>
          <p:cNvSpPr>
            <a:spLocks noGrp="1"/>
          </p:cNvSpPr>
          <p:nvPr>
            <p:ph sz="half" idx="1"/>
          </p:nvPr>
        </p:nvSpPr>
        <p:spPr/>
        <p:txBody>
          <a:bodyPr/>
          <a:lstStyle/>
          <a:p>
            <a:pPr lvl="1"/>
            <a:r>
              <a:rPr lang="en-US" dirty="0"/>
              <a:t>Cerebrum: the largest and most developed part  of brain.</a:t>
            </a:r>
          </a:p>
          <a:p>
            <a:pPr lvl="2"/>
            <a:r>
              <a:rPr lang="en-US" dirty="0"/>
              <a:t>Responsible for intelligence, personality, thinking  The cerebral cortex is a gray tissue that covers  the cerebrum</a:t>
            </a:r>
          </a:p>
          <a:p>
            <a:endParaRPr lang="en-US" dirty="0"/>
          </a:p>
          <a:p>
            <a:endParaRPr lang="en-US" dirty="0"/>
          </a:p>
        </p:txBody>
      </p:sp>
      <p:sp>
        <p:nvSpPr>
          <p:cNvPr id="5" name="object 7">
            <a:extLst>
              <a:ext uri="{FF2B5EF4-FFF2-40B4-BE49-F238E27FC236}">
                <a16:creationId xmlns:a16="http://schemas.microsoft.com/office/drawing/2014/main" id="{B41C4867-9F90-4F52-882E-44A0D98D5DF3}"/>
              </a:ext>
            </a:extLst>
          </p:cNvPr>
          <p:cNvSpPr/>
          <p:nvPr/>
        </p:nvSpPr>
        <p:spPr>
          <a:xfrm>
            <a:off x="6493379" y="1216720"/>
            <a:ext cx="5226677" cy="3731267"/>
          </a:xfrm>
          <a:prstGeom prst="rect">
            <a:avLst/>
          </a:prstGeom>
          <a:blipFill>
            <a:blip r:embed="rId3" cstate="print"/>
            <a:stretch>
              <a:fillRect/>
            </a:stretch>
          </a:blipFill>
        </p:spPr>
        <p:txBody>
          <a:bodyPr wrap="square" lIns="0" tIns="0" rIns="0" bIns="0" rtlCol="0"/>
          <a:lstStyle/>
          <a:p>
            <a:endParaRPr dirty="0"/>
          </a:p>
        </p:txBody>
      </p:sp>
      <p:sp>
        <p:nvSpPr>
          <p:cNvPr id="6" name="object 9">
            <a:extLst>
              <a:ext uri="{FF2B5EF4-FFF2-40B4-BE49-F238E27FC236}">
                <a16:creationId xmlns:a16="http://schemas.microsoft.com/office/drawing/2014/main" id="{72B5A9A3-F961-4391-ACCC-EAFFF73E4C75}"/>
              </a:ext>
            </a:extLst>
          </p:cNvPr>
          <p:cNvSpPr txBox="1"/>
          <p:nvPr/>
        </p:nvSpPr>
        <p:spPr>
          <a:xfrm>
            <a:off x="6850538" y="5172784"/>
            <a:ext cx="4283710" cy="228268"/>
          </a:xfrm>
          <a:prstGeom prst="rect">
            <a:avLst/>
          </a:prstGeom>
        </p:spPr>
        <p:txBody>
          <a:bodyPr vert="horz" wrap="square" lIns="0" tIns="12700" rIns="0" bIns="0" rtlCol="0">
            <a:spAutoFit/>
          </a:bodyPr>
          <a:lstStyle/>
          <a:p>
            <a:pPr marL="12700" algn="ctr">
              <a:lnSpc>
                <a:spcPct val="100000"/>
              </a:lnSpc>
              <a:spcBef>
                <a:spcPts val="100"/>
              </a:spcBef>
            </a:pPr>
            <a:r>
              <a:rPr sz="1400" u="sng" spc="-5" dirty="0">
                <a:solidFill>
                  <a:srgbClr val="CC9900"/>
                </a:solidFill>
                <a:uFill>
                  <a:solidFill>
                    <a:srgbClr val="CC9900"/>
                  </a:solidFill>
                </a:uFill>
                <a:latin typeface="Open Sans"/>
                <a:cs typeface="Perpetua"/>
                <a:hlinkClick r:id="rId4"/>
              </a:rPr>
              <a:t>http://en.wikipedia.org/wiki/Intraparietal_sulcus</a:t>
            </a:r>
            <a:endParaRPr sz="1400" dirty="0">
              <a:latin typeface="Open Sans"/>
              <a:cs typeface="Perpetua"/>
            </a:endParaRPr>
          </a:p>
        </p:txBody>
      </p:sp>
    </p:spTree>
    <p:extLst>
      <p:ext uri="{BB962C8B-B14F-4D97-AF65-F5344CB8AC3E}">
        <p14:creationId xmlns:p14="http://schemas.microsoft.com/office/powerpoint/2010/main" val="150049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63E78-F56E-4BC3-AE98-66CB9FB9AEE8}"/>
              </a:ext>
            </a:extLst>
          </p:cNvPr>
          <p:cNvSpPr>
            <a:spLocks noGrp="1"/>
          </p:cNvSpPr>
          <p:nvPr>
            <p:ph type="title"/>
          </p:nvPr>
        </p:nvSpPr>
        <p:spPr>
          <a:xfrm>
            <a:off x="740664" y="407209"/>
            <a:ext cx="10059452" cy="876300"/>
          </a:xfrm>
        </p:spPr>
        <p:txBody>
          <a:bodyPr/>
          <a:lstStyle/>
          <a:p>
            <a:r>
              <a:rPr lang="en-US" dirty="0"/>
              <a:t>Brain Anatomy - Forebrain</a:t>
            </a:r>
          </a:p>
        </p:txBody>
      </p:sp>
      <p:sp>
        <p:nvSpPr>
          <p:cNvPr id="3" name="Content Placeholder 2">
            <a:extLst>
              <a:ext uri="{FF2B5EF4-FFF2-40B4-BE49-F238E27FC236}">
                <a16:creationId xmlns:a16="http://schemas.microsoft.com/office/drawing/2014/main" id="{5DFBB25A-B623-4008-8942-0D955C4B3772}"/>
              </a:ext>
            </a:extLst>
          </p:cNvPr>
          <p:cNvSpPr>
            <a:spLocks noGrp="1"/>
          </p:cNvSpPr>
          <p:nvPr>
            <p:ph sz="half" idx="1"/>
          </p:nvPr>
        </p:nvSpPr>
        <p:spPr/>
        <p:txBody>
          <a:bodyPr/>
          <a:lstStyle/>
          <a:p>
            <a:r>
              <a:rPr lang="en-US" dirty="0"/>
              <a:t>The cerebral is divided into two hemispheres which contain the…</a:t>
            </a:r>
          </a:p>
          <a:p>
            <a:pPr lvl="1"/>
            <a:r>
              <a:rPr lang="en-US" dirty="0"/>
              <a:t>Occipital lobe: for vision</a:t>
            </a:r>
          </a:p>
          <a:p>
            <a:pPr lvl="1"/>
            <a:r>
              <a:rPr lang="en-US" dirty="0"/>
              <a:t>Parietal lobe: handles information from the senses</a:t>
            </a:r>
          </a:p>
          <a:p>
            <a:pPr lvl="1"/>
            <a:r>
              <a:rPr lang="en-US" dirty="0"/>
              <a:t>Temporal lobe: hearing, memory, emotion, speaking</a:t>
            </a:r>
          </a:p>
          <a:p>
            <a:pPr lvl="1"/>
            <a:r>
              <a:rPr lang="en-US" dirty="0"/>
              <a:t>Frontal lobe: organization, planning, creative thinking</a:t>
            </a:r>
          </a:p>
          <a:p>
            <a:endParaRPr lang="en-US" dirty="0"/>
          </a:p>
        </p:txBody>
      </p:sp>
      <p:sp>
        <p:nvSpPr>
          <p:cNvPr id="5" name="object 4">
            <a:extLst>
              <a:ext uri="{FF2B5EF4-FFF2-40B4-BE49-F238E27FC236}">
                <a16:creationId xmlns:a16="http://schemas.microsoft.com/office/drawing/2014/main" id="{588EF011-3C94-4388-8C4A-8C99B2C20ABF}"/>
              </a:ext>
            </a:extLst>
          </p:cNvPr>
          <p:cNvSpPr/>
          <p:nvPr/>
        </p:nvSpPr>
        <p:spPr>
          <a:xfrm>
            <a:off x="6367602" y="1504082"/>
            <a:ext cx="5313709" cy="3795506"/>
          </a:xfrm>
          <a:prstGeom prst="rect">
            <a:avLst/>
          </a:prstGeom>
          <a:blipFill>
            <a:blip r:embed="rId3"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8279558F-7AE3-4E9A-A121-C5759AA385A2}"/>
              </a:ext>
            </a:extLst>
          </p:cNvPr>
          <p:cNvSpPr/>
          <p:nvPr/>
        </p:nvSpPr>
        <p:spPr>
          <a:xfrm>
            <a:off x="5989749" y="1727533"/>
            <a:ext cx="1526111" cy="660524"/>
          </a:xfrm>
          <a:custGeom>
            <a:avLst/>
            <a:gdLst/>
            <a:ahLst/>
            <a:cxnLst/>
            <a:rect l="l" t="t" r="r" b="b"/>
            <a:pathLst>
              <a:path w="1838325" h="795655">
                <a:moveTo>
                  <a:pt x="69075" y="0"/>
                </a:moveTo>
                <a:lnTo>
                  <a:pt x="0" y="291896"/>
                </a:lnTo>
                <a:lnTo>
                  <a:pt x="1511401" y="649579"/>
                </a:lnTo>
                <a:lnTo>
                  <a:pt x="1476870" y="795515"/>
                </a:lnTo>
                <a:lnTo>
                  <a:pt x="1837842" y="572706"/>
                </a:lnTo>
                <a:lnTo>
                  <a:pt x="1705112" y="357682"/>
                </a:lnTo>
                <a:lnTo>
                  <a:pt x="1580489" y="357682"/>
                </a:lnTo>
                <a:lnTo>
                  <a:pt x="69075" y="0"/>
                </a:lnTo>
                <a:close/>
              </a:path>
              <a:path w="1838325" h="795655">
                <a:moveTo>
                  <a:pt x="1615020" y="211734"/>
                </a:moveTo>
                <a:lnTo>
                  <a:pt x="1580489" y="357682"/>
                </a:lnTo>
                <a:lnTo>
                  <a:pt x="1705112" y="357682"/>
                </a:lnTo>
                <a:lnTo>
                  <a:pt x="1615020" y="211734"/>
                </a:lnTo>
                <a:close/>
              </a:path>
            </a:pathLst>
          </a:custGeom>
          <a:solidFill>
            <a:srgbClr val="D34817"/>
          </a:solidFill>
        </p:spPr>
        <p:txBody>
          <a:bodyPr wrap="square" lIns="0" tIns="0" rIns="0" bIns="0" rtlCol="0"/>
          <a:lstStyle/>
          <a:p>
            <a:endParaRPr dirty="0"/>
          </a:p>
        </p:txBody>
      </p:sp>
      <p:sp>
        <p:nvSpPr>
          <p:cNvPr id="7" name="object 7">
            <a:extLst>
              <a:ext uri="{FF2B5EF4-FFF2-40B4-BE49-F238E27FC236}">
                <a16:creationId xmlns:a16="http://schemas.microsoft.com/office/drawing/2014/main" id="{CB03C7D5-4EEF-4897-9E7B-606D770665D2}"/>
              </a:ext>
            </a:extLst>
          </p:cNvPr>
          <p:cNvSpPr/>
          <p:nvPr/>
        </p:nvSpPr>
        <p:spPr>
          <a:xfrm>
            <a:off x="5989750" y="1727533"/>
            <a:ext cx="1526111" cy="660524"/>
          </a:xfrm>
          <a:custGeom>
            <a:avLst/>
            <a:gdLst/>
            <a:ahLst/>
            <a:cxnLst/>
            <a:rect l="l" t="t" r="r" b="b"/>
            <a:pathLst>
              <a:path w="1838325" h="795655">
                <a:moveTo>
                  <a:pt x="69075" y="0"/>
                </a:moveTo>
                <a:lnTo>
                  <a:pt x="1580489" y="357682"/>
                </a:lnTo>
                <a:lnTo>
                  <a:pt x="1615020" y="211734"/>
                </a:lnTo>
                <a:lnTo>
                  <a:pt x="1837842" y="572706"/>
                </a:lnTo>
                <a:lnTo>
                  <a:pt x="1476870" y="795515"/>
                </a:lnTo>
                <a:lnTo>
                  <a:pt x="1511401" y="649579"/>
                </a:lnTo>
                <a:lnTo>
                  <a:pt x="0" y="291896"/>
                </a:lnTo>
                <a:lnTo>
                  <a:pt x="69075" y="0"/>
                </a:lnTo>
                <a:close/>
              </a:path>
            </a:pathLst>
          </a:custGeom>
          <a:ln w="12700">
            <a:solidFill>
              <a:srgbClr val="9B320E"/>
            </a:solidFill>
          </a:ln>
        </p:spPr>
        <p:txBody>
          <a:bodyPr wrap="square" lIns="0" tIns="0" rIns="0" bIns="0" rtlCol="0"/>
          <a:lstStyle/>
          <a:p>
            <a:endParaRPr dirty="0"/>
          </a:p>
        </p:txBody>
      </p:sp>
    </p:spTree>
    <p:extLst>
      <p:ext uri="{BB962C8B-B14F-4D97-AF65-F5344CB8AC3E}">
        <p14:creationId xmlns:p14="http://schemas.microsoft.com/office/powerpoint/2010/main" val="2394286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0CCA-236E-4ABF-93CE-EC7D42E90018}"/>
              </a:ext>
            </a:extLst>
          </p:cNvPr>
          <p:cNvSpPr>
            <a:spLocks noGrp="1"/>
          </p:cNvSpPr>
          <p:nvPr>
            <p:ph type="title"/>
          </p:nvPr>
        </p:nvSpPr>
        <p:spPr/>
        <p:txBody>
          <a:bodyPr/>
          <a:lstStyle/>
          <a:p>
            <a:r>
              <a:rPr lang="en-US" dirty="0"/>
              <a:t>Famous Head Injury Case: Phineas Gage</a:t>
            </a:r>
          </a:p>
        </p:txBody>
      </p:sp>
      <p:sp>
        <p:nvSpPr>
          <p:cNvPr id="3" name="Content Placeholder 2">
            <a:extLst>
              <a:ext uri="{FF2B5EF4-FFF2-40B4-BE49-F238E27FC236}">
                <a16:creationId xmlns:a16="http://schemas.microsoft.com/office/drawing/2014/main" id="{F48AC67B-9B7E-4976-8B1E-58CB23F76781}"/>
              </a:ext>
            </a:extLst>
          </p:cNvPr>
          <p:cNvSpPr>
            <a:spLocks noGrp="1"/>
          </p:cNvSpPr>
          <p:nvPr>
            <p:ph sz="half" idx="1"/>
          </p:nvPr>
        </p:nvSpPr>
        <p:spPr/>
        <p:txBody>
          <a:bodyPr/>
          <a:lstStyle/>
          <a:p>
            <a:pPr lvl="1"/>
            <a:r>
              <a:rPr lang="en-US" dirty="0"/>
              <a:t>People described him as a nice man.</a:t>
            </a:r>
          </a:p>
          <a:p>
            <a:pPr lvl="1"/>
            <a:r>
              <a:rPr lang="en-US" dirty="0"/>
              <a:t>In 1848 he worked for the railroad and an explosion  occurred that propelled a metal rod through his cheek and  into his skull.</a:t>
            </a:r>
          </a:p>
          <a:p>
            <a:endParaRPr lang="en-US" dirty="0"/>
          </a:p>
        </p:txBody>
      </p:sp>
      <p:sp>
        <p:nvSpPr>
          <p:cNvPr id="4" name="Content Placeholder 3">
            <a:extLst>
              <a:ext uri="{FF2B5EF4-FFF2-40B4-BE49-F238E27FC236}">
                <a16:creationId xmlns:a16="http://schemas.microsoft.com/office/drawing/2014/main" id="{E3E20950-B7FC-408D-83B5-2388AF4754AB}"/>
              </a:ext>
            </a:extLst>
          </p:cNvPr>
          <p:cNvSpPr>
            <a:spLocks noGrp="1"/>
          </p:cNvSpPr>
          <p:nvPr>
            <p:ph sz="half" idx="10"/>
          </p:nvPr>
        </p:nvSpPr>
        <p:spPr/>
        <p:txBody>
          <a:bodyPr/>
          <a:lstStyle/>
          <a:p>
            <a:pPr lvl="1"/>
            <a:r>
              <a:rPr lang="en-US" dirty="0"/>
              <a:t>He survived, but his personality changed. He was angry and  belligerent.</a:t>
            </a:r>
          </a:p>
          <a:p>
            <a:pPr lvl="1"/>
            <a:r>
              <a:rPr lang="en-US" dirty="0"/>
              <a:t>This was the first brain injury case to suggest a link between  brain trauma and personality change.</a:t>
            </a:r>
          </a:p>
          <a:p>
            <a:endParaRPr lang="en-US" dirty="0"/>
          </a:p>
        </p:txBody>
      </p:sp>
    </p:spTree>
    <p:extLst>
      <p:ext uri="{BB962C8B-B14F-4D97-AF65-F5344CB8AC3E}">
        <p14:creationId xmlns:p14="http://schemas.microsoft.com/office/powerpoint/2010/main" val="4101475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CD3D-EC24-497C-AE40-68A2E592F6DC}"/>
              </a:ext>
            </a:extLst>
          </p:cNvPr>
          <p:cNvSpPr>
            <a:spLocks noGrp="1"/>
          </p:cNvSpPr>
          <p:nvPr>
            <p:ph type="title"/>
          </p:nvPr>
        </p:nvSpPr>
        <p:spPr/>
        <p:txBody>
          <a:bodyPr/>
          <a:lstStyle/>
          <a:p>
            <a:r>
              <a:rPr lang="en-US" dirty="0"/>
              <a:t>References and Resources</a:t>
            </a:r>
          </a:p>
        </p:txBody>
      </p:sp>
      <p:sp>
        <p:nvSpPr>
          <p:cNvPr id="5" name="Content Placeholder 4">
            <a:extLst>
              <a:ext uri="{FF2B5EF4-FFF2-40B4-BE49-F238E27FC236}">
                <a16:creationId xmlns:a16="http://schemas.microsoft.com/office/drawing/2014/main" id="{27E5FE76-80FD-4813-8819-0530CA9663A5}"/>
              </a:ext>
            </a:extLst>
          </p:cNvPr>
          <p:cNvSpPr>
            <a:spLocks noGrp="1"/>
          </p:cNvSpPr>
          <p:nvPr>
            <p:ph sz="half" idx="1"/>
          </p:nvPr>
        </p:nvSpPr>
        <p:spPr>
          <a:xfrm>
            <a:off x="740664" y="1420419"/>
            <a:ext cx="11055750" cy="5030371"/>
          </a:xfrm>
        </p:spPr>
        <p:txBody>
          <a:bodyPr/>
          <a:lstStyle/>
          <a:p>
            <a:pPr marL="12700">
              <a:spcBef>
                <a:spcPts val="1190"/>
              </a:spcBef>
            </a:pPr>
            <a:r>
              <a:rPr lang="en-US" sz="1600" b="1" u="sng" spc="-25" dirty="0"/>
              <a:t>Images</a:t>
            </a:r>
          </a:p>
          <a:p>
            <a:pPr marL="355600" marR="5080" lvl="1">
              <a:spcBef>
                <a:spcPts val="665"/>
              </a:spcBef>
            </a:pPr>
            <a:r>
              <a:rPr lang="en-US" sz="1600" spc="-10" dirty="0">
                <a:cs typeface="Perpetua"/>
              </a:rPr>
              <a:t>Nervous </a:t>
            </a:r>
            <a:r>
              <a:rPr lang="en-US" sz="1600" spc="-5" dirty="0">
                <a:cs typeface="Perpetua"/>
              </a:rPr>
              <a:t>System. </a:t>
            </a:r>
            <a:r>
              <a:rPr lang="en-US" sz="1600" dirty="0">
                <a:cs typeface="Perpetua"/>
              </a:rPr>
              <a:t>Digital </a:t>
            </a:r>
            <a:r>
              <a:rPr lang="en-US" sz="1600" spc="-15" dirty="0">
                <a:cs typeface="Perpetua"/>
              </a:rPr>
              <a:t>image. </a:t>
            </a:r>
            <a:r>
              <a:rPr lang="en-US" sz="1600" spc="-10" dirty="0">
                <a:cs typeface="Perpetua"/>
              </a:rPr>
              <a:t>Life </a:t>
            </a:r>
            <a:r>
              <a:rPr lang="en-US" sz="1600" spc="-5" dirty="0">
                <a:cs typeface="Perpetua"/>
              </a:rPr>
              <a:t>in Spite of MS. </a:t>
            </a:r>
            <a:r>
              <a:rPr lang="en-US" sz="1600" spc="-40" dirty="0" err="1">
                <a:cs typeface="Perpetua"/>
              </a:rPr>
              <a:t>N.p</a:t>
            </a:r>
            <a:r>
              <a:rPr lang="en-US" sz="1600" spc="-40" dirty="0">
                <a:cs typeface="Perpetua"/>
              </a:rPr>
              <a:t>., </a:t>
            </a:r>
            <a:r>
              <a:rPr lang="en-US" sz="1600" spc="-30" dirty="0" err="1">
                <a:cs typeface="Perpetua"/>
              </a:rPr>
              <a:t>n.d.Web</a:t>
            </a:r>
            <a:r>
              <a:rPr lang="en-US" sz="1600" spc="-30" dirty="0">
                <a:cs typeface="Perpetua"/>
              </a:rPr>
              <a:t>. </a:t>
            </a:r>
            <a:r>
              <a:rPr lang="en-US" sz="1600" spc="-5" dirty="0">
                <a:cs typeface="Perpetua"/>
              </a:rPr>
              <a:t>21 Oct. 2012.                                                                              </a:t>
            </a:r>
            <a:r>
              <a:rPr lang="en-US" sz="1600" spc="-215" dirty="0">
                <a:cs typeface="Perpetua"/>
              </a:rPr>
              <a:t> </a:t>
            </a:r>
            <a:r>
              <a:rPr lang="en-US" sz="1600" u="sng" spc="-15" dirty="0">
                <a:solidFill>
                  <a:srgbClr val="CC9900"/>
                </a:solidFill>
                <a:uFill>
                  <a:solidFill>
                    <a:srgbClr val="CC9900"/>
                  </a:solidFill>
                </a:uFill>
                <a:cs typeface="Perpetua"/>
                <a:hlinkClick r:id="rId2"/>
              </a:rPr>
              <a:t>http://www.life-in- </a:t>
            </a:r>
            <a:r>
              <a:rPr lang="en-US" sz="1600" spc="-15" dirty="0">
                <a:solidFill>
                  <a:srgbClr val="CC9900"/>
                </a:solidFill>
                <a:cs typeface="Perpetua"/>
              </a:rPr>
              <a:t> </a:t>
            </a:r>
            <a:r>
              <a:rPr lang="en-US" sz="1600" u="sng" spc="-5" dirty="0">
                <a:solidFill>
                  <a:srgbClr val="CC9900"/>
                </a:solidFill>
                <a:uFill>
                  <a:solidFill>
                    <a:srgbClr val="CC9900"/>
                  </a:solidFill>
                </a:uFill>
                <a:cs typeface="Perpetua"/>
                <a:hlinkClick r:id="rId2"/>
              </a:rPr>
              <a:t>spite-of-ms.com/multiplesclerosispictures.html</a:t>
            </a:r>
            <a:endParaRPr lang="en-US" sz="1600" dirty="0">
              <a:cs typeface="Perpetua"/>
            </a:endParaRPr>
          </a:p>
          <a:p>
            <a:pPr marL="355600" marR="3040380" lvl="1"/>
            <a:r>
              <a:rPr lang="en-US" sz="1600" dirty="0">
                <a:cs typeface="Perpetua"/>
              </a:rPr>
              <a:t>"Intraparietal </a:t>
            </a:r>
            <a:r>
              <a:rPr lang="en-US" sz="1600" spc="-10" dirty="0">
                <a:cs typeface="Perpetua"/>
              </a:rPr>
              <a:t>Sulcus." Wikipedia.org. </a:t>
            </a:r>
            <a:r>
              <a:rPr lang="en-US" sz="1600" spc="-40" dirty="0" err="1">
                <a:cs typeface="Perpetua"/>
              </a:rPr>
              <a:t>N.p</a:t>
            </a:r>
            <a:r>
              <a:rPr lang="en-US" sz="1600" spc="-40" dirty="0">
                <a:cs typeface="Perpetua"/>
              </a:rPr>
              <a:t>., </a:t>
            </a:r>
            <a:r>
              <a:rPr lang="en-US" sz="1600" spc="-30" dirty="0" err="1">
                <a:cs typeface="Perpetua"/>
              </a:rPr>
              <a:t>n.d.Web</a:t>
            </a:r>
            <a:r>
              <a:rPr lang="en-US" sz="1600" spc="-30" dirty="0">
                <a:cs typeface="Perpetua"/>
              </a:rPr>
              <a:t>. </a:t>
            </a:r>
            <a:r>
              <a:rPr lang="en-US" sz="1600" spc="-5" dirty="0">
                <a:cs typeface="Perpetua"/>
              </a:rPr>
              <a:t>21 Oct.  2012. </a:t>
            </a:r>
            <a:r>
              <a:rPr lang="en-US" sz="1600" u="sng" spc="-5" dirty="0">
                <a:solidFill>
                  <a:srgbClr val="CC9900"/>
                </a:solidFill>
                <a:uFill>
                  <a:solidFill>
                    <a:srgbClr val="CC9900"/>
                  </a:solidFill>
                </a:uFill>
                <a:cs typeface="Perpetua"/>
                <a:hlinkClick r:id="rId3"/>
              </a:rPr>
              <a:t>http://en.wikipedia.org/wiki/Intraparietal_sulcus</a:t>
            </a:r>
            <a:endParaRPr lang="en-US" sz="1600" dirty="0">
              <a:cs typeface="Perpetua"/>
            </a:endParaRPr>
          </a:p>
          <a:p>
            <a:pPr marL="355600" marR="1577975" lvl="1"/>
            <a:r>
              <a:rPr lang="en-US" sz="1600" spc="-20" dirty="0">
                <a:cs typeface="Perpetua"/>
              </a:rPr>
              <a:t>"Various </a:t>
            </a:r>
            <a:r>
              <a:rPr lang="en-US" sz="1600" spc="-10" dirty="0">
                <a:cs typeface="Perpetua"/>
              </a:rPr>
              <a:t>Images." </a:t>
            </a:r>
            <a:r>
              <a:rPr lang="en-US" sz="1600" u="sng" spc="-5" dirty="0">
                <a:uFill>
                  <a:solidFill>
                    <a:srgbClr val="CC9900"/>
                  </a:solidFill>
                </a:uFill>
                <a:cs typeface="Perpetua"/>
              </a:rPr>
              <a:t>Microsoft</a:t>
            </a:r>
            <a:r>
              <a:rPr lang="en-US" sz="1600" spc="-5" dirty="0">
                <a:solidFill>
                  <a:srgbClr val="CC9900"/>
                </a:solidFill>
                <a:cs typeface="Perpetua"/>
              </a:rPr>
              <a:t> </a:t>
            </a:r>
            <a:r>
              <a:rPr lang="en-US" sz="1600" spc="-5" dirty="0">
                <a:cs typeface="Perpetua"/>
              </a:rPr>
              <a:t>Office on Line. </a:t>
            </a:r>
            <a:r>
              <a:rPr lang="en-US" sz="1600" spc="-40" dirty="0" err="1">
                <a:cs typeface="Perpetua"/>
              </a:rPr>
              <a:t>N.p</a:t>
            </a:r>
            <a:r>
              <a:rPr lang="en-US" sz="1600" spc="-40" dirty="0">
                <a:cs typeface="Perpetua"/>
              </a:rPr>
              <a:t>., </a:t>
            </a:r>
            <a:r>
              <a:rPr lang="en-US" sz="1600" spc="-30" dirty="0" err="1">
                <a:cs typeface="Perpetua"/>
              </a:rPr>
              <a:t>n.d.Web</a:t>
            </a:r>
            <a:r>
              <a:rPr lang="en-US" sz="1600" spc="-30" dirty="0">
                <a:cs typeface="Perpetua"/>
              </a:rPr>
              <a:t>. </a:t>
            </a:r>
            <a:r>
              <a:rPr lang="en-US" sz="1600" spc="-5" dirty="0">
                <a:cs typeface="Perpetua"/>
              </a:rPr>
              <a:t>21 Oct. 2012.                                     </a:t>
            </a:r>
            <a:r>
              <a:rPr lang="en-US" sz="1600" u="sng" spc="-5" dirty="0">
                <a:solidFill>
                  <a:srgbClr val="CC9900"/>
                </a:solidFill>
                <a:uFill>
                  <a:solidFill>
                    <a:srgbClr val="CC9900"/>
                  </a:solidFill>
                </a:uFill>
                <a:cs typeface="Perpetua"/>
                <a:hlinkClick r:id="rId4"/>
              </a:rPr>
              <a:t>http://office.microsoft.com/en- </a:t>
            </a:r>
            <a:r>
              <a:rPr lang="en-US" sz="1600" spc="-5" dirty="0">
                <a:solidFill>
                  <a:srgbClr val="CC9900"/>
                </a:solidFill>
                <a:cs typeface="Perpetua"/>
              </a:rPr>
              <a:t> </a:t>
            </a:r>
            <a:r>
              <a:rPr lang="en-US" sz="1600" u="sng" spc="-5" dirty="0">
                <a:solidFill>
                  <a:srgbClr val="CC9900"/>
                </a:solidFill>
                <a:uFill>
                  <a:solidFill>
                    <a:srgbClr val="CC9900"/>
                  </a:solidFill>
                </a:uFill>
                <a:cs typeface="Perpetua"/>
                <a:hlinkClick r:id="rId4"/>
              </a:rPr>
              <a:t>us/images/??Origin=EC790014051033&amp;CTT=6&amp;ver=12&amp;app=powerpnt.exe</a:t>
            </a:r>
            <a:endParaRPr lang="en-US" sz="1600" dirty="0">
              <a:cs typeface="Perpetua"/>
            </a:endParaRPr>
          </a:p>
          <a:p>
            <a:pPr marL="12700">
              <a:spcBef>
                <a:spcPts val="819"/>
              </a:spcBef>
            </a:pPr>
            <a:r>
              <a:rPr lang="en-US" sz="1600" b="1" u="sng" spc="-35" dirty="0">
                <a:uFill>
                  <a:solidFill>
                    <a:srgbClr val="000000"/>
                  </a:solidFill>
                </a:uFill>
                <a:cs typeface="Perpetua"/>
              </a:rPr>
              <a:t>Textbooks</a:t>
            </a:r>
            <a:endParaRPr lang="en-US" sz="1600" dirty="0">
              <a:cs typeface="Perpetua"/>
            </a:endParaRPr>
          </a:p>
          <a:p>
            <a:pPr marL="389890" marR="5080" lvl="1">
              <a:lnSpc>
                <a:spcPct val="128400"/>
              </a:lnSpc>
              <a:spcBef>
                <a:spcPts val="15"/>
              </a:spcBef>
            </a:pPr>
            <a:r>
              <a:rPr lang="en-US" sz="1600" spc="-5" dirty="0" err="1"/>
              <a:t>Kasschau</a:t>
            </a:r>
            <a:r>
              <a:rPr lang="en-US" sz="1600" spc="-5" dirty="0"/>
              <a:t>, R.A. (</a:t>
            </a:r>
            <a:r>
              <a:rPr lang="en-US" sz="1600" spc="-10" dirty="0"/>
              <a:t>2002) </a:t>
            </a:r>
            <a:r>
              <a:rPr lang="en-US" sz="1600" i="1" spc="-5" dirty="0">
                <a:cs typeface="Perpetua"/>
              </a:rPr>
              <a:t>Understanding </a:t>
            </a:r>
            <a:r>
              <a:rPr lang="en-US" sz="1600" i="1" spc="-20" dirty="0">
                <a:cs typeface="Perpetua"/>
              </a:rPr>
              <a:t>Psychology. </a:t>
            </a:r>
            <a:r>
              <a:rPr lang="en-US" sz="1600" spc="-20" dirty="0" err="1"/>
              <a:t>NewYork</a:t>
            </a:r>
            <a:r>
              <a:rPr lang="en-US" sz="1600" spc="-20" dirty="0"/>
              <a:t>: </a:t>
            </a:r>
            <a:r>
              <a:rPr lang="en-US" sz="1600" spc="-10" dirty="0"/>
              <a:t>Glencoe/McGraw-Hill  </a:t>
            </a:r>
            <a:r>
              <a:rPr lang="en-US" sz="1600" spc="-5" dirty="0"/>
              <a:t>School </a:t>
            </a:r>
            <a:r>
              <a:rPr lang="en-US" sz="1600" spc="-25" dirty="0"/>
              <a:t>Pub.</a:t>
            </a:r>
            <a:r>
              <a:rPr lang="en-US" sz="1600" spc="-20" dirty="0"/>
              <a:t> </a:t>
            </a:r>
            <a:r>
              <a:rPr lang="en-US" sz="1600" spc="-30" dirty="0"/>
              <a:t>Co.</a:t>
            </a:r>
          </a:p>
          <a:p>
            <a:pPr marL="12700">
              <a:spcBef>
                <a:spcPts val="910"/>
              </a:spcBef>
            </a:pPr>
            <a:r>
              <a:rPr lang="en-US" sz="1600" b="1" u="sng" spc="-40" dirty="0">
                <a:uFill>
                  <a:solidFill>
                    <a:srgbClr val="000000"/>
                  </a:solidFill>
                </a:uFill>
                <a:cs typeface="Perpetua"/>
              </a:rPr>
              <a:t>Websites</a:t>
            </a:r>
            <a:endParaRPr lang="en-US" sz="1600" dirty="0">
              <a:cs typeface="Perpetua"/>
            </a:endParaRPr>
          </a:p>
          <a:p>
            <a:pPr marL="355600" lvl="1">
              <a:spcBef>
                <a:spcPts val="520"/>
              </a:spcBef>
            </a:pPr>
            <a:r>
              <a:rPr lang="en-US" sz="1600" spc="-5" dirty="0" err="1">
                <a:cs typeface="Perpetua"/>
              </a:rPr>
              <a:t>KidsHealth</a:t>
            </a:r>
            <a:endParaRPr lang="en-US" sz="1600" dirty="0">
              <a:cs typeface="Perpetua"/>
            </a:endParaRPr>
          </a:p>
          <a:p>
            <a:pPr marL="355600" marR="5080" lvl="2" indent="0">
              <a:lnSpc>
                <a:spcPts val="1400"/>
              </a:lnSpc>
              <a:spcBef>
                <a:spcPts val="625"/>
              </a:spcBef>
              <a:buNone/>
            </a:pPr>
            <a:r>
              <a:rPr lang="en-US" sz="1600" spc="-5" dirty="0">
                <a:cs typeface="Perpetua"/>
              </a:rPr>
              <a:t>#1 most-trusted </a:t>
            </a:r>
            <a:r>
              <a:rPr lang="en-US" sz="1600" spc="-10" dirty="0">
                <a:cs typeface="Perpetua"/>
              </a:rPr>
              <a:t>source for </a:t>
            </a:r>
            <a:r>
              <a:rPr lang="en-US" sz="1600" spc="-15" dirty="0">
                <a:cs typeface="Perpetua"/>
              </a:rPr>
              <a:t>physician-reviewed </a:t>
            </a:r>
            <a:r>
              <a:rPr lang="en-US" sz="1600" spc="-5" dirty="0">
                <a:cs typeface="Perpetua"/>
              </a:rPr>
              <a:t>information </a:t>
            </a:r>
            <a:r>
              <a:rPr lang="en-US" sz="1600" spc="-10" dirty="0">
                <a:cs typeface="Perpetua"/>
              </a:rPr>
              <a:t>and advice on </a:t>
            </a:r>
            <a:r>
              <a:rPr lang="en-US" sz="1600" spc="-5" dirty="0">
                <a:cs typeface="Perpetua"/>
              </a:rPr>
              <a:t>children's health </a:t>
            </a:r>
            <a:r>
              <a:rPr lang="en-US" sz="1600" spc="-10" dirty="0">
                <a:cs typeface="Perpetua"/>
              </a:rPr>
              <a:t>and parenting issues. </a:t>
            </a:r>
            <a:r>
              <a:rPr lang="en-US" sz="1600" spc="-25" dirty="0">
                <a:cs typeface="Perpetua"/>
              </a:rPr>
              <a:t>For  </a:t>
            </a:r>
            <a:r>
              <a:rPr lang="en-US" sz="1600" spc="-10" dirty="0">
                <a:cs typeface="Perpetua"/>
              </a:rPr>
              <a:t>parents, </a:t>
            </a:r>
            <a:r>
              <a:rPr lang="en-US" sz="1600" spc="-5" dirty="0">
                <a:cs typeface="Perpetua"/>
              </a:rPr>
              <a:t>kids,</a:t>
            </a:r>
            <a:r>
              <a:rPr lang="en-US" sz="1600" spc="-95" dirty="0">
                <a:cs typeface="Perpetua"/>
              </a:rPr>
              <a:t> </a:t>
            </a:r>
            <a:r>
              <a:rPr lang="en-US" sz="1600" spc="-5" dirty="0">
                <a:cs typeface="Perpetua"/>
              </a:rPr>
              <a:t>teens</a:t>
            </a:r>
            <a:r>
              <a:rPr lang="en-US" sz="1600" dirty="0">
                <a:cs typeface="Perpetua"/>
              </a:rPr>
              <a:t> </a:t>
            </a:r>
            <a:r>
              <a:rPr lang="en-US" sz="1600" u="sng" spc="-15" dirty="0">
                <a:solidFill>
                  <a:srgbClr val="CC9900"/>
                </a:solidFill>
                <a:uFill>
                  <a:solidFill>
                    <a:srgbClr val="CC9900"/>
                  </a:solidFill>
                </a:uFill>
                <a:cs typeface="Perpetua"/>
                <a:hlinkClick r:id="rId5"/>
              </a:rPr>
              <a:t>www.kidshealth.org</a:t>
            </a:r>
            <a:endParaRPr lang="en-US" sz="1600" dirty="0">
              <a:cs typeface="Perpetua"/>
            </a:endParaRPr>
          </a:p>
          <a:p>
            <a:pPr marL="355600" lvl="1"/>
            <a:r>
              <a:rPr lang="en-US" sz="1600" spc="-10" dirty="0">
                <a:cs typeface="Perpetua"/>
              </a:rPr>
              <a:t>Brain</a:t>
            </a:r>
            <a:r>
              <a:rPr lang="en-US" sz="1600" spc="-5" dirty="0">
                <a:cs typeface="Perpetua"/>
              </a:rPr>
              <a:t> </a:t>
            </a:r>
            <a:r>
              <a:rPr lang="en-US" sz="1600" spc="-15" dirty="0">
                <a:cs typeface="Perpetua"/>
              </a:rPr>
              <a:t>Facts</a:t>
            </a:r>
            <a:endParaRPr lang="en-US" sz="1600" dirty="0">
              <a:cs typeface="Perpetua"/>
            </a:endParaRPr>
          </a:p>
          <a:p>
            <a:pPr marL="355600" marR="90805" lvl="2" indent="0">
              <a:lnSpc>
                <a:spcPts val="1400"/>
              </a:lnSpc>
              <a:spcBef>
                <a:spcPts val="625"/>
              </a:spcBef>
              <a:buNone/>
            </a:pPr>
            <a:r>
              <a:rPr lang="en-US" sz="1600" dirty="0">
                <a:cs typeface="Perpetua"/>
              </a:rPr>
              <a:t>Learn </a:t>
            </a:r>
            <a:r>
              <a:rPr lang="en-US" sz="1600" spc="-5" dirty="0">
                <a:cs typeface="Perpetua"/>
              </a:rPr>
              <a:t>the basics </a:t>
            </a:r>
            <a:r>
              <a:rPr lang="en-US" sz="1600" spc="-10" dirty="0">
                <a:cs typeface="Perpetua"/>
              </a:rPr>
              <a:t>of </a:t>
            </a:r>
            <a:r>
              <a:rPr lang="en-US" sz="1600" spc="-20" dirty="0">
                <a:cs typeface="Perpetua"/>
              </a:rPr>
              <a:t>how </a:t>
            </a:r>
            <a:r>
              <a:rPr lang="en-US" sz="1600" spc="-5" dirty="0">
                <a:cs typeface="Perpetua"/>
              </a:rPr>
              <a:t>the </a:t>
            </a:r>
            <a:r>
              <a:rPr lang="en-US" sz="1600" spc="-20" dirty="0">
                <a:cs typeface="Perpetua"/>
              </a:rPr>
              <a:t>brain’s </a:t>
            </a:r>
            <a:r>
              <a:rPr lang="en-US" sz="1600" spc="-10" dirty="0">
                <a:cs typeface="Perpetua"/>
              </a:rPr>
              <a:t>100 </a:t>
            </a:r>
            <a:r>
              <a:rPr lang="en-US" sz="1600" spc="-5" dirty="0">
                <a:cs typeface="Perpetua"/>
              </a:rPr>
              <a:t>billion nerve cells </a:t>
            </a:r>
            <a:r>
              <a:rPr lang="en-US" sz="1600" spc="-10" dirty="0">
                <a:cs typeface="Perpetua"/>
              </a:rPr>
              <a:t>are </a:t>
            </a:r>
            <a:r>
              <a:rPr lang="en-US" sz="1600" spc="-5" dirty="0">
                <a:cs typeface="Perpetua"/>
              </a:rPr>
              <a:t>born, </a:t>
            </a:r>
            <a:r>
              <a:rPr lang="en-US" sz="1600" spc="-45" dirty="0">
                <a:cs typeface="Perpetua"/>
              </a:rPr>
              <a:t>grow, </a:t>
            </a:r>
            <a:r>
              <a:rPr lang="en-US" sz="1600" spc="-10" dirty="0">
                <a:cs typeface="Perpetua"/>
              </a:rPr>
              <a:t>connect, and function. </a:t>
            </a:r>
            <a:r>
              <a:rPr lang="en-US" sz="1600" spc="-15" dirty="0">
                <a:cs typeface="Perpetua"/>
              </a:rPr>
              <a:t>Neuroanatomy; </a:t>
            </a:r>
            <a:r>
              <a:rPr lang="en-US" sz="1600" spc="-5" dirty="0">
                <a:cs typeface="Perpetua"/>
              </a:rPr>
              <a:t>Cell  </a:t>
            </a:r>
            <a:r>
              <a:rPr lang="en-US" sz="1600" spc="-10" dirty="0">
                <a:cs typeface="Perpetua"/>
              </a:rPr>
              <a:t>Communication; Brain</a:t>
            </a:r>
            <a:r>
              <a:rPr lang="en-US" sz="1600" b="1" spc="-5" dirty="0">
                <a:cs typeface="Perpetua"/>
              </a:rPr>
              <a:t> </a:t>
            </a:r>
            <a:r>
              <a:rPr lang="en-US" sz="1600" spc="-10" dirty="0">
                <a:cs typeface="Perpetua"/>
              </a:rPr>
              <a:t>Development. </a:t>
            </a:r>
            <a:r>
              <a:rPr lang="en-US" sz="1600" u="sng" spc="-25" dirty="0">
                <a:solidFill>
                  <a:srgbClr val="CC9900"/>
                </a:solidFill>
                <a:uFill>
                  <a:solidFill>
                    <a:srgbClr val="CC9900"/>
                  </a:solidFill>
                </a:uFill>
                <a:cs typeface="Perpetua"/>
                <a:hlinkClick r:id="rId6"/>
              </a:rPr>
              <a:t>www.brainfacts.org</a:t>
            </a:r>
            <a:endParaRPr lang="en-US" sz="1600" dirty="0">
              <a:cs typeface="Perpetua"/>
            </a:endParaRPr>
          </a:p>
          <a:p>
            <a:pPr marL="120650" marR="5080" indent="-73660">
              <a:lnSpc>
                <a:spcPct val="128400"/>
              </a:lnSpc>
              <a:spcBef>
                <a:spcPts val="15"/>
              </a:spcBef>
            </a:pPr>
            <a:endParaRPr lang="en-US" sz="1400" dirty="0">
              <a:cs typeface="Perpetua"/>
            </a:endParaRPr>
          </a:p>
          <a:p>
            <a:endParaRPr lang="en-US" sz="1400" dirty="0"/>
          </a:p>
        </p:txBody>
      </p:sp>
    </p:spTree>
    <p:extLst>
      <p:ext uri="{BB962C8B-B14F-4D97-AF65-F5344CB8AC3E}">
        <p14:creationId xmlns:p14="http://schemas.microsoft.com/office/powerpoint/2010/main" val="349979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522A2-CB38-41DA-862E-A163B0B3845A}"/>
              </a:ext>
            </a:extLst>
          </p:cNvPr>
          <p:cNvSpPr>
            <a:spLocks noGrp="1"/>
          </p:cNvSpPr>
          <p:nvPr>
            <p:ph type="title"/>
          </p:nvPr>
        </p:nvSpPr>
        <p:spPr/>
        <p:txBody>
          <a:bodyPr/>
          <a:lstStyle/>
          <a:p>
            <a:r>
              <a:rPr lang="en-US" dirty="0"/>
              <a:t>Did You Know…</a:t>
            </a:r>
          </a:p>
        </p:txBody>
      </p:sp>
      <p:sp>
        <p:nvSpPr>
          <p:cNvPr id="4" name="Content Placeholder 3">
            <a:extLst>
              <a:ext uri="{FF2B5EF4-FFF2-40B4-BE49-F238E27FC236}">
                <a16:creationId xmlns:a16="http://schemas.microsoft.com/office/drawing/2014/main" id="{97CEEA48-6D54-409C-8C86-E7DF7BFB44A0}"/>
              </a:ext>
            </a:extLst>
          </p:cNvPr>
          <p:cNvSpPr>
            <a:spLocks noGrp="1"/>
          </p:cNvSpPr>
          <p:nvPr>
            <p:ph sz="half" idx="1"/>
          </p:nvPr>
        </p:nvSpPr>
        <p:spPr/>
        <p:txBody>
          <a:bodyPr/>
          <a:lstStyle/>
          <a:p>
            <a:pPr lvl="1"/>
            <a:r>
              <a:rPr lang="en-US" dirty="0"/>
              <a:t>There over a billion nerve cells in the  human body.</a:t>
            </a:r>
          </a:p>
          <a:p>
            <a:pPr lvl="1"/>
            <a:r>
              <a:rPr lang="en-US" dirty="0"/>
              <a:t>Nerves can carry signals at 100 meters per  second.</a:t>
            </a:r>
          </a:p>
          <a:p>
            <a:pPr lvl="1"/>
            <a:r>
              <a:rPr lang="en-US" dirty="0"/>
              <a:t>If all your neurons were lined up, they  would form a 600 mile long line.</a:t>
            </a:r>
          </a:p>
          <a:p>
            <a:pPr lvl="1"/>
            <a:r>
              <a:rPr lang="en-US" dirty="0"/>
              <a:t>Neurons are the largest cell in the body;  they do not undergo the process of mitosis.</a:t>
            </a:r>
          </a:p>
          <a:p>
            <a:pPr lvl="1"/>
            <a:endParaRPr lang="en-US" dirty="0"/>
          </a:p>
          <a:p>
            <a:endParaRPr lang="en-US" dirty="0"/>
          </a:p>
        </p:txBody>
      </p:sp>
      <p:sp>
        <p:nvSpPr>
          <p:cNvPr id="7" name="object 4">
            <a:extLst>
              <a:ext uri="{FF2B5EF4-FFF2-40B4-BE49-F238E27FC236}">
                <a16:creationId xmlns:a16="http://schemas.microsoft.com/office/drawing/2014/main" id="{B23A84BF-AF2D-4FAC-AF26-4235150A0B7D}"/>
              </a:ext>
            </a:extLst>
          </p:cNvPr>
          <p:cNvSpPr/>
          <p:nvPr/>
        </p:nvSpPr>
        <p:spPr>
          <a:xfrm>
            <a:off x="7430353" y="1420420"/>
            <a:ext cx="2895594" cy="3809918"/>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654782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B5047-608B-4729-9A40-1F371D103277}"/>
              </a:ext>
            </a:extLst>
          </p:cNvPr>
          <p:cNvSpPr>
            <a:spLocks noGrp="1"/>
          </p:cNvSpPr>
          <p:nvPr>
            <p:ph type="title"/>
          </p:nvPr>
        </p:nvSpPr>
        <p:spPr/>
        <p:txBody>
          <a:bodyPr/>
          <a:lstStyle/>
          <a:p>
            <a:r>
              <a:rPr lang="en-US" dirty="0"/>
              <a:t>Nervous System</a:t>
            </a:r>
          </a:p>
        </p:txBody>
      </p:sp>
      <p:sp>
        <p:nvSpPr>
          <p:cNvPr id="3" name="Content Placeholder 2">
            <a:extLst>
              <a:ext uri="{FF2B5EF4-FFF2-40B4-BE49-F238E27FC236}">
                <a16:creationId xmlns:a16="http://schemas.microsoft.com/office/drawing/2014/main" id="{A72AC733-924E-4AB4-B518-EE19D2209F04}"/>
              </a:ext>
            </a:extLst>
          </p:cNvPr>
          <p:cNvSpPr>
            <a:spLocks noGrp="1"/>
          </p:cNvSpPr>
          <p:nvPr>
            <p:ph sz="half" idx="1"/>
          </p:nvPr>
        </p:nvSpPr>
        <p:spPr/>
        <p:txBody>
          <a:bodyPr/>
          <a:lstStyle/>
          <a:p>
            <a:r>
              <a:rPr lang="en-US" dirty="0"/>
              <a:t>The nervous system controls:</a:t>
            </a:r>
          </a:p>
          <a:p>
            <a:pPr lvl="1"/>
            <a:r>
              <a:rPr lang="en-US" dirty="0"/>
              <a:t>Emotions</a:t>
            </a:r>
          </a:p>
          <a:p>
            <a:pPr lvl="1"/>
            <a:r>
              <a:rPr lang="en-US" dirty="0"/>
              <a:t>Movements</a:t>
            </a:r>
          </a:p>
          <a:p>
            <a:pPr lvl="1"/>
            <a:r>
              <a:rPr lang="en-US" dirty="0"/>
              <a:t>Thinking</a:t>
            </a:r>
          </a:p>
          <a:p>
            <a:pPr lvl="1"/>
            <a:r>
              <a:rPr lang="en-US" dirty="0"/>
              <a:t>Behavior</a:t>
            </a:r>
          </a:p>
          <a:p>
            <a:pPr lvl="1"/>
            <a:endParaRPr lang="en-US" dirty="0"/>
          </a:p>
          <a:p>
            <a:pPr lvl="1"/>
            <a:endParaRPr lang="en-US" dirty="0"/>
          </a:p>
          <a:p>
            <a:endParaRPr lang="en-US" dirty="0"/>
          </a:p>
        </p:txBody>
      </p:sp>
      <p:sp>
        <p:nvSpPr>
          <p:cNvPr id="5" name="object 4">
            <a:extLst>
              <a:ext uri="{FF2B5EF4-FFF2-40B4-BE49-F238E27FC236}">
                <a16:creationId xmlns:a16="http://schemas.microsoft.com/office/drawing/2014/main" id="{05921D3E-B4EB-4B0C-80A0-EAE6ECA4C038}"/>
              </a:ext>
            </a:extLst>
          </p:cNvPr>
          <p:cNvSpPr/>
          <p:nvPr/>
        </p:nvSpPr>
        <p:spPr>
          <a:xfrm>
            <a:off x="5880495" y="1420420"/>
            <a:ext cx="5261582" cy="4213464"/>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28686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5F5C-DA40-4890-9AC5-CBAC3E8674BA}"/>
              </a:ext>
            </a:extLst>
          </p:cNvPr>
          <p:cNvSpPr>
            <a:spLocks noGrp="1"/>
          </p:cNvSpPr>
          <p:nvPr>
            <p:ph type="title"/>
          </p:nvPr>
        </p:nvSpPr>
        <p:spPr/>
        <p:txBody>
          <a:bodyPr/>
          <a:lstStyle/>
          <a:p>
            <a:r>
              <a:rPr lang="en-US" dirty="0"/>
              <a:t>Nervous System</a:t>
            </a:r>
          </a:p>
        </p:txBody>
      </p:sp>
      <p:sp>
        <p:nvSpPr>
          <p:cNvPr id="3" name="Content Placeholder 2">
            <a:extLst>
              <a:ext uri="{FF2B5EF4-FFF2-40B4-BE49-F238E27FC236}">
                <a16:creationId xmlns:a16="http://schemas.microsoft.com/office/drawing/2014/main" id="{452305FE-2C17-4A0D-8C42-C5E2CFA2B2A4}"/>
              </a:ext>
            </a:extLst>
          </p:cNvPr>
          <p:cNvSpPr>
            <a:spLocks noGrp="1"/>
          </p:cNvSpPr>
          <p:nvPr>
            <p:ph sz="half" idx="1"/>
          </p:nvPr>
        </p:nvSpPr>
        <p:spPr/>
        <p:txBody>
          <a:bodyPr/>
          <a:lstStyle/>
          <a:p>
            <a:r>
              <a:rPr lang="en-US" dirty="0"/>
              <a:t>Is divided into 2 parts:</a:t>
            </a:r>
          </a:p>
          <a:p>
            <a:pPr lvl="1"/>
            <a:r>
              <a:rPr lang="en-US" dirty="0"/>
              <a:t>Central Nervous System (CNS)</a:t>
            </a:r>
          </a:p>
          <a:p>
            <a:pPr lvl="2"/>
            <a:r>
              <a:rPr lang="en-US" dirty="0"/>
              <a:t>Brain and spinal cord</a:t>
            </a:r>
          </a:p>
          <a:p>
            <a:pPr lvl="1"/>
            <a:r>
              <a:rPr lang="en-US" dirty="0"/>
              <a:t>Peripheral Nervous System (PNS)</a:t>
            </a:r>
          </a:p>
          <a:p>
            <a:pPr lvl="2"/>
            <a:r>
              <a:rPr lang="en-US" dirty="0"/>
              <a:t>Smaller branches of the nerves</a:t>
            </a:r>
          </a:p>
          <a:p>
            <a:pPr lvl="2"/>
            <a:r>
              <a:rPr lang="en-US" dirty="0"/>
              <a:t>Skull and membranes protect the brain</a:t>
            </a:r>
          </a:p>
          <a:p>
            <a:pPr lvl="2"/>
            <a:r>
              <a:rPr lang="en-US" dirty="0"/>
              <a:t>Vertebrae and membranes  protect the spinal cord</a:t>
            </a:r>
          </a:p>
          <a:p>
            <a:endParaRPr lang="en-US" dirty="0"/>
          </a:p>
        </p:txBody>
      </p:sp>
      <p:sp>
        <p:nvSpPr>
          <p:cNvPr id="5" name="object 5">
            <a:extLst>
              <a:ext uri="{FF2B5EF4-FFF2-40B4-BE49-F238E27FC236}">
                <a16:creationId xmlns:a16="http://schemas.microsoft.com/office/drawing/2014/main" id="{4CFB79AE-1E51-4EE9-A255-836E0BA4661A}"/>
              </a:ext>
            </a:extLst>
          </p:cNvPr>
          <p:cNvSpPr/>
          <p:nvPr/>
        </p:nvSpPr>
        <p:spPr>
          <a:xfrm>
            <a:off x="7502013" y="1410856"/>
            <a:ext cx="3130955" cy="4743881"/>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30617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D9E0-4DC0-45D1-ADF2-F71AA9712497}"/>
              </a:ext>
            </a:extLst>
          </p:cNvPr>
          <p:cNvSpPr>
            <a:spLocks noGrp="1"/>
          </p:cNvSpPr>
          <p:nvPr>
            <p:ph type="title"/>
          </p:nvPr>
        </p:nvSpPr>
        <p:spPr/>
        <p:txBody>
          <a:bodyPr/>
          <a:lstStyle/>
          <a:p>
            <a:r>
              <a:rPr lang="en-US" dirty="0"/>
              <a:t>Neurons</a:t>
            </a:r>
          </a:p>
        </p:txBody>
      </p:sp>
      <p:sp>
        <p:nvSpPr>
          <p:cNvPr id="3" name="Content Placeholder 2">
            <a:extLst>
              <a:ext uri="{FF2B5EF4-FFF2-40B4-BE49-F238E27FC236}">
                <a16:creationId xmlns:a16="http://schemas.microsoft.com/office/drawing/2014/main" id="{88C0C38D-2B6E-4363-A424-B135ADC048EB}"/>
              </a:ext>
            </a:extLst>
          </p:cNvPr>
          <p:cNvSpPr>
            <a:spLocks noGrp="1"/>
          </p:cNvSpPr>
          <p:nvPr>
            <p:ph sz="half" idx="1"/>
          </p:nvPr>
        </p:nvSpPr>
        <p:spPr/>
        <p:txBody>
          <a:bodyPr/>
          <a:lstStyle/>
          <a:p>
            <a:r>
              <a:rPr lang="en-US" dirty="0"/>
              <a:t>Messages travel through these cells to and from  the brain.</a:t>
            </a:r>
          </a:p>
          <a:p>
            <a:pPr lvl="1"/>
            <a:r>
              <a:rPr lang="en-US" dirty="0"/>
              <a:t>Cell Body:	contains the nucleus and produces  energy</a:t>
            </a:r>
          </a:p>
          <a:p>
            <a:pPr lvl="1"/>
            <a:r>
              <a:rPr lang="en-US" dirty="0"/>
              <a:t>Dendrites:	receives impulses from other  neurons</a:t>
            </a:r>
          </a:p>
          <a:p>
            <a:pPr lvl="1"/>
            <a:r>
              <a:rPr lang="en-US" dirty="0"/>
              <a:t>Axon:	carries impulses away from the body toward the dendrites of the next neuron</a:t>
            </a:r>
          </a:p>
          <a:p>
            <a:endParaRPr lang="en-US" dirty="0"/>
          </a:p>
        </p:txBody>
      </p:sp>
      <p:pic>
        <p:nvPicPr>
          <p:cNvPr id="5" name="Picture 4">
            <a:extLst>
              <a:ext uri="{FF2B5EF4-FFF2-40B4-BE49-F238E27FC236}">
                <a16:creationId xmlns:a16="http://schemas.microsoft.com/office/drawing/2014/main" id="{09D89EFC-479C-4BAA-8935-48870417BF71}"/>
              </a:ext>
            </a:extLst>
          </p:cNvPr>
          <p:cNvPicPr>
            <a:picLocks noChangeAspect="1"/>
          </p:cNvPicPr>
          <p:nvPr/>
        </p:nvPicPr>
        <p:blipFill>
          <a:blip r:embed="rId3"/>
          <a:stretch>
            <a:fillRect/>
          </a:stretch>
        </p:blipFill>
        <p:spPr>
          <a:xfrm>
            <a:off x="6442241" y="1420420"/>
            <a:ext cx="5362810" cy="4017160"/>
          </a:xfrm>
          <a:prstGeom prst="rect">
            <a:avLst/>
          </a:prstGeom>
        </p:spPr>
      </p:pic>
    </p:spTree>
    <p:extLst>
      <p:ext uri="{BB962C8B-B14F-4D97-AF65-F5344CB8AC3E}">
        <p14:creationId xmlns:p14="http://schemas.microsoft.com/office/powerpoint/2010/main" val="90617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5D9E0-4DC0-45D1-ADF2-F71AA9712497}"/>
              </a:ext>
            </a:extLst>
          </p:cNvPr>
          <p:cNvSpPr>
            <a:spLocks noGrp="1"/>
          </p:cNvSpPr>
          <p:nvPr>
            <p:ph type="title"/>
          </p:nvPr>
        </p:nvSpPr>
        <p:spPr/>
        <p:txBody>
          <a:bodyPr/>
          <a:lstStyle/>
          <a:p>
            <a:r>
              <a:rPr lang="en-US" dirty="0"/>
              <a:t>Neurons</a:t>
            </a:r>
          </a:p>
        </p:txBody>
      </p:sp>
      <p:sp>
        <p:nvSpPr>
          <p:cNvPr id="3" name="Content Placeholder 2">
            <a:extLst>
              <a:ext uri="{FF2B5EF4-FFF2-40B4-BE49-F238E27FC236}">
                <a16:creationId xmlns:a16="http://schemas.microsoft.com/office/drawing/2014/main" id="{88C0C38D-2B6E-4363-A424-B135ADC048EB}"/>
              </a:ext>
            </a:extLst>
          </p:cNvPr>
          <p:cNvSpPr>
            <a:spLocks noGrp="1"/>
          </p:cNvSpPr>
          <p:nvPr>
            <p:ph sz="half" idx="1"/>
          </p:nvPr>
        </p:nvSpPr>
        <p:spPr/>
        <p:txBody>
          <a:bodyPr/>
          <a:lstStyle/>
          <a:p>
            <a:pPr lvl="1"/>
            <a:r>
              <a:rPr lang="en-US" dirty="0"/>
              <a:t>Myelin sheath: axons and speeds  transmissions of impulses</a:t>
            </a:r>
          </a:p>
          <a:p>
            <a:pPr lvl="1"/>
            <a:r>
              <a:rPr lang="en-US" dirty="0"/>
              <a:t>Synapse: is the space between the nerve cells</a:t>
            </a:r>
          </a:p>
          <a:p>
            <a:pPr lvl="1"/>
            <a:r>
              <a:rPr lang="en-US" dirty="0"/>
              <a:t>Neurotransmitters: chemicals released by  the neurons</a:t>
            </a:r>
          </a:p>
          <a:p>
            <a:r>
              <a:rPr lang="en-US" dirty="0"/>
              <a:t>Examples-</a:t>
            </a:r>
          </a:p>
          <a:p>
            <a:pPr lvl="2"/>
            <a:r>
              <a:rPr lang="en-US" dirty="0"/>
              <a:t>Dopamine: motivation/positive stress  </a:t>
            </a:r>
          </a:p>
          <a:p>
            <a:pPr lvl="2"/>
            <a:r>
              <a:rPr lang="en-US" dirty="0"/>
              <a:t>Glutamate: learning/memory  Serotonin: regulates sleep, mood</a:t>
            </a:r>
          </a:p>
          <a:p>
            <a:endParaRPr lang="en-US" dirty="0"/>
          </a:p>
        </p:txBody>
      </p:sp>
      <p:pic>
        <p:nvPicPr>
          <p:cNvPr id="4" name="Picture 3">
            <a:extLst>
              <a:ext uri="{FF2B5EF4-FFF2-40B4-BE49-F238E27FC236}">
                <a16:creationId xmlns:a16="http://schemas.microsoft.com/office/drawing/2014/main" id="{F074FF5D-A856-4AFA-9542-F84206683347}"/>
              </a:ext>
            </a:extLst>
          </p:cNvPr>
          <p:cNvPicPr>
            <a:picLocks noChangeAspect="1"/>
          </p:cNvPicPr>
          <p:nvPr/>
        </p:nvPicPr>
        <p:blipFill>
          <a:blip r:embed="rId3"/>
          <a:stretch>
            <a:fillRect/>
          </a:stretch>
        </p:blipFill>
        <p:spPr>
          <a:xfrm>
            <a:off x="6168678" y="1518740"/>
            <a:ext cx="5412061" cy="4056148"/>
          </a:xfrm>
          <a:prstGeom prst="rect">
            <a:avLst/>
          </a:prstGeom>
        </p:spPr>
      </p:pic>
    </p:spTree>
    <p:extLst>
      <p:ext uri="{BB962C8B-B14F-4D97-AF65-F5344CB8AC3E}">
        <p14:creationId xmlns:p14="http://schemas.microsoft.com/office/powerpoint/2010/main" val="76362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B6A4A-CE23-489B-AB14-9B9E45B3F902}"/>
              </a:ext>
            </a:extLst>
          </p:cNvPr>
          <p:cNvSpPr>
            <a:spLocks noGrp="1"/>
          </p:cNvSpPr>
          <p:nvPr>
            <p:ph type="title"/>
          </p:nvPr>
        </p:nvSpPr>
        <p:spPr/>
        <p:txBody>
          <a:bodyPr/>
          <a:lstStyle/>
          <a:p>
            <a:r>
              <a:rPr lang="en-US" dirty="0"/>
              <a:t>The Brain</a:t>
            </a:r>
          </a:p>
        </p:txBody>
      </p:sp>
      <p:sp>
        <p:nvSpPr>
          <p:cNvPr id="3" name="Content Placeholder 2">
            <a:extLst>
              <a:ext uri="{FF2B5EF4-FFF2-40B4-BE49-F238E27FC236}">
                <a16:creationId xmlns:a16="http://schemas.microsoft.com/office/drawing/2014/main" id="{B8C3F0B3-654A-4CF5-8FC5-D8F47C187847}"/>
              </a:ext>
            </a:extLst>
          </p:cNvPr>
          <p:cNvSpPr>
            <a:spLocks noGrp="1"/>
          </p:cNvSpPr>
          <p:nvPr>
            <p:ph sz="half" idx="1"/>
          </p:nvPr>
        </p:nvSpPr>
        <p:spPr/>
        <p:txBody>
          <a:bodyPr/>
          <a:lstStyle/>
          <a:p>
            <a:r>
              <a:rPr lang="en-US" dirty="0"/>
              <a:t>Did You Know…</a:t>
            </a:r>
          </a:p>
          <a:p>
            <a:endParaRPr lang="en-US" dirty="0"/>
          </a:p>
          <a:p>
            <a:pPr lvl="1"/>
            <a:r>
              <a:rPr lang="en-US" dirty="0"/>
              <a:t>The brain weighs about 3 pounds.</a:t>
            </a:r>
          </a:p>
          <a:p>
            <a:pPr lvl="1"/>
            <a:r>
              <a:rPr lang="en-US" dirty="0"/>
              <a:t>The right side of the brain controls the left side of  the body and the left side controls the right side of  the body.</a:t>
            </a:r>
          </a:p>
          <a:p>
            <a:endParaRPr lang="en-US" dirty="0"/>
          </a:p>
        </p:txBody>
      </p:sp>
      <p:sp>
        <p:nvSpPr>
          <p:cNvPr id="4" name="Content Placeholder 3">
            <a:extLst>
              <a:ext uri="{FF2B5EF4-FFF2-40B4-BE49-F238E27FC236}">
                <a16:creationId xmlns:a16="http://schemas.microsoft.com/office/drawing/2014/main" id="{E7E92DDC-735A-448C-B732-D66810D3E9F7}"/>
              </a:ext>
            </a:extLst>
          </p:cNvPr>
          <p:cNvSpPr>
            <a:spLocks noGrp="1"/>
          </p:cNvSpPr>
          <p:nvPr>
            <p:ph sz="half" idx="10"/>
          </p:nvPr>
        </p:nvSpPr>
        <p:spPr/>
        <p:txBody>
          <a:bodyPr/>
          <a:lstStyle/>
          <a:p>
            <a:r>
              <a:rPr lang="en-US" dirty="0"/>
              <a:t>Did You Know…</a:t>
            </a:r>
          </a:p>
          <a:p>
            <a:endParaRPr lang="en-US" dirty="0"/>
          </a:p>
          <a:p>
            <a:pPr lvl="1"/>
            <a:r>
              <a:rPr lang="en-US" dirty="0"/>
              <a:t>The brain is made up of 75% water.</a:t>
            </a:r>
          </a:p>
          <a:p>
            <a:pPr lvl="1"/>
            <a:r>
              <a:rPr lang="en-US" dirty="0"/>
              <a:t>There are no pain receptors in the brain,  therefore it can not feel pain.</a:t>
            </a:r>
          </a:p>
          <a:p>
            <a:pPr lvl="1"/>
            <a:r>
              <a:rPr lang="en-US" dirty="0"/>
              <a:t>The human brain is the fattest organ in the body.  It is about 60% fat.</a:t>
            </a:r>
          </a:p>
          <a:p>
            <a:endParaRPr lang="en-US" dirty="0"/>
          </a:p>
        </p:txBody>
      </p:sp>
    </p:spTree>
    <p:extLst>
      <p:ext uri="{BB962C8B-B14F-4D97-AF65-F5344CB8AC3E}">
        <p14:creationId xmlns:p14="http://schemas.microsoft.com/office/powerpoint/2010/main" val="335507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F47D-7BFB-447C-B876-5A4D9794A567}"/>
              </a:ext>
            </a:extLst>
          </p:cNvPr>
          <p:cNvSpPr>
            <a:spLocks noGrp="1"/>
          </p:cNvSpPr>
          <p:nvPr>
            <p:ph type="title"/>
          </p:nvPr>
        </p:nvSpPr>
        <p:spPr/>
        <p:txBody>
          <a:bodyPr/>
          <a:lstStyle/>
          <a:p>
            <a:r>
              <a:rPr lang="en-US" dirty="0"/>
              <a:t>Brain Anatomy</a:t>
            </a:r>
          </a:p>
        </p:txBody>
      </p:sp>
      <p:sp>
        <p:nvSpPr>
          <p:cNvPr id="3" name="Content Placeholder 2">
            <a:extLst>
              <a:ext uri="{FF2B5EF4-FFF2-40B4-BE49-F238E27FC236}">
                <a16:creationId xmlns:a16="http://schemas.microsoft.com/office/drawing/2014/main" id="{9176F965-AA6F-488B-A989-8A5983045D84}"/>
              </a:ext>
            </a:extLst>
          </p:cNvPr>
          <p:cNvSpPr>
            <a:spLocks noGrp="1"/>
          </p:cNvSpPr>
          <p:nvPr>
            <p:ph sz="half" idx="1"/>
          </p:nvPr>
        </p:nvSpPr>
        <p:spPr/>
        <p:txBody>
          <a:bodyPr/>
          <a:lstStyle/>
          <a:p>
            <a:r>
              <a:rPr lang="en-US" dirty="0"/>
              <a:t>The human brain is comprised of 3 parts:</a:t>
            </a:r>
          </a:p>
          <a:p>
            <a:pPr lvl="1"/>
            <a:r>
              <a:rPr lang="en-US" dirty="0"/>
              <a:t>Hindbrain</a:t>
            </a:r>
          </a:p>
          <a:p>
            <a:pPr lvl="1"/>
            <a:r>
              <a:rPr lang="en-US" dirty="0"/>
              <a:t>Midbrain</a:t>
            </a:r>
          </a:p>
          <a:p>
            <a:pPr lvl="1"/>
            <a:r>
              <a:rPr lang="en-US" dirty="0"/>
              <a:t>Forebrain</a:t>
            </a:r>
          </a:p>
          <a:p>
            <a:endParaRPr lang="en-US" dirty="0"/>
          </a:p>
        </p:txBody>
      </p:sp>
    </p:spTree>
    <p:extLst>
      <p:ext uri="{BB962C8B-B14F-4D97-AF65-F5344CB8AC3E}">
        <p14:creationId xmlns:p14="http://schemas.microsoft.com/office/powerpoint/2010/main" val="3391660657"/>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purl.org/dc/terms/"/>
    <ds:schemaRef ds:uri="56ea17bb-c96d-4826-b465-01eec0dd23dd"/>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05d88611-e516-4d1a-b12e-39107e78b3d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149</TotalTime>
  <Words>1092</Words>
  <Application>Microsoft Office PowerPoint</Application>
  <PresentationFormat>Widescreen</PresentationFormat>
  <Paragraphs>125</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.AppleSystemUIFont</vt:lpstr>
      <vt:lpstr>Arial</vt:lpstr>
      <vt:lpstr>Calibri</vt:lpstr>
      <vt:lpstr>Open Sans</vt:lpstr>
      <vt:lpstr>Open Sans SemiBold</vt:lpstr>
      <vt:lpstr>Perpetua</vt:lpstr>
      <vt:lpstr>2_Office Theme</vt:lpstr>
      <vt:lpstr>3_Office Theme</vt:lpstr>
      <vt:lpstr>Brain Power  Counseling and Mental Health </vt:lpstr>
      <vt:lpstr>PowerPoint Presentation</vt:lpstr>
      <vt:lpstr>Did You Know…</vt:lpstr>
      <vt:lpstr>Nervous System</vt:lpstr>
      <vt:lpstr>Nervous System</vt:lpstr>
      <vt:lpstr>Neurons</vt:lpstr>
      <vt:lpstr>Neurons</vt:lpstr>
      <vt:lpstr>The Brain</vt:lpstr>
      <vt:lpstr>Brain Anatomy</vt:lpstr>
      <vt:lpstr>Brain Anatomy - Hindbrain</vt:lpstr>
      <vt:lpstr>Brain Anatomy - Midbrain</vt:lpstr>
      <vt:lpstr>Brain Anatomy - Forebrain</vt:lpstr>
      <vt:lpstr>Brain Anatomy - Forebrain</vt:lpstr>
      <vt:lpstr>Brain Anatomy - Forebrain</vt:lpstr>
      <vt:lpstr>Famous Head Injury Case: Phineas Gage</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28</cp:revision>
  <cp:lastPrinted>2017-07-07T16:17:37Z</cp:lastPrinted>
  <dcterms:created xsi:type="dcterms:W3CDTF">2017-07-11T23:58:30Z</dcterms:created>
  <dcterms:modified xsi:type="dcterms:W3CDTF">2018-01-22T20:26:26Z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