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8"/>
  </p:notesMasterIdLst>
  <p:handoutMasterIdLst>
    <p:handoutMasterId r:id="rId19"/>
  </p:handoutMasterIdLst>
  <p:sldIdLst>
    <p:sldId id="322" r:id="rId6"/>
    <p:sldId id="319" r:id="rId7"/>
    <p:sldId id="324" r:id="rId8"/>
    <p:sldId id="325" r:id="rId9"/>
    <p:sldId id="326" r:id="rId10"/>
    <p:sldId id="327" r:id="rId11"/>
    <p:sldId id="330" r:id="rId12"/>
    <p:sldId id="331" r:id="rId13"/>
    <p:sldId id="332" r:id="rId14"/>
    <p:sldId id="334" r:id="rId15"/>
    <p:sldId id="335" r:id="rId16"/>
    <p:sldId id="328"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5137" autoAdjust="0"/>
  </p:normalViewPr>
  <p:slideViewPr>
    <p:cSldViewPr snapToGrid="0">
      <p:cViewPr varScale="1">
        <p:scale>
          <a:sx n="78" d="100"/>
          <a:sy n="78" d="100"/>
        </p:scale>
        <p:origin x="826"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1/25/2018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are just a few certificate programs that may be available. </a:t>
            </a:r>
          </a:p>
          <a:p>
            <a:r>
              <a:rPr lang="en-US" sz="1200" b="0" i="0" u="none" strike="noStrike" kern="1200" baseline="0" dirty="0">
                <a:solidFill>
                  <a:schemeClr val="tx1"/>
                </a:solidFill>
                <a:latin typeface="+mn-lt"/>
                <a:ea typeface="+mn-ea"/>
                <a:cs typeface="+mn-cs"/>
              </a:rPr>
              <a:t>Students may investigate other certificate programs at community colleges in their area.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10831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 sure to choose a program that meets your needs and finances. </a:t>
            </a:r>
          </a:p>
          <a:p>
            <a:r>
              <a:rPr lang="en-US" sz="1200" b="0" i="0" u="none" strike="noStrike" kern="1200" baseline="0" dirty="0">
                <a:solidFill>
                  <a:schemeClr val="tx1"/>
                </a:solidFill>
                <a:latin typeface="+mn-lt"/>
                <a:ea typeface="+mn-ea"/>
                <a:cs typeface="+mn-cs"/>
              </a:rPr>
              <a:t>Students may investigate other Associate Degree programs at community colleges in their area.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40207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Bachelor’s degree programs give in-depth training in one or more areas of study. </a:t>
            </a:r>
          </a:p>
          <a:p>
            <a:r>
              <a:rPr lang="en-US" sz="1200" b="0" i="0" u="none" strike="noStrike" kern="1200" baseline="0" dirty="0">
                <a:solidFill>
                  <a:schemeClr val="tx1"/>
                </a:solidFill>
                <a:latin typeface="+mn-lt"/>
                <a:ea typeface="+mn-ea"/>
                <a:cs typeface="+mn-cs"/>
              </a:rPr>
              <a:t>Students may investigate other Bachelor Degree programs at colleges in their area.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4779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many entry level jobs in quick-service or full-service restaurants. The work you do might be able to show you what career you may want to pursue. Examples: cashiers, dishwashers, and servers. </a:t>
            </a:r>
          </a:p>
          <a:p>
            <a:r>
              <a:rPr lang="en-US" sz="1200" b="0" i="0" u="none" strike="noStrike" kern="1200" baseline="0" dirty="0">
                <a:solidFill>
                  <a:schemeClr val="tx1"/>
                </a:solidFill>
                <a:latin typeface="+mn-lt"/>
                <a:ea typeface="+mn-ea"/>
                <a:cs typeface="+mn-cs"/>
              </a:rPr>
              <a:t>Discuss available employment opportunities in your local area. </a:t>
            </a:r>
          </a:p>
          <a:p>
            <a:r>
              <a:rPr lang="en-US" sz="1200" b="0" i="0" u="none" strike="noStrike" kern="1200" baseline="0" dirty="0">
                <a:solidFill>
                  <a:schemeClr val="tx1"/>
                </a:solidFill>
                <a:latin typeface="+mn-lt"/>
                <a:ea typeface="+mn-ea"/>
                <a:cs typeface="+mn-cs"/>
              </a:rPr>
              <a:t>The I-9 form is from the U.S. Citizen and Immigration Services to verify employment eligibility. </a:t>
            </a:r>
          </a:p>
          <a:p>
            <a:r>
              <a:rPr lang="en-US" sz="1200" b="0" i="0" u="none" strike="noStrike" kern="1200" baseline="0" dirty="0">
                <a:solidFill>
                  <a:schemeClr val="tx1"/>
                </a:solidFill>
                <a:latin typeface="+mn-lt"/>
                <a:ea typeface="+mn-ea"/>
                <a:cs typeface="+mn-cs"/>
              </a:rPr>
              <a:t>The W-4 form is from the Internal Revenue Service to withhold federal income tax.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55860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Professional foodservice organizations and foodservice industry associations usually offer apprenticeship programs.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78943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Some large corporations and hotels offer special training programs. They are trained so that the style of management is the same at all franchises. Usually the employee does not have to pay as corporations will sponsor the formal orientation procedures. </a:t>
            </a:r>
          </a:p>
          <a:p>
            <a:r>
              <a:rPr lang="en-US" sz="1200" b="1" i="0" u="none" strike="noStrike" kern="1200" baseline="0" dirty="0">
                <a:solidFill>
                  <a:schemeClr val="tx1"/>
                </a:solidFill>
                <a:latin typeface="+mn-lt"/>
                <a:ea typeface="+mn-ea"/>
                <a:cs typeface="+mn-cs"/>
              </a:rPr>
              <a:t>Inside Hamburger University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McDonald's training course is more than flipping burgers.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920067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Most military foodservice workers leave the military with useful job skills that will allow them to find foodservice jobs once they are out of the military. </a:t>
            </a:r>
          </a:p>
          <a:p>
            <a:r>
              <a:rPr lang="en-US" sz="1200" b="0" i="0" u="none" strike="noStrike" kern="1200" baseline="0" dirty="0">
                <a:solidFill>
                  <a:schemeClr val="tx1"/>
                </a:solidFill>
                <a:latin typeface="+mn-lt"/>
                <a:ea typeface="+mn-ea"/>
                <a:cs typeface="+mn-cs"/>
              </a:rPr>
              <a:t>Job rotation method is where entry-level employees are rotated, or given specific amounts of time on one job, and then moved through a series of jobs.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102699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Stress to students the need for updating their skills to keep up with current trends. </a:t>
            </a:r>
          </a:p>
          <a:p>
            <a:r>
              <a:rPr lang="en-US" sz="1200" b="0" i="0" u="none" strike="noStrike" kern="1200" baseline="0" dirty="0">
                <a:solidFill>
                  <a:schemeClr val="tx1"/>
                </a:solidFill>
                <a:latin typeface="+mn-lt"/>
                <a:ea typeface="+mn-ea"/>
                <a:cs typeface="+mn-cs"/>
              </a:rPr>
              <a:t>What other ways can students update their skills?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80907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Allow time for questions about the lesson.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4188035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irs.gov/pub/irs-pdf/fw4.pdf?portlet=103" TargetMode="External"/><Relationship Id="rId2" Type="http://schemas.openxmlformats.org/officeDocument/2006/relationships/hyperlink" Target="http://youtu.be/sICEmBpAPq0" TargetMode="External"/><Relationship Id="rId1" Type="http://schemas.openxmlformats.org/officeDocument/2006/relationships/slideLayout" Target="../slideLayouts/slideLayout3.xml"/><Relationship Id="rId5" Type="http://schemas.openxmlformats.org/officeDocument/2006/relationships/hyperlink" Target="https://www.texasworkprep.com/texasworkprep.htm" TargetMode="External"/><Relationship Id="rId4" Type="http://schemas.openxmlformats.org/officeDocument/2006/relationships/hyperlink" Target="http://www.bls.gov/oo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sICEmBpAPq0&amp;feature=youtu.b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477092"/>
            <a:ext cx="7462935" cy="4773333"/>
          </a:xfrm>
        </p:spPr>
        <p:txBody>
          <a:bodyPr>
            <a:normAutofit/>
          </a:bodyPr>
          <a:lstStyle/>
          <a:p>
            <a:r>
              <a:rPr lang="en-US" sz="6000" dirty="0"/>
              <a:t>Careers in the Food Industry</a:t>
            </a:r>
            <a:br>
              <a:rPr lang="en-US" sz="6000" dirty="0"/>
            </a:br>
            <a:br>
              <a:rPr lang="en-US" sz="6000" dirty="0"/>
            </a:br>
            <a:r>
              <a:rPr lang="en-US" sz="4000" dirty="0"/>
              <a:t>Connecting Education and Employment</a:t>
            </a:r>
            <a:endParaRPr lang="en-US" sz="60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DCBD-DE3C-4E1D-978D-129DB675A599}"/>
              </a:ext>
            </a:extLst>
          </p:cNvPr>
          <p:cNvSpPr>
            <a:spLocks noGrp="1"/>
          </p:cNvSpPr>
          <p:nvPr>
            <p:ph type="title"/>
          </p:nvPr>
        </p:nvSpPr>
        <p:spPr/>
        <p:txBody>
          <a:bodyPr/>
          <a:lstStyle/>
          <a:p>
            <a:r>
              <a:rPr lang="en-US" dirty="0"/>
              <a:t>Continued Education</a:t>
            </a:r>
          </a:p>
        </p:txBody>
      </p:sp>
      <p:sp>
        <p:nvSpPr>
          <p:cNvPr id="3" name="Content Placeholder 2">
            <a:extLst>
              <a:ext uri="{FF2B5EF4-FFF2-40B4-BE49-F238E27FC236}">
                <a16:creationId xmlns:a16="http://schemas.microsoft.com/office/drawing/2014/main" id="{D4A0356E-2377-4C65-B19C-0B530516730D}"/>
              </a:ext>
            </a:extLst>
          </p:cNvPr>
          <p:cNvSpPr>
            <a:spLocks noGrp="1"/>
          </p:cNvSpPr>
          <p:nvPr>
            <p:ph sz="half" idx="1"/>
          </p:nvPr>
        </p:nvSpPr>
        <p:spPr/>
        <p:txBody>
          <a:bodyPr/>
          <a:lstStyle/>
          <a:p>
            <a:pPr lvl="1"/>
            <a:r>
              <a:rPr lang="en-US" dirty="0"/>
              <a:t>Learning does not stop after completing a program</a:t>
            </a:r>
          </a:p>
          <a:p>
            <a:pPr lvl="1"/>
            <a:r>
              <a:rPr lang="en-US" dirty="0"/>
              <a:t>Must keep up with current trends in the  industry</a:t>
            </a:r>
          </a:p>
          <a:p>
            <a:pPr lvl="1"/>
            <a:r>
              <a:rPr lang="en-US" dirty="0"/>
              <a:t>Continue updating your skills through</a:t>
            </a:r>
          </a:p>
          <a:p>
            <a:pPr lvl="2"/>
            <a:r>
              <a:rPr lang="en-US" dirty="0"/>
              <a:t>Certificate programs</a:t>
            </a:r>
          </a:p>
          <a:p>
            <a:pPr lvl="2"/>
            <a:r>
              <a:rPr lang="en-US" dirty="0"/>
              <a:t>Conferences</a:t>
            </a:r>
          </a:p>
          <a:p>
            <a:pPr lvl="2"/>
            <a:r>
              <a:rPr lang="en-US" dirty="0"/>
              <a:t>Educational opportunities</a:t>
            </a:r>
          </a:p>
          <a:p>
            <a:pPr lvl="2"/>
            <a:r>
              <a:rPr lang="en-US" dirty="0"/>
              <a:t>Meetings</a:t>
            </a:r>
          </a:p>
          <a:p>
            <a:pPr lvl="2"/>
            <a:r>
              <a:rPr lang="en-US" dirty="0"/>
              <a:t>Seminars</a:t>
            </a:r>
          </a:p>
          <a:p>
            <a:pPr lvl="2"/>
            <a:r>
              <a:rPr lang="en-US" dirty="0"/>
              <a:t>Webinars</a:t>
            </a:r>
          </a:p>
          <a:p>
            <a:endParaRPr lang="en-US" dirty="0"/>
          </a:p>
        </p:txBody>
      </p:sp>
    </p:spTree>
    <p:extLst>
      <p:ext uri="{BB962C8B-B14F-4D97-AF65-F5344CB8AC3E}">
        <p14:creationId xmlns:p14="http://schemas.microsoft.com/office/powerpoint/2010/main" val="1275601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9389D-F9D8-43F6-AFB1-C6D3CF35710D}"/>
              </a:ext>
            </a:extLst>
          </p:cNvPr>
          <p:cNvSpPr>
            <a:spLocks noGrp="1"/>
          </p:cNvSpPr>
          <p:nvPr>
            <p:ph type="title"/>
          </p:nvPr>
        </p:nvSpPr>
        <p:spPr/>
        <p:txBody>
          <a:bodyPr/>
          <a:lstStyle/>
          <a:p>
            <a:r>
              <a:rPr lang="en-US" dirty="0"/>
              <a:t>Questions</a:t>
            </a:r>
          </a:p>
        </p:txBody>
      </p:sp>
      <p:pic>
        <p:nvPicPr>
          <p:cNvPr id="5" name="Picture 4">
            <a:extLst>
              <a:ext uri="{FF2B5EF4-FFF2-40B4-BE49-F238E27FC236}">
                <a16:creationId xmlns:a16="http://schemas.microsoft.com/office/drawing/2014/main" id="{6B210D20-CB0D-46D9-AA3C-0971B4E382E8}"/>
              </a:ext>
            </a:extLst>
          </p:cNvPr>
          <p:cNvPicPr>
            <a:picLocks noChangeAspect="1"/>
          </p:cNvPicPr>
          <p:nvPr/>
        </p:nvPicPr>
        <p:blipFill>
          <a:blip r:embed="rId3"/>
          <a:stretch>
            <a:fillRect/>
          </a:stretch>
        </p:blipFill>
        <p:spPr>
          <a:xfrm>
            <a:off x="3171150" y="1588925"/>
            <a:ext cx="5849700" cy="5097011"/>
          </a:xfrm>
          <a:prstGeom prst="rect">
            <a:avLst/>
          </a:prstGeom>
        </p:spPr>
      </p:pic>
    </p:spTree>
    <p:extLst>
      <p:ext uri="{BB962C8B-B14F-4D97-AF65-F5344CB8AC3E}">
        <p14:creationId xmlns:p14="http://schemas.microsoft.com/office/powerpoint/2010/main" val="52224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0C12-118A-40E1-B3F8-1BFB65768C9E}"/>
              </a:ext>
            </a:extLst>
          </p:cNvPr>
          <p:cNvSpPr>
            <a:spLocks noGrp="1"/>
          </p:cNvSpPr>
          <p:nvPr>
            <p:ph type="title"/>
          </p:nvPr>
        </p:nvSpPr>
        <p:spPr/>
        <p:txBody>
          <a:bodyPr/>
          <a:lstStyle/>
          <a:p>
            <a:r>
              <a:rPr lang="en-US" dirty="0"/>
              <a:t>Resources and References</a:t>
            </a:r>
          </a:p>
        </p:txBody>
      </p:sp>
      <p:sp>
        <p:nvSpPr>
          <p:cNvPr id="3" name="Content Placeholder 2">
            <a:extLst>
              <a:ext uri="{FF2B5EF4-FFF2-40B4-BE49-F238E27FC236}">
                <a16:creationId xmlns:a16="http://schemas.microsoft.com/office/drawing/2014/main" id="{841D3AB8-E1B4-4584-9150-B99ED91AB3AA}"/>
              </a:ext>
            </a:extLst>
          </p:cNvPr>
          <p:cNvSpPr>
            <a:spLocks noGrp="1"/>
          </p:cNvSpPr>
          <p:nvPr>
            <p:ph sz="half" idx="1"/>
          </p:nvPr>
        </p:nvSpPr>
        <p:spPr/>
        <p:txBody>
          <a:bodyPr/>
          <a:lstStyle/>
          <a:p>
            <a:pPr marL="12700" lvl="1" indent="0">
              <a:spcBef>
                <a:spcPts val="575"/>
              </a:spcBef>
              <a:buNone/>
            </a:pPr>
            <a:r>
              <a:rPr lang="en-US" sz="2000" spc="-5" dirty="0">
                <a:cs typeface="Times New Roman"/>
              </a:rPr>
              <a:t>Textbook:</a:t>
            </a:r>
          </a:p>
          <a:p>
            <a:pPr marL="355600" lvl="1">
              <a:spcBef>
                <a:spcPts val="575"/>
              </a:spcBef>
            </a:pPr>
            <a:r>
              <a:rPr lang="en-US" sz="2000" spc="-5" dirty="0">
                <a:cs typeface="Times New Roman"/>
              </a:rPr>
              <a:t>(2010). Culinary Essentials, Johnson and Wales university. Woodland Hills: McGraw Hill </a:t>
            </a:r>
            <a:r>
              <a:rPr lang="en-US" sz="2000" spc="-5" dirty="0" err="1">
                <a:cs typeface="Times New Roman"/>
              </a:rPr>
              <a:t>Glenco</a:t>
            </a:r>
            <a:r>
              <a:rPr lang="en-US" sz="2000" spc="-5" dirty="0">
                <a:cs typeface="Times New Roman"/>
              </a:rPr>
              <a:t>. </a:t>
            </a:r>
          </a:p>
          <a:p>
            <a:pPr marL="12700" lvl="1" indent="0">
              <a:spcBef>
                <a:spcPts val="575"/>
              </a:spcBef>
              <a:buNone/>
            </a:pPr>
            <a:r>
              <a:rPr lang="en-US" sz="2000" spc="-5" dirty="0">
                <a:cs typeface="Times New Roman"/>
              </a:rPr>
              <a:t>YouTube:</a:t>
            </a:r>
          </a:p>
          <a:p>
            <a:pPr marL="355600" lvl="1">
              <a:spcBef>
                <a:spcPts val="0"/>
              </a:spcBef>
            </a:pPr>
            <a:r>
              <a:rPr lang="en-US" sz="2000" spc="-5" dirty="0">
                <a:cs typeface="Times New Roman"/>
              </a:rPr>
              <a:t>Inside Hamburger University</a:t>
            </a:r>
          </a:p>
          <a:p>
            <a:pPr marL="355600" lvl="2" indent="0">
              <a:spcBef>
                <a:spcPts val="0"/>
              </a:spcBef>
              <a:buNone/>
            </a:pPr>
            <a:r>
              <a:rPr lang="en-US" sz="2000" spc="-5" dirty="0">
                <a:cs typeface="Times New Roman"/>
              </a:rPr>
              <a:t>McDonald's training course is more than flipping burgers.  </a:t>
            </a:r>
            <a:r>
              <a:rPr lang="en-US" sz="2000" spc="-5" dirty="0">
                <a:cs typeface="Times New Roman"/>
                <a:hlinkClick r:id="rId2"/>
              </a:rPr>
              <a:t>http://youtu.be/sICEmBpAPq0</a:t>
            </a:r>
            <a:endParaRPr lang="en-US" sz="2000" spc="-5" dirty="0">
              <a:cs typeface="Times New Roman"/>
            </a:endParaRPr>
          </a:p>
          <a:p>
            <a:pPr marL="12700">
              <a:spcBef>
                <a:spcPts val="575"/>
              </a:spcBef>
            </a:pPr>
            <a:r>
              <a:rPr lang="en-US" sz="2000" spc="-5" dirty="0">
                <a:cs typeface="Times New Roman"/>
              </a:rPr>
              <a:t>Websites:</a:t>
            </a:r>
          </a:p>
          <a:p>
            <a:pPr lvl="1"/>
            <a:r>
              <a:rPr lang="en-US" sz="2000" dirty="0"/>
              <a:t>Internal Revenue Service</a:t>
            </a:r>
          </a:p>
          <a:p>
            <a:pPr marL="342900" lvl="2" indent="0">
              <a:buNone/>
            </a:pPr>
            <a:r>
              <a:rPr lang="en-US" sz="2000" dirty="0"/>
              <a:t>Form for an employer to withhold the correct federal income  tax from an employee’s salary.</a:t>
            </a:r>
          </a:p>
          <a:p>
            <a:pPr marL="342900" lvl="2" indent="0">
              <a:buNone/>
            </a:pPr>
            <a:r>
              <a:rPr lang="en-US" sz="2000" dirty="0">
                <a:hlinkClick r:id="rId3"/>
              </a:rPr>
              <a:t>http://www.irs.gov/pub/irs-pdf/fw4.pdf?portlet=103</a:t>
            </a:r>
            <a:endParaRPr lang="en-US" sz="2000" dirty="0"/>
          </a:p>
          <a:p>
            <a:pPr lvl="1"/>
            <a:r>
              <a:rPr lang="en-US" sz="2000" dirty="0"/>
              <a:t>Occupational Outlook Handbook</a:t>
            </a:r>
          </a:p>
          <a:p>
            <a:pPr lvl="1"/>
            <a:r>
              <a:rPr lang="en-US" sz="2000" dirty="0"/>
              <a:t>The nation’s premier source for career information  </a:t>
            </a:r>
            <a:r>
              <a:rPr lang="en-US" sz="2000" dirty="0">
                <a:hlinkClick r:id="rId4"/>
              </a:rPr>
              <a:t>http://www.bls.gov/ooh/</a:t>
            </a:r>
            <a:endParaRPr lang="en-US" sz="2000" dirty="0"/>
          </a:p>
          <a:p>
            <a:pPr lvl="1"/>
            <a:r>
              <a:rPr lang="en-US" sz="2000" dirty="0"/>
              <a:t>Texas Work Prep Learning Management System (LMS)  </a:t>
            </a:r>
          </a:p>
          <a:p>
            <a:pPr marL="342900" lvl="2" indent="0">
              <a:buNone/>
            </a:pPr>
            <a:r>
              <a:rPr lang="en-US" sz="2000" dirty="0"/>
              <a:t>The Job Hunter’s Guide  </a:t>
            </a:r>
            <a:r>
              <a:rPr lang="en-US" sz="2000" dirty="0">
                <a:hlinkClick r:id="rId5"/>
              </a:rPr>
              <a:t>https://www.texasworkprep.com/texasworkprep.htm</a:t>
            </a:r>
            <a:endParaRPr lang="en-US" sz="2000" dirty="0"/>
          </a:p>
          <a:p>
            <a:endParaRPr lang="en-US" sz="2000" dirty="0"/>
          </a:p>
        </p:txBody>
      </p:sp>
    </p:spTree>
    <p:extLst>
      <p:ext uri="{BB962C8B-B14F-4D97-AF65-F5344CB8AC3E}">
        <p14:creationId xmlns:p14="http://schemas.microsoft.com/office/powerpoint/2010/main" val="57504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22A2-CB38-41DA-862E-A163B0B3845A}"/>
              </a:ext>
            </a:extLst>
          </p:cNvPr>
          <p:cNvSpPr>
            <a:spLocks noGrp="1"/>
          </p:cNvSpPr>
          <p:nvPr>
            <p:ph type="title"/>
          </p:nvPr>
        </p:nvSpPr>
        <p:spPr/>
        <p:txBody>
          <a:bodyPr/>
          <a:lstStyle/>
          <a:p>
            <a:r>
              <a:rPr lang="en-US" dirty="0"/>
              <a:t>Certificate Programs</a:t>
            </a:r>
          </a:p>
        </p:txBody>
      </p:sp>
      <p:sp>
        <p:nvSpPr>
          <p:cNvPr id="4" name="Content Placeholder 3">
            <a:extLst>
              <a:ext uri="{FF2B5EF4-FFF2-40B4-BE49-F238E27FC236}">
                <a16:creationId xmlns:a16="http://schemas.microsoft.com/office/drawing/2014/main" id="{97CEEA48-6D54-409C-8C86-E7DF7BFB44A0}"/>
              </a:ext>
            </a:extLst>
          </p:cNvPr>
          <p:cNvSpPr>
            <a:spLocks noGrp="1"/>
          </p:cNvSpPr>
          <p:nvPr>
            <p:ph sz="half" idx="1"/>
          </p:nvPr>
        </p:nvSpPr>
        <p:spPr/>
        <p:txBody>
          <a:bodyPr/>
          <a:lstStyle/>
          <a:p>
            <a:pPr marL="0" lvl="1" indent="0">
              <a:buNone/>
            </a:pPr>
            <a:r>
              <a:rPr lang="en-US" dirty="0"/>
              <a:t>Available in:</a:t>
            </a:r>
          </a:p>
          <a:p>
            <a:pPr lvl="1"/>
            <a:r>
              <a:rPr lang="en-US" dirty="0"/>
              <a:t>Baking</a:t>
            </a:r>
          </a:p>
          <a:p>
            <a:pPr lvl="1"/>
            <a:r>
              <a:rPr lang="en-US" dirty="0"/>
              <a:t>Commercial cooking</a:t>
            </a:r>
          </a:p>
          <a:p>
            <a:pPr lvl="1"/>
            <a:r>
              <a:rPr lang="en-US" dirty="0"/>
              <a:t>Culinary</a:t>
            </a:r>
          </a:p>
          <a:p>
            <a:pPr lvl="1"/>
            <a:r>
              <a:rPr lang="en-US" dirty="0"/>
              <a:t>Pastry</a:t>
            </a:r>
          </a:p>
          <a:p>
            <a:pPr lvl="1"/>
            <a:r>
              <a:rPr lang="en-US" dirty="0"/>
              <a:t>Food management</a:t>
            </a:r>
          </a:p>
          <a:p>
            <a:pPr lvl="1"/>
            <a:r>
              <a:rPr lang="en-US" dirty="0"/>
              <a:t>Food service  operations</a:t>
            </a:r>
          </a:p>
          <a:p>
            <a:pPr lvl="1"/>
            <a:r>
              <a:rPr lang="en-US" dirty="0"/>
              <a:t>Food service</a:t>
            </a:r>
          </a:p>
          <a:p>
            <a:pPr lvl="1"/>
            <a:r>
              <a:rPr lang="en-US" dirty="0"/>
              <a:t>specialist</a:t>
            </a:r>
          </a:p>
          <a:p>
            <a:pPr lvl="1"/>
            <a:endParaRPr lang="en-US" dirty="0"/>
          </a:p>
          <a:p>
            <a:endParaRPr lang="en-US" dirty="0"/>
          </a:p>
        </p:txBody>
      </p:sp>
      <p:sp>
        <p:nvSpPr>
          <p:cNvPr id="3" name="Content Placeholder 2">
            <a:extLst>
              <a:ext uri="{FF2B5EF4-FFF2-40B4-BE49-F238E27FC236}">
                <a16:creationId xmlns:a16="http://schemas.microsoft.com/office/drawing/2014/main" id="{2D2FAAF5-7963-4F05-A089-21656F53B85A}"/>
              </a:ext>
            </a:extLst>
          </p:cNvPr>
          <p:cNvSpPr>
            <a:spLocks noGrp="1"/>
          </p:cNvSpPr>
          <p:nvPr>
            <p:ph sz="half" idx="10"/>
          </p:nvPr>
        </p:nvSpPr>
        <p:spPr/>
        <p:txBody>
          <a:bodyPr/>
          <a:lstStyle/>
          <a:p>
            <a:r>
              <a:rPr lang="en-US" dirty="0"/>
              <a:t>Involves:</a:t>
            </a:r>
          </a:p>
          <a:p>
            <a:pPr lvl="1"/>
            <a:r>
              <a:rPr lang="en-US" dirty="0"/>
              <a:t>Coursework</a:t>
            </a:r>
          </a:p>
          <a:p>
            <a:pPr lvl="1"/>
            <a:r>
              <a:rPr lang="en-US" dirty="0"/>
              <a:t>Hands-on activities</a:t>
            </a:r>
          </a:p>
          <a:p>
            <a:pPr lvl="1"/>
            <a:r>
              <a:rPr lang="en-US" dirty="0"/>
              <a:t>Safety and sanitation</a:t>
            </a:r>
          </a:p>
          <a:p>
            <a:pPr lvl="1"/>
            <a:r>
              <a:rPr lang="en-US" dirty="0"/>
              <a:t>Work experience</a:t>
            </a:r>
          </a:p>
          <a:p>
            <a:pPr lvl="1"/>
            <a:endParaRPr lang="en-US" dirty="0"/>
          </a:p>
        </p:txBody>
      </p:sp>
      <p:sp>
        <p:nvSpPr>
          <p:cNvPr id="6" name="object 6">
            <a:extLst>
              <a:ext uri="{FF2B5EF4-FFF2-40B4-BE49-F238E27FC236}">
                <a16:creationId xmlns:a16="http://schemas.microsoft.com/office/drawing/2014/main" id="{F410867F-033C-481E-9C49-A894D42FBE8E}"/>
              </a:ext>
            </a:extLst>
          </p:cNvPr>
          <p:cNvSpPr/>
          <p:nvPr/>
        </p:nvSpPr>
        <p:spPr>
          <a:xfrm>
            <a:off x="9645453" y="3631101"/>
            <a:ext cx="2077173" cy="266054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5478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B5047-608B-4729-9A40-1F371D103277}"/>
              </a:ext>
            </a:extLst>
          </p:cNvPr>
          <p:cNvSpPr>
            <a:spLocks noGrp="1"/>
          </p:cNvSpPr>
          <p:nvPr>
            <p:ph type="title"/>
          </p:nvPr>
        </p:nvSpPr>
        <p:spPr/>
        <p:txBody>
          <a:bodyPr/>
          <a:lstStyle/>
          <a:p>
            <a:r>
              <a:rPr lang="en-US" dirty="0"/>
              <a:t>Associate’s Degree Programs</a:t>
            </a:r>
          </a:p>
        </p:txBody>
      </p:sp>
      <p:sp>
        <p:nvSpPr>
          <p:cNvPr id="3" name="Content Placeholder 2">
            <a:extLst>
              <a:ext uri="{FF2B5EF4-FFF2-40B4-BE49-F238E27FC236}">
                <a16:creationId xmlns:a16="http://schemas.microsoft.com/office/drawing/2014/main" id="{A72AC733-924E-4AB4-B518-EE19D2209F04}"/>
              </a:ext>
            </a:extLst>
          </p:cNvPr>
          <p:cNvSpPr>
            <a:spLocks noGrp="1"/>
          </p:cNvSpPr>
          <p:nvPr>
            <p:ph sz="half" idx="1"/>
          </p:nvPr>
        </p:nvSpPr>
        <p:spPr/>
        <p:txBody>
          <a:bodyPr/>
          <a:lstStyle/>
          <a:p>
            <a:pPr lvl="1"/>
            <a:r>
              <a:rPr lang="en-US" dirty="0"/>
              <a:t>Offered by many colleges and  universities</a:t>
            </a:r>
          </a:p>
          <a:p>
            <a:pPr lvl="1"/>
            <a:r>
              <a:rPr lang="en-US" dirty="0"/>
              <a:t>Associate’s in Science in  Culinary Arts</a:t>
            </a:r>
          </a:p>
          <a:p>
            <a:pPr lvl="1"/>
            <a:r>
              <a:rPr lang="en-US" dirty="0"/>
              <a:t>Two years</a:t>
            </a:r>
          </a:p>
          <a:p>
            <a:pPr lvl="1"/>
            <a:r>
              <a:rPr lang="en-US" dirty="0"/>
              <a:t>Offer hands-on practice</a:t>
            </a:r>
          </a:p>
          <a:p>
            <a:pPr lvl="1"/>
            <a:endParaRPr lang="en-US" dirty="0"/>
          </a:p>
          <a:p>
            <a:pPr lvl="1"/>
            <a:endParaRPr lang="en-US" dirty="0"/>
          </a:p>
          <a:p>
            <a:endParaRPr lang="en-US" dirty="0"/>
          </a:p>
        </p:txBody>
      </p:sp>
      <p:sp>
        <p:nvSpPr>
          <p:cNvPr id="6" name="object 4">
            <a:extLst>
              <a:ext uri="{FF2B5EF4-FFF2-40B4-BE49-F238E27FC236}">
                <a16:creationId xmlns:a16="http://schemas.microsoft.com/office/drawing/2014/main" id="{78C98B79-0827-432A-9E57-D152CD67FAB2}"/>
              </a:ext>
            </a:extLst>
          </p:cNvPr>
          <p:cNvSpPr/>
          <p:nvPr/>
        </p:nvSpPr>
        <p:spPr>
          <a:xfrm>
            <a:off x="7401496" y="1328440"/>
            <a:ext cx="3895173" cy="512235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8686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85F5C-DA40-4890-9AC5-CBAC3E8674BA}"/>
              </a:ext>
            </a:extLst>
          </p:cNvPr>
          <p:cNvSpPr>
            <a:spLocks noGrp="1"/>
          </p:cNvSpPr>
          <p:nvPr>
            <p:ph type="title"/>
          </p:nvPr>
        </p:nvSpPr>
        <p:spPr/>
        <p:txBody>
          <a:bodyPr/>
          <a:lstStyle/>
          <a:p>
            <a:r>
              <a:rPr lang="en-US" dirty="0"/>
              <a:t>Bachelor’s Degree Programs</a:t>
            </a:r>
          </a:p>
        </p:txBody>
      </p:sp>
      <p:sp>
        <p:nvSpPr>
          <p:cNvPr id="3" name="Content Placeholder 2">
            <a:extLst>
              <a:ext uri="{FF2B5EF4-FFF2-40B4-BE49-F238E27FC236}">
                <a16:creationId xmlns:a16="http://schemas.microsoft.com/office/drawing/2014/main" id="{452305FE-2C17-4A0D-8C42-C5E2CFA2B2A4}"/>
              </a:ext>
            </a:extLst>
          </p:cNvPr>
          <p:cNvSpPr>
            <a:spLocks noGrp="1"/>
          </p:cNvSpPr>
          <p:nvPr>
            <p:ph sz="half" idx="1"/>
          </p:nvPr>
        </p:nvSpPr>
        <p:spPr/>
        <p:txBody>
          <a:bodyPr/>
          <a:lstStyle/>
          <a:p>
            <a:pPr lvl="1"/>
            <a:r>
              <a:rPr lang="en-US" dirty="0"/>
              <a:t>Preparation for management jobs</a:t>
            </a:r>
          </a:p>
          <a:p>
            <a:pPr lvl="1"/>
            <a:r>
              <a:rPr lang="en-US" dirty="0"/>
              <a:t>Usually take 4 years to complete</a:t>
            </a:r>
          </a:p>
          <a:p>
            <a:pPr lvl="1"/>
            <a:r>
              <a:rPr lang="en-US" dirty="0"/>
              <a:t>Food Service specific bachelor’s degrees</a:t>
            </a:r>
          </a:p>
          <a:p>
            <a:pPr lvl="2"/>
            <a:r>
              <a:rPr lang="en-US" dirty="0"/>
              <a:t>Teach specific food service information</a:t>
            </a:r>
          </a:p>
          <a:p>
            <a:pPr lvl="2"/>
            <a:r>
              <a:rPr lang="en-US" dirty="0"/>
              <a:t>Hands-on training in food preparation techniques</a:t>
            </a:r>
          </a:p>
          <a:p>
            <a:pPr lvl="1"/>
            <a:r>
              <a:rPr lang="en-US" dirty="0"/>
              <a:t>General bachelor’s degrees</a:t>
            </a:r>
          </a:p>
          <a:p>
            <a:pPr lvl="2"/>
            <a:r>
              <a:rPr lang="en-US" dirty="0"/>
              <a:t>Teach skills for management jobs</a:t>
            </a:r>
          </a:p>
          <a:p>
            <a:pPr lvl="2"/>
            <a:r>
              <a:rPr lang="en-US" dirty="0"/>
              <a:t>Topics include marketing, business, and management</a:t>
            </a:r>
          </a:p>
          <a:p>
            <a:endParaRPr lang="en-US" dirty="0"/>
          </a:p>
        </p:txBody>
      </p:sp>
      <p:sp>
        <p:nvSpPr>
          <p:cNvPr id="6" name="object 5">
            <a:extLst>
              <a:ext uri="{FF2B5EF4-FFF2-40B4-BE49-F238E27FC236}">
                <a16:creationId xmlns:a16="http://schemas.microsoft.com/office/drawing/2014/main" id="{6D4FDB10-5019-4E79-A735-19773AA81A04}"/>
              </a:ext>
            </a:extLst>
          </p:cNvPr>
          <p:cNvSpPr/>
          <p:nvPr/>
        </p:nvSpPr>
        <p:spPr>
          <a:xfrm>
            <a:off x="8315631" y="845359"/>
            <a:ext cx="3407209" cy="301871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0617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D9E0-4DC0-45D1-ADF2-F71AA9712497}"/>
              </a:ext>
            </a:extLst>
          </p:cNvPr>
          <p:cNvSpPr>
            <a:spLocks noGrp="1"/>
          </p:cNvSpPr>
          <p:nvPr>
            <p:ph type="title"/>
          </p:nvPr>
        </p:nvSpPr>
        <p:spPr/>
        <p:txBody>
          <a:bodyPr/>
          <a:lstStyle/>
          <a:p>
            <a:r>
              <a:rPr lang="en-US" dirty="0"/>
              <a:t>Entry-Level Training</a:t>
            </a:r>
          </a:p>
        </p:txBody>
      </p:sp>
      <p:sp>
        <p:nvSpPr>
          <p:cNvPr id="3" name="Content Placeholder 2">
            <a:extLst>
              <a:ext uri="{FF2B5EF4-FFF2-40B4-BE49-F238E27FC236}">
                <a16:creationId xmlns:a16="http://schemas.microsoft.com/office/drawing/2014/main" id="{88C0C38D-2B6E-4363-A424-B135ADC048EB}"/>
              </a:ext>
            </a:extLst>
          </p:cNvPr>
          <p:cNvSpPr>
            <a:spLocks noGrp="1"/>
          </p:cNvSpPr>
          <p:nvPr>
            <p:ph sz="half" idx="1"/>
          </p:nvPr>
        </p:nvSpPr>
        <p:spPr/>
        <p:txBody>
          <a:bodyPr/>
          <a:lstStyle/>
          <a:p>
            <a:pPr lvl="1"/>
            <a:r>
              <a:rPr lang="en-US" dirty="0"/>
              <a:t>Part-time, entry-level job</a:t>
            </a:r>
          </a:p>
          <a:p>
            <a:pPr lvl="1"/>
            <a:r>
              <a:rPr lang="en-US" dirty="0"/>
              <a:t>No need for training or experience</a:t>
            </a:r>
          </a:p>
          <a:p>
            <a:pPr lvl="1"/>
            <a:r>
              <a:rPr lang="en-US" dirty="0"/>
              <a:t>Learn while on the job</a:t>
            </a:r>
          </a:p>
          <a:p>
            <a:pPr lvl="1"/>
            <a:r>
              <a:rPr lang="en-US" dirty="0"/>
              <a:t>Offer flexible hours</a:t>
            </a:r>
          </a:p>
          <a:p>
            <a:pPr lvl="1"/>
            <a:r>
              <a:rPr lang="en-US" dirty="0"/>
              <a:t>Work around school schedule</a:t>
            </a:r>
          </a:p>
          <a:p>
            <a:pPr lvl="2"/>
            <a:r>
              <a:rPr lang="en-US" dirty="0"/>
              <a:t>Must complete an I-9 and W-4 form</a:t>
            </a:r>
          </a:p>
        </p:txBody>
      </p:sp>
      <p:sp>
        <p:nvSpPr>
          <p:cNvPr id="5" name="object 5">
            <a:extLst>
              <a:ext uri="{FF2B5EF4-FFF2-40B4-BE49-F238E27FC236}">
                <a16:creationId xmlns:a16="http://schemas.microsoft.com/office/drawing/2014/main" id="{2BDA3B1C-932F-431E-9474-DD76234A7FD6}"/>
              </a:ext>
            </a:extLst>
          </p:cNvPr>
          <p:cNvSpPr/>
          <p:nvPr/>
        </p:nvSpPr>
        <p:spPr>
          <a:xfrm>
            <a:off x="7065086" y="3858772"/>
            <a:ext cx="2612923" cy="2592019"/>
          </a:xfrm>
          <a:prstGeom prst="rect">
            <a:avLst/>
          </a:prstGeom>
          <a:blipFill>
            <a:blip r:embed="rId3" cstate="print"/>
            <a:stretch>
              <a:fillRect/>
            </a:stretch>
          </a:blipFill>
        </p:spPr>
        <p:txBody>
          <a:bodyPr wrap="square" lIns="0" tIns="0" rIns="0" bIns="0" rtlCol="0"/>
          <a:lstStyle/>
          <a:p>
            <a:endParaRPr dirty="0"/>
          </a:p>
        </p:txBody>
      </p:sp>
      <p:sp>
        <p:nvSpPr>
          <p:cNvPr id="6" name="object 6">
            <a:extLst>
              <a:ext uri="{FF2B5EF4-FFF2-40B4-BE49-F238E27FC236}">
                <a16:creationId xmlns:a16="http://schemas.microsoft.com/office/drawing/2014/main" id="{A71FA84D-4319-4D83-8FA3-AF1B4B928ABA}"/>
              </a:ext>
            </a:extLst>
          </p:cNvPr>
          <p:cNvSpPr/>
          <p:nvPr/>
        </p:nvSpPr>
        <p:spPr>
          <a:xfrm>
            <a:off x="9108967" y="1283509"/>
            <a:ext cx="2501153" cy="250115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0617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18247-2202-4824-861A-E669C32CA7FE}"/>
              </a:ext>
            </a:extLst>
          </p:cNvPr>
          <p:cNvSpPr>
            <a:spLocks noGrp="1"/>
          </p:cNvSpPr>
          <p:nvPr>
            <p:ph type="title"/>
          </p:nvPr>
        </p:nvSpPr>
        <p:spPr/>
        <p:txBody>
          <a:bodyPr/>
          <a:lstStyle/>
          <a:p>
            <a:r>
              <a:rPr lang="en-US" dirty="0"/>
              <a:t>Apprenticeships</a:t>
            </a:r>
          </a:p>
        </p:txBody>
      </p:sp>
      <p:sp>
        <p:nvSpPr>
          <p:cNvPr id="3" name="Content Placeholder 2">
            <a:extLst>
              <a:ext uri="{FF2B5EF4-FFF2-40B4-BE49-F238E27FC236}">
                <a16:creationId xmlns:a16="http://schemas.microsoft.com/office/drawing/2014/main" id="{87EECE17-421A-455F-B211-2B2292C212DB}"/>
              </a:ext>
            </a:extLst>
          </p:cNvPr>
          <p:cNvSpPr>
            <a:spLocks noGrp="1"/>
          </p:cNvSpPr>
          <p:nvPr>
            <p:ph sz="half" idx="1"/>
          </p:nvPr>
        </p:nvSpPr>
        <p:spPr/>
        <p:txBody>
          <a:bodyPr/>
          <a:lstStyle/>
          <a:p>
            <a:pPr lvl="1"/>
            <a:r>
              <a:rPr lang="en-US" dirty="0"/>
              <a:t>Works under guidance of a skilled worker</a:t>
            </a:r>
          </a:p>
          <a:p>
            <a:pPr lvl="1"/>
            <a:r>
              <a:rPr lang="en-US" dirty="0"/>
              <a:t>Learns a particular trade or art</a:t>
            </a:r>
          </a:p>
          <a:p>
            <a:pPr lvl="1"/>
            <a:r>
              <a:rPr lang="en-US" dirty="0"/>
              <a:t>Learns under an experienced chef or manager</a:t>
            </a:r>
          </a:p>
          <a:p>
            <a:pPr lvl="1"/>
            <a:r>
              <a:rPr lang="en-US" dirty="0"/>
              <a:t>Involves</a:t>
            </a:r>
          </a:p>
          <a:p>
            <a:pPr lvl="2"/>
            <a:r>
              <a:rPr lang="en-US" dirty="0"/>
              <a:t>Hands-on training and</a:t>
            </a:r>
          </a:p>
          <a:p>
            <a:pPr lvl="2"/>
            <a:r>
              <a:rPr lang="en-US" dirty="0"/>
              <a:t>Classroom learning</a:t>
            </a:r>
          </a:p>
          <a:p>
            <a:pPr lvl="1"/>
            <a:r>
              <a:rPr lang="en-US" dirty="0"/>
              <a:t>The American Culinary Federation sponsors apprenticeships across U.S.</a:t>
            </a:r>
          </a:p>
          <a:p>
            <a:pPr lvl="1"/>
            <a:r>
              <a:rPr lang="en-US" dirty="0"/>
              <a:t>Amount of time spent in apprenticeship varies</a:t>
            </a:r>
          </a:p>
          <a:p>
            <a:endParaRPr lang="en-US" dirty="0"/>
          </a:p>
        </p:txBody>
      </p:sp>
      <p:sp>
        <p:nvSpPr>
          <p:cNvPr id="6" name="object 2">
            <a:extLst>
              <a:ext uri="{FF2B5EF4-FFF2-40B4-BE49-F238E27FC236}">
                <a16:creationId xmlns:a16="http://schemas.microsoft.com/office/drawing/2014/main" id="{85743EDB-5973-4B02-8FD3-E82293D985B2}"/>
              </a:ext>
            </a:extLst>
          </p:cNvPr>
          <p:cNvSpPr/>
          <p:nvPr/>
        </p:nvSpPr>
        <p:spPr>
          <a:xfrm>
            <a:off x="8448442" y="1328583"/>
            <a:ext cx="3002894" cy="226633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5471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925BC-23F6-473B-A07D-E45218F1419B}"/>
              </a:ext>
            </a:extLst>
          </p:cNvPr>
          <p:cNvSpPr>
            <a:spLocks noGrp="1"/>
          </p:cNvSpPr>
          <p:nvPr>
            <p:ph type="title"/>
          </p:nvPr>
        </p:nvSpPr>
        <p:spPr/>
        <p:txBody>
          <a:bodyPr/>
          <a:lstStyle/>
          <a:p>
            <a:r>
              <a:rPr lang="en-US" dirty="0"/>
              <a:t>Corporate Training Programs</a:t>
            </a:r>
          </a:p>
        </p:txBody>
      </p:sp>
      <p:sp>
        <p:nvSpPr>
          <p:cNvPr id="3" name="Content Placeholder 2">
            <a:extLst>
              <a:ext uri="{FF2B5EF4-FFF2-40B4-BE49-F238E27FC236}">
                <a16:creationId xmlns:a16="http://schemas.microsoft.com/office/drawing/2014/main" id="{AC3EA4A0-E7D0-432A-8C98-8769BB864F91}"/>
              </a:ext>
            </a:extLst>
          </p:cNvPr>
          <p:cNvSpPr>
            <a:spLocks noGrp="1"/>
          </p:cNvSpPr>
          <p:nvPr>
            <p:ph sz="half" idx="1"/>
          </p:nvPr>
        </p:nvSpPr>
        <p:spPr/>
        <p:txBody>
          <a:bodyPr/>
          <a:lstStyle/>
          <a:p>
            <a:pPr lvl="1"/>
            <a:r>
              <a:rPr lang="en-US" dirty="0"/>
              <a:t>Offer special training programs for employees</a:t>
            </a:r>
          </a:p>
          <a:p>
            <a:pPr lvl="1"/>
            <a:r>
              <a:rPr lang="en-US" dirty="0"/>
              <a:t>Sponsors training as part of employee’s formal  orientation procedure</a:t>
            </a:r>
          </a:p>
          <a:p>
            <a:pPr lvl="1"/>
            <a:r>
              <a:rPr lang="en-US" dirty="0"/>
              <a:t>Give employees opportunity to advance quickly</a:t>
            </a:r>
          </a:p>
          <a:p>
            <a:pPr lvl="1"/>
            <a:r>
              <a:rPr lang="en-US" dirty="0"/>
              <a:t>Marriott®</a:t>
            </a:r>
          </a:p>
          <a:p>
            <a:pPr lvl="1"/>
            <a:r>
              <a:rPr lang="en-US" dirty="0"/>
              <a:t>Hilton®</a:t>
            </a:r>
          </a:p>
          <a:p>
            <a:pPr lvl="1"/>
            <a:r>
              <a:rPr lang="en-US" dirty="0">
                <a:hlinkClick r:id="rId3"/>
              </a:rPr>
              <a:t>McDonald’s® Hamburger University®</a:t>
            </a:r>
            <a:r>
              <a:rPr lang="en-US" dirty="0"/>
              <a:t> (click on text)</a:t>
            </a:r>
          </a:p>
          <a:p>
            <a:endParaRPr lang="en-US" dirty="0"/>
          </a:p>
        </p:txBody>
      </p:sp>
    </p:spTree>
    <p:extLst>
      <p:ext uri="{BB962C8B-B14F-4D97-AF65-F5344CB8AC3E}">
        <p14:creationId xmlns:p14="http://schemas.microsoft.com/office/powerpoint/2010/main" val="1163552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37777-626F-4E00-9E70-AA706106FE04}"/>
              </a:ext>
            </a:extLst>
          </p:cNvPr>
          <p:cNvSpPr>
            <a:spLocks noGrp="1"/>
          </p:cNvSpPr>
          <p:nvPr>
            <p:ph type="title"/>
          </p:nvPr>
        </p:nvSpPr>
        <p:spPr/>
        <p:txBody>
          <a:bodyPr/>
          <a:lstStyle/>
          <a:p>
            <a:r>
              <a:rPr lang="en-US" dirty="0"/>
              <a:t>Training Programs</a:t>
            </a:r>
          </a:p>
        </p:txBody>
      </p:sp>
      <p:sp>
        <p:nvSpPr>
          <p:cNvPr id="3" name="Content Placeholder 2">
            <a:extLst>
              <a:ext uri="{FF2B5EF4-FFF2-40B4-BE49-F238E27FC236}">
                <a16:creationId xmlns:a16="http://schemas.microsoft.com/office/drawing/2014/main" id="{61A38398-6320-411E-BDEB-90D8B32871BB}"/>
              </a:ext>
            </a:extLst>
          </p:cNvPr>
          <p:cNvSpPr>
            <a:spLocks noGrp="1"/>
          </p:cNvSpPr>
          <p:nvPr>
            <p:ph sz="half" idx="1"/>
          </p:nvPr>
        </p:nvSpPr>
        <p:spPr/>
        <p:txBody>
          <a:bodyPr/>
          <a:lstStyle/>
          <a:p>
            <a:r>
              <a:rPr lang="en-US" b="1" dirty="0"/>
              <a:t>Military Training Programs</a:t>
            </a:r>
          </a:p>
          <a:p>
            <a:pPr lvl="1"/>
            <a:r>
              <a:rPr lang="en-US" dirty="0"/>
              <a:t>All branches of  military provide  foodservice training</a:t>
            </a:r>
          </a:p>
          <a:p>
            <a:pPr lvl="1"/>
            <a:r>
              <a:rPr lang="en-US" dirty="0"/>
              <a:t>Entry-level and  management jobs  available</a:t>
            </a:r>
          </a:p>
          <a:p>
            <a:pPr lvl="1"/>
            <a:r>
              <a:rPr lang="en-US" dirty="0"/>
              <a:t>Leave with useful  skills to enter  workforce</a:t>
            </a:r>
          </a:p>
          <a:p>
            <a:endParaRPr lang="en-US" dirty="0"/>
          </a:p>
        </p:txBody>
      </p:sp>
      <p:sp>
        <p:nvSpPr>
          <p:cNvPr id="4" name="Content Placeholder 3">
            <a:extLst>
              <a:ext uri="{FF2B5EF4-FFF2-40B4-BE49-F238E27FC236}">
                <a16:creationId xmlns:a16="http://schemas.microsoft.com/office/drawing/2014/main" id="{3EFC6D9F-4E14-4073-8E01-5A8A1E2D0903}"/>
              </a:ext>
            </a:extLst>
          </p:cNvPr>
          <p:cNvSpPr>
            <a:spLocks noGrp="1"/>
          </p:cNvSpPr>
          <p:nvPr>
            <p:ph sz="half" idx="10"/>
          </p:nvPr>
        </p:nvSpPr>
        <p:spPr/>
        <p:txBody>
          <a:bodyPr/>
          <a:lstStyle/>
          <a:p>
            <a:r>
              <a:rPr lang="en-US" b="1" dirty="0"/>
              <a:t>On-the-Job Training Programs</a:t>
            </a:r>
          </a:p>
          <a:p>
            <a:pPr lvl="1"/>
            <a:r>
              <a:rPr lang="en-US" dirty="0"/>
              <a:t>Food managers use  job rotation methods  to train entry-level  employees</a:t>
            </a:r>
          </a:p>
          <a:p>
            <a:pPr lvl="1"/>
            <a:r>
              <a:rPr lang="en-US" dirty="0"/>
              <a:t>Allows employees to  learn a variety of  skills</a:t>
            </a:r>
          </a:p>
          <a:p>
            <a:pPr lvl="1"/>
            <a:r>
              <a:rPr lang="en-US" dirty="0"/>
              <a:t>Internships also allow for hands-on training</a:t>
            </a:r>
          </a:p>
          <a:p>
            <a:endParaRPr lang="en-US" dirty="0"/>
          </a:p>
        </p:txBody>
      </p:sp>
    </p:spTree>
    <p:extLst>
      <p:ext uri="{BB962C8B-B14F-4D97-AF65-F5344CB8AC3E}">
        <p14:creationId xmlns:p14="http://schemas.microsoft.com/office/powerpoint/2010/main" val="2557861949"/>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dcmitype/"/>
    <ds:schemaRef ds:uri="05d88611-e516-4d1a-b12e-39107e78b3d0"/>
    <ds:schemaRef ds:uri="http://schemas.microsoft.com/sharepoint/v3"/>
    <ds:schemaRef ds:uri="56ea17bb-c96d-4826-b465-01eec0dd23dd"/>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125</TotalTime>
  <Words>750</Words>
  <Application>Microsoft Office PowerPoint</Application>
  <PresentationFormat>Widescreen</PresentationFormat>
  <Paragraphs>116</Paragraphs>
  <Slides>12</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.AppleSystemUIFont</vt:lpstr>
      <vt:lpstr>Arial</vt:lpstr>
      <vt:lpstr>Calibri</vt:lpstr>
      <vt:lpstr>Open Sans</vt:lpstr>
      <vt:lpstr>Open Sans SemiBold</vt:lpstr>
      <vt:lpstr>Times New Roman</vt:lpstr>
      <vt:lpstr>2_Office Theme</vt:lpstr>
      <vt:lpstr>3_Office Theme</vt:lpstr>
      <vt:lpstr>Careers in the Food Industry  Connecting Education and Employment</vt:lpstr>
      <vt:lpstr>PowerPoint Presentation</vt:lpstr>
      <vt:lpstr>Certificate Programs</vt:lpstr>
      <vt:lpstr>Associate’s Degree Programs</vt:lpstr>
      <vt:lpstr>Bachelor’s Degree Programs</vt:lpstr>
      <vt:lpstr>Entry-Level Training</vt:lpstr>
      <vt:lpstr>Apprenticeships</vt:lpstr>
      <vt:lpstr>Corporate Training Programs</vt:lpstr>
      <vt:lpstr>Training Programs</vt:lpstr>
      <vt:lpstr>Continued Education</vt:lpstr>
      <vt:lpstr>Questions</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26</cp:revision>
  <cp:lastPrinted>2017-07-07T16:17:37Z</cp:lastPrinted>
  <dcterms:created xsi:type="dcterms:W3CDTF">2017-07-11T23:58:30Z</dcterms:created>
  <dcterms:modified xsi:type="dcterms:W3CDTF">2018-01-25T20:49:39Z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