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5"/>
  </p:notesMasterIdLst>
  <p:handoutMasterIdLst>
    <p:handoutMasterId r:id="rId26"/>
  </p:handoutMasterIdLst>
  <p:sldIdLst>
    <p:sldId id="322" r:id="rId6"/>
    <p:sldId id="319" r:id="rId7"/>
    <p:sldId id="580" r:id="rId8"/>
    <p:sldId id="605" r:id="rId9"/>
    <p:sldId id="607" r:id="rId10"/>
    <p:sldId id="606" r:id="rId11"/>
    <p:sldId id="609" r:id="rId12"/>
    <p:sldId id="610" r:id="rId13"/>
    <p:sldId id="611" r:id="rId14"/>
    <p:sldId id="612" r:id="rId15"/>
    <p:sldId id="613" r:id="rId16"/>
    <p:sldId id="614" r:id="rId17"/>
    <p:sldId id="615" r:id="rId18"/>
    <p:sldId id="616" r:id="rId19"/>
    <p:sldId id="617" r:id="rId20"/>
    <p:sldId id="604" r:id="rId21"/>
    <p:sldId id="618" r:id="rId22"/>
    <p:sldId id="619" r:id="rId23"/>
    <p:sldId id="437"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89" autoAdjust="0"/>
    <p:restoredTop sz="91071" autoAdjust="0"/>
  </p:normalViewPr>
  <p:slideViewPr>
    <p:cSldViewPr snapToGrid="0">
      <p:cViewPr varScale="1">
        <p:scale>
          <a:sx n="79" d="100"/>
          <a:sy n="79" d="100"/>
        </p:scale>
        <p:origin x="232" y="36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2/1/18</a:t>
            </a:fld>
            <a:endParaRPr lang="en-US" dirty="0"/>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dirty="0"/>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2/1/18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dirty="0"/>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dirty="0"/>
          </a:p>
        </p:txBody>
      </p:sp>
    </p:spTree>
    <p:extLst>
      <p:ext uri="{BB962C8B-B14F-4D97-AF65-F5344CB8AC3E}">
        <p14:creationId xmlns:p14="http://schemas.microsoft.com/office/powerpoint/2010/main" val="93070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demand or need a large part of a person’s household budget because as they grow, they have many expenses. Some of the expenses include new clothes, food, regular doctor’s visits, day care and more. What other expenses do children have?</a:t>
            </a:r>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dirty="0"/>
          </a:p>
        </p:txBody>
      </p:sp>
    </p:spTree>
    <p:extLst>
      <p:ext uri="{BB962C8B-B14F-4D97-AF65-F5344CB8AC3E}">
        <p14:creationId xmlns:p14="http://schemas.microsoft.com/office/powerpoint/2010/main" val="3958716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rising costs of medical care is becoming a burden to some Americans. This means that Americans have more reasons to budget expenses to accommodate the costs of medications, doctor office co-pays, insurance premiums and more.</a:t>
            </a:r>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dirty="0"/>
          </a:p>
        </p:txBody>
      </p:sp>
    </p:spTree>
    <p:extLst>
      <p:ext uri="{BB962C8B-B14F-4D97-AF65-F5344CB8AC3E}">
        <p14:creationId xmlns:p14="http://schemas.microsoft.com/office/powerpoint/2010/main" val="69394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many expenses a person must allocate funds for, groceries and household items need to be accounted for as well. Everyone will need to do household cleaning, although it may not be a desired chore. And, of course, we all eat food; therefore groceries need to be figured into the budget. What could result if a family did not budget for meals?</a:t>
            </a:r>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dirty="0"/>
          </a:p>
        </p:txBody>
      </p:sp>
    </p:spTree>
    <p:extLst>
      <p:ext uri="{BB962C8B-B14F-4D97-AF65-F5344CB8AC3E}">
        <p14:creationId xmlns:p14="http://schemas.microsoft.com/office/powerpoint/2010/main" val="3455307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Clothing should be budgeted for also, even though you may not shop for clothing every month. Toiletries and other personal care products should be budgeted for each month too.</a:t>
            </a:r>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dirty="0"/>
          </a:p>
        </p:txBody>
      </p:sp>
    </p:spTree>
    <p:extLst>
      <p:ext uri="{BB962C8B-B14F-4D97-AF65-F5344CB8AC3E}">
        <p14:creationId xmlns:p14="http://schemas.microsoft.com/office/powerpoint/2010/main" val="3238056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allow for an entertainment budget also. This would include items such as going to concerts, athletic events, movies or dining out. Why might it be hard to stick to an entertainment budget? What are the benefits of creating an entertainment budget?</a:t>
            </a:r>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dirty="0"/>
          </a:p>
        </p:txBody>
      </p:sp>
    </p:spTree>
    <p:extLst>
      <p:ext uri="{BB962C8B-B14F-4D97-AF65-F5344CB8AC3E}">
        <p14:creationId xmlns:p14="http://schemas.microsoft.com/office/powerpoint/2010/main" val="464330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budgets should be unique to the individual’s household. What might you include that we have not discussed today?</a:t>
            </a:r>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dirty="0"/>
          </a:p>
        </p:txBody>
      </p:sp>
    </p:spTree>
    <p:extLst>
      <p:ext uri="{BB962C8B-B14F-4D97-AF65-F5344CB8AC3E}">
        <p14:creationId xmlns:p14="http://schemas.microsoft.com/office/powerpoint/2010/main" val="1064518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dirty="0"/>
          </a:p>
        </p:txBody>
      </p:sp>
    </p:spTree>
    <p:extLst>
      <p:ext uri="{BB962C8B-B14F-4D97-AF65-F5344CB8AC3E}">
        <p14:creationId xmlns:p14="http://schemas.microsoft.com/office/powerpoint/2010/main" val="1723398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 is your turn to complete a personal budget.</a:t>
            </a:r>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dirty="0"/>
          </a:p>
        </p:txBody>
      </p:sp>
    </p:spTree>
    <p:extLst>
      <p:ext uri="{BB962C8B-B14F-4D97-AF65-F5344CB8AC3E}">
        <p14:creationId xmlns:p14="http://schemas.microsoft.com/office/powerpoint/2010/main" val="490345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the budget based upon the amount of money you plan to spend in each category.</a:t>
            </a:r>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dirty="0"/>
          </a:p>
        </p:txBody>
      </p:sp>
    </p:spTree>
    <p:extLst>
      <p:ext uri="{BB962C8B-B14F-4D97-AF65-F5344CB8AC3E}">
        <p14:creationId xmlns:p14="http://schemas.microsoft.com/office/powerpoint/2010/main" val="3480914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dirty="0"/>
          </a:p>
        </p:txBody>
      </p:sp>
    </p:spTree>
    <p:extLst>
      <p:ext uri="{BB962C8B-B14F-4D97-AF65-F5344CB8AC3E}">
        <p14:creationId xmlns:p14="http://schemas.microsoft.com/office/powerpoint/2010/main" val="320938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dirty="0"/>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 necessary to have a plan for spending money? Have students brainstorm the need for a plan to spend money.</a:t>
            </a:r>
          </a:p>
          <a:p>
            <a:endParaRPr lang="en-US" dirty="0"/>
          </a:p>
          <a:p>
            <a:r>
              <a:rPr lang="en-US" dirty="0"/>
              <a:t>Today we will create a budget based upon the lifestyle you have chosen.</a:t>
            </a:r>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dirty="0"/>
          </a:p>
        </p:txBody>
      </p:sp>
    </p:spTree>
    <p:extLst>
      <p:ext uri="{BB962C8B-B14F-4D97-AF65-F5344CB8AC3E}">
        <p14:creationId xmlns:p14="http://schemas.microsoft.com/office/powerpoint/2010/main" val="1488721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components of a budget that are important to know. Some of the components of a budget are the rent/mortgage payment, utilities, savings, transportation and groceries.</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dirty="0"/>
          </a:p>
        </p:txBody>
      </p:sp>
    </p:spTree>
    <p:extLst>
      <p:ext uri="{BB962C8B-B14F-4D97-AF65-F5344CB8AC3E}">
        <p14:creationId xmlns:p14="http://schemas.microsoft.com/office/powerpoint/2010/main" val="3962239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budget that you may want to plan out.</a:t>
            </a:r>
          </a:p>
          <a:p>
            <a:endParaRPr lang="en-US" dirty="0"/>
          </a:p>
          <a:p>
            <a:r>
              <a:rPr lang="en-US" dirty="0"/>
              <a:t>There are numerous ways to spend your money. Here are a few examples of categories you may need to include in your budget planning.</a:t>
            </a:r>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dirty="0"/>
          </a:p>
        </p:txBody>
      </p:sp>
    </p:spTree>
    <p:extLst>
      <p:ext uri="{BB962C8B-B14F-4D97-AF65-F5344CB8AC3E}">
        <p14:creationId xmlns:p14="http://schemas.microsoft.com/office/powerpoint/2010/main" val="907573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Money put away into savings are important because it gives you a security blanket to fall onto when the unexpected happens. The general rule of thumb is to save about 3-6months salary in case you lose your job, or you are unable to work.</a:t>
            </a:r>
          </a:p>
          <a:p>
            <a:endParaRPr lang="en-US" dirty="0"/>
          </a:p>
          <a:p>
            <a:r>
              <a:rPr lang="en-US" dirty="0"/>
              <a:t>Other than for emergencies, savings can also be used for specific goals, such as vacations, tuitions, birthdays, celebrations and retirement. Can you think of any other reasons to save money?</a:t>
            </a:r>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dirty="0"/>
          </a:p>
        </p:txBody>
      </p:sp>
    </p:spTree>
    <p:extLst>
      <p:ext uri="{BB962C8B-B14F-4D97-AF65-F5344CB8AC3E}">
        <p14:creationId xmlns:p14="http://schemas.microsoft.com/office/powerpoint/2010/main" val="188662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difference between a mortgage payment and a rent payment? Ask for volunteers to look up the differences. The major difference between a mortgage and a rent payment is money that is spent on rent is not applied to investment into a property like a mortgage payment. Eventually, one can own a home that mortgage is being paid toward. However, individuals who pay a rent payment will never own the property. What are the pros and cons of each? Have students brainstorm the answers in groups or pairs. What is a down payment? A down payment is an initial payment made toward a large purchase.</a:t>
            </a:r>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dirty="0"/>
          </a:p>
        </p:txBody>
      </p:sp>
    </p:spTree>
    <p:extLst>
      <p:ext uri="{BB962C8B-B14F-4D97-AF65-F5344CB8AC3E}">
        <p14:creationId xmlns:p14="http://schemas.microsoft.com/office/powerpoint/2010/main" val="4204736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Utilities are extra expenses associated with owning or renting a home that are separate from the mortgage or rent payment. Sometimes apartment complexes include some utilities, such as water, in the rent payment. What are some other utilities that are not listed?</a:t>
            </a: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dirty="0"/>
          </a:p>
        </p:txBody>
      </p:sp>
    </p:spTree>
    <p:extLst>
      <p:ext uri="{BB962C8B-B14F-4D97-AF65-F5344CB8AC3E}">
        <p14:creationId xmlns:p14="http://schemas.microsoft.com/office/powerpoint/2010/main" val="2651395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 use public transportation, or a personal vehicle, you will incur transportation costs. While a personal vehicle may seem like the cheaper option over the long term, it has many costs some people may be unaware of, such as car insurance, gasoline, car maintenance, registration and inspections.</a:t>
            </a:r>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dirty="0"/>
          </a:p>
        </p:txBody>
      </p:sp>
    </p:spTree>
    <p:extLst>
      <p:ext uri="{BB962C8B-B14F-4D97-AF65-F5344CB8AC3E}">
        <p14:creationId xmlns:p14="http://schemas.microsoft.com/office/powerpoint/2010/main" val="1324394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sz="5400" spc="-165"/>
              <a:t>Creating A </a:t>
            </a:r>
            <a:r>
              <a:rPr lang="en-US" sz="5400" spc="-165" dirty="0"/>
              <a:t>Lifestyle Budget</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Child Care Expenses</a:t>
            </a:r>
          </a:p>
        </p:txBody>
      </p:sp>
      <p:sp>
        <p:nvSpPr>
          <p:cNvPr id="3" name="Content Placeholder 2">
            <a:extLst>
              <a:ext uri="{FF2B5EF4-FFF2-40B4-BE49-F238E27FC236}">
                <a16:creationId xmlns:a16="http://schemas.microsoft.com/office/drawing/2014/main" id="{05D3B5D3-220F-BF42-8DB8-AE396B46BCDE}"/>
              </a:ext>
            </a:extLst>
          </p:cNvPr>
          <p:cNvSpPr>
            <a:spLocks noGrp="1"/>
          </p:cNvSpPr>
          <p:nvPr>
            <p:ph sz="half" idx="1"/>
          </p:nvPr>
        </p:nvSpPr>
        <p:spPr>
          <a:xfrm>
            <a:off x="740664" y="1420420"/>
            <a:ext cx="10059452" cy="4734318"/>
          </a:xfrm>
        </p:spPr>
        <p:txBody>
          <a:bodyPr/>
          <a:lstStyle/>
          <a:p>
            <a:pPr lvl="1"/>
            <a:r>
              <a:rPr lang="en-US" sz="2400" dirty="0"/>
              <a:t>Formula</a:t>
            </a:r>
          </a:p>
          <a:p>
            <a:pPr lvl="1"/>
            <a:r>
              <a:rPr lang="en-US" sz="2400" dirty="0"/>
              <a:t>Diapers and Clothing</a:t>
            </a:r>
          </a:p>
          <a:p>
            <a:pPr lvl="1"/>
            <a:r>
              <a:rPr lang="en-US" sz="2400" dirty="0"/>
              <a:t>Medical expenses</a:t>
            </a:r>
          </a:p>
          <a:p>
            <a:pPr lvl="1"/>
            <a:r>
              <a:rPr lang="en-US" sz="2400" dirty="0"/>
              <a:t>Day Care fees</a:t>
            </a:r>
          </a:p>
          <a:p>
            <a:pPr lvl="1"/>
            <a:r>
              <a:rPr lang="en-US" sz="2400" dirty="0"/>
              <a:t>Private vs. Public education</a:t>
            </a:r>
          </a:p>
          <a:p>
            <a:endParaRPr lang="en-US" dirty="0"/>
          </a:p>
        </p:txBody>
      </p:sp>
      <p:pic>
        <p:nvPicPr>
          <p:cNvPr id="5" name="Picture 4">
            <a:extLst>
              <a:ext uri="{FF2B5EF4-FFF2-40B4-BE49-F238E27FC236}">
                <a16:creationId xmlns:a16="http://schemas.microsoft.com/office/drawing/2014/main" id="{8B64B5B2-BEA7-6A4F-ADAA-54F0E5528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106" y="3671888"/>
            <a:ext cx="3206010" cy="2482850"/>
          </a:xfrm>
          <a:prstGeom prst="rect">
            <a:avLst/>
          </a:prstGeom>
        </p:spPr>
      </p:pic>
    </p:spTree>
    <p:extLst>
      <p:ext uri="{BB962C8B-B14F-4D97-AF65-F5344CB8AC3E}">
        <p14:creationId xmlns:p14="http://schemas.microsoft.com/office/powerpoint/2010/main" val="3409115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Medical/Insurance Expenses</a:t>
            </a:r>
          </a:p>
        </p:txBody>
      </p:sp>
      <p:sp>
        <p:nvSpPr>
          <p:cNvPr id="3" name="Content Placeholder 2">
            <a:extLst>
              <a:ext uri="{FF2B5EF4-FFF2-40B4-BE49-F238E27FC236}">
                <a16:creationId xmlns:a16="http://schemas.microsoft.com/office/drawing/2014/main" id="{05D3B5D3-220F-BF42-8DB8-AE396B46BCDE}"/>
              </a:ext>
            </a:extLst>
          </p:cNvPr>
          <p:cNvSpPr>
            <a:spLocks noGrp="1"/>
          </p:cNvSpPr>
          <p:nvPr>
            <p:ph sz="half" idx="1"/>
          </p:nvPr>
        </p:nvSpPr>
        <p:spPr>
          <a:xfrm>
            <a:off x="740664" y="1420420"/>
            <a:ext cx="10059452" cy="4734318"/>
          </a:xfrm>
        </p:spPr>
        <p:txBody>
          <a:bodyPr/>
          <a:lstStyle/>
          <a:p>
            <a:pPr lvl="1"/>
            <a:r>
              <a:rPr lang="en-US" sz="2400" dirty="0"/>
              <a:t>Prescriptions</a:t>
            </a:r>
          </a:p>
          <a:p>
            <a:pPr lvl="1"/>
            <a:r>
              <a:rPr lang="en-US" sz="2400" dirty="0"/>
              <a:t>Medical/Dental Expenses</a:t>
            </a:r>
          </a:p>
          <a:p>
            <a:pPr lvl="1"/>
            <a:r>
              <a:rPr lang="en-US" sz="2400" dirty="0"/>
              <a:t>Medical/Dental Insurance (often provided by employers)</a:t>
            </a:r>
          </a:p>
          <a:p>
            <a:endParaRPr lang="en-US" dirty="0"/>
          </a:p>
        </p:txBody>
      </p:sp>
      <p:pic>
        <p:nvPicPr>
          <p:cNvPr id="6" name="Picture 5">
            <a:extLst>
              <a:ext uri="{FF2B5EF4-FFF2-40B4-BE49-F238E27FC236}">
                <a16:creationId xmlns:a16="http://schemas.microsoft.com/office/drawing/2014/main" id="{2FB5DCB3-67A6-5346-B853-57EA97F18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4316" y="4395788"/>
            <a:ext cx="7035800" cy="1758950"/>
          </a:xfrm>
          <a:prstGeom prst="rect">
            <a:avLst/>
          </a:prstGeom>
        </p:spPr>
      </p:pic>
    </p:spTree>
    <p:extLst>
      <p:ext uri="{BB962C8B-B14F-4D97-AF65-F5344CB8AC3E}">
        <p14:creationId xmlns:p14="http://schemas.microsoft.com/office/powerpoint/2010/main" val="2903539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Groceries/Household Needs</a:t>
            </a:r>
          </a:p>
        </p:txBody>
      </p:sp>
      <p:pic>
        <p:nvPicPr>
          <p:cNvPr id="5" name="Content Placeholder 4">
            <a:extLst>
              <a:ext uri="{FF2B5EF4-FFF2-40B4-BE49-F238E27FC236}">
                <a16:creationId xmlns:a16="http://schemas.microsoft.com/office/drawing/2014/main" id="{9F7D23AA-7CBB-394E-ABAB-7F6FAD6B61B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80694" y="1543503"/>
            <a:ext cx="8230613" cy="4416426"/>
          </a:xfrm>
        </p:spPr>
      </p:pic>
    </p:spTree>
    <p:extLst>
      <p:ext uri="{BB962C8B-B14F-4D97-AF65-F5344CB8AC3E}">
        <p14:creationId xmlns:p14="http://schemas.microsoft.com/office/powerpoint/2010/main" val="2997645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Clothing/Personal Products</a:t>
            </a:r>
          </a:p>
        </p:txBody>
      </p:sp>
      <p:pic>
        <p:nvPicPr>
          <p:cNvPr id="5" name="Content Placeholder 4">
            <a:extLst>
              <a:ext uri="{FF2B5EF4-FFF2-40B4-BE49-F238E27FC236}">
                <a16:creationId xmlns:a16="http://schemas.microsoft.com/office/drawing/2014/main" id="{FF9A121F-038C-BE48-A813-B948C43FCB3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39701" y="1556572"/>
            <a:ext cx="8712598" cy="4297589"/>
          </a:xfrm>
        </p:spPr>
      </p:pic>
    </p:spTree>
    <p:extLst>
      <p:ext uri="{BB962C8B-B14F-4D97-AF65-F5344CB8AC3E}">
        <p14:creationId xmlns:p14="http://schemas.microsoft.com/office/powerpoint/2010/main" val="3378591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Entertainment</a:t>
            </a:r>
          </a:p>
        </p:txBody>
      </p:sp>
      <p:sp>
        <p:nvSpPr>
          <p:cNvPr id="3" name="Content Placeholder 2">
            <a:extLst>
              <a:ext uri="{FF2B5EF4-FFF2-40B4-BE49-F238E27FC236}">
                <a16:creationId xmlns:a16="http://schemas.microsoft.com/office/drawing/2014/main" id="{05D3B5D3-220F-BF42-8DB8-AE396B46BCDE}"/>
              </a:ext>
            </a:extLst>
          </p:cNvPr>
          <p:cNvSpPr>
            <a:spLocks noGrp="1"/>
          </p:cNvSpPr>
          <p:nvPr>
            <p:ph sz="half" idx="1"/>
          </p:nvPr>
        </p:nvSpPr>
        <p:spPr>
          <a:xfrm>
            <a:off x="740664" y="1420420"/>
            <a:ext cx="10059452" cy="4734318"/>
          </a:xfrm>
        </p:spPr>
        <p:txBody>
          <a:bodyPr/>
          <a:lstStyle/>
          <a:p>
            <a:pPr lvl="1"/>
            <a:r>
              <a:rPr lang="en-US" sz="2400" dirty="0"/>
              <a:t>Movies</a:t>
            </a:r>
          </a:p>
          <a:p>
            <a:pPr lvl="1"/>
            <a:r>
              <a:rPr lang="en-US" sz="2400" dirty="0"/>
              <a:t>Concert tickets</a:t>
            </a:r>
          </a:p>
          <a:p>
            <a:pPr lvl="1"/>
            <a:r>
              <a:rPr lang="en-US" sz="2400" dirty="0"/>
              <a:t>Dining Out</a:t>
            </a:r>
          </a:p>
          <a:p>
            <a:endParaRPr lang="en-US" dirty="0"/>
          </a:p>
        </p:txBody>
      </p:sp>
      <p:pic>
        <p:nvPicPr>
          <p:cNvPr id="5" name="Picture 4">
            <a:extLst>
              <a:ext uri="{FF2B5EF4-FFF2-40B4-BE49-F238E27FC236}">
                <a16:creationId xmlns:a16="http://schemas.microsoft.com/office/drawing/2014/main" id="{953EDD24-1615-C44F-A8C4-4DFBB7517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416" y="2327424"/>
            <a:ext cx="5473700" cy="3827314"/>
          </a:xfrm>
          <a:prstGeom prst="rect">
            <a:avLst/>
          </a:prstGeom>
        </p:spPr>
      </p:pic>
    </p:spTree>
    <p:extLst>
      <p:ext uri="{BB962C8B-B14F-4D97-AF65-F5344CB8AC3E}">
        <p14:creationId xmlns:p14="http://schemas.microsoft.com/office/powerpoint/2010/main" val="1725702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Other Categories</a:t>
            </a:r>
          </a:p>
        </p:txBody>
      </p:sp>
      <p:sp>
        <p:nvSpPr>
          <p:cNvPr id="3" name="Content Placeholder 2">
            <a:extLst>
              <a:ext uri="{FF2B5EF4-FFF2-40B4-BE49-F238E27FC236}">
                <a16:creationId xmlns:a16="http://schemas.microsoft.com/office/drawing/2014/main" id="{05D3B5D3-220F-BF42-8DB8-AE396B46BCDE}"/>
              </a:ext>
            </a:extLst>
          </p:cNvPr>
          <p:cNvSpPr>
            <a:spLocks noGrp="1"/>
          </p:cNvSpPr>
          <p:nvPr>
            <p:ph sz="half" idx="1"/>
          </p:nvPr>
        </p:nvSpPr>
        <p:spPr>
          <a:xfrm>
            <a:off x="740664" y="1420420"/>
            <a:ext cx="10059452" cy="4734318"/>
          </a:xfrm>
        </p:spPr>
        <p:txBody>
          <a:bodyPr/>
          <a:lstStyle/>
          <a:p>
            <a:pPr lvl="1"/>
            <a:r>
              <a:rPr lang="en-US" sz="2400" dirty="0"/>
              <a:t>Child support</a:t>
            </a:r>
          </a:p>
          <a:p>
            <a:pPr lvl="1"/>
            <a:r>
              <a:rPr lang="en-US" sz="2400" dirty="0"/>
              <a:t>Student Loans</a:t>
            </a:r>
          </a:p>
          <a:p>
            <a:pPr lvl="1"/>
            <a:r>
              <a:rPr lang="en-US" sz="2400" dirty="0"/>
              <a:t>Pets</a:t>
            </a:r>
          </a:p>
          <a:p>
            <a:pPr lvl="1"/>
            <a:r>
              <a:rPr lang="en-US" sz="2400" dirty="0"/>
              <a:t>Gym membership</a:t>
            </a:r>
          </a:p>
          <a:p>
            <a:pPr lvl="1"/>
            <a:r>
              <a:rPr lang="en-US" sz="2400" dirty="0"/>
              <a:t>Charity/Donations</a:t>
            </a:r>
          </a:p>
          <a:p>
            <a:pPr lvl="1"/>
            <a:r>
              <a:rPr lang="en-US" sz="2400" dirty="0"/>
              <a:t>Can you think of others?</a:t>
            </a:r>
            <a:endParaRPr lang="en-US" dirty="0"/>
          </a:p>
        </p:txBody>
      </p:sp>
      <p:sp>
        <p:nvSpPr>
          <p:cNvPr id="6" name="object 7">
            <a:extLst>
              <a:ext uri="{FF2B5EF4-FFF2-40B4-BE49-F238E27FC236}">
                <a16:creationId xmlns:a16="http://schemas.microsoft.com/office/drawing/2014/main" id="{01756C5F-A159-A540-8856-86F44CFFF26E}"/>
              </a:ext>
            </a:extLst>
          </p:cNvPr>
          <p:cNvSpPr/>
          <p:nvPr/>
        </p:nvSpPr>
        <p:spPr>
          <a:xfrm>
            <a:off x="7980716" y="741888"/>
            <a:ext cx="2819400" cy="2819400"/>
          </a:xfrm>
          <a:prstGeom prst="rect">
            <a:avLst/>
          </a:prstGeom>
          <a:blipFill>
            <a:blip r:embed="rId3" cstate="print"/>
            <a:stretch>
              <a:fillRect/>
            </a:stretch>
          </a:blipFill>
        </p:spPr>
        <p:txBody>
          <a:bodyPr wrap="square" lIns="0" tIns="0" rIns="0" bIns="0" rtlCol="0"/>
          <a:lstStyle/>
          <a:p>
            <a:endParaRPr dirty="0"/>
          </a:p>
        </p:txBody>
      </p:sp>
      <p:sp>
        <p:nvSpPr>
          <p:cNvPr id="7" name="object 6">
            <a:extLst>
              <a:ext uri="{FF2B5EF4-FFF2-40B4-BE49-F238E27FC236}">
                <a16:creationId xmlns:a16="http://schemas.microsoft.com/office/drawing/2014/main" id="{407EAD1D-FE8F-8A40-AFD6-F5D917E32AFC}"/>
              </a:ext>
            </a:extLst>
          </p:cNvPr>
          <p:cNvSpPr/>
          <p:nvPr/>
        </p:nvSpPr>
        <p:spPr>
          <a:xfrm>
            <a:off x="5798356" y="3561288"/>
            <a:ext cx="5001760" cy="259345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35096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862584" y="2911279"/>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pPr algn="ctr"/>
            <a:r>
              <a:rPr lang="en-US" dirty="0"/>
              <a:t>Questions?</a:t>
            </a:r>
          </a:p>
        </p:txBody>
      </p:sp>
      <p:sp>
        <p:nvSpPr>
          <p:cNvPr id="3" name="Content Placeholder 2">
            <a:extLst>
              <a:ext uri="{FF2B5EF4-FFF2-40B4-BE49-F238E27FC236}">
                <a16:creationId xmlns:a16="http://schemas.microsoft.com/office/drawing/2014/main" id="{05D3B5D3-220F-BF42-8DB8-AE396B46BCDE}"/>
              </a:ext>
            </a:extLst>
          </p:cNvPr>
          <p:cNvSpPr>
            <a:spLocks noGrp="1"/>
          </p:cNvSpPr>
          <p:nvPr>
            <p:ph sz="half" idx="1"/>
          </p:nvPr>
        </p:nvSpPr>
        <p:spPr>
          <a:xfrm>
            <a:off x="740665" y="1420420"/>
            <a:ext cx="10059452" cy="4734318"/>
          </a:xfrm>
        </p:spPr>
        <p:txBody>
          <a:bodyPr/>
          <a:lstStyle/>
          <a:p>
            <a:pPr marL="0" lvl="1" indent="0">
              <a:buNone/>
            </a:pPr>
            <a:endParaRPr lang="en-US" dirty="0"/>
          </a:p>
          <a:p>
            <a:endParaRPr lang="en-US" dirty="0"/>
          </a:p>
        </p:txBody>
      </p:sp>
    </p:spTree>
    <p:extLst>
      <p:ext uri="{BB962C8B-B14F-4D97-AF65-F5344CB8AC3E}">
        <p14:creationId xmlns:p14="http://schemas.microsoft.com/office/powerpoint/2010/main" val="623015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862584" y="2911279"/>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pPr algn="ctr"/>
            <a:r>
              <a:rPr lang="en-US" dirty="0"/>
              <a:t>Your Turn</a:t>
            </a:r>
          </a:p>
        </p:txBody>
      </p:sp>
      <p:sp>
        <p:nvSpPr>
          <p:cNvPr id="3" name="Content Placeholder 2">
            <a:extLst>
              <a:ext uri="{FF2B5EF4-FFF2-40B4-BE49-F238E27FC236}">
                <a16:creationId xmlns:a16="http://schemas.microsoft.com/office/drawing/2014/main" id="{05D3B5D3-220F-BF42-8DB8-AE396B46BCDE}"/>
              </a:ext>
            </a:extLst>
          </p:cNvPr>
          <p:cNvSpPr>
            <a:spLocks noGrp="1"/>
          </p:cNvSpPr>
          <p:nvPr>
            <p:ph sz="half" idx="1"/>
          </p:nvPr>
        </p:nvSpPr>
        <p:spPr>
          <a:xfrm>
            <a:off x="740665" y="1420420"/>
            <a:ext cx="10059452" cy="4734318"/>
          </a:xfrm>
        </p:spPr>
        <p:txBody>
          <a:bodyPr/>
          <a:lstStyle/>
          <a:p>
            <a:pPr marL="0" lvl="1" indent="0">
              <a:buNone/>
            </a:pPr>
            <a:endParaRPr lang="en-US" dirty="0"/>
          </a:p>
          <a:p>
            <a:endParaRPr lang="en-US" dirty="0"/>
          </a:p>
        </p:txBody>
      </p:sp>
    </p:spTree>
    <p:extLst>
      <p:ext uri="{BB962C8B-B14F-4D97-AF65-F5344CB8AC3E}">
        <p14:creationId xmlns:p14="http://schemas.microsoft.com/office/powerpoint/2010/main" val="2089912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AD59C5E6-2D5C-0647-81E2-8AAABA65BD43}"/>
              </a:ext>
            </a:extLst>
          </p:cNvPr>
          <p:cNvSpPr/>
          <p:nvPr/>
        </p:nvSpPr>
        <p:spPr>
          <a:xfrm>
            <a:off x="832334" y="131924"/>
            <a:ext cx="4857601" cy="6339828"/>
          </a:xfrm>
          <a:prstGeom prst="rect">
            <a:avLst/>
          </a:prstGeom>
          <a:blipFill>
            <a:blip r:embed="rId3"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80F31A22-C588-A949-8547-3E99542D40E5}"/>
              </a:ext>
            </a:extLst>
          </p:cNvPr>
          <p:cNvSpPr/>
          <p:nvPr/>
        </p:nvSpPr>
        <p:spPr>
          <a:xfrm>
            <a:off x="5689935" y="131924"/>
            <a:ext cx="4866095" cy="63246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71102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a:xfrm>
            <a:off x="740664" y="1420420"/>
            <a:ext cx="11055750" cy="4949900"/>
          </a:xfrm>
        </p:spPr>
        <p:txBody>
          <a:bodyPr>
            <a:normAutofit/>
          </a:bodyPr>
          <a:lstStyle/>
          <a:p>
            <a:pPr marL="0" lvl="1" indent="0">
              <a:buNone/>
            </a:pPr>
            <a:endParaRPr lang="en-US" sz="1600" dirty="0"/>
          </a:p>
          <a:p>
            <a:pPr lvl="1"/>
            <a:r>
              <a:rPr lang="en-US" sz="1900" dirty="0"/>
              <a:t>Images:</a:t>
            </a:r>
          </a:p>
          <a:p>
            <a:pPr lvl="2"/>
            <a:r>
              <a:rPr lang="en-US" sz="1700" dirty="0"/>
              <a:t>Microsoft Office Clip Art: Used with permission from Microsoft.</a:t>
            </a:r>
            <a:endParaRPr lang="en-US" sz="2000" dirty="0"/>
          </a:p>
          <a:p>
            <a:pPr lvl="1"/>
            <a:endParaRPr lang="en-US" sz="1600" dirty="0"/>
          </a:p>
          <a:p>
            <a:pPr marL="457200" lvl="2" indent="0">
              <a:buNone/>
            </a:pPr>
            <a:endParaRPr lang="en-US" sz="1600" dirty="0"/>
          </a:p>
          <a:p>
            <a:pPr marL="457200" lvl="2" indent="0">
              <a:buNone/>
            </a:pPr>
            <a:endParaRPr lang="en-US" sz="1600" dirty="0"/>
          </a:p>
          <a:p>
            <a:pPr marL="457200" lvl="2" indent="0">
              <a:buNone/>
            </a:pPr>
            <a:endParaRPr lang="en-US" sz="1900" dirty="0"/>
          </a:p>
          <a:p>
            <a:pPr marL="457200" lvl="2" indent="0">
              <a:buNone/>
            </a:pPr>
            <a:endParaRPr lang="en-US" sz="1900" dirty="0"/>
          </a:p>
          <a:p>
            <a:pPr marL="457200" lvl="2" indent="0">
              <a:buNone/>
            </a:pPr>
            <a:endParaRPr lang="en-US" sz="1900" dirty="0"/>
          </a:p>
          <a:p>
            <a:pPr marL="457200" lvl="2" indent="0">
              <a:buNone/>
            </a:pPr>
            <a:endParaRPr lang="en-US" sz="1900" dirty="0"/>
          </a:p>
          <a:p>
            <a:pPr lvl="2"/>
            <a:endParaRPr lang="en-US" sz="2400" dirty="0"/>
          </a:p>
          <a:p>
            <a:pPr lvl="1"/>
            <a:endParaRPr lang="en-US" sz="2400" dirty="0"/>
          </a:p>
        </p:txBody>
      </p:sp>
    </p:spTree>
    <p:extLst>
      <p:ext uri="{BB962C8B-B14F-4D97-AF65-F5344CB8AC3E}">
        <p14:creationId xmlns:p14="http://schemas.microsoft.com/office/powerpoint/2010/main" val="84254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Budget</a:t>
            </a:r>
          </a:p>
        </p:txBody>
      </p:sp>
      <p:sp>
        <p:nvSpPr>
          <p:cNvPr id="3" name="Content Placeholder 2">
            <a:extLst>
              <a:ext uri="{FF2B5EF4-FFF2-40B4-BE49-F238E27FC236}">
                <a16:creationId xmlns:a16="http://schemas.microsoft.com/office/drawing/2014/main" id="{05D3B5D3-220F-BF42-8DB8-AE396B46BCDE}"/>
              </a:ext>
            </a:extLst>
          </p:cNvPr>
          <p:cNvSpPr>
            <a:spLocks noGrp="1"/>
          </p:cNvSpPr>
          <p:nvPr>
            <p:ph sz="half" idx="1"/>
          </p:nvPr>
        </p:nvSpPr>
        <p:spPr>
          <a:xfrm>
            <a:off x="740664" y="1420420"/>
            <a:ext cx="10059452" cy="4734318"/>
          </a:xfrm>
        </p:spPr>
        <p:txBody>
          <a:bodyPr/>
          <a:lstStyle/>
          <a:p>
            <a:pPr lvl="1"/>
            <a:r>
              <a:rPr lang="en-US" sz="2400" dirty="0"/>
              <a:t>A plan for spending money</a:t>
            </a:r>
          </a:p>
          <a:p>
            <a:pPr lvl="1"/>
            <a:r>
              <a:rPr lang="en-US" sz="2400" dirty="0"/>
              <a:t>In this lesson you will: Create a Personal Budget Based on Your Selected Lifestyle</a:t>
            </a:r>
          </a:p>
          <a:p>
            <a:pPr lvl="1"/>
            <a:endParaRPr lang="en-US" sz="2400" dirty="0"/>
          </a:p>
          <a:p>
            <a:endParaRPr lang="en-US" dirty="0"/>
          </a:p>
        </p:txBody>
      </p:sp>
      <p:sp>
        <p:nvSpPr>
          <p:cNvPr id="5" name="object 7">
            <a:extLst>
              <a:ext uri="{FF2B5EF4-FFF2-40B4-BE49-F238E27FC236}">
                <a16:creationId xmlns:a16="http://schemas.microsoft.com/office/drawing/2014/main" id="{C4C139E5-2028-AA41-B36B-F941ADD3CE52}"/>
              </a:ext>
            </a:extLst>
          </p:cNvPr>
          <p:cNvSpPr/>
          <p:nvPr/>
        </p:nvSpPr>
        <p:spPr>
          <a:xfrm>
            <a:off x="8343974" y="3158876"/>
            <a:ext cx="2456142" cy="299586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23655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Components of a Budget</a:t>
            </a:r>
          </a:p>
        </p:txBody>
      </p:sp>
      <p:sp>
        <p:nvSpPr>
          <p:cNvPr id="3" name="Content Placeholder 2">
            <a:extLst>
              <a:ext uri="{FF2B5EF4-FFF2-40B4-BE49-F238E27FC236}">
                <a16:creationId xmlns:a16="http://schemas.microsoft.com/office/drawing/2014/main" id="{05D3B5D3-220F-BF42-8DB8-AE396B46BCDE}"/>
              </a:ext>
            </a:extLst>
          </p:cNvPr>
          <p:cNvSpPr>
            <a:spLocks noGrp="1"/>
          </p:cNvSpPr>
          <p:nvPr>
            <p:ph sz="half" idx="1"/>
          </p:nvPr>
        </p:nvSpPr>
        <p:spPr>
          <a:xfrm>
            <a:off x="740664" y="1420420"/>
            <a:ext cx="10059452" cy="4734318"/>
          </a:xfrm>
        </p:spPr>
        <p:txBody>
          <a:bodyPr/>
          <a:lstStyle/>
          <a:p>
            <a:pPr marL="0" lvl="1" indent="0">
              <a:buNone/>
            </a:pPr>
            <a:endParaRPr lang="en-US" sz="2400" dirty="0"/>
          </a:p>
          <a:p>
            <a:endParaRPr lang="en-US" dirty="0"/>
          </a:p>
        </p:txBody>
      </p:sp>
      <p:pic>
        <p:nvPicPr>
          <p:cNvPr id="6" name="Picture 5">
            <a:extLst>
              <a:ext uri="{FF2B5EF4-FFF2-40B4-BE49-F238E27FC236}">
                <a16:creationId xmlns:a16="http://schemas.microsoft.com/office/drawing/2014/main" id="{97DC8E48-E73D-5442-9F15-5D1090221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4532" y="3509399"/>
            <a:ext cx="3185584" cy="2645339"/>
          </a:xfrm>
          <a:prstGeom prst="rect">
            <a:avLst/>
          </a:prstGeom>
        </p:spPr>
      </p:pic>
    </p:spTree>
    <p:extLst>
      <p:ext uri="{BB962C8B-B14F-4D97-AF65-F5344CB8AC3E}">
        <p14:creationId xmlns:p14="http://schemas.microsoft.com/office/powerpoint/2010/main" val="1793207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AD59C5E6-2D5C-0647-81E2-8AAABA65BD43}"/>
              </a:ext>
            </a:extLst>
          </p:cNvPr>
          <p:cNvSpPr/>
          <p:nvPr/>
        </p:nvSpPr>
        <p:spPr>
          <a:xfrm>
            <a:off x="832334" y="131924"/>
            <a:ext cx="4857601" cy="6339828"/>
          </a:xfrm>
          <a:prstGeom prst="rect">
            <a:avLst/>
          </a:prstGeom>
          <a:blipFill>
            <a:blip r:embed="rId3"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80F31A22-C588-A949-8547-3E99542D40E5}"/>
              </a:ext>
            </a:extLst>
          </p:cNvPr>
          <p:cNvSpPr/>
          <p:nvPr/>
        </p:nvSpPr>
        <p:spPr>
          <a:xfrm>
            <a:off x="5689935" y="131924"/>
            <a:ext cx="4866095" cy="63246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00845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Savings</a:t>
            </a:r>
          </a:p>
        </p:txBody>
      </p:sp>
      <p:sp>
        <p:nvSpPr>
          <p:cNvPr id="3" name="Content Placeholder 2">
            <a:extLst>
              <a:ext uri="{FF2B5EF4-FFF2-40B4-BE49-F238E27FC236}">
                <a16:creationId xmlns:a16="http://schemas.microsoft.com/office/drawing/2014/main" id="{05D3B5D3-220F-BF42-8DB8-AE396B46BCDE}"/>
              </a:ext>
            </a:extLst>
          </p:cNvPr>
          <p:cNvSpPr>
            <a:spLocks noGrp="1"/>
          </p:cNvSpPr>
          <p:nvPr>
            <p:ph sz="half" idx="1"/>
          </p:nvPr>
        </p:nvSpPr>
        <p:spPr>
          <a:xfrm>
            <a:off x="740664" y="1420420"/>
            <a:ext cx="10059452" cy="4734318"/>
          </a:xfrm>
        </p:spPr>
        <p:txBody>
          <a:bodyPr/>
          <a:lstStyle/>
          <a:p>
            <a:pPr lvl="1"/>
            <a:r>
              <a:rPr lang="en-US" sz="2400" dirty="0"/>
              <a:t>Why save?</a:t>
            </a:r>
          </a:p>
          <a:p>
            <a:pPr lvl="1"/>
            <a:r>
              <a:rPr lang="en-US" sz="2400" dirty="0"/>
              <a:t>Emergencies</a:t>
            </a:r>
          </a:p>
          <a:p>
            <a:pPr lvl="1"/>
            <a:r>
              <a:rPr lang="en-US" sz="2400" dirty="0"/>
              <a:t>Specific goals (vacation, tuition)</a:t>
            </a:r>
          </a:p>
          <a:p>
            <a:pPr lvl="1"/>
            <a:r>
              <a:rPr lang="en-US" sz="2400" dirty="0"/>
              <a:t>Retirement</a:t>
            </a:r>
          </a:p>
          <a:p>
            <a:pPr lvl="1"/>
            <a:r>
              <a:rPr lang="en-US" sz="2400" dirty="0"/>
              <a:t>????</a:t>
            </a:r>
          </a:p>
          <a:p>
            <a:pPr lvl="1"/>
            <a:endParaRPr lang="en-US" sz="2400" dirty="0"/>
          </a:p>
          <a:p>
            <a:endParaRPr lang="en-US" dirty="0"/>
          </a:p>
        </p:txBody>
      </p:sp>
      <p:sp>
        <p:nvSpPr>
          <p:cNvPr id="5" name="object 6">
            <a:extLst>
              <a:ext uri="{FF2B5EF4-FFF2-40B4-BE49-F238E27FC236}">
                <a16:creationId xmlns:a16="http://schemas.microsoft.com/office/drawing/2014/main" id="{345467E5-F29D-2149-B62B-E96C6A24363B}"/>
              </a:ext>
            </a:extLst>
          </p:cNvPr>
          <p:cNvSpPr/>
          <p:nvPr/>
        </p:nvSpPr>
        <p:spPr>
          <a:xfrm>
            <a:off x="7860956" y="1735138"/>
            <a:ext cx="2939160" cy="441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5093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Mortgage/rent</a:t>
            </a:r>
          </a:p>
        </p:txBody>
      </p:sp>
      <p:sp>
        <p:nvSpPr>
          <p:cNvPr id="3" name="Content Placeholder 2">
            <a:extLst>
              <a:ext uri="{FF2B5EF4-FFF2-40B4-BE49-F238E27FC236}">
                <a16:creationId xmlns:a16="http://schemas.microsoft.com/office/drawing/2014/main" id="{05D3B5D3-220F-BF42-8DB8-AE396B46BCDE}"/>
              </a:ext>
            </a:extLst>
          </p:cNvPr>
          <p:cNvSpPr>
            <a:spLocks noGrp="1"/>
          </p:cNvSpPr>
          <p:nvPr>
            <p:ph sz="half" idx="1"/>
          </p:nvPr>
        </p:nvSpPr>
        <p:spPr>
          <a:xfrm>
            <a:off x="740664" y="1420420"/>
            <a:ext cx="10059452" cy="4734318"/>
          </a:xfrm>
        </p:spPr>
        <p:txBody>
          <a:bodyPr/>
          <a:lstStyle/>
          <a:p>
            <a:pPr lvl="1"/>
            <a:r>
              <a:rPr lang="en-US" sz="2400" dirty="0"/>
              <a:t>What is the difference between a mortgage payment and a rent payment?</a:t>
            </a:r>
          </a:p>
          <a:p>
            <a:pPr lvl="1"/>
            <a:r>
              <a:rPr lang="en-US" sz="2400" dirty="0"/>
              <a:t>What is a down payment?</a:t>
            </a:r>
          </a:p>
          <a:p>
            <a:pPr marL="0" lvl="1" indent="0">
              <a:buNone/>
            </a:pPr>
            <a:endParaRPr lang="en-US" sz="2400" dirty="0"/>
          </a:p>
          <a:p>
            <a:endParaRPr lang="en-US" dirty="0"/>
          </a:p>
        </p:txBody>
      </p:sp>
      <p:pic>
        <p:nvPicPr>
          <p:cNvPr id="6" name="Picture 5">
            <a:extLst>
              <a:ext uri="{FF2B5EF4-FFF2-40B4-BE49-F238E27FC236}">
                <a16:creationId xmlns:a16="http://schemas.microsoft.com/office/drawing/2014/main" id="{C2B4073D-7F9B-1245-9437-28E1F78F2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4130" y="3419891"/>
            <a:ext cx="2715986" cy="2734847"/>
          </a:xfrm>
          <a:prstGeom prst="rect">
            <a:avLst/>
          </a:prstGeom>
        </p:spPr>
      </p:pic>
    </p:spTree>
    <p:extLst>
      <p:ext uri="{BB962C8B-B14F-4D97-AF65-F5344CB8AC3E}">
        <p14:creationId xmlns:p14="http://schemas.microsoft.com/office/powerpoint/2010/main" val="359550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Utilities:</a:t>
            </a:r>
          </a:p>
        </p:txBody>
      </p:sp>
      <p:sp>
        <p:nvSpPr>
          <p:cNvPr id="3" name="Content Placeholder 2">
            <a:extLst>
              <a:ext uri="{FF2B5EF4-FFF2-40B4-BE49-F238E27FC236}">
                <a16:creationId xmlns:a16="http://schemas.microsoft.com/office/drawing/2014/main" id="{05D3B5D3-220F-BF42-8DB8-AE396B46BCDE}"/>
              </a:ext>
            </a:extLst>
          </p:cNvPr>
          <p:cNvSpPr>
            <a:spLocks noGrp="1"/>
          </p:cNvSpPr>
          <p:nvPr>
            <p:ph sz="half" idx="1"/>
          </p:nvPr>
        </p:nvSpPr>
        <p:spPr>
          <a:xfrm>
            <a:off x="740664" y="1420420"/>
            <a:ext cx="10059452" cy="4734318"/>
          </a:xfrm>
        </p:spPr>
        <p:txBody>
          <a:bodyPr/>
          <a:lstStyle/>
          <a:p>
            <a:pPr lvl="1"/>
            <a:r>
              <a:rPr lang="en-US" sz="2400" dirty="0"/>
              <a:t>Electricity</a:t>
            </a:r>
          </a:p>
          <a:p>
            <a:pPr lvl="1"/>
            <a:r>
              <a:rPr lang="en-US" sz="2400" dirty="0"/>
              <a:t>Water</a:t>
            </a:r>
          </a:p>
          <a:p>
            <a:pPr lvl="1"/>
            <a:r>
              <a:rPr lang="en-US" sz="2400" dirty="0"/>
              <a:t>Cable</a:t>
            </a:r>
          </a:p>
          <a:p>
            <a:pPr lvl="1"/>
            <a:r>
              <a:rPr lang="en-US" sz="2400" dirty="0"/>
              <a:t>Phone Service</a:t>
            </a:r>
          </a:p>
          <a:p>
            <a:pPr lvl="1"/>
            <a:r>
              <a:rPr lang="en-US" sz="2400" dirty="0"/>
              <a:t>Internet Service</a:t>
            </a:r>
          </a:p>
          <a:p>
            <a:pPr lvl="1"/>
            <a:r>
              <a:rPr lang="en-US" sz="2400" dirty="0"/>
              <a:t>Can you think of others?</a:t>
            </a:r>
          </a:p>
          <a:p>
            <a:endParaRPr lang="en-US" dirty="0"/>
          </a:p>
        </p:txBody>
      </p:sp>
      <p:sp>
        <p:nvSpPr>
          <p:cNvPr id="5" name="object 6">
            <a:extLst>
              <a:ext uri="{FF2B5EF4-FFF2-40B4-BE49-F238E27FC236}">
                <a16:creationId xmlns:a16="http://schemas.microsoft.com/office/drawing/2014/main" id="{D65459A7-58BA-9441-97D1-D3B11A5A3830}"/>
              </a:ext>
            </a:extLst>
          </p:cNvPr>
          <p:cNvSpPr/>
          <p:nvPr/>
        </p:nvSpPr>
        <p:spPr>
          <a:xfrm>
            <a:off x="5173217" y="3259520"/>
            <a:ext cx="3694411" cy="2895218"/>
          </a:xfrm>
          <a:prstGeom prst="rect">
            <a:avLst/>
          </a:prstGeom>
          <a:blipFill>
            <a:blip r:embed="rId3" cstate="print"/>
            <a:stretch>
              <a:fillRect/>
            </a:stretch>
          </a:blipFill>
        </p:spPr>
        <p:txBody>
          <a:bodyPr wrap="square" lIns="0" tIns="0" rIns="0" bIns="0" rtlCol="0"/>
          <a:lstStyle/>
          <a:p>
            <a:endParaRPr/>
          </a:p>
        </p:txBody>
      </p:sp>
      <p:sp>
        <p:nvSpPr>
          <p:cNvPr id="7" name="object 7">
            <a:extLst>
              <a:ext uri="{FF2B5EF4-FFF2-40B4-BE49-F238E27FC236}">
                <a16:creationId xmlns:a16="http://schemas.microsoft.com/office/drawing/2014/main" id="{40456473-F688-8945-89EE-C2AC04CCB393}"/>
              </a:ext>
            </a:extLst>
          </p:cNvPr>
          <p:cNvSpPr/>
          <p:nvPr/>
        </p:nvSpPr>
        <p:spPr>
          <a:xfrm>
            <a:off x="8867628" y="3259520"/>
            <a:ext cx="1932488" cy="2664936"/>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49491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Transportation:</a:t>
            </a:r>
          </a:p>
        </p:txBody>
      </p:sp>
      <p:sp>
        <p:nvSpPr>
          <p:cNvPr id="3" name="Content Placeholder 2">
            <a:extLst>
              <a:ext uri="{FF2B5EF4-FFF2-40B4-BE49-F238E27FC236}">
                <a16:creationId xmlns:a16="http://schemas.microsoft.com/office/drawing/2014/main" id="{05D3B5D3-220F-BF42-8DB8-AE396B46BCDE}"/>
              </a:ext>
            </a:extLst>
          </p:cNvPr>
          <p:cNvSpPr>
            <a:spLocks noGrp="1"/>
          </p:cNvSpPr>
          <p:nvPr>
            <p:ph sz="half" idx="1"/>
          </p:nvPr>
        </p:nvSpPr>
        <p:spPr>
          <a:xfrm>
            <a:off x="740664" y="1420420"/>
            <a:ext cx="10059452" cy="4734318"/>
          </a:xfrm>
        </p:spPr>
        <p:txBody>
          <a:bodyPr/>
          <a:lstStyle/>
          <a:p>
            <a:pPr lvl="1"/>
            <a:r>
              <a:rPr lang="en-US" sz="2400" dirty="0"/>
              <a:t>Bus pass</a:t>
            </a:r>
          </a:p>
          <a:p>
            <a:pPr lvl="1"/>
            <a:r>
              <a:rPr lang="en-US" sz="2400" dirty="0"/>
              <a:t>Car payment</a:t>
            </a:r>
          </a:p>
          <a:p>
            <a:pPr lvl="2"/>
            <a:r>
              <a:rPr lang="en-US" sz="2400" dirty="0"/>
              <a:t>Car insurance</a:t>
            </a:r>
          </a:p>
          <a:p>
            <a:pPr lvl="2"/>
            <a:r>
              <a:rPr lang="en-US" sz="2400" dirty="0"/>
              <a:t>Gasoline</a:t>
            </a:r>
          </a:p>
          <a:p>
            <a:pPr lvl="2"/>
            <a:r>
              <a:rPr lang="en-US" sz="2400" dirty="0"/>
              <a:t>Car maintenance</a:t>
            </a:r>
          </a:p>
          <a:p>
            <a:pPr lvl="2"/>
            <a:r>
              <a:rPr lang="en-US" sz="2400" dirty="0"/>
              <a:t>Yearly registration</a:t>
            </a:r>
          </a:p>
          <a:p>
            <a:pPr lvl="2"/>
            <a:r>
              <a:rPr lang="en-US" sz="2400" dirty="0"/>
              <a:t>Inspection Sticker</a:t>
            </a:r>
          </a:p>
          <a:p>
            <a:endParaRPr lang="en-US" dirty="0"/>
          </a:p>
        </p:txBody>
      </p:sp>
      <p:sp>
        <p:nvSpPr>
          <p:cNvPr id="6" name="object 8">
            <a:extLst>
              <a:ext uri="{FF2B5EF4-FFF2-40B4-BE49-F238E27FC236}">
                <a16:creationId xmlns:a16="http://schemas.microsoft.com/office/drawing/2014/main" id="{E1AC8554-AFC2-3042-BAFE-C49CE90726F0}"/>
              </a:ext>
            </a:extLst>
          </p:cNvPr>
          <p:cNvSpPr/>
          <p:nvPr/>
        </p:nvSpPr>
        <p:spPr>
          <a:xfrm>
            <a:off x="6749577" y="3661118"/>
            <a:ext cx="1636648" cy="2493620"/>
          </a:xfrm>
          <a:prstGeom prst="rect">
            <a:avLst/>
          </a:prstGeom>
          <a:blipFill>
            <a:blip r:embed="rId3" cstate="print"/>
            <a:stretch>
              <a:fillRect/>
            </a:stretch>
          </a:blipFill>
        </p:spPr>
        <p:txBody>
          <a:bodyPr wrap="square" lIns="0" tIns="0" rIns="0" bIns="0" rtlCol="0"/>
          <a:lstStyle/>
          <a:p>
            <a:endParaRPr/>
          </a:p>
        </p:txBody>
      </p:sp>
      <p:sp>
        <p:nvSpPr>
          <p:cNvPr id="8" name="object 9">
            <a:extLst>
              <a:ext uri="{FF2B5EF4-FFF2-40B4-BE49-F238E27FC236}">
                <a16:creationId xmlns:a16="http://schemas.microsoft.com/office/drawing/2014/main" id="{68BA1913-2A0B-0A48-A8CC-2EA4BE3E2546}"/>
              </a:ext>
            </a:extLst>
          </p:cNvPr>
          <p:cNvSpPr/>
          <p:nvPr/>
        </p:nvSpPr>
        <p:spPr>
          <a:xfrm>
            <a:off x="8352768" y="3914040"/>
            <a:ext cx="2447348" cy="2240698"/>
          </a:xfrm>
          <a:prstGeom prst="rect">
            <a:avLst/>
          </a:prstGeom>
          <a:blipFill>
            <a:blip r:embed="rId4" cstate="print"/>
            <a:stretch>
              <a:fillRect/>
            </a:stretch>
          </a:blipFill>
        </p:spPr>
        <p:txBody>
          <a:bodyPr wrap="square" lIns="0" tIns="0" rIns="0" bIns="0" rtlCol="0"/>
          <a:lstStyle/>
          <a:p>
            <a:endParaRPr/>
          </a:p>
        </p:txBody>
      </p:sp>
      <p:pic>
        <p:nvPicPr>
          <p:cNvPr id="9" name="Picture 8">
            <a:extLst>
              <a:ext uri="{FF2B5EF4-FFF2-40B4-BE49-F238E27FC236}">
                <a16:creationId xmlns:a16="http://schemas.microsoft.com/office/drawing/2014/main" id="{A53F8FC7-9E95-5443-8169-C853C3D0AF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4065" y="4719638"/>
            <a:ext cx="1473200" cy="1435100"/>
          </a:xfrm>
          <a:prstGeom prst="rect">
            <a:avLst/>
          </a:prstGeom>
        </p:spPr>
      </p:pic>
    </p:spTree>
    <p:extLst>
      <p:ext uri="{BB962C8B-B14F-4D97-AF65-F5344CB8AC3E}">
        <p14:creationId xmlns:p14="http://schemas.microsoft.com/office/powerpoint/2010/main" val="4245894831"/>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1880</TotalTime>
  <Words>915</Words>
  <Application>Microsoft Macintosh PowerPoint</Application>
  <PresentationFormat>Widescreen</PresentationFormat>
  <Paragraphs>105</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.AppleSystemUIFont</vt:lpstr>
      <vt:lpstr>Arial</vt:lpstr>
      <vt:lpstr>Calibri</vt:lpstr>
      <vt:lpstr>Open Sans</vt:lpstr>
      <vt:lpstr>Open Sans SemiBold</vt:lpstr>
      <vt:lpstr>2_Office Theme</vt:lpstr>
      <vt:lpstr>3_Office Theme</vt:lpstr>
      <vt:lpstr>Creating A Lifestyle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References/Resources</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183</cp:revision>
  <cp:lastPrinted>2017-07-07T16:17:37Z</cp:lastPrinted>
  <dcterms:created xsi:type="dcterms:W3CDTF">2017-07-11T23:58:30Z</dcterms:created>
  <dcterms:modified xsi:type="dcterms:W3CDTF">2018-02-01T16:59:37Z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