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30"/>
  </p:notesMasterIdLst>
  <p:handoutMasterIdLst>
    <p:handoutMasterId r:id="rId31"/>
  </p:handoutMasterIdLst>
  <p:sldIdLst>
    <p:sldId id="322"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40" r:id="rId25"/>
    <p:sldId id="341" r:id="rId26"/>
    <p:sldId id="342" r:id="rId27"/>
    <p:sldId id="343" r:id="rId28"/>
    <p:sldId id="344" r:id="rId2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95137" autoAdjust="0"/>
  </p:normalViewPr>
  <p:slideViewPr>
    <p:cSldViewPr snapToGrid="0">
      <p:cViewPr varScale="1">
        <p:scale>
          <a:sx n="82" d="100"/>
          <a:sy n="82" d="100"/>
        </p:scale>
        <p:origin x="739" y="53"/>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1/15/2018</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1/15/2018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s://youtu.be/Qjc8h6r_N8w"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hyperlink" Target="https://youtu.be/X0voPlW2pSs"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hyperlink" Target="http://www.nxtbook.com/nxtbooks/pace/usairways_december2014/#/60"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hyperlink" Target="http://snapguide.com/guides/make-a-four-door-diorama"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amingersoll.com/management-skills" TargetMode="External"/><Relationship Id="rId2" Type="http://schemas.openxmlformats.org/officeDocument/2006/relationships/hyperlink" Target="http://www.mindtools.com/pages/article/newLDR_84.htm" TargetMode="External"/><Relationship Id="rId1" Type="http://schemas.openxmlformats.org/officeDocument/2006/relationships/slideLayout" Target="../slideLayouts/slideLayout3.xml"/><Relationship Id="rId4" Type="http://schemas.openxmlformats.org/officeDocument/2006/relationships/hyperlink" Target="http://www.hongkiat.com/blog/positive-working-environment"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youtu.be/Qjc8h6r_N8w" TargetMode="External"/><Relationship Id="rId2" Type="http://schemas.openxmlformats.org/officeDocument/2006/relationships/hyperlink" Target="http://snapguide.com/guides/make-a-four-door-diorama" TargetMode="External"/><Relationship Id="rId1" Type="http://schemas.openxmlformats.org/officeDocument/2006/relationships/slideLayout" Target="../slideLayouts/slideLayout3.xml"/><Relationship Id="rId4" Type="http://schemas.openxmlformats.org/officeDocument/2006/relationships/hyperlink" Target="https://youtu.be/X0voPlW2pS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a:xfrm>
            <a:off x="4376057" y="1540783"/>
            <a:ext cx="7462935" cy="3413772"/>
          </a:xfrm>
        </p:spPr>
        <p:txBody>
          <a:bodyPr>
            <a:normAutofit/>
          </a:bodyPr>
          <a:lstStyle/>
          <a:p>
            <a:pPr>
              <a:lnSpc>
                <a:spcPct val="100000"/>
              </a:lnSpc>
              <a:spcBef>
                <a:spcPts val="100"/>
              </a:spcBef>
            </a:pPr>
            <a:r>
              <a:rPr lang="en-US" sz="6000" spc="-195" dirty="0">
                <a:solidFill>
                  <a:schemeClr val="bg2"/>
                </a:solidFill>
                <a:latin typeface="Open Sans" panose="020B0606030504020204" pitchFamily="34" charset="0"/>
                <a:ea typeface="Open Sans" panose="020B0606030504020204" pitchFamily="34" charset="0"/>
                <a:cs typeface="Open Sans" panose="020B0606030504020204" pitchFamily="34" charset="0"/>
              </a:rPr>
              <a:t>Creating </a:t>
            </a:r>
            <a:r>
              <a:rPr lang="en-US" sz="6000" spc="-220" dirty="0">
                <a:solidFill>
                  <a:schemeClr val="bg2"/>
                </a:solidFill>
                <a:latin typeface="Open Sans" panose="020B0606030504020204" pitchFamily="34" charset="0"/>
                <a:ea typeface="Open Sans" panose="020B0606030504020204" pitchFamily="34" charset="0"/>
                <a:cs typeface="Open Sans" panose="020B0606030504020204" pitchFamily="34" charset="0"/>
              </a:rPr>
              <a:t>an </a:t>
            </a:r>
            <a:r>
              <a:rPr lang="en-US" sz="6000" spc="-229" dirty="0">
                <a:solidFill>
                  <a:schemeClr val="bg2"/>
                </a:solidFill>
                <a:latin typeface="Open Sans" panose="020B0606030504020204" pitchFamily="34" charset="0"/>
                <a:ea typeface="Open Sans" panose="020B0606030504020204" pitchFamily="34" charset="0"/>
                <a:cs typeface="Open Sans" panose="020B0606030504020204" pitchFamily="34" charset="0"/>
              </a:rPr>
              <a:t>Effective </a:t>
            </a:r>
            <a:r>
              <a:rPr lang="en-US" sz="6000" spc="-215" dirty="0">
                <a:solidFill>
                  <a:schemeClr val="bg2"/>
                </a:solidFill>
                <a:latin typeface="Open Sans" panose="020B0606030504020204" pitchFamily="34" charset="0"/>
                <a:ea typeface="Open Sans" panose="020B0606030504020204" pitchFamily="34" charset="0"/>
                <a:cs typeface="Open Sans" panose="020B0606030504020204" pitchFamily="34" charset="0"/>
              </a:rPr>
              <a:t>Work</a:t>
            </a:r>
            <a:r>
              <a:rPr lang="en-US" sz="6000" spc="-295" dirty="0">
                <a:solidFill>
                  <a:schemeClr val="bg2"/>
                </a:solidFill>
                <a:latin typeface="Open Sans" panose="020B0606030504020204" pitchFamily="34" charset="0"/>
                <a:ea typeface="Open Sans" panose="020B0606030504020204" pitchFamily="34" charset="0"/>
                <a:cs typeface="Open Sans" panose="020B0606030504020204" pitchFamily="34" charset="0"/>
              </a:rPr>
              <a:t> </a:t>
            </a:r>
            <a:r>
              <a:rPr lang="en-US" sz="6000" spc="-229" dirty="0">
                <a:solidFill>
                  <a:schemeClr val="bg2"/>
                </a:solidFill>
                <a:latin typeface="Open Sans" panose="020B0606030504020204" pitchFamily="34" charset="0"/>
                <a:ea typeface="Open Sans" panose="020B0606030504020204" pitchFamily="34" charset="0"/>
                <a:cs typeface="Open Sans" panose="020B0606030504020204" pitchFamily="34" charset="0"/>
              </a:rPr>
              <a:t>Environment</a:t>
            </a:r>
            <a:br>
              <a:rPr lang="en-US" sz="6000" spc="-229" dirty="0">
                <a:solidFill>
                  <a:schemeClr val="bg2"/>
                </a:solidFill>
                <a:latin typeface="Open Sans" panose="020B0606030504020204" pitchFamily="34" charset="0"/>
                <a:ea typeface="Open Sans" panose="020B0606030504020204" pitchFamily="34" charset="0"/>
                <a:cs typeface="Open Sans" panose="020B0606030504020204" pitchFamily="34" charset="0"/>
              </a:rPr>
            </a:br>
            <a:br>
              <a:rPr lang="en-US" sz="6000" dirty="0">
                <a:solidFill>
                  <a:schemeClr val="bg2"/>
                </a:solidFill>
                <a:latin typeface="Open Sans" panose="020B0606030504020204" pitchFamily="34" charset="0"/>
                <a:ea typeface="Open Sans" panose="020B0606030504020204" pitchFamily="34" charset="0"/>
                <a:cs typeface="Open Sans" panose="020B0606030504020204" pitchFamily="34" charset="0"/>
              </a:rPr>
            </a:br>
            <a:r>
              <a:rPr lang="en-US" sz="3200" spc="-95" dirty="0">
                <a:solidFill>
                  <a:schemeClr val="bg2"/>
                </a:solidFill>
                <a:latin typeface="Open Sans" panose="020B0606030504020204" pitchFamily="34" charset="0"/>
                <a:ea typeface="Open Sans" panose="020B0606030504020204" pitchFamily="34" charset="0"/>
                <a:cs typeface="Open Sans" panose="020B0606030504020204" pitchFamily="34" charset="0"/>
              </a:rPr>
              <a:t>Practicum in Human</a:t>
            </a:r>
            <a:r>
              <a:rPr lang="en-US" sz="3200" spc="-55" dirty="0">
                <a:solidFill>
                  <a:schemeClr val="bg2"/>
                </a:solidFill>
                <a:latin typeface="Open Sans" panose="020B0606030504020204" pitchFamily="34" charset="0"/>
                <a:ea typeface="Open Sans" panose="020B0606030504020204" pitchFamily="34" charset="0"/>
                <a:cs typeface="Open Sans" panose="020B0606030504020204" pitchFamily="34" charset="0"/>
              </a:rPr>
              <a:t> </a:t>
            </a:r>
            <a:r>
              <a:rPr lang="en-US" sz="3200" spc="-114" dirty="0">
                <a:solidFill>
                  <a:schemeClr val="bg2"/>
                </a:solidFill>
                <a:latin typeface="Open Sans" panose="020B0606030504020204" pitchFamily="34" charset="0"/>
                <a:ea typeface="Open Sans" panose="020B0606030504020204" pitchFamily="34" charset="0"/>
                <a:cs typeface="Open Sans" panose="020B0606030504020204" pitchFamily="34" charset="0"/>
              </a:rPr>
              <a:t>Services</a:t>
            </a:r>
            <a:endParaRPr lang="en-US" sz="6000"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08AD6-4C91-454A-BB27-5DBEAC80E405}"/>
              </a:ext>
            </a:extLst>
          </p:cNvPr>
          <p:cNvSpPr>
            <a:spLocks noGrp="1"/>
          </p:cNvSpPr>
          <p:nvPr>
            <p:ph type="title"/>
          </p:nvPr>
        </p:nvSpPr>
        <p:spPr/>
        <p:txBody>
          <a:bodyPr/>
          <a:lstStyle/>
          <a:p>
            <a:r>
              <a:rPr lang="en-US" spc="0" dirty="0"/>
              <a:t>Leadership Styles</a:t>
            </a:r>
          </a:p>
        </p:txBody>
      </p:sp>
      <p:sp>
        <p:nvSpPr>
          <p:cNvPr id="4" name="object 3">
            <a:extLst>
              <a:ext uri="{FF2B5EF4-FFF2-40B4-BE49-F238E27FC236}">
                <a16:creationId xmlns:a16="http://schemas.microsoft.com/office/drawing/2014/main" id="{CE6A55AD-E096-46AF-8685-227C8CF45609}"/>
              </a:ext>
            </a:extLst>
          </p:cNvPr>
          <p:cNvSpPr/>
          <p:nvPr/>
        </p:nvSpPr>
        <p:spPr>
          <a:xfrm>
            <a:off x="1383791" y="2007107"/>
            <a:ext cx="9424416" cy="3944112"/>
          </a:xfrm>
          <a:prstGeom prst="rect">
            <a:avLst/>
          </a:prstGeom>
          <a:blipFill>
            <a:blip r:embed="rId2"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370997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DE538-A0A6-4398-B034-766065D20CF6}"/>
              </a:ext>
            </a:extLst>
          </p:cNvPr>
          <p:cNvSpPr>
            <a:spLocks noGrp="1"/>
          </p:cNvSpPr>
          <p:nvPr>
            <p:ph type="title"/>
          </p:nvPr>
        </p:nvSpPr>
        <p:spPr/>
        <p:txBody>
          <a:bodyPr/>
          <a:lstStyle/>
          <a:p>
            <a:r>
              <a:rPr lang="en-US" spc="0" dirty="0"/>
              <a:t>Teamwork</a:t>
            </a:r>
          </a:p>
        </p:txBody>
      </p:sp>
      <p:sp>
        <p:nvSpPr>
          <p:cNvPr id="4" name="object 3">
            <a:extLst>
              <a:ext uri="{FF2B5EF4-FFF2-40B4-BE49-F238E27FC236}">
                <a16:creationId xmlns:a16="http://schemas.microsoft.com/office/drawing/2014/main" id="{3AB5EEF3-5C10-4AF0-B15C-B2ACC9765C64}"/>
              </a:ext>
            </a:extLst>
          </p:cNvPr>
          <p:cNvSpPr/>
          <p:nvPr/>
        </p:nvSpPr>
        <p:spPr>
          <a:xfrm>
            <a:off x="2283527" y="1389195"/>
            <a:ext cx="7624945" cy="5038042"/>
          </a:xfrm>
          <a:prstGeom prst="rect">
            <a:avLst/>
          </a:prstGeom>
          <a:blipFill>
            <a:blip r:embed="rId2"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596252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57290-E751-48D6-8D0A-87D25C619D64}"/>
              </a:ext>
            </a:extLst>
          </p:cNvPr>
          <p:cNvSpPr>
            <a:spLocks noGrp="1"/>
          </p:cNvSpPr>
          <p:nvPr>
            <p:ph type="title"/>
          </p:nvPr>
        </p:nvSpPr>
        <p:spPr/>
        <p:txBody>
          <a:bodyPr/>
          <a:lstStyle/>
          <a:p>
            <a:r>
              <a:rPr lang="en-US" spc="0" dirty="0"/>
              <a:t>Roles of Members of a Group</a:t>
            </a:r>
          </a:p>
        </p:txBody>
      </p:sp>
      <p:sp>
        <p:nvSpPr>
          <p:cNvPr id="4" name="object 3">
            <a:extLst>
              <a:ext uri="{FF2B5EF4-FFF2-40B4-BE49-F238E27FC236}">
                <a16:creationId xmlns:a16="http://schemas.microsoft.com/office/drawing/2014/main" id="{562C3999-BA1C-46CC-84EF-BB5F8D1583C3}"/>
              </a:ext>
            </a:extLst>
          </p:cNvPr>
          <p:cNvSpPr/>
          <p:nvPr/>
        </p:nvSpPr>
        <p:spPr>
          <a:xfrm>
            <a:off x="904042" y="1884658"/>
            <a:ext cx="3918203" cy="4453128"/>
          </a:xfrm>
          <a:prstGeom prst="rect">
            <a:avLst/>
          </a:prstGeom>
          <a:blipFill>
            <a:blip r:embed="rId2" cstate="print"/>
            <a:stretch>
              <a:fillRect/>
            </a:stretch>
          </a:blipFill>
        </p:spPr>
        <p:txBody>
          <a:bodyPr wrap="square" lIns="0" tIns="0" rIns="0" bIns="0" rtlCol="0"/>
          <a:lstStyle/>
          <a:p>
            <a:endParaRPr/>
          </a:p>
        </p:txBody>
      </p:sp>
      <p:sp>
        <p:nvSpPr>
          <p:cNvPr id="5" name="object 4">
            <a:extLst>
              <a:ext uri="{FF2B5EF4-FFF2-40B4-BE49-F238E27FC236}">
                <a16:creationId xmlns:a16="http://schemas.microsoft.com/office/drawing/2014/main" id="{DDCA41C1-7202-4F04-A14C-A6C42E387478}"/>
              </a:ext>
            </a:extLst>
          </p:cNvPr>
          <p:cNvSpPr/>
          <p:nvPr/>
        </p:nvSpPr>
        <p:spPr>
          <a:xfrm>
            <a:off x="5134666" y="1947142"/>
            <a:ext cx="6498336" cy="3854018"/>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222321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C9B59-3F1F-48B8-87E9-89326E01244D}"/>
              </a:ext>
            </a:extLst>
          </p:cNvPr>
          <p:cNvSpPr>
            <a:spLocks noGrp="1"/>
          </p:cNvSpPr>
          <p:nvPr>
            <p:ph type="title"/>
          </p:nvPr>
        </p:nvSpPr>
        <p:spPr/>
        <p:txBody>
          <a:bodyPr/>
          <a:lstStyle/>
          <a:p>
            <a:r>
              <a:rPr lang="en-US" spc="0" dirty="0"/>
              <a:t>Employer Expectations and Organizational Priorities</a:t>
            </a:r>
          </a:p>
        </p:txBody>
      </p:sp>
      <p:sp>
        <p:nvSpPr>
          <p:cNvPr id="4" name="object 4">
            <a:extLst>
              <a:ext uri="{FF2B5EF4-FFF2-40B4-BE49-F238E27FC236}">
                <a16:creationId xmlns:a16="http://schemas.microsoft.com/office/drawing/2014/main" id="{ACC988B0-1D04-4226-985F-F2FB13CF3E01}"/>
              </a:ext>
            </a:extLst>
          </p:cNvPr>
          <p:cNvSpPr/>
          <p:nvPr/>
        </p:nvSpPr>
        <p:spPr>
          <a:xfrm>
            <a:off x="2642336" y="1418253"/>
            <a:ext cx="6907328" cy="493129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805755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92C1B-25AA-4217-925B-846DA0888E95}"/>
              </a:ext>
            </a:extLst>
          </p:cNvPr>
          <p:cNvSpPr>
            <a:spLocks noGrp="1"/>
          </p:cNvSpPr>
          <p:nvPr>
            <p:ph type="title"/>
          </p:nvPr>
        </p:nvSpPr>
        <p:spPr/>
        <p:txBody>
          <a:bodyPr/>
          <a:lstStyle/>
          <a:p>
            <a:r>
              <a:rPr lang="en-US" spc="0" dirty="0"/>
              <a:t>Hard and Soft Skills</a:t>
            </a:r>
          </a:p>
        </p:txBody>
      </p:sp>
      <p:sp>
        <p:nvSpPr>
          <p:cNvPr id="3" name="Content Placeholder 2">
            <a:extLst>
              <a:ext uri="{FF2B5EF4-FFF2-40B4-BE49-F238E27FC236}">
                <a16:creationId xmlns:a16="http://schemas.microsoft.com/office/drawing/2014/main" id="{3C4A732A-6CFB-4739-8F17-E969F667ABA4}"/>
              </a:ext>
            </a:extLst>
          </p:cNvPr>
          <p:cNvSpPr>
            <a:spLocks noGrp="1"/>
          </p:cNvSpPr>
          <p:nvPr>
            <p:ph sz="half" idx="1"/>
          </p:nvPr>
        </p:nvSpPr>
        <p:spPr>
          <a:xfrm>
            <a:off x="740664" y="1420420"/>
            <a:ext cx="4988332" cy="4734318"/>
          </a:xfrm>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The SCANS report presents a set of foundation skills and workplace competencies deemed essential for work world success today.</a:t>
            </a:r>
          </a:p>
          <a:p>
            <a:endParaRPr lang="en-US" dirty="0"/>
          </a:p>
        </p:txBody>
      </p:sp>
      <p:sp>
        <p:nvSpPr>
          <p:cNvPr id="4" name="object 4">
            <a:extLst>
              <a:ext uri="{FF2B5EF4-FFF2-40B4-BE49-F238E27FC236}">
                <a16:creationId xmlns:a16="http://schemas.microsoft.com/office/drawing/2014/main" id="{165D0C43-1F3C-4C94-98D8-E96593A3B8DE}"/>
              </a:ext>
            </a:extLst>
          </p:cNvPr>
          <p:cNvSpPr/>
          <p:nvPr/>
        </p:nvSpPr>
        <p:spPr>
          <a:xfrm>
            <a:off x="5318449" y="1838131"/>
            <a:ext cx="5765602" cy="4327972"/>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889841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14980-D64A-40F4-9933-ED042D330E82}"/>
              </a:ext>
            </a:extLst>
          </p:cNvPr>
          <p:cNvSpPr>
            <a:spLocks noGrp="1"/>
          </p:cNvSpPr>
          <p:nvPr>
            <p:ph type="title"/>
          </p:nvPr>
        </p:nvSpPr>
        <p:spPr/>
        <p:txBody>
          <a:bodyPr/>
          <a:lstStyle/>
          <a:p>
            <a:r>
              <a:rPr lang="en-US" spc="0" dirty="0">
                <a:latin typeface="Open Sans" panose="020B0606030504020204" pitchFamily="34" charset="0"/>
                <a:ea typeface="Open Sans" panose="020B0606030504020204" pitchFamily="34" charset="0"/>
                <a:cs typeface="Open Sans" panose="020B0606030504020204" pitchFamily="34" charset="0"/>
              </a:rPr>
              <a:t>What are Soft Skills?</a:t>
            </a:r>
          </a:p>
        </p:txBody>
      </p:sp>
      <p:sp>
        <p:nvSpPr>
          <p:cNvPr id="6" name="object 5">
            <a:hlinkClick r:id="rId2"/>
            <a:extLst>
              <a:ext uri="{FF2B5EF4-FFF2-40B4-BE49-F238E27FC236}">
                <a16:creationId xmlns:a16="http://schemas.microsoft.com/office/drawing/2014/main" id="{AC0DAC42-F382-4D43-B253-A2F58FE0F49D}"/>
              </a:ext>
            </a:extLst>
          </p:cNvPr>
          <p:cNvSpPr/>
          <p:nvPr/>
        </p:nvSpPr>
        <p:spPr>
          <a:xfrm>
            <a:off x="3915747" y="1376815"/>
            <a:ext cx="4360506" cy="4928315"/>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760747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01830-AC28-48B3-998E-75374DC56891}"/>
              </a:ext>
            </a:extLst>
          </p:cNvPr>
          <p:cNvSpPr>
            <a:spLocks noGrp="1"/>
          </p:cNvSpPr>
          <p:nvPr>
            <p:ph type="title"/>
          </p:nvPr>
        </p:nvSpPr>
        <p:spPr/>
        <p:txBody>
          <a:bodyPr/>
          <a:lstStyle/>
          <a:p>
            <a:r>
              <a:rPr lang="en-US" spc="0" dirty="0"/>
              <a:t>Soft Skills</a:t>
            </a:r>
          </a:p>
        </p:txBody>
      </p:sp>
      <p:sp>
        <p:nvSpPr>
          <p:cNvPr id="3" name="Content Placeholder 2">
            <a:extLst>
              <a:ext uri="{FF2B5EF4-FFF2-40B4-BE49-F238E27FC236}">
                <a16:creationId xmlns:a16="http://schemas.microsoft.com/office/drawing/2014/main" id="{6F903101-8DF7-4C72-93AC-A36928146A7B}"/>
              </a:ext>
            </a:extLst>
          </p:cNvPr>
          <p:cNvSpPr>
            <a:spLocks noGrp="1"/>
          </p:cNvSpPr>
          <p:nvPr>
            <p:ph sz="half" idx="1"/>
          </p:nvPr>
        </p:nvSpPr>
        <p:spPr>
          <a:xfrm>
            <a:off x="740664" y="1420420"/>
            <a:ext cx="5355336" cy="4734318"/>
          </a:xfrm>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The SCANS report presents a set of foundation skills and workplace competencies deemed essential for work world success today.</a:t>
            </a:r>
          </a:p>
          <a:p>
            <a:endParaRPr lang="en-US" dirty="0"/>
          </a:p>
        </p:txBody>
      </p:sp>
      <p:sp>
        <p:nvSpPr>
          <p:cNvPr id="4" name="object 6">
            <a:extLst>
              <a:ext uri="{FF2B5EF4-FFF2-40B4-BE49-F238E27FC236}">
                <a16:creationId xmlns:a16="http://schemas.microsoft.com/office/drawing/2014/main" id="{1D02EC6A-C44B-4448-AB5C-C62A3C07C76E}"/>
              </a:ext>
            </a:extLst>
          </p:cNvPr>
          <p:cNvSpPr/>
          <p:nvPr/>
        </p:nvSpPr>
        <p:spPr>
          <a:xfrm>
            <a:off x="6096000" y="1587557"/>
            <a:ext cx="5601643" cy="4704092"/>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22190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30FDC-5E86-456B-A49E-60B82BCC2FA8}"/>
              </a:ext>
            </a:extLst>
          </p:cNvPr>
          <p:cNvSpPr>
            <a:spLocks noGrp="1"/>
          </p:cNvSpPr>
          <p:nvPr>
            <p:ph type="title"/>
          </p:nvPr>
        </p:nvSpPr>
        <p:spPr/>
        <p:txBody>
          <a:bodyPr/>
          <a:lstStyle/>
          <a:p>
            <a:r>
              <a:rPr lang="en-US" spc="-145" dirty="0">
                <a:latin typeface="Open Sans" panose="020B0606030504020204" pitchFamily="34" charset="0"/>
                <a:ea typeface="Open Sans" panose="020B0606030504020204" pitchFamily="34" charset="0"/>
                <a:cs typeface="Open Sans" panose="020B0606030504020204" pitchFamily="34" charset="0"/>
              </a:rPr>
              <a:t>Communication</a:t>
            </a:r>
            <a:r>
              <a:rPr lang="en-US" spc="-114" dirty="0">
                <a:latin typeface="Open Sans" panose="020B0606030504020204" pitchFamily="34" charset="0"/>
                <a:ea typeface="Open Sans" panose="020B0606030504020204" pitchFamily="34" charset="0"/>
                <a:cs typeface="Open Sans" panose="020B0606030504020204" pitchFamily="34" charset="0"/>
              </a:rPr>
              <a:t> </a:t>
            </a:r>
            <a:r>
              <a:rPr lang="en-US" spc="-245" dirty="0">
                <a:latin typeface="Open Sans" panose="020B0606030504020204" pitchFamily="34" charset="0"/>
                <a:ea typeface="Open Sans" panose="020B0606030504020204" pitchFamily="34" charset="0"/>
                <a:cs typeface="Open Sans" panose="020B0606030504020204" pitchFamily="34" charset="0"/>
              </a:rPr>
              <a:t>Skills</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object 3">
            <a:hlinkClick r:id="rId2"/>
            <a:extLst>
              <a:ext uri="{FF2B5EF4-FFF2-40B4-BE49-F238E27FC236}">
                <a16:creationId xmlns:a16="http://schemas.microsoft.com/office/drawing/2014/main" id="{ECFB438C-0F82-4B6D-BBBA-1FE496F5AE19}"/>
              </a:ext>
            </a:extLst>
          </p:cNvPr>
          <p:cNvSpPr/>
          <p:nvPr/>
        </p:nvSpPr>
        <p:spPr>
          <a:xfrm>
            <a:off x="2734196" y="1483568"/>
            <a:ext cx="6723607" cy="4551068"/>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86122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1509C-D492-4D64-805F-70AB9F90978B}"/>
              </a:ext>
            </a:extLst>
          </p:cNvPr>
          <p:cNvSpPr>
            <a:spLocks noGrp="1"/>
          </p:cNvSpPr>
          <p:nvPr>
            <p:ph type="title"/>
          </p:nvPr>
        </p:nvSpPr>
        <p:spPr/>
        <p:txBody>
          <a:bodyPr/>
          <a:lstStyle/>
          <a:p>
            <a:r>
              <a:rPr lang="en-US" spc="0" dirty="0"/>
              <a:t>Managing Your Organization’s Priorities</a:t>
            </a:r>
          </a:p>
        </p:txBody>
      </p:sp>
      <p:sp>
        <p:nvSpPr>
          <p:cNvPr id="3" name="Content Placeholder 2">
            <a:extLst>
              <a:ext uri="{FF2B5EF4-FFF2-40B4-BE49-F238E27FC236}">
                <a16:creationId xmlns:a16="http://schemas.microsoft.com/office/drawing/2014/main" id="{3E719298-F527-4216-A9DE-D325D2E1C5A2}"/>
              </a:ext>
            </a:extLst>
          </p:cNvPr>
          <p:cNvSpPr>
            <a:spLocks noGrp="1"/>
          </p:cNvSpPr>
          <p:nvPr>
            <p:ph sz="half" idx="1"/>
          </p:nvPr>
        </p:nvSpPr>
        <p:spPr>
          <a:xfrm>
            <a:off x="740664" y="1420420"/>
            <a:ext cx="5355336" cy="4734318"/>
          </a:xfrm>
        </p:spPr>
        <p:txBody>
          <a:bodyPr/>
          <a:lstStyle/>
          <a:p>
            <a:pPr marL="469900" marR="861694" indent="-457200">
              <a:spcBef>
                <a:spcPts val="95"/>
              </a:spcBef>
              <a:buClr>
                <a:schemeClr val="accent1"/>
              </a:buClr>
              <a:buSzPct val="91071"/>
              <a:buFont typeface="Open Sans" panose="020B0606030504020204" pitchFamily="34" charset="0"/>
              <a:buChar char="&gt;"/>
              <a:tabLst>
                <a:tab pos="319405" algn="l"/>
              </a:tabLst>
            </a:pPr>
            <a:r>
              <a:rPr lang="en-US" dirty="0">
                <a:latin typeface="Open Sans" panose="020B0606030504020204" pitchFamily="34" charset="0"/>
                <a:ea typeface="Open Sans" panose="020B0606030504020204" pitchFamily="34" charset="0"/>
                <a:cs typeface="Open Sans" panose="020B0606030504020204" pitchFamily="34" charset="0"/>
              </a:rPr>
              <a:t>Clarify the organization’s mission statement</a:t>
            </a:r>
          </a:p>
          <a:p>
            <a:pPr marL="469900" indent="-457200">
              <a:spcBef>
                <a:spcPts val="1275"/>
              </a:spcBef>
              <a:buClr>
                <a:schemeClr val="accent1"/>
              </a:buClr>
              <a:buSzPct val="91071"/>
              <a:buFont typeface="Open Sans" panose="020B0606030504020204" pitchFamily="34" charset="0"/>
              <a:buChar char="&gt;"/>
              <a:tabLst>
                <a:tab pos="319405" algn="l"/>
              </a:tabLst>
            </a:pPr>
            <a:r>
              <a:rPr lang="en-US" dirty="0">
                <a:latin typeface="Open Sans" panose="020B0606030504020204" pitchFamily="34" charset="0"/>
                <a:ea typeface="Open Sans" panose="020B0606030504020204" pitchFamily="34" charset="0"/>
                <a:cs typeface="Open Sans" panose="020B0606030504020204" pitchFamily="34" charset="0"/>
              </a:rPr>
              <a:t>Create a prioritization process</a:t>
            </a:r>
          </a:p>
          <a:p>
            <a:pPr marL="469900" indent="-457200">
              <a:spcBef>
                <a:spcPts val="1275"/>
              </a:spcBef>
              <a:buClr>
                <a:schemeClr val="accent1"/>
              </a:buClr>
              <a:buSzPct val="91071"/>
              <a:buFont typeface="Open Sans" panose="020B0606030504020204" pitchFamily="34" charset="0"/>
              <a:buChar char="&gt;"/>
              <a:tabLst>
                <a:tab pos="319405" algn="l"/>
              </a:tabLst>
            </a:pPr>
            <a:r>
              <a:rPr lang="en-US" dirty="0">
                <a:latin typeface="Open Sans" panose="020B0606030504020204" pitchFamily="34" charset="0"/>
                <a:ea typeface="Open Sans" panose="020B0606030504020204" pitchFamily="34" charset="0"/>
                <a:cs typeface="Open Sans" panose="020B0606030504020204" pitchFamily="34" charset="0"/>
              </a:rPr>
              <a:t>Develop structures</a:t>
            </a:r>
          </a:p>
          <a:p>
            <a:pPr marL="469900" marR="776605" indent="-457200">
              <a:spcBef>
                <a:spcPts val="1275"/>
              </a:spcBef>
              <a:buClr>
                <a:schemeClr val="accent1"/>
              </a:buClr>
              <a:buSzPct val="91071"/>
              <a:buFont typeface="Open Sans" panose="020B0606030504020204" pitchFamily="34" charset="0"/>
              <a:buChar char="&gt;"/>
              <a:tabLst>
                <a:tab pos="319405" algn="l"/>
              </a:tabLst>
            </a:pPr>
            <a:r>
              <a:rPr lang="en-US" dirty="0">
                <a:latin typeface="Open Sans" panose="020B0606030504020204" pitchFamily="34" charset="0"/>
                <a:ea typeface="Open Sans" panose="020B0606030504020204" pitchFamily="34" charset="0"/>
                <a:cs typeface="Open Sans" panose="020B0606030504020204" pitchFamily="34" charset="0"/>
              </a:rPr>
              <a:t>Provide opportunities for collaboration</a:t>
            </a:r>
          </a:p>
          <a:p>
            <a:endParaRPr lang="en-US" dirty="0"/>
          </a:p>
        </p:txBody>
      </p:sp>
      <p:sp>
        <p:nvSpPr>
          <p:cNvPr id="4" name="object 3">
            <a:extLst>
              <a:ext uri="{FF2B5EF4-FFF2-40B4-BE49-F238E27FC236}">
                <a16:creationId xmlns:a16="http://schemas.microsoft.com/office/drawing/2014/main" id="{A078C48D-4865-4100-84F6-15FE2F518FD9}"/>
              </a:ext>
            </a:extLst>
          </p:cNvPr>
          <p:cNvSpPr/>
          <p:nvPr/>
        </p:nvSpPr>
        <p:spPr>
          <a:xfrm>
            <a:off x="6023570" y="1959444"/>
            <a:ext cx="5509991" cy="365627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056397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8FFB7-1E62-4735-8F64-615631836264}"/>
              </a:ext>
            </a:extLst>
          </p:cNvPr>
          <p:cNvSpPr>
            <a:spLocks noGrp="1"/>
          </p:cNvSpPr>
          <p:nvPr>
            <p:ph type="title"/>
          </p:nvPr>
        </p:nvSpPr>
        <p:spPr/>
        <p:txBody>
          <a:bodyPr/>
          <a:lstStyle/>
          <a:p>
            <a:r>
              <a:rPr lang="en-US" spc="0" dirty="0"/>
              <a:t>Workplaces of Tomorrow</a:t>
            </a:r>
          </a:p>
        </p:txBody>
      </p:sp>
      <p:sp>
        <p:nvSpPr>
          <p:cNvPr id="4" name="object 3" descr="Source image: U.S. Airways&#10;">
            <a:hlinkClick r:id="rId2"/>
            <a:extLst>
              <a:ext uri="{FF2B5EF4-FFF2-40B4-BE49-F238E27FC236}">
                <a16:creationId xmlns:a16="http://schemas.microsoft.com/office/drawing/2014/main" id="{0D2143E2-4C17-4E6C-AB2F-B126A7842D4B}"/>
              </a:ext>
            </a:extLst>
          </p:cNvPr>
          <p:cNvSpPr/>
          <p:nvPr/>
        </p:nvSpPr>
        <p:spPr>
          <a:xfrm>
            <a:off x="2678664" y="1436915"/>
            <a:ext cx="6834672" cy="4676813"/>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805629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8DEDE-718A-453C-A366-0297D6ABC60B}"/>
              </a:ext>
            </a:extLst>
          </p:cNvPr>
          <p:cNvSpPr>
            <a:spLocks noGrp="1"/>
          </p:cNvSpPr>
          <p:nvPr>
            <p:ph type="title"/>
          </p:nvPr>
        </p:nvSpPr>
        <p:spPr/>
        <p:txBody>
          <a:bodyPr/>
          <a:lstStyle/>
          <a:p>
            <a:r>
              <a:rPr lang="en-US" spc="0" dirty="0"/>
              <a:t>How to Make a Four-Door Diorama</a:t>
            </a:r>
          </a:p>
        </p:txBody>
      </p:sp>
      <p:sp>
        <p:nvSpPr>
          <p:cNvPr id="4" name="object 5">
            <a:hlinkClick r:id="rId2"/>
            <a:extLst>
              <a:ext uri="{FF2B5EF4-FFF2-40B4-BE49-F238E27FC236}">
                <a16:creationId xmlns:a16="http://schemas.microsoft.com/office/drawing/2014/main" id="{9F734399-66B8-4509-83A9-52B4191388DC}"/>
              </a:ext>
            </a:extLst>
          </p:cNvPr>
          <p:cNvSpPr/>
          <p:nvPr/>
        </p:nvSpPr>
        <p:spPr>
          <a:xfrm>
            <a:off x="1414272" y="1958776"/>
            <a:ext cx="9363456" cy="3785616"/>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173434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E0D79-6912-404D-BE08-82EAEE155DB4}"/>
              </a:ext>
            </a:extLst>
          </p:cNvPr>
          <p:cNvSpPr>
            <a:spLocks noGrp="1"/>
          </p:cNvSpPr>
          <p:nvPr>
            <p:ph type="title"/>
          </p:nvPr>
        </p:nvSpPr>
        <p:spPr/>
        <p:txBody>
          <a:bodyPr/>
          <a:lstStyle/>
          <a:p>
            <a:r>
              <a:rPr lang="en-US" spc="0" dirty="0"/>
              <a:t>Review</a:t>
            </a:r>
          </a:p>
        </p:txBody>
      </p:sp>
      <p:sp>
        <p:nvSpPr>
          <p:cNvPr id="3" name="Content Placeholder 2">
            <a:extLst>
              <a:ext uri="{FF2B5EF4-FFF2-40B4-BE49-F238E27FC236}">
                <a16:creationId xmlns:a16="http://schemas.microsoft.com/office/drawing/2014/main" id="{97A109C4-6B98-486A-91FE-642C6986650F}"/>
              </a:ext>
            </a:extLst>
          </p:cNvPr>
          <p:cNvSpPr>
            <a:spLocks noGrp="1"/>
          </p:cNvSpPr>
          <p:nvPr>
            <p:ph sz="half" idx="1"/>
          </p:nvPr>
        </p:nvSpPr>
        <p:spPr/>
        <p:txBody>
          <a:bodyPr/>
          <a:lstStyle/>
          <a:p>
            <a:pPr marL="469900" indent="-457200">
              <a:spcBef>
                <a:spcPts val="95"/>
              </a:spcBef>
              <a:buClr>
                <a:schemeClr val="accent1"/>
              </a:buClr>
              <a:buFont typeface="Open Sans" panose="020B0606030504020204" pitchFamily="34" charset="0"/>
              <a:buChar char="&gt;"/>
              <a:tabLst>
                <a:tab pos="469265" algn="l"/>
                <a:tab pos="469900" algn="l"/>
              </a:tabLst>
            </a:pPr>
            <a:r>
              <a:rPr lang="en-US" sz="2800" dirty="0">
                <a:latin typeface="Open Sans" panose="020B0606030504020204" pitchFamily="34" charset="0"/>
                <a:ea typeface="Open Sans" panose="020B0606030504020204" pitchFamily="34" charset="0"/>
                <a:cs typeface="Open Sans" panose="020B0606030504020204" pitchFamily="34" charset="0"/>
              </a:rPr>
              <a:t>What are leadership skills?</a:t>
            </a:r>
          </a:p>
          <a:p>
            <a:pPr marL="469900" indent="-457200">
              <a:spcBef>
                <a:spcPts val="95"/>
              </a:spcBef>
              <a:buClr>
                <a:schemeClr val="accent1"/>
              </a:buClr>
              <a:buFont typeface="Open Sans" panose="020B0606030504020204" pitchFamily="34" charset="0"/>
              <a:buChar char="&gt;"/>
              <a:tabLst>
                <a:tab pos="469265" algn="l"/>
                <a:tab pos="469900" algn="l"/>
              </a:tabLst>
            </a:pPr>
            <a:r>
              <a:rPr lang="en-US" sz="2800" dirty="0">
                <a:latin typeface="Open Sans" panose="020B0606030504020204" pitchFamily="34" charset="0"/>
                <a:ea typeface="Open Sans" panose="020B0606030504020204" pitchFamily="34" charset="0"/>
                <a:cs typeface="Open Sans" panose="020B0606030504020204" pitchFamily="34" charset="0"/>
              </a:rPr>
              <a:t>Explain the steps to becoming a good leader.</a:t>
            </a:r>
          </a:p>
          <a:p>
            <a:pPr marL="469900" indent="-457200">
              <a:spcBef>
                <a:spcPts val="95"/>
              </a:spcBef>
              <a:buClr>
                <a:schemeClr val="accent1"/>
              </a:buClr>
              <a:buFont typeface="Open Sans" panose="020B0606030504020204" pitchFamily="34" charset="0"/>
              <a:buChar char="&gt;"/>
              <a:tabLst>
                <a:tab pos="469265" algn="l"/>
                <a:tab pos="469900" algn="l"/>
              </a:tabLst>
            </a:pPr>
            <a:r>
              <a:rPr lang="en-US" sz="2800" dirty="0">
                <a:latin typeface="Open Sans" panose="020B0606030504020204" pitchFamily="34" charset="0"/>
                <a:ea typeface="Open Sans" panose="020B0606030504020204" pitchFamily="34" charset="0"/>
                <a:cs typeface="Open Sans" panose="020B0606030504020204" pitchFamily="34" charset="0"/>
              </a:rPr>
              <a:t>Compare and contrast the following leadership styles:</a:t>
            </a:r>
          </a:p>
          <a:p>
            <a:pPr marL="927100" lvl="1" indent="-457200">
              <a:buClr>
                <a:schemeClr val="accent2"/>
              </a:buClr>
              <a:buFont typeface="Open Sans" panose="020B0606030504020204" pitchFamily="34" charset="0"/>
              <a:buChar char="&gt;"/>
              <a:tabLst>
                <a:tab pos="926465" algn="l"/>
                <a:tab pos="927735" algn="l"/>
              </a:tabLst>
            </a:pPr>
            <a:r>
              <a:rPr lang="en-US" sz="2800" dirty="0">
                <a:latin typeface="Open Sans" panose="020B0606030504020204" pitchFamily="34" charset="0"/>
                <a:ea typeface="Open Sans" panose="020B0606030504020204" pitchFamily="34" charset="0"/>
                <a:cs typeface="Open Sans" panose="020B0606030504020204" pitchFamily="34" charset="0"/>
              </a:rPr>
              <a:t>Authoritarian</a:t>
            </a:r>
          </a:p>
          <a:p>
            <a:pPr marL="927100" lvl="1" indent="-457200">
              <a:buClr>
                <a:schemeClr val="accent2"/>
              </a:buClr>
              <a:buFont typeface="Open Sans" panose="020B0606030504020204" pitchFamily="34" charset="0"/>
              <a:buChar char="&gt;"/>
              <a:tabLst>
                <a:tab pos="926465" algn="l"/>
                <a:tab pos="927735" algn="l"/>
              </a:tabLst>
            </a:pPr>
            <a:r>
              <a:rPr lang="en-US" sz="2800" dirty="0">
                <a:latin typeface="Open Sans" panose="020B0606030504020204" pitchFamily="34" charset="0"/>
                <a:ea typeface="Open Sans" panose="020B0606030504020204" pitchFamily="34" charset="0"/>
                <a:cs typeface="Open Sans" panose="020B0606030504020204" pitchFamily="34" charset="0"/>
              </a:rPr>
              <a:t>Democratic</a:t>
            </a:r>
          </a:p>
          <a:p>
            <a:pPr marL="927100" lvl="1" indent="-457200">
              <a:buClr>
                <a:schemeClr val="accent2"/>
              </a:buClr>
              <a:buFont typeface="Open Sans" panose="020B0606030504020204" pitchFamily="34" charset="0"/>
              <a:buChar char="&gt;"/>
              <a:tabLst>
                <a:tab pos="926465" algn="l"/>
                <a:tab pos="927735" algn="l"/>
              </a:tabLst>
            </a:pPr>
            <a:r>
              <a:rPr lang="en-US" sz="2800" dirty="0">
                <a:latin typeface="Open Sans" panose="020B0606030504020204" pitchFamily="34" charset="0"/>
                <a:ea typeface="Open Sans" panose="020B0606030504020204" pitchFamily="34" charset="0"/>
                <a:cs typeface="Open Sans" panose="020B0606030504020204" pitchFamily="34" charset="0"/>
              </a:rPr>
              <a:t>Laissez-faire</a:t>
            </a:r>
          </a:p>
          <a:p>
            <a:pPr marL="469900" indent="-457200">
              <a:buClr>
                <a:schemeClr val="accent1"/>
              </a:buClr>
              <a:buFont typeface="Open Sans" panose="020B0606030504020204" pitchFamily="34" charset="0"/>
              <a:buChar char="&gt;"/>
              <a:tabLst>
                <a:tab pos="469265" algn="l"/>
                <a:tab pos="469900" algn="l"/>
              </a:tabLst>
            </a:pPr>
            <a:r>
              <a:rPr lang="en-US" sz="2800" dirty="0">
                <a:latin typeface="Open Sans" panose="020B0606030504020204" pitchFamily="34" charset="0"/>
                <a:ea typeface="Open Sans" panose="020B0606030504020204" pitchFamily="34" charset="0"/>
                <a:cs typeface="Open Sans" panose="020B0606030504020204" pitchFamily="34" charset="0"/>
              </a:rPr>
              <a:t>What are soft skills?</a:t>
            </a:r>
          </a:p>
          <a:p>
            <a:pPr marL="469900" indent="-457200">
              <a:buClr>
                <a:schemeClr val="accent1"/>
              </a:buClr>
              <a:buFont typeface="Open Sans" panose="020B0606030504020204" pitchFamily="34" charset="0"/>
              <a:buChar char="&gt;"/>
              <a:tabLst>
                <a:tab pos="469265" algn="l"/>
                <a:tab pos="469900" algn="l"/>
              </a:tabLst>
            </a:pPr>
            <a:r>
              <a:rPr lang="en-US" sz="2800" dirty="0">
                <a:latin typeface="Open Sans" panose="020B0606030504020204" pitchFamily="34" charset="0"/>
                <a:ea typeface="Open Sans" panose="020B0606030504020204" pitchFamily="34" charset="0"/>
                <a:cs typeface="Open Sans" panose="020B0606030504020204" pitchFamily="34" charset="0"/>
              </a:rPr>
              <a:t>How can a business owner develop effective ways to manage  the organization's priorities?</a:t>
            </a:r>
          </a:p>
          <a:p>
            <a:endParaRPr lang="en-US" dirty="0"/>
          </a:p>
        </p:txBody>
      </p:sp>
    </p:spTree>
    <p:extLst>
      <p:ext uri="{BB962C8B-B14F-4D97-AF65-F5344CB8AC3E}">
        <p14:creationId xmlns:p14="http://schemas.microsoft.com/office/powerpoint/2010/main" val="32892736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BB794-0953-4C05-BA32-37B9AF828C17}"/>
              </a:ext>
            </a:extLst>
          </p:cNvPr>
          <p:cNvSpPr>
            <a:spLocks noGrp="1"/>
          </p:cNvSpPr>
          <p:nvPr>
            <p:ph type="title"/>
          </p:nvPr>
        </p:nvSpPr>
        <p:spPr>
          <a:xfrm>
            <a:off x="4936111" y="2552700"/>
            <a:ext cx="2319777" cy="876300"/>
          </a:xfrm>
        </p:spPr>
        <p:txBody>
          <a:bodyPr/>
          <a:lstStyle/>
          <a:p>
            <a:r>
              <a:rPr lang="en-US" dirty="0"/>
              <a:t>Questions?</a:t>
            </a:r>
          </a:p>
        </p:txBody>
      </p:sp>
    </p:spTree>
    <p:extLst>
      <p:ext uri="{BB962C8B-B14F-4D97-AF65-F5344CB8AC3E}">
        <p14:creationId xmlns:p14="http://schemas.microsoft.com/office/powerpoint/2010/main" val="15461606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06FE9-68F9-40BA-A990-21B31AB75B1D}"/>
              </a:ext>
            </a:extLst>
          </p:cNvPr>
          <p:cNvSpPr>
            <a:spLocks noGrp="1"/>
          </p:cNvSpPr>
          <p:nvPr>
            <p:ph type="title"/>
          </p:nvPr>
        </p:nvSpPr>
        <p:spPr/>
        <p:txBody>
          <a:bodyPr/>
          <a:lstStyle/>
          <a:p>
            <a:r>
              <a:rPr lang="en-US" spc="0" dirty="0"/>
              <a:t>References and Resources</a:t>
            </a:r>
          </a:p>
        </p:txBody>
      </p:sp>
      <p:sp>
        <p:nvSpPr>
          <p:cNvPr id="3" name="Content Placeholder 2">
            <a:extLst>
              <a:ext uri="{FF2B5EF4-FFF2-40B4-BE49-F238E27FC236}">
                <a16:creationId xmlns:a16="http://schemas.microsoft.com/office/drawing/2014/main" id="{147725EC-9EF5-4536-8E34-DA36DF0C1330}"/>
              </a:ext>
            </a:extLst>
          </p:cNvPr>
          <p:cNvSpPr>
            <a:spLocks noGrp="1"/>
          </p:cNvSpPr>
          <p:nvPr>
            <p:ph sz="half" idx="1"/>
          </p:nvPr>
        </p:nvSpPr>
        <p:spPr/>
        <p:txBody>
          <a:bodyPr/>
          <a:lstStyle/>
          <a:p>
            <a:pPr marL="12700">
              <a:spcBef>
                <a:spcPts val="1060"/>
              </a:spcBef>
            </a:pPr>
            <a:r>
              <a:rPr lang="en-US" sz="2000" spc="-150" dirty="0"/>
              <a:t>Images:</a:t>
            </a:r>
          </a:p>
          <a:p>
            <a:pPr marL="355600" indent="-342900">
              <a:spcBef>
                <a:spcPts val="960"/>
              </a:spcBef>
              <a:buClr>
                <a:schemeClr val="accent1"/>
              </a:buClr>
              <a:buSzPct val="90000"/>
              <a:buFont typeface="Open Sans" panose="020B0606030504020204" pitchFamily="34" charset="0"/>
              <a:buChar char="&gt;"/>
              <a:tabLst>
                <a:tab pos="318770" algn="l"/>
                <a:tab pos="319405" algn="l"/>
              </a:tabLst>
            </a:pPr>
            <a:r>
              <a:rPr lang="en-US" sz="2000" spc="-70" dirty="0"/>
              <a:t>Photos </a:t>
            </a:r>
            <a:r>
              <a:rPr lang="en-US" sz="2000" spc="-65" dirty="0"/>
              <a:t>obtained </a:t>
            </a:r>
            <a:r>
              <a:rPr lang="en-US" sz="2000" spc="-75" dirty="0"/>
              <a:t>through </a:t>
            </a:r>
            <a:r>
              <a:rPr lang="en-US" sz="2000" spc="-105" dirty="0"/>
              <a:t>a </a:t>
            </a:r>
            <a:r>
              <a:rPr lang="en-US" sz="2000" spc="-90" dirty="0"/>
              <a:t>license </a:t>
            </a:r>
            <a:r>
              <a:rPr lang="en-US" sz="2000" spc="-105" dirty="0"/>
              <a:t>with</a:t>
            </a:r>
            <a:r>
              <a:rPr lang="en-US" sz="2000" spc="-80" dirty="0"/>
              <a:t> </a:t>
            </a:r>
            <a:r>
              <a:rPr lang="en-US" sz="2000" spc="-120" dirty="0"/>
              <a:t>Shutterstock.com™.</a:t>
            </a:r>
          </a:p>
          <a:p>
            <a:pPr marL="355600" marR="1972310" indent="-342900">
              <a:lnSpc>
                <a:spcPct val="153300"/>
              </a:lnSpc>
              <a:buClr>
                <a:schemeClr val="accent1"/>
              </a:buClr>
              <a:buSzPct val="90000"/>
              <a:buFont typeface="Open Sans" panose="020B0606030504020204" pitchFamily="34" charset="0"/>
              <a:buChar char="&gt;"/>
              <a:tabLst>
                <a:tab pos="318770" algn="l"/>
                <a:tab pos="319405" algn="l"/>
              </a:tabLst>
            </a:pPr>
            <a:r>
              <a:rPr lang="en-US" sz="2000" spc="-165" dirty="0"/>
              <a:t>U.S. </a:t>
            </a:r>
            <a:r>
              <a:rPr lang="en-US" sz="2000" spc="-95" dirty="0"/>
              <a:t>Airways </a:t>
            </a:r>
            <a:r>
              <a:rPr lang="en-US" sz="2000" spc="-145" dirty="0"/>
              <a:t>– </a:t>
            </a:r>
            <a:r>
              <a:rPr lang="en-US" sz="2000" spc="-90" dirty="0"/>
              <a:t>Workplaces </a:t>
            </a:r>
            <a:r>
              <a:rPr lang="en-US" sz="2000" spc="-65" dirty="0"/>
              <a:t>of </a:t>
            </a:r>
            <a:r>
              <a:rPr lang="en-US" sz="2000" spc="-110" dirty="0"/>
              <a:t>Tomorrow  </a:t>
            </a:r>
            <a:r>
              <a:rPr lang="en-US" sz="2000" spc="-120" dirty="0"/>
              <a:t>Websites:</a:t>
            </a:r>
          </a:p>
          <a:p>
            <a:pPr marL="355600" indent="-342900">
              <a:spcBef>
                <a:spcPts val="960"/>
              </a:spcBef>
              <a:buClr>
                <a:schemeClr val="accent1"/>
              </a:buClr>
              <a:buSzPct val="90000"/>
              <a:buFont typeface="Open Sans" panose="020B0606030504020204" pitchFamily="34" charset="0"/>
              <a:buChar char="&gt;"/>
              <a:tabLst>
                <a:tab pos="318770" algn="l"/>
                <a:tab pos="319405" algn="l"/>
              </a:tabLst>
            </a:pPr>
            <a:r>
              <a:rPr lang="en-US" sz="2000" spc="-35" dirty="0"/>
              <a:t>Mind</a:t>
            </a:r>
            <a:r>
              <a:rPr lang="en-US" sz="2000" spc="-75" dirty="0"/>
              <a:t> </a:t>
            </a:r>
            <a:r>
              <a:rPr lang="en-US" sz="2000" spc="-120" dirty="0"/>
              <a:t>Tools - </a:t>
            </a:r>
            <a:r>
              <a:rPr lang="en-US" sz="2000" spc="-85" dirty="0"/>
              <a:t>Leadership </a:t>
            </a:r>
            <a:r>
              <a:rPr lang="en-US" sz="2000" spc="-135" dirty="0"/>
              <a:t>Styles </a:t>
            </a:r>
            <a:r>
              <a:rPr lang="en-US" sz="2000" spc="-145" dirty="0"/>
              <a:t>– </a:t>
            </a:r>
            <a:r>
              <a:rPr lang="en-US" sz="2000" spc="-60" dirty="0"/>
              <a:t>Choosing </a:t>
            </a:r>
            <a:r>
              <a:rPr lang="en-US" sz="2000" spc="-95" dirty="0"/>
              <a:t>the </a:t>
            </a:r>
            <a:r>
              <a:rPr lang="en-US" sz="2000" spc="-90" dirty="0"/>
              <a:t>Right </a:t>
            </a:r>
            <a:r>
              <a:rPr lang="en-US" sz="2000" spc="-60" dirty="0"/>
              <a:t>Approach </a:t>
            </a:r>
            <a:r>
              <a:rPr lang="en-US" sz="2000" spc="-65" dirty="0"/>
              <a:t>for </a:t>
            </a:r>
            <a:r>
              <a:rPr lang="en-US" sz="2000" spc="-90" dirty="0"/>
              <a:t>the </a:t>
            </a:r>
            <a:r>
              <a:rPr lang="en-US" sz="2000" spc="-100" dirty="0"/>
              <a:t>Situation </a:t>
            </a:r>
            <a:r>
              <a:rPr lang="en-US" sz="2000" spc="-105" dirty="0">
                <a:hlinkClick r:id="rId2"/>
              </a:rPr>
              <a:t>http://www.mindtools.com/pages/article/newLDR_84.htm</a:t>
            </a:r>
          </a:p>
          <a:p>
            <a:pPr marL="355600" marR="4072890" indent="-342900">
              <a:lnSpc>
                <a:spcPts val="2760"/>
              </a:lnSpc>
              <a:spcBef>
                <a:spcPts val="254"/>
              </a:spcBef>
              <a:buClr>
                <a:schemeClr val="accent1"/>
              </a:buClr>
              <a:buSzPct val="90000"/>
              <a:buFont typeface="Open Sans" panose="020B0606030504020204" pitchFamily="34" charset="0"/>
              <a:buChar char="&gt;"/>
              <a:tabLst>
                <a:tab pos="318770" algn="l"/>
                <a:tab pos="319405" algn="l"/>
              </a:tabLst>
            </a:pPr>
            <a:r>
              <a:rPr lang="en-US" sz="2000" spc="-150" dirty="0"/>
              <a:t>Sam </a:t>
            </a:r>
            <a:r>
              <a:rPr lang="en-US" sz="2000" spc="-100" dirty="0"/>
              <a:t>Ingersoll  </a:t>
            </a:r>
            <a:r>
              <a:rPr lang="en-US" sz="2000" spc="-75" dirty="0"/>
              <a:t>Management</a:t>
            </a:r>
            <a:r>
              <a:rPr lang="en-US" sz="2000" spc="-160" dirty="0"/>
              <a:t> </a:t>
            </a:r>
            <a:r>
              <a:rPr lang="en-US" sz="2000" spc="-130" dirty="0"/>
              <a:t>Skills - </a:t>
            </a:r>
            <a:r>
              <a:rPr lang="en-US" sz="2000" spc="-100" dirty="0">
                <a:hlinkClick r:id="rId3"/>
              </a:rPr>
              <a:t>http://samingersoll.com/management-skills</a:t>
            </a:r>
          </a:p>
          <a:p>
            <a:pPr marL="355600" indent="-342900">
              <a:spcBef>
                <a:spcPts val="960"/>
              </a:spcBef>
              <a:buClr>
                <a:schemeClr val="accent1"/>
              </a:buClr>
              <a:buSzPct val="90000"/>
              <a:buFont typeface="Open Sans" panose="020B0606030504020204" pitchFamily="34" charset="0"/>
              <a:buChar char="&gt;"/>
              <a:tabLst>
                <a:tab pos="318770" algn="l"/>
                <a:tab pos="319405" algn="l"/>
              </a:tabLst>
            </a:pPr>
            <a:r>
              <a:rPr lang="en-US" sz="2000" spc="-85" dirty="0"/>
              <a:t>Hongkiat.com - </a:t>
            </a:r>
            <a:r>
              <a:rPr lang="en-US" sz="2000" spc="-110" dirty="0"/>
              <a:t>Five </a:t>
            </a:r>
            <a:r>
              <a:rPr lang="en-US" sz="2000" spc="-100" dirty="0"/>
              <a:t>Characteristics </a:t>
            </a:r>
            <a:r>
              <a:rPr lang="en-US" sz="2000" spc="-70" dirty="0"/>
              <a:t>of </a:t>
            </a:r>
            <a:r>
              <a:rPr lang="en-US" sz="2000" spc="-105" dirty="0"/>
              <a:t>a </a:t>
            </a:r>
            <a:r>
              <a:rPr lang="en-US" sz="2000" spc="-100" dirty="0"/>
              <a:t>Positive </a:t>
            </a:r>
            <a:r>
              <a:rPr lang="en-US" sz="2000" spc="-95" dirty="0"/>
              <a:t>Work </a:t>
            </a:r>
            <a:r>
              <a:rPr lang="en-US" sz="2000" spc="-100" dirty="0"/>
              <a:t>Environment  </a:t>
            </a:r>
            <a:r>
              <a:rPr lang="en-US" sz="2000" spc="-95" dirty="0">
                <a:hlinkClick r:id="rId4"/>
              </a:rPr>
              <a:t>http://www.hongkiat.com/blog/positive-working-environment</a:t>
            </a:r>
          </a:p>
          <a:p>
            <a:endParaRPr lang="en-US" sz="2000" dirty="0"/>
          </a:p>
        </p:txBody>
      </p:sp>
    </p:spTree>
    <p:extLst>
      <p:ext uri="{BB962C8B-B14F-4D97-AF65-F5344CB8AC3E}">
        <p14:creationId xmlns:p14="http://schemas.microsoft.com/office/powerpoint/2010/main" val="34749004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DE5A3-0661-4174-927B-EF102C4C6735}"/>
              </a:ext>
            </a:extLst>
          </p:cNvPr>
          <p:cNvSpPr>
            <a:spLocks noGrp="1"/>
          </p:cNvSpPr>
          <p:nvPr>
            <p:ph type="title"/>
          </p:nvPr>
        </p:nvSpPr>
        <p:spPr/>
        <p:txBody>
          <a:bodyPr/>
          <a:lstStyle/>
          <a:p>
            <a:r>
              <a:rPr lang="en-US" spc="0" dirty="0"/>
              <a:t>References and Resources</a:t>
            </a:r>
            <a:endParaRPr lang="en-US" dirty="0"/>
          </a:p>
        </p:txBody>
      </p:sp>
      <p:sp>
        <p:nvSpPr>
          <p:cNvPr id="3" name="Content Placeholder 2">
            <a:extLst>
              <a:ext uri="{FF2B5EF4-FFF2-40B4-BE49-F238E27FC236}">
                <a16:creationId xmlns:a16="http://schemas.microsoft.com/office/drawing/2014/main" id="{5759D1C1-F1FD-4E6A-8E66-F2D004644318}"/>
              </a:ext>
            </a:extLst>
          </p:cNvPr>
          <p:cNvSpPr>
            <a:spLocks noGrp="1"/>
          </p:cNvSpPr>
          <p:nvPr>
            <p:ph sz="half" idx="1"/>
          </p:nvPr>
        </p:nvSpPr>
        <p:spPr/>
        <p:txBody>
          <a:bodyPr/>
          <a:lstStyle/>
          <a:p>
            <a:pPr marL="12700">
              <a:spcBef>
                <a:spcPts val="1085"/>
              </a:spcBef>
            </a:pPr>
            <a:r>
              <a:rPr lang="en-US" sz="2000" spc="-160" dirty="0">
                <a:latin typeface="Open Sans" panose="020B0606030504020204" pitchFamily="34" charset="0"/>
                <a:ea typeface="Open Sans" panose="020B0606030504020204" pitchFamily="34" charset="0"/>
                <a:cs typeface="Open Sans" panose="020B0606030504020204" pitchFamily="34" charset="0"/>
              </a:rPr>
              <a:t>YouTube™:</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355600" marR="5080" indent="-342900">
              <a:lnSpc>
                <a:spcPct val="151300"/>
              </a:lnSpc>
              <a:buClr>
                <a:schemeClr val="accent1"/>
              </a:buClr>
              <a:buSzPct val="90625"/>
              <a:buFont typeface="Open Sans" panose="020B0606030504020204" pitchFamily="34" charset="0"/>
              <a:buChar char="&gt;"/>
              <a:tabLst>
                <a:tab pos="318770" algn="l"/>
                <a:tab pos="319405" algn="l"/>
              </a:tabLst>
            </a:pPr>
            <a:r>
              <a:rPr lang="en-US" sz="2000" spc="-65" dirty="0">
                <a:latin typeface="Open Sans" panose="020B0606030504020204" pitchFamily="34" charset="0"/>
                <a:ea typeface="Open Sans" panose="020B0606030504020204" pitchFamily="34" charset="0"/>
                <a:cs typeface="Open Sans" panose="020B0606030504020204" pitchFamily="34" charset="0"/>
              </a:rPr>
              <a:t>How to </a:t>
            </a:r>
            <a:r>
              <a:rPr lang="en-US" sz="2000" spc="-80" dirty="0">
                <a:latin typeface="Open Sans" panose="020B0606030504020204" pitchFamily="34" charset="0"/>
                <a:ea typeface="Open Sans" panose="020B0606030504020204" pitchFamily="34" charset="0"/>
                <a:cs typeface="Open Sans" panose="020B0606030504020204" pitchFamily="34" charset="0"/>
              </a:rPr>
              <a:t>Make </a:t>
            </a:r>
            <a:r>
              <a:rPr lang="en-US" sz="2000" spc="-110" dirty="0">
                <a:latin typeface="Open Sans" panose="020B0606030504020204" pitchFamily="34" charset="0"/>
                <a:ea typeface="Open Sans" panose="020B0606030504020204" pitchFamily="34" charset="0"/>
                <a:cs typeface="Open Sans" panose="020B0606030504020204" pitchFamily="34" charset="0"/>
              </a:rPr>
              <a:t>a </a:t>
            </a:r>
            <a:r>
              <a:rPr lang="en-US" sz="2000" spc="-65" dirty="0">
                <a:latin typeface="Open Sans" panose="020B0606030504020204" pitchFamily="34" charset="0"/>
                <a:ea typeface="Open Sans" panose="020B0606030504020204" pitchFamily="34" charset="0"/>
                <a:cs typeface="Open Sans" panose="020B0606030504020204" pitchFamily="34" charset="0"/>
              </a:rPr>
              <a:t>Four-Door </a:t>
            </a:r>
            <a:r>
              <a:rPr lang="en-US" sz="2000" spc="-95" dirty="0">
                <a:latin typeface="Open Sans" panose="020B0606030504020204" pitchFamily="34" charset="0"/>
                <a:ea typeface="Open Sans" panose="020B0606030504020204" pitchFamily="34" charset="0"/>
                <a:cs typeface="Open Sans" panose="020B0606030504020204" pitchFamily="34" charset="0"/>
              </a:rPr>
              <a:t>Diorama  </a:t>
            </a:r>
            <a:r>
              <a:rPr lang="en-US" sz="2000" spc="-90" dirty="0">
                <a:latin typeface="Open Sans" panose="020B0606030504020204" pitchFamily="34" charset="0"/>
                <a:ea typeface="Open Sans" panose="020B0606030504020204" pitchFamily="34" charset="0"/>
                <a:cs typeface="Open Sans" panose="020B0606030504020204" pitchFamily="34" charset="0"/>
                <a:hlinkClick r:id="rId2"/>
              </a:rPr>
              <a:t>http://snapguide.com/guides/make-a-four-door-diorama</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355600" indent="-342900">
              <a:spcBef>
                <a:spcPts val="985"/>
              </a:spcBef>
              <a:buClr>
                <a:schemeClr val="accent1"/>
              </a:buClr>
              <a:buSzPct val="90625"/>
              <a:buFont typeface="Open Sans" panose="020B0606030504020204" pitchFamily="34" charset="0"/>
              <a:buChar char="&gt;"/>
              <a:tabLst>
                <a:tab pos="318770" algn="l"/>
                <a:tab pos="319405" algn="l"/>
              </a:tabLst>
            </a:pPr>
            <a:r>
              <a:rPr lang="en-US" sz="2000" spc="-140" dirty="0" err="1">
                <a:latin typeface="Open Sans" panose="020B0606030504020204" pitchFamily="34" charset="0"/>
                <a:ea typeface="Open Sans" panose="020B0606030504020204" pitchFamily="34" charset="0"/>
                <a:cs typeface="Open Sans" panose="020B0606030504020204" pitchFamily="34" charset="0"/>
              </a:rPr>
              <a:t>Syntuity</a:t>
            </a:r>
            <a:r>
              <a:rPr lang="en-US" sz="2000" dirty="0">
                <a:latin typeface="Open Sans" panose="020B0606030504020204" pitchFamily="34" charset="0"/>
                <a:ea typeface="Open Sans" panose="020B0606030504020204" pitchFamily="34" charset="0"/>
                <a:cs typeface="Open Sans" panose="020B0606030504020204" pitchFamily="34" charset="0"/>
              </a:rPr>
              <a:t> - </a:t>
            </a:r>
            <a:r>
              <a:rPr lang="en-US" sz="2000" spc="-90" dirty="0">
                <a:latin typeface="Open Sans" panose="020B0606030504020204" pitchFamily="34" charset="0"/>
                <a:ea typeface="Open Sans" panose="020B0606030504020204" pitchFamily="34" charset="0"/>
                <a:cs typeface="Open Sans" panose="020B0606030504020204" pitchFamily="34" charset="0"/>
              </a:rPr>
              <a:t>What Are </a:t>
            </a:r>
            <a:r>
              <a:rPr lang="en-US" sz="2000" spc="-114" dirty="0">
                <a:latin typeface="Open Sans" panose="020B0606030504020204" pitchFamily="34" charset="0"/>
                <a:ea typeface="Open Sans" panose="020B0606030504020204" pitchFamily="34" charset="0"/>
                <a:cs typeface="Open Sans" panose="020B0606030504020204" pitchFamily="34" charset="0"/>
              </a:rPr>
              <a:t>Soft </a:t>
            </a:r>
            <a:r>
              <a:rPr lang="en-US" sz="2000" spc="-150" dirty="0">
                <a:latin typeface="Open Sans" panose="020B0606030504020204" pitchFamily="34" charset="0"/>
                <a:ea typeface="Open Sans" panose="020B0606030504020204" pitchFamily="34" charset="0"/>
                <a:cs typeface="Open Sans" panose="020B0606030504020204" pitchFamily="34" charset="0"/>
              </a:rPr>
              <a:t>Skills?  </a:t>
            </a:r>
            <a:r>
              <a:rPr lang="en-US" sz="2000" spc="-120" dirty="0">
                <a:latin typeface="Open Sans" panose="020B0606030504020204" pitchFamily="34" charset="0"/>
                <a:ea typeface="Open Sans" panose="020B0606030504020204" pitchFamily="34" charset="0"/>
                <a:cs typeface="Open Sans" panose="020B0606030504020204" pitchFamily="34" charset="0"/>
                <a:hlinkClick r:id="rId3"/>
              </a:rPr>
              <a:t>https://youtu.be/Qjc8h6r_N8w</a:t>
            </a:r>
            <a:r>
              <a:rPr lang="en-US" sz="2000" spc="-120" dirty="0">
                <a:latin typeface="Open Sans" panose="020B0606030504020204" pitchFamily="34" charset="0"/>
                <a:ea typeface="Open Sans" panose="020B0606030504020204" pitchFamily="34" charset="0"/>
                <a:cs typeface="Open Sans" panose="020B0606030504020204" pitchFamily="34" charset="0"/>
              </a:rPr>
              <a:t> </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355600" marR="2482215" indent="-342900">
              <a:lnSpc>
                <a:spcPct val="151300"/>
              </a:lnSpc>
              <a:buClr>
                <a:schemeClr val="accent1"/>
              </a:buClr>
              <a:buSzPct val="90625"/>
              <a:buFont typeface="Open Sans" panose="020B0606030504020204" pitchFamily="34" charset="0"/>
              <a:buChar char="&gt;"/>
              <a:tabLst>
                <a:tab pos="318770" algn="l"/>
                <a:tab pos="319405" algn="l"/>
              </a:tabLst>
            </a:pPr>
            <a:r>
              <a:rPr lang="en-US" sz="2000" spc="-175" dirty="0">
                <a:latin typeface="Open Sans" panose="020B0606030504020204" pitchFamily="34" charset="0"/>
                <a:ea typeface="Open Sans" panose="020B0606030504020204" pitchFamily="34" charset="0"/>
                <a:cs typeface="Open Sans" panose="020B0606030504020204" pitchFamily="34" charset="0"/>
              </a:rPr>
              <a:t>U.S. </a:t>
            </a:r>
            <a:r>
              <a:rPr lang="en-US" sz="2000" spc="-90" dirty="0">
                <a:latin typeface="Open Sans" panose="020B0606030504020204" pitchFamily="34" charset="0"/>
                <a:ea typeface="Open Sans" panose="020B0606030504020204" pitchFamily="34" charset="0"/>
                <a:cs typeface="Open Sans" panose="020B0606030504020204" pitchFamily="34" charset="0"/>
              </a:rPr>
              <a:t>Department </a:t>
            </a:r>
            <a:r>
              <a:rPr lang="en-US" sz="2000" spc="-70" dirty="0">
                <a:latin typeface="Open Sans" panose="020B0606030504020204" pitchFamily="34" charset="0"/>
                <a:ea typeface="Open Sans" panose="020B0606030504020204" pitchFamily="34" charset="0"/>
                <a:cs typeface="Open Sans" panose="020B0606030504020204" pitchFamily="34" charset="0"/>
              </a:rPr>
              <a:t>of </a:t>
            </a:r>
            <a:r>
              <a:rPr lang="en-US" sz="2000" spc="-75" dirty="0">
                <a:latin typeface="Open Sans" panose="020B0606030504020204" pitchFamily="34" charset="0"/>
                <a:ea typeface="Open Sans" panose="020B0606030504020204" pitchFamily="34" charset="0"/>
                <a:cs typeface="Open Sans" panose="020B0606030504020204" pitchFamily="34" charset="0"/>
              </a:rPr>
              <a:t>Labor  </a:t>
            </a:r>
            <a:r>
              <a:rPr lang="en-US" sz="2000" spc="-85" dirty="0">
                <a:latin typeface="Open Sans" panose="020B0606030504020204" pitchFamily="34" charset="0"/>
                <a:ea typeface="Open Sans" panose="020B0606030504020204" pitchFamily="34" charset="0"/>
                <a:cs typeface="Open Sans" panose="020B0606030504020204" pitchFamily="34" charset="0"/>
              </a:rPr>
              <a:t>Communication </a:t>
            </a:r>
            <a:r>
              <a:rPr lang="en-US" sz="2000" spc="-150" dirty="0">
                <a:latin typeface="Open Sans" panose="020B0606030504020204" pitchFamily="34" charset="0"/>
                <a:ea typeface="Open Sans" panose="020B0606030504020204" pitchFamily="34" charset="0"/>
                <a:cs typeface="Open Sans" panose="020B0606030504020204" pitchFamily="34" charset="0"/>
              </a:rPr>
              <a:t>Skills  </a:t>
            </a:r>
            <a:r>
              <a:rPr lang="en-US" sz="2000" spc="-114" dirty="0">
                <a:latin typeface="Open Sans" panose="020B0606030504020204" pitchFamily="34" charset="0"/>
                <a:ea typeface="Open Sans" panose="020B0606030504020204" pitchFamily="34" charset="0"/>
                <a:cs typeface="Open Sans" panose="020B0606030504020204" pitchFamily="34" charset="0"/>
                <a:hlinkClick r:id="rId4"/>
              </a:rPr>
              <a:t>https://youtu.be/X0voPlW2pSs</a:t>
            </a:r>
            <a:r>
              <a:rPr lang="en-US" sz="2000" spc="-114" dirty="0">
                <a:latin typeface="Open Sans" panose="020B0606030504020204" pitchFamily="34" charset="0"/>
                <a:ea typeface="Open Sans" panose="020B0606030504020204" pitchFamily="34" charset="0"/>
                <a:cs typeface="Open Sans" panose="020B0606030504020204" pitchFamily="34" charset="0"/>
              </a:rPr>
              <a:t> </a:t>
            </a:r>
            <a:endParaRPr lang="en-US" sz="2000" dirty="0">
              <a:latin typeface="Open Sans" panose="020B0606030504020204" pitchFamily="34" charset="0"/>
              <a:ea typeface="Open Sans" panose="020B0606030504020204" pitchFamily="34" charset="0"/>
              <a:cs typeface="Open Sans" panose="020B0606030504020204" pitchFamily="34" charset="0"/>
            </a:endParaRPr>
          </a:p>
          <a:p>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42273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6ED57-3DB9-4B32-9338-C3448179E1F6}"/>
              </a:ext>
            </a:extLst>
          </p:cNvPr>
          <p:cNvSpPr>
            <a:spLocks noGrp="1"/>
          </p:cNvSpPr>
          <p:nvPr>
            <p:ph type="title"/>
          </p:nvPr>
        </p:nvSpPr>
        <p:spPr/>
        <p:txBody>
          <a:bodyPr/>
          <a:lstStyle/>
          <a:p>
            <a:r>
              <a:rPr lang="en-US" spc="-55" dirty="0">
                <a:latin typeface="Open Sans" panose="020B0606030504020204" pitchFamily="34" charset="0"/>
                <a:ea typeface="Open Sans" panose="020B0606030504020204" pitchFamily="34" charset="0"/>
                <a:cs typeface="Open Sans" panose="020B0606030504020204" pitchFamily="34" charset="0"/>
              </a:rPr>
              <a:t>Leadership </a:t>
            </a:r>
            <a:r>
              <a:rPr lang="en-US" spc="-30" dirty="0">
                <a:latin typeface="Open Sans" panose="020B0606030504020204" pitchFamily="34" charset="0"/>
                <a:ea typeface="Open Sans" panose="020B0606030504020204" pitchFamily="34" charset="0"/>
                <a:cs typeface="Open Sans" panose="020B0606030504020204" pitchFamily="34" charset="0"/>
              </a:rPr>
              <a:t>at </a:t>
            </a:r>
            <a:r>
              <a:rPr lang="en-US" dirty="0">
                <a:latin typeface="Open Sans" panose="020B0606030504020204" pitchFamily="34" charset="0"/>
                <a:ea typeface="Open Sans" panose="020B0606030504020204" pitchFamily="34" charset="0"/>
                <a:cs typeface="Open Sans" panose="020B0606030504020204" pitchFamily="34" charset="0"/>
              </a:rPr>
              <a:t>the</a:t>
            </a:r>
            <a:r>
              <a:rPr lang="en-US" spc="-275" dirty="0">
                <a:latin typeface="Open Sans" panose="020B0606030504020204" pitchFamily="34" charset="0"/>
                <a:ea typeface="Open Sans" panose="020B0606030504020204" pitchFamily="34" charset="0"/>
                <a:cs typeface="Open Sans" panose="020B0606030504020204" pitchFamily="34" charset="0"/>
              </a:rPr>
              <a:t> </a:t>
            </a:r>
            <a:r>
              <a:rPr lang="en-US" spc="-55" dirty="0">
                <a:latin typeface="Open Sans" panose="020B0606030504020204" pitchFamily="34" charset="0"/>
                <a:ea typeface="Open Sans" panose="020B0606030504020204" pitchFamily="34" charset="0"/>
                <a:cs typeface="Open Sans" panose="020B0606030504020204" pitchFamily="34" charset="0"/>
              </a:rPr>
              <a:t>Workplace</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object 4">
            <a:extLst>
              <a:ext uri="{FF2B5EF4-FFF2-40B4-BE49-F238E27FC236}">
                <a16:creationId xmlns:a16="http://schemas.microsoft.com/office/drawing/2014/main" id="{40892DE2-44C0-4E9F-BA3F-35159DAF2F61}"/>
              </a:ext>
            </a:extLst>
          </p:cNvPr>
          <p:cNvSpPr/>
          <p:nvPr/>
        </p:nvSpPr>
        <p:spPr>
          <a:xfrm>
            <a:off x="2634716" y="1688841"/>
            <a:ext cx="6922567" cy="4492751"/>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792566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F67DD-7A5A-412D-9FD0-C937CD197630}"/>
              </a:ext>
            </a:extLst>
          </p:cNvPr>
          <p:cNvSpPr>
            <a:spLocks noGrp="1"/>
          </p:cNvSpPr>
          <p:nvPr>
            <p:ph type="title"/>
          </p:nvPr>
        </p:nvSpPr>
        <p:spPr/>
        <p:txBody>
          <a:bodyPr/>
          <a:lstStyle/>
          <a:p>
            <a:r>
              <a:rPr lang="en-US" spc="-75" dirty="0">
                <a:latin typeface="Open Sans" panose="020B0606030504020204" pitchFamily="34" charset="0"/>
                <a:ea typeface="Open Sans" panose="020B0606030504020204" pitchFamily="34" charset="0"/>
                <a:cs typeface="Open Sans" panose="020B0606030504020204" pitchFamily="34" charset="0"/>
              </a:rPr>
              <a:t>How </a:t>
            </a:r>
            <a:r>
              <a:rPr lang="en-US" spc="-30" dirty="0">
                <a:latin typeface="Open Sans" panose="020B0606030504020204" pitchFamily="34" charset="0"/>
                <a:ea typeface="Open Sans" panose="020B0606030504020204" pitchFamily="34" charset="0"/>
                <a:cs typeface="Open Sans" panose="020B0606030504020204" pitchFamily="34" charset="0"/>
              </a:rPr>
              <a:t>can </a:t>
            </a:r>
            <a:r>
              <a:rPr lang="en-US" spc="-40" dirty="0">
                <a:latin typeface="Open Sans" panose="020B0606030504020204" pitchFamily="34" charset="0"/>
                <a:ea typeface="Open Sans" panose="020B0606030504020204" pitchFamily="34" charset="0"/>
                <a:cs typeface="Open Sans" panose="020B0606030504020204" pitchFamily="34" charset="0"/>
              </a:rPr>
              <a:t>you </a:t>
            </a:r>
            <a:r>
              <a:rPr lang="en-US" spc="-20" dirty="0">
                <a:latin typeface="Open Sans" panose="020B0606030504020204" pitchFamily="34" charset="0"/>
                <a:ea typeface="Open Sans" panose="020B0606030504020204" pitchFamily="34" charset="0"/>
                <a:cs typeface="Open Sans" panose="020B0606030504020204" pitchFamily="34" charset="0"/>
              </a:rPr>
              <a:t>become </a:t>
            </a:r>
            <a:r>
              <a:rPr lang="en-US" spc="-70" dirty="0">
                <a:latin typeface="Open Sans" panose="020B0606030504020204" pitchFamily="34" charset="0"/>
                <a:ea typeface="Open Sans" panose="020B0606030504020204" pitchFamily="34" charset="0"/>
                <a:cs typeface="Open Sans" panose="020B0606030504020204" pitchFamily="34" charset="0"/>
              </a:rPr>
              <a:t>a </a:t>
            </a:r>
            <a:r>
              <a:rPr lang="en-US" spc="-25" dirty="0">
                <a:latin typeface="Open Sans" panose="020B0606030504020204" pitchFamily="34" charset="0"/>
                <a:ea typeface="Open Sans" panose="020B0606030504020204" pitchFamily="34" charset="0"/>
                <a:cs typeface="Open Sans" panose="020B0606030504020204" pitchFamily="34" charset="0"/>
              </a:rPr>
              <a:t>good</a:t>
            </a:r>
            <a:r>
              <a:rPr lang="en-US" spc="-155" dirty="0">
                <a:latin typeface="Open Sans" panose="020B0606030504020204" pitchFamily="34" charset="0"/>
                <a:ea typeface="Open Sans" panose="020B0606030504020204" pitchFamily="34" charset="0"/>
                <a:cs typeface="Open Sans" panose="020B0606030504020204" pitchFamily="34" charset="0"/>
              </a:rPr>
              <a:t> </a:t>
            </a:r>
            <a:r>
              <a:rPr lang="en-US" spc="-50" dirty="0">
                <a:latin typeface="Open Sans" panose="020B0606030504020204" pitchFamily="34" charset="0"/>
                <a:ea typeface="Open Sans" panose="020B0606030504020204" pitchFamily="34" charset="0"/>
                <a:cs typeface="Open Sans" panose="020B0606030504020204" pitchFamily="34" charset="0"/>
              </a:rPr>
              <a:t>leader?</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object 4">
            <a:extLst>
              <a:ext uri="{FF2B5EF4-FFF2-40B4-BE49-F238E27FC236}">
                <a16:creationId xmlns:a16="http://schemas.microsoft.com/office/drawing/2014/main" id="{7EF12E39-0C72-4B58-8AB7-F05520BAF1C2}"/>
              </a:ext>
            </a:extLst>
          </p:cNvPr>
          <p:cNvSpPr/>
          <p:nvPr/>
        </p:nvSpPr>
        <p:spPr>
          <a:xfrm>
            <a:off x="2394655" y="1464906"/>
            <a:ext cx="7402689" cy="4819322"/>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779902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87248-917D-48E0-BF74-1DD66EE373C1}"/>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Steps </a:t>
            </a:r>
            <a:r>
              <a:rPr lang="en-US" spc="-10" dirty="0">
                <a:latin typeface="Open Sans" panose="020B0606030504020204" pitchFamily="34" charset="0"/>
                <a:ea typeface="Open Sans" panose="020B0606030504020204" pitchFamily="34" charset="0"/>
                <a:cs typeface="Open Sans" panose="020B0606030504020204" pitchFamily="34" charset="0"/>
              </a:rPr>
              <a:t>to </a:t>
            </a:r>
            <a:r>
              <a:rPr lang="en-US" spc="-45" dirty="0">
                <a:latin typeface="Open Sans" panose="020B0606030504020204" pitchFamily="34" charset="0"/>
                <a:ea typeface="Open Sans" panose="020B0606030504020204" pitchFamily="34" charset="0"/>
                <a:cs typeface="Open Sans" panose="020B0606030504020204" pitchFamily="34" charset="0"/>
              </a:rPr>
              <a:t>Becoming </a:t>
            </a:r>
            <a:r>
              <a:rPr lang="en-US" spc="-70" dirty="0">
                <a:latin typeface="Open Sans" panose="020B0606030504020204" pitchFamily="34" charset="0"/>
                <a:ea typeface="Open Sans" panose="020B0606030504020204" pitchFamily="34" charset="0"/>
                <a:cs typeface="Open Sans" panose="020B0606030504020204" pitchFamily="34" charset="0"/>
              </a:rPr>
              <a:t>a </a:t>
            </a:r>
            <a:r>
              <a:rPr lang="en-US" spc="-25" dirty="0">
                <a:latin typeface="Open Sans" panose="020B0606030504020204" pitchFamily="34" charset="0"/>
                <a:ea typeface="Open Sans" panose="020B0606030504020204" pitchFamily="34" charset="0"/>
                <a:cs typeface="Open Sans" panose="020B0606030504020204" pitchFamily="34" charset="0"/>
              </a:rPr>
              <a:t>Good</a:t>
            </a:r>
            <a:r>
              <a:rPr lang="en-US" spc="25" dirty="0">
                <a:latin typeface="Open Sans" panose="020B0606030504020204" pitchFamily="34" charset="0"/>
                <a:ea typeface="Open Sans" panose="020B0606030504020204" pitchFamily="34" charset="0"/>
                <a:cs typeface="Open Sans" panose="020B0606030504020204" pitchFamily="34" charset="0"/>
              </a:rPr>
              <a:t> </a:t>
            </a:r>
            <a:r>
              <a:rPr lang="en-US" spc="-55" dirty="0">
                <a:latin typeface="Open Sans" panose="020B0606030504020204" pitchFamily="34" charset="0"/>
                <a:ea typeface="Open Sans" panose="020B0606030504020204" pitchFamily="34" charset="0"/>
                <a:cs typeface="Open Sans" panose="020B0606030504020204" pitchFamily="34" charset="0"/>
              </a:rPr>
              <a:t>Leader</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977070D0-4A5F-4B7E-9E3C-F22D10E474E3}"/>
              </a:ext>
            </a:extLst>
          </p:cNvPr>
          <p:cNvSpPr>
            <a:spLocks noGrp="1"/>
          </p:cNvSpPr>
          <p:nvPr>
            <p:ph sz="half" idx="1"/>
          </p:nvPr>
        </p:nvSpPr>
        <p:spPr>
          <a:xfrm>
            <a:off x="740664" y="1420420"/>
            <a:ext cx="6331940" cy="4734318"/>
          </a:xfrm>
        </p:spPr>
        <p:txBody>
          <a:bodyPr/>
          <a:lstStyle/>
          <a:p>
            <a:pPr marL="469900" marR="543560" indent="-457200">
              <a:spcBef>
                <a:spcPts val="100"/>
              </a:spcBef>
              <a:buClr>
                <a:schemeClr val="accent1"/>
              </a:buClr>
              <a:buSzPct val="91666"/>
              <a:buFont typeface="Open Sans" panose="020B0606030504020204" pitchFamily="34" charset="0"/>
              <a:buChar char="&gt;"/>
              <a:tabLst>
                <a:tab pos="318770" algn="l"/>
                <a:tab pos="319405" algn="l"/>
              </a:tabLst>
            </a:pPr>
            <a:r>
              <a:rPr lang="en-US" dirty="0">
                <a:latin typeface="Open Sans" panose="020B0606030504020204" pitchFamily="34" charset="0"/>
                <a:ea typeface="Open Sans" panose="020B0606030504020204" pitchFamily="34" charset="0"/>
                <a:cs typeface="Open Sans" panose="020B0606030504020204" pitchFamily="34" charset="0"/>
              </a:rPr>
              <a:t>Study the qualities of recognized good leaders</a:t>
            </a:r>
          </a:p>
          <a:p>
            <a:pPr marL="469900" marR="126364" indent="-457200">
              <a:spcBef>
                <a:spcPts val="1030"/>
              </a:spcBef>
              <a:buClr>
                <a:schemeClr val="accent1"/>
              </a:buClr>
              <a:buSzPct val="91666"/>
              <a:buFont typeface="Open Sans" panose="020B0606030504020204" pitchFamily="34" charset="0"/>
              <a:buChar char="&gt;"/>
              <a:tabLst>
                <a:tab pos="318770" algn="l"/>
                <a:tab pos="319405" algn="l"/>
              </a:tabLst>
            </a:pPr>
            <a:r>
              <a:rPr lang="en-US" dirty="0">
                <a:latin typeface="Open Sans" panose="020B0606030504020204" pitchFamily="34" charset="0"/>
                <a:ea typeface="Open Sans" panose="020B0606030504020204" pitchFamily="34" charset="0"/>
                <a:cs typeface="Open Sans" panose="020B0606030504020204" pitchFamily="34" charset="0"/>
              </a:rPr>
              <a:t>Study yourself. Determine weak and strong characteristics</a:t>
            </a:r>
          </a:p>
          <a:p>
            <a:pPr marL="469900" indent="-457200">
              <a:spcBef>
                <a:spcPts val="1035"/>
              </a:spcBef>
              <a:buClr>
                <a:schemeClr val="accent1"/>
              </a:buClr>
              <a:buSzPct val="91666"/>
              <a:buFont typeface="Open Sans" panose="020B0606030504020204" pitchFamily="34" charset="0"/>
              <a:buChar char="&gt;"/>
              <a:tabLst>
                <a:tab pos="318770" algn="l"/>
                <a:tab pos="319405" algn="l"/>
              </a:tabLst>
            </a:pPr>
            <a:r>
              <a:rPr lang="en-US" dirty="0">
                <a:latin typeface="Open Sans" panose="020B0606030504020204" pitchFamily="34" charset="0"/>
                <a:ea typeface="Open Sans" panose="020B0606030504020204" pitchFamily="34" charset="0"/>
                <a:cs typeface="Open Sans" panose="020B0606030504020204" pitchFamily="34" charset="0"/>
              </a:rPr>
              <a:t>Develop yourself as a good follower. Individuals who cannot obey cannot direct</a:t>
            </a:r>
          </a:p>
          <a:p>
            <a:pPr marL="469900" indent="-457200">
              <a:spcBef>
                <a:spcPts val="1030"/>
              </a:spcBef>
              <a:buClr>
                <a:schemeClr val="accent1"/>
              </a:buClr>
              <a:buSzPct val="91666"/>
              <a:buFont typeface="Open Sans" panose="020B0606030504020204" pitchFamily="34" charset="0"/>
              <a:buChar char="&gt;"/>
              <a:tabLst>
                <a:tab pos="318770" algn="l"/>
                <a:tab pos="319405" algn="l"/>
              </a:tabLst>
            </a:pPr>
            <a:r>
              <a:rPr lang="en-US" dirty="0">
                <a:latin typeface="Open Sans" panose="020B0606030504020204" pitchFamily="34" charset="0"/>
                <a:ea typeface="Open Sans" panose="020B0606030504020204" pitchFamily="34" charset="0"/>
                <a:cs typeface="Open Sans" panose="020B0606030504020204" pitchFamily="34" charset="0"/>
              </a:rPr>
              <a:t>Study the organization of various groups</a:t>
            </a:r>
          </a:p>
          <a:p>
            <a:pPr marL="469900" marR="5080" indent="-457200">
              <a:spcBef>
                <a:spcPts val="1035"/>
              </a:spcBef>
              <a:buClr>
                <a:schemeClr val="accent1"/>
              </a:buClr>
              <a:buSzPct val="91666"/>
              <a:buFont typeface="Open Sans" panose="020B0606030504020204" pitchFamily="34" charset="0"/>
              <a:buChar char="&gt;"/>
              <a:tabLst>
                <a:tab pos="318770" algn="l"/>
                <a:tab pos="319405" algn="l"/>
              </a:tabLst>
            </a:pPr>
            <a:r>
              <a:rPr lang="en-US" dirty="0">
                <a:latin typeface="Open Sans" panose="020B0606030504020204" pitchFamily="34" charset="0"/>
                <a:ea typeface="Open Sans" panose="020B0606030504020204" pitchFamily="34" charset="0"/>
                <a:cs typeface="Open Sans" panose="020B0606030504020204" pitchFamily="34" charset="0"/>
              </a:rPr>
              <a:t>Follow a definite plan for leadership training and improvement</a:t>
            </a:r>
          </a:p>
          <a:p>
            <a:endParaRPr lang="en-US" dirty="0"/>
          </a:p>
        </p:txBody>
      </p:sp>
      <p:sp>
        <p:nvSpPr>
          <p:cNvPr id="4" name="object 5">
            <a:extLst>
              <a:ext uri="{FF2B5EF4-FFF2-40B4-BE49-F238E27FC236}">
                <a16:creationId xmlns:a16="http://schemas.microsoft.com/office/drawing/2014/main" id="{AC347B48-9D47-4817-92CC-C470130BEE9F}"/>
              </a:ext>
            </a:extLst>
          </p:cNvPr>
          <p:cNvSpPr/>
          <p:nvPr/>
        </p:nvSpPr>
        <p:spPr>
          <a:xfrm>
            <a:off x="7177914" y="1618165"/>
            <a:ext cx="4511040" cy="4338828"/>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779085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9046B-054A-4279-8140-60704A7E6271}"/>
              </a:ext>
            </a:extLst>
          </p:cNvPr>
          <p:cNvSpPr>
            <a:spLocks noGrp="1"/>
          </p:cNvSpPr>
          <p:nvPr>
            <p:ph type="title"/>
          </p:nvPr>
        </p:nvSpPr>
        <p:spPr/>
        <p:txBody>
          <a:bodyPr/>
          <a:lstStyle/>
          <a:p>
            <a:r>
              <a:rPr lang="en-US" spc="0" dirty="0"/>
              <a:t>Leadership Styles</a:t>
            </a:r>
          </a:p>
        </p:txBody>
      </p:sp>
      <p:sp>
        <p:nvSpPr>
          <p:cNvPr id="3" name="Content Placeholder 2">
            <a:extLst>
              <a:ext uri="{FF2B5EF4-FFF2-40B4-BE49-F238E27FC236}">
                <a16:creationId xmlns:a16="http://schemas.microsoft.com/office/drawing/2014/main" id="{A9989F6B-A1CF-4977-8FDE-3D786DE1BD51}"/>
              </a:ext>
            </a:extLst>
          </p:cNvPr>
          <p:cNvSpPr>
            <a:spLocks noGrp="1"/>
          </p:cNvSpPr>
          <p:nvPr>
            <p:ph sz="half" idx="1"/>
          </p:nvPr>
        </p:nvSpPr>
        <p:spPr>
          <a:xfrm>
            <a:off x="740664" y="1420420"/>
            <a:ext cx="4531132" cy="4734318"/>
          </a:xfrm>
        </p:spPr>
        <p:txBody>
          <a:bodyPr/>
          <a:lstStyle/>
          <a:p>
            <a:pPr marL="527050" indent="-514350">
              <a:spcBef>
                <a:spcPts val="1370"/>
              </a:spcBef>
              <a:buClr>
                <a:schemeClr val="accent1"/>
              </a:buClr>
              <a:buSzPct val="91071"/>
              <a:buFont typeface="Open Sans" panose="020B0606030504020204" pitchFamily="34" charset="0"/>
              <a:buChar char="&gt;"/>
              <a:tabLst>
                <a:tab pos="319405" algn="l"/>
              </a:tabLst>
            </a:pPr>
            <a:r>
              <a:rPr lang="en-US" dirty="0">
                <a:latin typeface="Open Sans" panose="020B0606030504020204" pitchFamily="34" charset="0"/>
                <a:ea typeface="Open Sans" panose="020B0606030504020204" pitchFamily="34" charset="0"/>
                <a:cs typeface="Open Sans" panose="020B0606030504020204" pitchFamily="34" charset="0"/>
              </a:rPr>
              <a:t>Authoritarian</a:t>
            </a:r>
          </a:p>
          <a:p>
            <a:pPr marL="527050" indent="-514350">
              <a:spcBef>
                <a:spcPts val="1275"/>
              </a:spcBef>
              <a:buClr>
                <a:schemeClr val="accent1"/>
              </a:buClr>
              <a:buSzPct val="91071"/>
              <a:buFont typeface="Open Sans" panose="020B0606030504020204" pitchFamily="34" charset="0"/>
              <a:buChar char="&gt;"/>
              <a:tabLst>
                <a:tab pos="319405" algn="l"/>
              </a:tabLst>
            </a:pPr>
            <a:r>
              <a:rPr lang="en-US" dirty="0">
                <a:latin typeface="Open Sans" panose="020B0606030504020204" pitchFamily="34" charset="0"/>
                <a:ea typeface="Open Sans" panose="020B0606030504020204" pitchFamily="34" charset="0"/>
                <a:cs typeface="Open Sans" panose="020B0606030504020204" pitchFamily="34" charset="0"/>
              </a:rPr>
              <a:t>Democratic</a:t>
            </a:r>
          </a:p>
          <a:p>
            <a:pPr marL="527050" indent="-514350">
              <a:spcBef>
                <a:spcPts val="1275"/>
              </a:spcBef>
              <a:buClr>
                <a:schemeClr val="accent1"/>
              </a:buClr>
              <a:buSzPct val="91071"/>
              <a:buFont typeface="Open Sans" panose="020B0606030504020204" pitchFamily="34" charset="0"/>
              <a:buChar char="&gt;"/>
              <a:tabLst>
                <a:tab pos="319405" algn="l"/>
              </a:tabLst>
            </a:pPr>
            <a:r>
              <a:rPr lang="en-US" dirty="0">
                <a:latin typeface="Open Sans" panose="020B0606030504020204" pitchFamily="34" charset="0"/>
                <a:ea typeface="Open Sans" panose="020B0606030504020204" pitchFamily="34" charset="0"/>
                <a:cs typeface="Open Sans" panose="020B0606030504020204" pitchFamily="34" charset="0"/>
              </a:rPr>
              <a:t>Laissez-faire</a:t>
            </a:r>
          </a:p>
          <a:p>
            <a:endParaRPr lang="en-US" dirty="0"/>
          </a:p>
        </p:txBody>
      </p:sp>
      <p:sp>
        <p:nvSpPr>
          <p:cNvPr id="4" name="object 4">
            <a:extLst>
              <a:ext uri="{FF2B5EF4-FFF2-40B4-BE49-F238E27FC236}">
                <a16:creationId xmlns:a16="http://schemas.microsoft.com/office/drawing/2014/main" id="{10177706-E4E4-411B-B1C7-51B55DD5ACE8}"/>
              </a:ext>
            </a:extLst>
          </p:cNvPr>
          <p:cNvSpPr/>
          <p:nvPr/>
        </p:nvSpPr>
        <p:spPr>
          <a:xfrm>
            <a:off x="4827690" y="1581325"/>
            <a:ext cx="6530340" cy="4412508"/>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950180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19FCE-7D31-437C-AC90-3FA8CF5A1185}"/>
              </a:ext>
            </a:extLst>
          </p:cNvPr>
          <p:cNvSpPr>
            <a:spLocks noGrp="1"/>
          </p:cNvSpPr>
          <p:nvPr>
            <p:ph type="title"/>
          </p:nvPr>
        </p:nvSpPr>
        <p:spPr/>
        <p:txBody>
          <a:bodyPr/>
          <a:lstStyle/>
          <a:p>
            <a:r>
              <a:rPr lang="en-US" spc="0" dirty="0"/>
              <a:t>Authoritarian</a:t>
            </a:r>
          </a:p>
        </p:txBody>
      </p:sp>
      <p:sp>
        <p:nvSpPr>
          <p:cNvPr id="3" name="Content Placeholder 2">
            <a:extLst>
              <a:ext uri="{FF2B5EF4-FFF2-40B4-BE49-F238E27FC236}">
                <a16:creationId xmlns:a16="http://schemas.microsoft.com/office/drawing/2014/main" id="{6EC20F97-BE86-45C1-8013-4F4D70FC42CC}"/>
              </a:ext>
            </a:extLst>
          </p:cNvPr>
          <p:cNvSpPr>
            <a:spLocks noGrp="1"/>
          </p:cNvSpPr>
          <p:nvPr>
            <p:ph sz="half" idx="1"/>
          </p:nvPr>
        </p:nvSpPr>
        <p:spPr>
          <a:xfrm>
            <a:off x="740664" y="1420420"/>
            <a:ext cx="5355336" cy="4734318"/>
          </a:xfrm>
        </p:spPr>
        <p:txBody>
          <a:bodyPr/>
          <a:lstStyle/>
          <a:p>
            <a:pPr marL="12700">
              <a:spcBef>
                <a:spcPts val="1375"/>
              </a:spcBef>
              <a:buClr>
                <a:schemeClr val="accent1"/>
              </a:buClr>
            </a:pPr>
            <a:r>
              <a:rPr lang="en-US" dirty="0">
                <a:latin typeface="Open Sans" panose="020B0606030504020204" pitchFamily="34" charset="0"/>
                <a:ea typeface="Open Sans" panose="020B0606030504020204" pitchFamily="34" charset="0"/>
                <a:cs typeface="Open Sans" panose="020B0606030504020204" pitchFamily="34" charset="0"/>
              </a:rPr>
              <a:t>Characteristics:</a:t>
            </a:r>
          </a:p>
          <a:p>
            <a:pPr marL="469900" marR="5080" indent="-457200">
              <a:spcBef>
                <a:spcPts val="1275"/>
              </a:spcBef>
              <a:buClr>
                <a:schemeClr val="accent1"/>
              </a:buClr>
              <a:buSzPct val="91071"/>
              <a:buFont typeface="Open Sans" panose="020B0606030504020204" pitchFamily="34" charset="0"/>
              <a:buChar char="&gt;"/>
              <a:tabLst>
                <a:tab pos="319405" algn="l"/>
              </a:tabLst>
            </a:pPr>
            <a:r>
              <a:rPr lang="en-US" dirty="0">
                <a:latin typeface="Open Sans" panose="020B0606030504020204" pitchFamily="34" charset="0"/>
                <a:ea typeface="Open Sans" panose="020B0606030504020204" pitchFamily="34" charset="0"/>
                <a:cs typeface="Open Sans" panose="020B0606030504020204" pitchFamily="34" charset="0"/>
              </a:rPr>
              <a:t>Causes unhappy relationships to develop</a:t>
            </a:r>
          </a:p>
          <a:p>
            <a:pPr marL="469900" indent="-457200">
              <a:spcBef>
                <a:spcPts val="1270"/>
              </a:spcBef>
              <a:buClr>
                <a:schemeClr val="accent1"/>
              </a:buClr>
              <a:buSzPct val="91071"/>
              <a:buFont typeface="Open Sans" panose="020B0606030504020204" pitchFamily="34" charset="0"/>
              <a:buChar char="&gt;"/>
              <a:tabLst>
                <a:tab pos="319405" algn="l"/>
              </a:tabLst>
            </a:pPr>
            <a:r>
              <a:rPr lang="en-US" dirty="0">
                <a:latin typeface="Open Sans" panose="020B0606030504020204" pitchFamily="34" charset="0"/>
                <a:ea typeface="Open Sans" panose="020B0606030504020204" pitchFamily="34" charset="0"/>
                <a:cs typeface="Open Sans" panose="020B0606030504020204" pitchFamily="34" charset="0"/>
              </a:rPr>
              <a:t>Dictates group activity</a:t>
            </a:r>
          </a:p>
          <a:p>
            <a:pPr marL="469900" marR="660400" indent="-457200">
              <a:spcBef>
                <a:spcPts val="1275"/>
              </a:spcBef>
              <a:buClr>
                <a:schemeClr val="accent1"/>
              </a:buClr>
              <a:buSzPct val="91071"/>
              <a:buFont typeface="Open Sans" panose="020B0606030504020204" pitchFamily="34" charset="0"/>
              <a:buChar char="&gt;"/>
              <a:tabLst>
                <a:tab pos="319405" algn="l"/>
              </a:tabLst>
            </a:pPr>
            <a:r>
              <a:rPr lang="en-US" dirty="0">
                <a:latin typeface="Open Sans" panose="020B0606030504020204" pitchFamily="34" charset="0"/>
                <a:ea typeface="Open Sans" panose="020B0606030504020204" pitchFamily="34" charset="0"/>
                <a:cs typeface="Open Sans" panose="020B0606030504020204" pitchFamily="34" charset="0"/>
              </a:rPr>
              <a:t>Limits discussion on ideas</a:t>
            </a:r>
          </a:p>
          <a:p>
            <a:endParaRPr lang="en-US" dirty="0"/>
          </a:p>
        </p:txBody>
      </p:sp>
      <p:sp>
        <p:nvSpPr>
          <p:cNvPr id="4" name="object 4">
            <a:extLst>
              <a:ext uri="{FF2B5EF4-FFF2-40B4-BE49-F238E27FC236}">
                <a16:creationId xmlns:a16="http://schemas.microsoft.com/office/drawing/2014/main" id="{9C73BC61-B907-4760-9440-2BC01F369DE5}"/>
              </a:ext>
            </a:extLst>
          </p:cNvPr>
          <p:cNvSpPr/>
          <p:nvPr/>
        </p:nvSpPr>
        <p:spPr>
          <a:xfrm>
            <a:off x="5921642" y="1808665"/>
            <a:ext cx="5934456" cy="3957828"/>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405941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37C8F-068C-4328-BBD7-3867B434CB4F}"/>
              </a:ext>
            </a:extLst>
          </p:cNvPr>
          <p:cNvSpPr>
            <a:spLocks noGrp="1"/>
          </p:cNvSpPr>
          <p:nvPr>
            <p:ph type="title"/>
          </p:nvPr>
        </p:nvSpPr>
        <p:spPr/>
        <p:txBody>
          <a:bodyPr/>
          <a:lstStyle/>
          <a:p>
            <a:r>
              <a:rPr lang="en-US" spc="0" dirty="0"/>
              <a:t>Democratic</a:t>
            </a:r>
          </a:p>
        </p:txBody>
      </p:sp>
      <p:sp>
        <p:nvSpPr>
          <p:cNvPr id="3" name="Content Placeholder 2">
            <a:extLst>
              <a:ext uri="{FF2B5EF4-FFF2-40B4-BE49-F238E27FC236}">
                <a16:creationId xmlns:a16="http://schemas.microsoft.com/office/drawing/2014/main" id="{5E63A0EA-487C-4B88-8FC4-F5D59315DD24}"/>
              </a:ext>
            </a:extLst>
          </p:cNvPr>
          <p:cNvSpPr>
            <a:spLocks noGrp="1"/>
          </p:cNvSpPr>
          <p:nvPr>
            <p:ph sz="half" idx="1"/>
          </p:nvPr>
        </p:nvSpPr>
        <p:spPr>
          <a:xfrm>
            <a:off x="740664" y="1420420"/>
            <a:ext cx="4979001" cy="4734318"/>
          </a:xfrm>
        </p:spPr>
        <p:txBody>
          <a:bodyPr/>
          <a:lstStyle/>
          <a:p>
            <a:pPr marL="12700">
              <a:spcBef>
                <a:spcPts val="1375"/>
              </a:spcBef>
            </a:pPr>
            <a:r>
              <a:rPr lang="en-US" dirty="0">
                <a:latin typeface="Open Sans" panose="020B0606030504020204" pitchFamily="34" charset="0"/>
                <a:ea typeface="Open Sans" panose="020B0606030504020204" pitchFamily="34" charset="0"/>
                <a:cs typeface="Open Sans" panose="020B0606030504020204" pitchFamily="34" charset="0"/>
              </a:rPr>
              <a:t>Characteristics:</a:t>
            </a:r>
          </a:p>
          <a:p>
            <a:pPr marL="469900" marR="5080" indent="-457200">
              <a:spcBef>
                <a:spcPts val="1275"/>
              </a:spcBef>
              <a:buClr>
                <a:schemeClr val="accent1"/>
              </a:buClr>
              <a:buSzPct val="91071"/>
              <a:buFont typeface="Open Sans" panose="020B0606030504020204" pitchFamily="34" charset="0"/>
              <a:buChar char="&gt;"/>
              <a:tabLst>
                <a:tab pos="319405" algn="l"/>
              </a:tabLst>
            </a:pPr>
            <a:r>
              <a:rPr lang="en-US" dirty="0">
                <a:latin typeface="Open Sans" panose="020B0606030504020204" pitchFamily="34" charset="0"/>
                <a:ea typeface="Open Sans" panose="020B0606030504020204" pitchFamily="34" charset="0"/>
                <a:cs typeface="Open Sans" panose="020B0606030504020204" pitchFamily="34" charset="0"/>
              </a:rPr>
              <a:t>Allows group members to feel they can do tasks their own way</a:t>
            </a:r>
          </a:p>
          <a:p>
            <a:pPr marL="469900" indent="-457200">
              <a:spcBef>
                <a:spcPts val="1275"/>
              </a:spcBef>
              <a:buClr>
                <a:schemeClr val="accent1"/>
              </a:buClr>
              <a:buSzPct val="91071"/>
              <a:buFont typeface="Open Sans" panose="020B0606030504020204" pitchFamily="34" charset="0"/>
              <a:buChar char="&gt;"/>
              <a:tabLst>
                <a:tab pos="319405" algn="l"/>
              </a:tabLst>
            </a:pPr>
            <a:r>
              <a:rPr lang="en-US" dirty="0">
                <a:latin typeface="Open Sans" panose="020B0606030504020204" pitchFamily="34" charset="0"/>
                <a:ea typeface="Open Sans" panose="020B0606030504020204" pitchFamily="34" charset="0"/>
                <a:cs typeface="Open Sans" panose="020B0606030504020204" pitchFamily="34" charset="0"/>
              </a:rPr>
              <a:t>Is friendly and sociable</a:t>
            </a:r>
          </a:p>
          <a:p>
            <a:pPr marL="469900" marR="1252855" indent="-457200">
              <a:spcBef>
                <a:spcPts val="1270"/>
              </a:spcBef>
              <a:buClr>
                <a:schemeClr val="accent1"/>
              </a:buClr>
              <a:buSzPct val="91071"/>
              <a:buFont typeface="Open Sans" panose="020B0606030504020204" pitchFamily="34" charset="0"/>
              <a:buChar char="&gt;"/>
              <a:tabLst>
                <a:tab pos="319405" algn="l"/>
              </a:tabLst>
            </a:pPr>
            <a:r>
              <a:rPr lang="en-US" dirty="0">
                <a:latin typeface="Open Sans" panose="020B0606030504020204" pitchFamily="34" charset="0"/>
                <a:ea typeface="Open Sans" panose="020B0606030504020204" pitchFamily="34" charset="0"/>
                <a:cs typeface="Open Sans" panose="020B0606030504020204" pitchFamily="34" charset="0"/>
              </a:rPr>
              <a:t>Keeps the group focused</a:t>
            </a:r>
          </a:p>
          <a:p>
            <a:endParaRPr lang="en-US" dirty="0"/>
          </a:p>
        </p:txBody>
      </p:sp>
      <p:sp>
        <p:nvSpPr>
          <p:cNvPr id="4" name="object 5">
            <a:extLst>
              <a:ext uri="{FF2B5EF4-FFF2-40B4-BE49-F238E27FC236}">
                <a16:creationId xmlns:a16="http://schemas.microsoft.com/office/drawing/2014/main" id="{E7782B51-63B9-41C1-BAFC-360C14B01E80}"/>
              </a:ext>
            </a:extLst>
          </p:cNvPr>
          <p:cNvSpPr/>
          <p:nvPr/>
        </p:nvSpPr>
        <p:spPr>
          <a:xfrm>
            <a:off x="5592488" y="1764469"/>
            <a:ext cx="6065520" cy="404622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848254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5E022-B61D-46AD-AA82-B36C81C65C19}"/>
              </a:ext>
            </a:extLst>
          </p:cNvPr>
          <p:cNvSpPr>
            <a:spLocks noGrp="1"/>
          </p:cNvSpPr>
          <p:nvPr>
            <p:ph type="title"/>
          </p:nvPr>
        </p:nvSpPr>
        <p:spPr/>
        <p:txBody>
          <a:bodyPr/>
          <a:lstStyle/>
          <a:p>
            <a:r>
              <a:rPr lang="en-US" spc="0" dirty="0"/>
              <a:t>Laissez-faire</a:t>
            </a:r>
          </a:p>
        </p:txBody>
      </p:sp>
      <p:sp>
        <p:nvSpPr>
          <p:cNvPr id="3" name="Content Placeholder 2">
            <a:extLst>
              <a:ext uri="{FF2B5EF4-FFF2-40B4-BE49-F238E27FC236}">
                <a16:creationId xmlns:a16="http://schemas.microsoft.com/office/drawing/2014/main" id="{B9D7DC0C-212A-45B7-9B48-9159FD43F19E}"/>
              </a:ext>
            </a:extLst>
          </p:cNvPr>
          <p:cNvSpPr>
            <a:spLocks noGrp="1"/>
          </p:cNvSpPr>
          <p:nvPr>
            <p:ph sz="half" idx="1"/>
          </p:nvPr>
        </p:nvSpPr>
        <p:spPr>
          <a:xfrm>
            <a:off x="740664" y="1420420"/>
            <a:ext cx="5174944" cy="4734318"/>
          </a:xfrm>
        </p:spPr>
        <p:txBody>
          <a:bodyPr/>
          <a:lstStyle/>
          <a:p>
            <a:pPr marL="12700">
              <a:spcBef>
                <a:spcPts val="1375"/>
              </a:spcBef>
            </a:pPr>
            <a:r>
              <a:rPr lang="en-US" dirty="0">
                <a:latin typeface="Open Sans" panose="020B0606030504020204" pitchFamily="34" charset="0"/>
                <a:ea typeface="Open Sans" panose="020B0606030504020204" pitchFamily="34" charset="0"/>
                <a:cs typeface="Open Sans" panose="020B0606030504020204" pitchFamily="34" charset="0"/>
              </a:rPr>
              <a:t>Characteristics:</a:t>
            </a:r>
          </a:p>
          <a:p>
            <a:pPr marL="469900" marR="5080" indent="-457200">
              <a:spcBef>
                <a:spcPts val="1275"/>
              </a:spcBef>
              <a:buClr>
                <a:schemeClr val="accent1"/>
              </a:buClr>
              <a:buSzPct val="91071"/>
              <a:buFont typeface="Open Sans" panose="020B0606030504020204" pitchFamily="34" charset="0"/>
              <a:buChar char="&gt;"/>
              <a:tabLst>
                <a:tab pos="319405" algn="l"/>
              </a:tabLst>
            </a:pPr>
            <a:r>
              <a:rPr lang="en-US" dirty="0">
                <a:latin typeface="Open Sans" panose="020B0606030504020204" pitchFamily="34" charset="0"/>
                <a:ea typeface="Open Sans" panose="020B0606030504020204" pitchFamily="34" charset="0"/>
                <a:cs typeface="Open Sans" panose="020B0606030504020204" pitchFamily="34" charset="0"/>
              </a:rPr>
              <a:t>Allows group members to do whatever they want</a:t>
            </a:r>
          </a:p>
          <a:p>
            <a:pPr marL="469900" marR="271145" indent="-457200">
              <a:spcBef>
                <a:spcPts val="1275"/>
              </a:spcBef>
              <a:buClr>
                <a:schemeClr val="accent1"/>
              </a:buClr>
              <a:buSzPct val="91071"/>
              <a:buFont typeface="Open Sans" panose="020B0606030504020204" pitchFamily="34" charset="0"/>
              <a:buChar char="&gt;"/>
              <a:tabLst>
                <a:tab pos="319405" algn="l"/>
              </a:tabLst>
            </a:pPr>
            <a:r>
              <a:rPr lang="en-US" dirty="0">
                <a:latin typeface="Open Sans" panose="020B0606030504020204" pitchFamily="34" charset="0"/>
                <a:ea typeface="Open Sans" panose="020B0606030504020204" pitchFamily="34" charset="0"/>
                <a:cs typeface="Open Sans" panose="020B0606030504020204" pitchFamily="34" charset="0"/>
              </a:rPr>
              <a:t>Is less structured than democratic</a:t>
            </a:r>
          </a:p>
          <a:p>
            <a:pPr marL="469900" indent="-457200">
              <a:spcBef>
                <a:spcPts val="1270"/>
              </a:spcBef>
              <a:buClr>
                <a:schemeClr val="accent1"/>
              </a:buClr>
              <a:buSzPct val="91071"/>
              <a:buFont typeface="Open Sans" panose="020B0606030504020204" pitchFamily="34" charset="0"/>
              <a:buChar char="&gt;"/>
              <a:tabLst>
                <a:tab pos="319405" algn="l"/>
              </a:tabLst>
            </a:pPr>
            <a:r>
              <a:rPr lang="en-US" dirty="0">
                <a:latin typeface="Open Sans" panose="020B0606030504020204" pitchFamily="34" charset="0"/>
                <a:ea typeface="Open Sans" panose="020B0606030504020204" pitchFamily="34" charset="0"/>
                <a:cs typeface="Open Sans" panose="020B0606030504020204" pitchFamily="34" charset="0"/>
              </a:rPr>
              <a:t>Not very productive</a:t>
            </a:r>
          </a:p>
          <a:p>
            <a:endParaRPr lang="en-US" dirty="0"/>
          </a:p>
        </p:txBody>
      </p:sp>
      <p:sp>
        <p:nvSpPr>
          <p:cNvPr id="4" name="object 5">
            <a:extLst>
              <a:ext uri="{FF2B5EF4-FFF2-40B4-BE49-F238E27FC236}">
                <a16:creationId xmlns:a16="http://schemas.microsoft.com/office/drawing/2014/main" id="{77DFE718-F2E0-458B-ADBD-1CF66112A62B}"/>
              </a:ext>
            </a:extLst>
          </p:cNvPr>
          <p:cNvSpPr/>
          <p:nvPr/>
        </p:nvSpPr>
        <p:spPr>
          <a:xfrm>
            <a:off x="5915608" y="1887151"/>
            <a:ext cx="5532120" cy="3800855"/>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866101111"/>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3.xml><?xml version="1.0" encoding="utf-8"?>
<ds:datastoreItem xmlns:ds="http://schemas.openxmlformats.org/officeDocument/2006/customXml" ds:itemID="{371B5C7F-2497-4FAB-9E2E-E6A7EB669C3E}">
  <ds:schemaRefs>
    <ds:schemaRef ds:uri="http://schemas.microsoft.com/sharepoint/v3"/>
    <ds:schemaRef ds:uri="http://purl.org/dc/dcmitype/"/>
    <ds:schemaRef ds:uri="http://schemas.microsoft.com/office/2006/documentManagement/types"/>
    <ds:schemaRef ds:uri="http://www.w3.org/XML/1998/namespace"/>
    <ds:schemaRef ds:uri="http://purl.org/dc/elements/1.1/"/>
    <ds:schemaRef ds:uri="http://schemas.microsoft.com/office/infopath/2007/PartnerControls"/>
    <ds:schemaRef ds:uri="http://schemas.microsoft.com/office/2006/metadata/properties"/>
    <ds:schemaRef ds:uri="05d88611-e516-4d1a-b12e-39107e78b3d0"/>
    <ds:schemaRef ds:uri="56ea17bb-c96d-4826-b465-01eec0dd23dd"/>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61</TotalTime>
  <Words>414</Words>
  <Application>Microsoft Office PowerPoint</Application>
  <PresentationFormat>Widescreen</PresentationFormat>
  <Paragraphs>67</Paragraphs>
  <Slides>24</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.AppleSystemUIFont</vt:lpstr>
      <vt:lpstr>Arial</vt:lpstr>
      <vt:lpstr>Calibri</vt:lpstr>
      <vt:lpstr>Open Sans</vt:lpstr>
      <vt:lpstr>Open Sans SemiBold</vt:lpstr>
      <vt:lpstr>2_Office Theme</vt:lpstr>
      <vt:lpstr>3_Office Theme</vt:lpstr>
      <vt:lpstr>Creating an Effective Work Environment  Practicum in Human Services</vt:lpstr>
      <vt:lpstr>PowerPoint Presentation</vt:lpstr>
      <vt:lpstr>Leadership at the Workplace</vt:lpstr>
      <vt:lpstr>How can you become a good leader?</vt:lpstr>
      <vt:lpstr>Steps to Becoming a Good Leader</vt:lpstr>
      <vt:lpstr>Leadership Styles</vt:lpstr>
      <vt:lpstr>Authoritarian</vt:lpstr>
      <vt:lpstr>Democratic</vt:lpstr>
      <vt:lpstr>Laissez-faire</vt:lpstr>
      <vt:lpstr>Leadership Styles</vt:lpstr>
      <vt:lpstr>Teamwork</vt:lpstr>
      <vt:lpstr>Roles of Members of a Group</vt:lpstr>
      <vt:lpstr>Employer Expectations and Organizational Priorities</vt:lpstr>
      <vt:lpstr>Hard and Soft Skills</vt:lpstr>
      <vt:lpstr>What are Soft Skills?</vt:lpstr>
      <vt:lpstr>Soft Skills</vt:lpstr>
      <vt:lpstr>Communication Skills</vt:lpstr>
      <vt:lpstr>Managing Your Organization’s Priorities</vt:lpstr>
      <vt:lpstr>Workplaces of Tomorrow</vt:lpstr>
      <vt:lpstr>How to Make a Four-Door Diorama</vt:lpstr>
      <vt:lpstr>Review</vt:lpstr>
      <vt:lpstr>Questions?</vt:lpstr>
      <vt:lpstr>References and Resources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Caroline Bentley</cp:lastModifiedBy>
  <cp:revision>7</cp:revision>
  <cp:lastPrinted>2017-07-07T16:17:37Z</cp:lastPrinted>
  <dcterms:created xsi:type="dcterms:W3CDTF">2017-07-11T23:58:30Z</dcterms:created>
  <dcterms:modified xsi:type="dcterms:W3CDTF">2018-01-15T19:01:01Z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