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1"/>
  </p:notesMasterIdLst>
  <p:handoutMasterIdLst>
    <p:handoutMasterId r:id="rId22"/>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5" r:id="rId19"/>
    <p:sldId id="334"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78695" autoAdjust="0"/>
  </p:normalViewPr>
  <p:slideViewPr>
    <p:cSldViewPr snapToGrid="0">
      <p:cViewPr>
        <p:scale>
          <a:sx n="53" d="100"/>
          <a:sy n="53" d="100"/>
        </p:scale>
        <p:origin x="1196" y="4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27-Nov-17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27-Nov-17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a:t>
            </a:r>
            <a:r>
              <a:rPr lang="en-US" baseline="0" dirty="0"/>
              <a:t> does this quote mean to you?</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645060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Answers</a:t>
            </a:r>
            <a:r>
              <a:rPr lang="en-US" baseline="0" dirty="0"/>
              <a:t> to the questions are found within the slide presentation or may vary with class discussion.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923379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795964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057005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971974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rPr>
              <a:t>Culture</a:t>
            </a:r>
            <a:r>
              <a:rPr lang="en-US" b="0" baseline="0" dirty="0">
                <a:effectLst/>
              </a:rPr>
              <a:t> is t</a:t>
            </a:r>
            <a:r>
              <a:rPr lang="en-US" dirty="0">
                <a:effectLst/>
              </a:rPr>
              <a:t>he behaviors, beliefs, opinions and feelings of a particular social, ethnic or age group.</a:t>
            </a:r>
          </a:p>
          <a:p>
            <a:endParaRPr lang="en-US" dirty="0">
              <a:effectLst/>
            </a:endParaRPr>
          </a:p>
          <a:p>
            <a:r>
              <a:rPr lang="en-US" dirty="0">
                <a:effectLst/>
              </a:rPr>
              <a:t>What is your cultural background?</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Cultural diversity refers to differences among people because of their racial or ethnic backgrounds, language, dress and traditions.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725705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who travel come from all over the world.</a:t>
            </a:r>
          </a:p>
          <a:p>
            <a:endParaRPr lang="en-US" dirty="0"/>
          </a:p>
          <a:p>
            <a:r>
              <a:rPr lang="en-US" dirty="0"/>
              <a:t>They</a:t>
            </a:r>
            <a:r>
              <a:rPr lang="en-US" baseline="0" dirty="0"/>
              <a:t> represent all ages, cultures and religions.</a:t>
            </a:r>
          </a:p>
          <a:p>
            <a:endParaRPr lang="en-US" baseline="0" dirty="0"/>
          </a:p>
          <a:p>
            <a:r>
              <a:rPr lang="en-US" baseline="0" dirty="0"/>
              <a:t>Many may have disabilities or require special help.</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390320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a:t>
            </a:r>
            <a:r>
              <a:rPr lang="en-US" baseline="0" dirty="0"/>
              <a:t> in the travel and tourism industry come from many different countries and vary in abilities, interests, languages, education and religions.</a:t>
            </a:r>
          </a:p>
          <a:p>
            <a:endParaRPr lang="en-US" baseline="0" dirty="0"/>
          </a:p>
          <a:p>
            <a:r>
              <a:rPr lang="en-US" baseline="0" dirty="0"/>
              <a:t>They also vary in age from young people to older adults.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4279911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successful on the job, teamwork is essential. </a:t>
            </a:r>
          </a:p>
          <a:p>
            <a:endParaRPr lang="en-US" dirty="0"/>
          </a:p>
          <a:p>
            <a:r>
              <a:rPr lang="en-US" dirty="0"/>
              <a:t>The ability to work with others includes being</a:t>
            </a:r>
            <a:r>
              <a:rPr lang="en-US" baseline="0" dirty="0"/>
              <a:t> pleasant, understanding and respectful.</a:t>
            </a:r>
          </a:p>
          <a:p>
            <a:endParaRPr lang="en-US" baseline="0" dirty="0"/>
          </a:p>
          <a:p>
            <a:r>
              <a:rPr lang="en-US" baseline="0" dirty="0"/>
              <a:t>Commitment to the team means that you will fulfill your obligations and do your part of the work. </a:t>
            </a:r>
          </a:p>
          <a:p>
            <a:endParaRPr lang="en-US" baseline="0" dirty="0"/>
          </a:p>
          <a:p>
            <a:r>
              <a:rPr lang="en-US" baseline="0" dirty="0"/>
              <a:t>Cooperating with other workers to get the job is vital in the travel and tourism industry.</a:t>
            </a:r>
          </a:p>
          <a:p>
            <a:endParaRPr lang="en-US" baseline="0" dirty="0"/>
          </a:p>
          <a:p>
            <a:r>
              <a:rPr lang="en-US" baseline="0" dirty="0"/>
              <a:t>Being to get along with everyone will make the job easier.</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513502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issues may</a:t>
            </a:r>
            <a:r>
              <a:rPr lang="en-US" baseline="0" dirty="0"/>
              <a:t> arise from a diverse workforce such as:</a:t>
            </a:r>
          </a:p>
          <a:p>
            <a:endParaRPr lang="en-US" baseline="0" dirty="0"/>
          </a:p>
          <a:p>
            <a:pPr marL="171450" indent="-171450">
              <a:buFont typeface="Arial" panose="020B0604020202020204" pitchFamily="34" charset="0"/>
              <a:buChar char="•"/>
            </a:pPr>
            <a:r>
              <a:rPr lang="en-US" baseline="0" dirty="0"/>
              <a:t>Communication – a language barrier may exist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Discrimination – </a:t>
            </a:r>
            <a:r>
              <a:rPr lang="en-US" sz="1200" b="0" kern="1200" dirty="0">
                <a:solidFill>
                  <a:schemeClr val="tx1"/>
                </a:solidFill>
                <a:effectLst/>
                <a:latin typeface="+mn-lt"/>
                <a:ea typeface="+mn-ea"/>
                <a:cs typeface="+mn-cs"/>
              </a:rPr>
              <a:t>the unjust or prejudicial treatment of different people or things, especially on the grounds of race, age or gender</a:t>
            </a:r>
            <a:endParaRPr lang="en-US" baseline="0" dirty="0"/>
          </a:p>
          <a:p>
            <a:pPr marL="171450" indent="-171450">
              <a:buFont typeface="Arial" panose="020B0604020202020204" pitchFamily="34" charset="0"/>
              <a:buChar char="•"/>
            </a:pPr>
            <a:r>
              <a:rPr lang="en-US" baseline="0" dirty="0"/>
              <a:t>Prejudice – </a:t>
            </a:r>
            <a:r>
              <a:rPr lang="en-US" dirty="0"/>
              <a:t>an unfair feeling of dislike for a person or group because of race, sex, religion</a:t>
            </a:r>
            <a:r>
              <a:rPr lang="en-US" baseline="0" dirty="0"/>
              <a:t> or gender</a:t>
            </a:r>
          </a:p>
          <a:p>
            <a:pPr marL="171450" indent="-171450">
              <a:buFont typeface="Arial" panose="020B0604020202020204" pitchFamily="34" charset="0"/>
              <a:buChar char="•"/>
            </a:pPr>
            <a:r>
              <a:rPr lang="en-US" baseline="0" dirty="0"/>
              <a:t>Sexual harassment – </a:t>
            </a:r>
            <a:r>
              <a:rPr lang="en-US" dirty="0">
                <a:effectLst/>
              </a:rPr>
              <a:t>unwelcome sexual advances, requests for sexual favors and other verbal or physical harassment of a sexual nature</a:t>
            </a:r>
            <a:endParaRPr lang="en-US" baseline="0" dirty="0"/>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The human resources office has training programs that will help with these issues.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274272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a:t>
            </a:r>
            <a:r>
              <a:rPr lang="en-US" b="0" baseline="0" dirty="0"/>
              <a:t> EEOC federal agency can assist with those issues if problems are not resolved.</a:t>
            </a:r>
            <a:endParaRPr lang="en-US" b="0" dirty="0"/>
          </a:p>
          <a:p>
            <a:endParaRPr lang="en-US" b="1" dirty="0"/>
          </a:p>
          <a:p>
            <a:r>
              <a:rPr lang="en-US" b="1" dirty="0"/>
              <a:t>U.S. Equal Employment Opportunity</a:t>
            </a:r>
            <a:r>
              <a:rPr lang="en-US" b="1" baseline="0" dirty="0"/>
              <a:t> Commission</a:t>
            </a:r>
          </a:p>
          <a:p>
            <a:r>
              <a:rPr lang="en-US" dirty="0">
                <a:effectLst/>
              </a:rPr>
              <a:t>Responsible for enforcing federal laws that make it illegal to discriminate against a job applicant or an employee because of the person's race, color, religion, sex (including pregnancy), national origin, age (40 or older), disability or genetic information. It is also illegal to discriminate against a person because the person complained about discrimination, filed a charge of discrimination, or participated in an employment discrimination investigation or lawsuit.</a:t>
            </a:r>
          </a:p>
          <a:p>
            <a:r>
              <a:rPr lang="en-US" sz="1200" kern="1200" dirty="0">
                <a:solidFill>
                  <a:schemeClr val="tx1"/>
                </a:solidFill>
                <a:latin typeface="+mn-lt"/>
                <a:ea typeface="+mn-ea"/>
                <a:cs typeface="+mn-cs"/>
              </a:rPr>
              <a:t>http://www.eeoc.gov/</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253338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rPr>
              <a:t>Click on hyperlink</a:t>
            </a:r>
            <a:r>
              <a:rPr lang="en-US" b="0" baseline="0" dirty="0">
                <a:effectLst/>
              </a:rPr>
              <a:t> to view video:</a:t>
            </a:r>
            <a:endParaRPr lang="en-US" b="0" dirty="0">
              <a:effectLst/>
            </a:endParaRPr>
          </a:p>
          <a:p>
            <a:r>
              <a:rPr lang="en-US" b="1" dirty="0">
                <a:effectLst/>
              </a:rPr>
              <a:t>Breaking Ground for Justice and Opportunity; EEOC </a:t>
            </a:r>
          </a:p>
          <a:p>
            <a:r>
              <a:rPr lang="en-US" dirty="0">
                <a:effectLst/>
              </a:rPr>
              <a:t>The U.S. Equal Employment Opportunity Commission (EEOC) is responsible for enforcing federal laws that make it illegal to discriminate against a job applicant or an employee because of the person's race, color, religion, sex (including pregnancy), national origin, age (40 or older), disability or genetic information. It is also illegal to discriminate against a person because the person complained about discrimination, filed a charge of discrimination, or participated in an employment discrimination investigation or lawsuit.</a:t>
            </a:r>
            <a:br>
              <a:rPr lang="en-US" dirty="0">
                <a:effectLst/>
              </a:rPr>
            </a:br>
            <a:r>
              <a:rPr lang="en-US" dirty="0">
                <a:effectLst/>
              </a:rPr>
              <a:t>Most employers with at least 15 employees are covered by EEOC laws (20 employees in age discrimination cases). Most labor unions and employment agencies are also covered.</a:t>
            </a:r>
            <a:br>
              <a:rPr lang="en-US" dirty="0">
                <a:effectLst/>
              </a:rPr>
            </a:br>
            <a:r>
              <a:rPr lang="en-US" dirty="0">
                <a:effectLst/>
              </a:rPr>
              <a:t>The laws apply to all types of work situations, including hiring, firing, promotions, harassment, training, wages, and benefits.</a:t>
            </a:r>
          </a:p>
          <a:p>
            <a:r>
              <a:rPr lang="en-US" dirty="0"/>
              <a:t>https://youtu.be/ejLMGs30Aag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200324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ejLMGs30Aa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eeoc.gov/"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Cultural Diversity in the Workplace</a:t>
            </a:r>
          </a:p>
        </p:txBody>
      </p:sp>
      <p:sp>
        <p:nvSpPr>
          <p:cNvPr id="2" name="Rectangle 1">
            <a:extLst>
              <a:ext uri="{FF2B5EF4-FFF2-40B4-BE49-F238E27FC236}">
                <a16:creationId xmlns:a16="http://schemas.microsoft.com/office/drawing/2014/main" id="{3628D841-C05C-4D48-AB22-D6B821D4222B}"/>
              </a:ext>
            </a:extLst>
          </p:cNvPr>
          <p:cNvSpPr/>
          <p:nvPr/>
        </p:nvSpPr>
        <p:spPr>
          <a:xfrm>
            <a:off x="4525347" y="3630414"/>
            <a:ext cx="7158654" cy="1446550"/>
          </a:xfrm>
          <a:prstGeom prst="rect">
            <a:avLst/>
          </a:prstGeom>
        </p:spPr>
        <p:txBody>
          <a:bodyPr wrap="square">
            <a:spAutoFit/>
          </a:bodyPr>
          <a:lstStyle/>
          <a:p>
            <a:r>
              <a:rPr lang="en-US" sz="4400" dirty="0">
                <a:solidFill>
                  <a:schemeClr val="accent2">
                    <a:lumMod val="60000"/>
                    <a:lumOff val="40000"/>
                  </a:schemeClr>
                </a:solidFill>
                <a:latin typeface="Open Sans"/>
              </a:rPr>
              <a:t>Travel and Tourism Management</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852377"/>
            <a:ext cx="10059452" cy="876300"/>
          </a:xfrm>
        </p:spPr>
        <p:txBody>
          <a:bodyPr/>
          <a:lstStyle/>
          <a:p>
            <a:r>
              <a:rPr lang="en-US" dirty="0">
                <a:hlinkClick r:id="rId3"/>
              </a:rPr>
              <a:t>Breaking Ground for Justice and Opportunity; EEOC </a:t>
            </a:r>
            <a:endParaRPr lang="en-US" dirty="0"/>
          </a:p>
        </p:txBody>
      </p:sp>
      <p:pic>
        <p:nvPicPr>
          <p:cNvPr id="6" name="Picture 5">
            <a:extLst>
              <a:ext uri="{FF2B5EF4-FFF2-40B4-BE49-F238E27FC236}">
                <a16:creationId xmlns:a16="http://schemas.microsoft.com/office/drawing/2014/main" id="{030365E3-98B4-4CE2-890C-2743E2A81B67}"/>
              </a:ext>
            </a:extLst>
          </p:cNvPr>
          <p:cNvPicPr>
            <a:picLocks noChangeAspect="1"/>
          </p:cNvPicPr>
          <p:nvPr/>
        </p:nvPicPr>
        <p:blipFill rotWithShape="1">
          <a:blip r:embed="rId4"/>
          <a:srcRect l="16831" t="15025" r="44868" b="34115"/>
          <a:stretch/>
        </p:blipFill>
        <p:spPr>
          <a:xfrm>
            <a:off x="3043989" y="2178136"/>
            <a:ext cx="5459872" cy="4078191"/>
          </a:xfrm>
          <a:prstGeom prst="rect">
            <a:avLst/>
          </a:prstGeom>
        </p:spPr>
      </p:pic>
      <p:sp>
        <p:nvSpPr>
          <p:cNvPr id="7" name="Rectangle 6">
            <a:extLst>
              <a:ext uri="{FF2B5EF4-FFF2-40B4-BE49-F238E27FC236}">
                <a16:creationId xmlns:a16="http://schemas.microsoft.com/office/drawing/2014/main" id="{B5773AB6-243E-4512-9BE8-B926B3511D8F}"/>
              </a:ext>
            </a:extLst>
          </p:cNvPr>
          <p:cNvSpPr/>
          <p:nvPr/>
        </p:nvSpPr>
        <p:spPr>
          <a:xfrm>
            <a:off x="740664" y="1808804"/>
            <a:ext cx="1665841" cy="400110"/>
          </a:xfrm>
          <a:prstGeom prst="rect">
            <a:avLst/>
          </a:prstGeom>
        </p:spPr>
        <p:txBody>
          <a:bodyPr wrap="none">
            <a:spAutoFit/>
          </a:bodyPr>
          <a:lstStyle/>
          <a:p>
            <a:r>
              <a:rPr lang="en-US" sz="2000" dirty="0">
                <a:latin typeface="Open Sans"/>
              </a:rPr>
              <a:t>(click on link)</a:t>
            </a:r>
          </a:p>
        </p:txBody>
      </p:sp>
    </p:spTree>
    <p:extLst>
      <p:ext uri="{BB962C8B-B14F-4D97-AF65-F5344CB8AC3E}">
        <p14:creationId xmlns:p14="http://schemas.microsoft.com/office/powerpoint/2010/main" val="2625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471BCC0-D958-4958-BE20-86E5E82B08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3413" y="1118936"/>
            <a:ext cx="4893754" cy="4895114"/>
          </a:xfrm>
          <a:prstGeom prst="rect">
            <a:avLst/>
          </a:prstGeom>
        </p:spPr>
      </p:pic>
    </p:spTree>
    <p:extLst>
      <p:ext uri="{BB962C8B-B14F-4D97-AF65-F5344CB8AC3E}">
        <p14:creationId xmlns:p14="http://schemas.microsoft.com/office/powerpoint/2010/main" val="1866304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Let’s Review!</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Define culture.</a:t>
            </a:r>
          </a:p>
          <a:p>
            <a:pPr lvl="1"/>
            <a:r>
              <a:rPr lang="en-US" dirty="0"/>
              <a:t>What is cultural diversity?</a:t>
            </a:r>
          </a:p>
          <a:p>
            <a:pPr lvl="1"/>
            <a:r>
              <a:rPr lang="en-US" dirty="0"/>
              <a:t>What types of people travel?</a:t>
            </a:r>
          </a:p>
          <a:p>
            <a:pPr lvl="1"/>
            <a:r>
              <a:rPr lang="en-US" dirty="0"/>
              <a:t>Where do employees in the travel and tourism industry come from?</a:t>
            </a:r>
          </a:p>
          <a:p>
            <a:pPr lvl="1"/>
            <a:r>
              <a:rPr lang="en-US" dirty="0"/>
              <a:t>What is teamwork?</a:t>
            </a:r>
          </a:p>
          <a:p>
            <a:pPr lvl="1"/>
            <a:r>
              <a:rPr lang="en-US" dirty="0"/>
              <a:t>What types of issues can arise from a diverse workforce?</a:t>
            </a:r>
          </a:p>
          <a:p>
            <a:pPr lvl="1"/>
            <a:r>
              <a:rPr lang="en-US" dirty="0"/>
              <a:t>What does EEOC stand for?</a:t>
            </a:r>
          </a:p>
          <a:p>
            <a:pPr lvl="1"/>
            <a:r>
              <a:rPr lang="en-US" dirty="0"/>
              <a:t>What does the federal agency do?</a:t>
            </a:r>
          </a:p>
        </p:txBody>
      </p:sp>
    </p:spTree>
    <p:extLst>
      <p:ext uri="{BB962C8B-B14F-4D97-AF65-F5344CB8AC3E}">
        <p14:creationId xmlns:p14="http://schemas.microsoft.com/office/powerpoint/2010/main" val="3427382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4" name="Picture 2">
            <a:extLst>
              <a:ext uri="{FF2B5EF4-FFF2-40B4-BE49-F238E27FC236}">
                <a16:creationId xmlns:a16="http://schemas.microsoft.com/office/drawing/2014/main" id="{FBA78FD1-D97F-446F-9E91-97948E97DD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19926" y="1975464"/>
            <a:ext cx="5870647" cy="3927463"/>
          </a:xfrm>
          <a:prstGeom prst="rect">
            <a:avLst/>
          </a:prstGeom>
          <a:noFill/>
          <a:ln w="9525">
            <a:noFill/>
            <a:miter lim="800000"/>
            <a:headEnd/>
            <a:tailEnd/>
          </a:ln>
          <a:effectLst/>
        </p:spPr>
      </p:pic>
    </p:spTree>
    <p:extLst>
      <p:ext uri="{BB962C8B-B14F-4D97-AF65-F5344CB8AC3E}">
        <p14:creationId xmlns:p14="http://schemas.microsoft.com/office/powerpoint/2010/main" val="831443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Shutterstock™ images. Photos obtained with subscription.</a:t>
            </a:r>
          </a:p>
          <a:p>
            <a:pPr lvl="1"/>
            <a:r>
              <a:rPr lang="en-US" sz="2000" dirty="0"/>
              <a:t>Textbooks:</a:t>
            </a:r>
          </a:p>
          <a:p>
            <a:pPr lvl="2"/>
            <a:r>
              <a:rPr lang="en-US" sz="2000" dirty="0"/>
              <a:t>Mancini, M. (2013). Access: Introduction to travel and tourism. Clifton Park, NY. Cengage Learning.</a:t>
            </a:r>
          </a:p>
          <a:p>
            <a:pPr lvl="2"/>
            <a:r>
              <a:rPr lang="en-US" sz="2000" dirty="0"/>
              <a:t>Reynolds, J. S. &amp; Chase, D. M. (2014). Hospitality services. Tinley-Park, Illinois: The </a:t>
            </a:r>
            <a:r>
              <a:rPr lang="en-US" sz="2000" dirty="0" err="1"/>
              <a:t>Goodheart</a:t>
            </a:r>
            <a:r>
              <a:rPr lang="en-US" sz="2000" dirty="0"/>
              <a:t>-Willcox Company.</a:t>
            </a:r>
          </a:p>
          <a:p>
            <a:pPr lvl="1"/>
            <a:r>
              <a:rPr lang="en-US" sz="2000" dirty="0"/>
              <a:t>Websites:</a:t>
            </a:r>
          </a:p>
          <a:p>
            <a:pPr lvl="2"/>
            <a:r>
              <a:rPr lang="en-US" sz="2000" dirty="0"/>
              <a:t>U.S. Equal Employment Opportunity Commission</a:t>
            </a:r>
            <a:br>
              <a:rPr lang="en-US" sz="2000" dirty="0"/>
            </a:br>
            <a:r>
              <a:rPr lang="en-US" sz="2000" dirty="0"/>
              <a:t>Responsible for enforcing federal laws that make it illegal to discriminate against a job applicant or an employee because of the person's race, color, religion, sex (including pregnancy), national origin, age (40 or older), disability or genetic information. It is also illegal to discriminate against a person because the person complained about discrimination, filed a charge of discrimination, or participated in an employment discrimination investigation or lawsuit.</a:t>
            </a:r>
            <a:br>
              <a:rPr lang="en-US" sz="2000" dirty="0"/>
            </a:br>
            <a:r>
              <a:rPr lang="en-US" sz="2000" dirty="0"/>
              <a:t>http://www.eeoc.gov/</a:t>
            </a:r>
          </a:p>
          <a:p>
            <a:pPr lvl="1"/>
            <a:endParaRPr lang="en-US" sz="2000" dirty="0"/>
          </a:p>
          <a:p>
            <a:pPr marL="0" lvl="1" indent="0">
              <a:buNone/>
            </a:pPr>
            <a:endParaRPr lang="en-US" sz="2000" dirty="0"/>
          </a:p>
        </p:txBody>
      </p:sp>
    </p:spTree>
    <p:extLst>
      <p:ext uri="{BB962C8B-B14F-4D97-AF65-F5344CB8AC3E}">
        <p14:creationId xmlns:p14="http://schemas.microsoft.com/office/powerpoint/2010/main" val="3351835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YouTube™:</a:t>
            </a:r>
          </a:p>
          <a:p>
            <a:pPr lvl="2"/>
            <a:r>
              <a:rPr lang="en-US" sz="2000" dirty="0"/>
              <a:t>Breaking Ground for Justice and Opportunity; EEOC </a:t>
            </a:r>
            <a:br>
              <a:rPr lang="en-US" sz="2000" dirty="0"/>
            </a:br>
            <a:r>
              <a:rPr lang="en-US" sz="2000" dirty="0"/>
              <a:t>The U.S. Equal Employment Opportunity Commission (EEOC) is responsible for enforcing federal laws that make it illegal to discriminate against a job applicant or an employee because of the person's race, color, religion, sex (including pregnancy), national origin, age (40 or older), disability or genetic information. It is also illegal to discriminate against a person because the person complained about discrimination, filed a charge of discrimination, or participated in an employment discrimination investigation or lawsuit.</a:t>
            </a:r>
            <a:br>
              <a:rPr lang="en-US" sz="2000" dirty="0"/>
            </a:br>
            <a:r>
              <a:rPr lang="en-US" sz="2000" dirty="0"/>
              <a:t>https://youtu.be/ejLMGs30Aag</a:t>
            </a:r>
          </a:p>
          <a:p>
            <a:pPr lvl="1"/>
            <a:endParaRPr lang="en-US" sz="2000" dirty="0"/>
          </a:p>
        </p:txBody>
      </p:sp>
    </p:spTree>
    <p:extLst>
      <p:ext uri="{BB962C8B-B14F-4D97-AF65-F5344CB8AC3E}">
        <p14:creationId xmlns:p14="http://schemas.microsoft.com/office/powerpoint/2010/main" val="379273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Culture</a:t>
            </a:r>
          </a:p>
        </p:txBody>
      </p:sp>
      <p:pic>
        <p:nvPicPr>
          <p:cNvPr id="6" name="Content Placeholder 8" descr="C:\Users\Owner\AppData\Local\Microsoft\Windows\Temporary Internet Files\Content.IE5\5YHAYFQK\diversity-header3[1].jpg">
            <a:extLst>
              <a:ext uri="{FF2B5EF4-FFF2-40B4-BE49-F238E27FC236}">
                <a16:creationId xmlns:a16="http://schemas.microsoft.com/office/drawing/2014/main" id="{F052010C-2D1A-4C19-A989-94CE72F29B61}"/>
              </a:ext>
            </a:extLst>
          </p:cNvPr>
          <p:cNvPicPr>
            <a:picLocks noGrp="1" noChangeAspect="1" noChangeArrowheads="1"/>
          </p:cNvPicPr>
          <p:nvPr>
            <p:ph idx="1"/>
          </p:nvPr>
        </p:nvPicPr>
        <p:blipFill>
          <a:blip r:embed="rId3">
            <a:clrChange>
              <a:clrFrom>
                <a:srgbClr val="FEFEFE"/>
              </a:clrFrom>
              <a:clrTo>
                <a:srgbClr val="FEFEFE">
                  <a:alpha val="0"/>
                </a:srgbClr>
              </a:clrTo>
            </a:clrChange>
          </a:blip>
          <a:srcRect/>
          <a:stretch>
            <a:fillRect/>
          </a:stretch>
        </p:blipFill>
        <p:spPr bwMode="auto">
          <a:xfrm>
            <a:off x="4051941" y="1849119"/>
            <a:ext cx="3845765" cy="3845765"/>
          </a:xfrm>
          <a:prstGeom prst="rect">
            <a:avLst/>
          </a:prstGeom>
          <a:noFill/>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Cultural Diversity</a:t>
            </a:r>
          </a:p>
        </p:txBody>
      </p:sp>
      <p:pic>
        <p:nvPicPr>
          <p:cNvPr id="6" name="Content Placeholder 4">
            <a:extLst>
              <a:ext uri="{FF2B5EF4-FFF2-40B4-BE49-F238E27FC236}">
                <a16:creationId xmlns:a16="http://schemas.microsoft.com/office/drawing/2014/main" id="{4349967E-9C9F-4435-B53D-A1BC13342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951" y="2004337"/>
            <a:ext cx="5417659" cy="3543148"/>
          </a:xfrm>
          <a:prstGeom prst="rect">
            <a:avLst/>
          </a:prstGeom>
        </p:spPr>
      </p:pic>
    </p:spTree>
    <p:extLst>
      <p:ext uri="{BB962C8B-B14F-4D97-AF65-F5344CB8AC3E}">
        <p14:creationId xmlns:p14="http://schemas.microsoft.com/office/powerpoint/2010/main" val="272563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Travelers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Ages</a:t>
            </a:r>
          </a:p>
          <a:p>
            <a:pPr lvl="1"/>
            <a:r>
              <a:rPr lang="en-US" dirty="0"/>
              <a:t>Culture</a:t>
            </a:r>
          </a:p>
          <a:p>
            <a:pPr lvl="1"/>
            <a:r>
              <a:rPr lang="en-US" dirty="0"/>
              <a:t>Disabilities</a:t>
            </a:r>
          </a:p>
          <a:p>
            <a:pPr lvl="1"/>
            <a:r>
              <a:rPr lang="en-US" dirty="0"/>
              <a:t>Religion</a:t>
            </a:r>
          </a:p>
          <a:p>
            <a:pPr lvl="1"/>
            <a:r>
              <a:rPr lang="en-US" dirty="0"/>
              <a:t>Special help</a:t>
            </a:r>
          </a:p>
          <a:p>
            <a:pPr lvl="1"/>
            <a:endParaRPr lang="en-US" dirty="0"/>
          </a:p>
        </p:txBody>
      </p:sp>
      <p:pic>
        <p:nvPicPr>
          <p:cNvPr id="4" name="Content Placeholder 5">
            <a:extLst>
              <a:ext uri="{FF2B5EF4-FFF2-40B4-BE49-F238E27FC236}">
                <a16:creationId xmlns:a16="http://schemas.microsoft.com/office/drawing/2014/main" id="{9B5309D9-AFF3-428F-A70D-29F183E3B4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3758" y="1538049"/>
            <a:ext cx="3628274" cy="3899531"/>
          </a:xfrm>
          <a:prstGeom prst="rect">
            <a:avLst/>
          </a:prstGeom>
        </p:spPr>
      </p:pic>
    </p:spTree>
    <p:extLst>
      <p:ext uri="{BB962C8B-B14F-4D97-AF65-F5344CB8AC3E}">
        <p14:creationId xmlns:p14="http://schemas.microsoft.com/office/powerpoint/2010/main" val="2493863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Employees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Come from different countries with varied:</a:t>
            </a:r>
          </a:p>
          <a:p>
            <a:pPr lvl="2"/>
            <a:r>
              <a:rPr lang="en-US" dirty="0"/>
              <a:t>Abilities</a:t>
            </a:r>
          </a:p>
          <a:p>
            <a:pPr lvl="2"/>
            <a:r>
              <a:rPr lang="en-US" dirty="0"/>
              <a:t>Interests </a:t>
            </a:r>
          </a:p>
          <a:p>
            <a:pPr lvl="2"/>
            <a:r>
              <a:rPr lang="en-US" dirty="0"/>
              <a:t>Languages</a:t>
            </a:r>
          </a:p>
          <a:p>
            <a:pPr lvl="2"/>
            <a:r>
              <a:rPr lang="en-US" dirty="0"/>
              <a:t>Levels of education</a:t>
            </a:r>
          </a:p>
          <a:p>
            <a:pPr lvl="2"/>
            <a:r>
              <a:rPr lang="en-US" dirty="0"/>
              <a:t>Religions </a:t>
            </a:r>
          </a:p>
        </p:txBody>
      </p:sp>
      <p:pic>
        <p:nvPicPr>
          <p:cNvPr id="4" name="Content Placeholder 6">
            <a:extLst>
              <a:ext uri="{FF2B5EF4-FFF2-40B4-BE49-F238E27FC236}">
                <a16:creationId xmlns:a16="http://schemas.microsoft.com/office/drawing/2014/main" id="{7ABE7669-1652-489B-9551-C7BF09721C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9367" y="2609112"/>
            <a:ext cx="3780749" cy="3332133"/>
          </a:xfrm>
          <a:prstGeom prst="rect">
            <a:avLst/>
          </a:prstGeom>
        </p:spPr>
      </p:pic>
    </p:spTree>
    <p:extLst>
      <p:ext uri="{BB962C8B-B14F-4D97-AF65-F5344CB8AC3E}">
        <p14:creationId xmlns:p14="http://schemas.microsoft.com/office/powerpoint/2010/main" val="201777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Workplace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Working together as a team includes:</a:t>
            </a:r>
          </a:p>
          <a:p>
            <a:pPr lvl="2"/>
            <a:r>
              <a:rPr lang="en-US" sz="2400" dirty="0"/>
              <a:t>Ability to work with others</a:t>
            </a:r>
          </a:p>
          <a:p>
            <a:pPr lvl="2"/>
            <a:r>
              <a:rPr lang="en-US" sz="2400" dirty="0"/>
              <a:t>Commitment to the team</a:t>
            </a:r>
          </a:p>
          <a:p>
            <a:pPr lvl="2"/>
            <a:r>
              <a:rPr lang="en-US" sz="2400" dirty="0"/>
              <a:t>Cooperation </a:t>
            </a:r>
          </a:p>
        </p:txBody>
      </p:sp>
      <p:pic>
        <p:nvPicPr>
          <p:cNvPr id="4" name="Content Placeholder 5">
            <a:extLst>
              <a:ext uri="{FF2B5EF4-FFF2-40B4-BE49-F238E27FC236}">
                <a16:creationId xmlns:a16="http://schemas.microsoft.com/office/drawing/2014/main" id="{028CB71E-2196-43FA-957D-A208979799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50" y="2225841"/>
            <a:ext cx="3450866" cy="3744434"/>
          </a:xfrm>
          <a:prstGeom prst="rect">
            <a:avLst/>
          </a:prstGeom>
        </p:spPr>
      </p:pic>
    </p:spTree>
    <p:extLst>
      <p:ext uri="{BB962C8B-B14F-4D97-AF65-F5344CB8AC3E}">
        <p14:creationId xmlns:p14="http://schemas.microsoft.com/office/powerpoint/2010/main" val="419915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Issues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fr-FR" dirty="0"/>
              <a:t>Communication</a:t>
            </a:r>
          </a:p>
          <a:p>
            <a:pPr lvl="1"/>
            <a:r>
              <a:rPr lang="fr-FR" dirty="0"/>
              <a:t>Discrimination</a:t>
            </a:r>
          </a:p>
          <a:p>
            <a:pPr lvl="1"/>
            <a:r>
              <a:rPr lang="fr-FR" dirty="0" err="1"/>
              <a:t>Prejudice</a:t>
            </a:r>
            <a:endParaRPr lang="fr-FR" dirty="0"/>
          </a:p>
          <a:p>
            <a:pPr lvl="1"/>
            <a:r>
              <a:rPr lang="fr-FR" dirty="0" err="1"/>
              <a:t>Sexual</a:t>
            </a:r>
            <a:r>
              <a:rPr lang="fr-FR" dirty="0"/>
              <a:t> </a:t>
            </a:r>
            <a:r>
              <a:rPr lang="fr-FR" dirty="0" err="1"/>
              <a:t>harassment</a:t>
            </a:r>
            <a:endParaRPr lang="fr-FR" dirty="0"/>
          </a:p>
          <a:p>
            <a:pPr lvl="1"/>
            <a:endParaRPr lang="fr-FR" dirty="0"/>
          </a:p>
        </p:txBody>
      </p:sp>
      <p:pic>
        <p:nvPicPr>
          <p:cNvPr id="4" name="Content Placeholder 5">
            <a:extLst>
              <a:ext uri="{FF2B5EF4-FFF2-40B4-BE49-F238E27FC236}">
                <a16:creationId xmlns:a16="http://schemas.microsoft.com/office/drawing/2014/main" id="{F473C31C-E909-4858-BC80-3D89F1140E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7400" y="2084779"/>
            <a:ext cx="4082716" cy="3619939"/>
          </a:xfrm>
          <a:prstGeom prst="rect">
            <a:avLst/>
          </a:prstGeom>
        </p:spPr>
      </p:pic>
    </p:spTree>
    <p:extLst>
      <p:ext uri="{BB962C8B-B14F-4D97-AF65-F5344CB8AC3E}">
        <p14:creationId xmlns:p14="http://schemas.microsoft.com/office/powerpoint/2010/main" val="3475786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hlinkClick r:id="rId3"/>
              </a:rPr>
              <a:t>Equal Opportunity Employment Commission</a:t>
            </a:r>
            <a:endParaRPr lang="en-US" dirty="0"/>
          </a:p>
        </p:txBody>
      </p:sp>
      <p:pic>
        <p:nvPicPr>
          <p:cNvPr id="4" name="Picture 3">
            <a:extLst>
              <a:ext uri="{FF2B5EF4-FFF2-40B4-BE49-F238E27FC236}">
                <a16:creationId xmlns:a16="http://schemas.microsoft.com/office/drawing/2014/main" id="{B87D1913-D0D8-489F-94AC-1C0FE49398AB}"/>
              </a:ext>
            </a:extLst>
          </p:cNvPr>
          <p:cNvPicPr>
            <a:picLocks noChangeAspect="1"/>
          </p:cNvPicPr>
          <p:nvPr/>
        </p:nvPicPr>
        <p:blipFill rotWithShape="1">
          <a:blip r:embed="rId4"/>
          <a:srcRect l="20458" t="7510" r="21728" b="36447"/>
          <a:stretch/>
        </p:blipFill>
        <p:spPr>
          <a:xfrm>
            <a:off x="2081463" y="1731002"/>
            <a:ext cx="8364242" cy="4560647"/>
          </a:xfrm>
          <a:prstGeom prst="rect">
            <a:avLst/>
          </a:prstGeom>
        </p:spPr>
      </p:pic>
      <p:sp>
        <p:nvSpPr>
          <p:cNvPr id="7" name="TextBox 6">
            <a:extLst>
              <a:ext uri="{FF2B5EF4-FFF2-40B4-BE49-F238E27FC236}">
                <a16:creationId xmlns:a16="http://schemas.microsoft.com/office/drawing/2014/main" id="{540092C1-22AF-4F3C-A012-BA38B32E87EF}"/>
              </a:ext>
            </a:extLst>
          </p:cNvPr>
          <p:cNvSpPr txBox="1"/>
          <p:nvPr/>
        </p:nvSpPr>
        <p:spPr>
          <a:xfrm>
            <a:off x="740664" y="1283509"/>
            <a:ext cx="1665841" cy="400110"/>
          </a:xfrm>
          <a:prstGeom prst="rect">
            <a:avLst/>
          </a:prstGeom>
          <a:noFill/>
        </p:spPr>
        <p:txBody>
          <a:bodyPr wrap="none" rtlCol="0">
            <a:spAutoFit/>
          </a:bodyPr>
          <a:lstStyle/>
          <a:p>
            <a:r>
              <a:rPr lang="en-US" sz="2000" dirty="0">
                <a:latin typeface="Open Sans"/>
              </a:rPr>
              <a:t>(click on link)</a:t>
            </a:r>
          </a:p>
        </p:txBody>
      </p:sp>
    </p:spTree>
    <p:extLst>
      <p:ext uri="{BB962C8B-B14F-4D97-AF65-F5344CB8AC3E}">
        <p14:creationId xmlns:p14="http://schemas.microsoft.com/office/powerpoint/2010/main" val="54912665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56ea17bb-c96d-4826-b465-01eec0dd23dd"/>
    <ds:schemaRef ds:uri="05d88611-e516-4d1a-b12e-39107e78b3d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1939</TotalTime>
  <Words>767</Words>
  <Application>Microsoft Office PowerPoint</Application>
  <PresentationFormat>Widescreen</PresentationFormat>
  <Paragraphs>106</Paragraphs>
  <Slides>15</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.AppleSystemUIFont</vt:lpstr>
      <vt:lpstr>Arial</vt:lpstr>
      <vt:lpstr>Calibri</vt:lpstr>
      <vt:lpstr>Open Sans</vt:lpstr>
      <vt:lpstr>Open Sans SemiBold</vt:lpstr>
      <vt:lpstr>2_Office Theme</vt:lpstr>
      <vt:lpstr>3_Office Theme</vt:lpstr>
      <vt:lpstr>Cultural Diversity in the Workplace</vt:lpstr>
      <vt:lpstr>PowerPoint Presentation</vt:lpstr>
      <vt:lpstr>Culture</vt:lpstr>
      <vt:lpstr>Cultural Diversity</vt:lpstr>
      <vt:lpstr>Travelers</vt:lpstr>
      <vt:lpstr>Employees</vt:lpstr>
      <vt:lpstr>Workplace</vt:lpstr>
      <vt:lpstr>Issues</vt:lpstr>
      <vt:lpstr>Equal Opportunity Employment Commission</vt:lpstr>
      <vt:lpstr>Breaking Ground for Justice and Opportunity; EEOC </vt:lpstr>
      <vt:lpstr>PowerPoint Presentation</vt:lpstr>
      <vt:lpstr>Let’s Review!</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2017-11-28T17:22:40Z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