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handoutMasterIdLst>
    <p:handoutMasterId r:id="rId3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905F2-E34A-488B-B604-B8DF29793E26}" type="doc">
      <dgm:prSet loTypeId="urn:microsoft.com/office/officeart/2005/8/layout/pyramid1" loCatId="pyramid" qsTypeId="urn:microsoft.com/office/officeart/2005/8/quickstyle/simple1" qsCatId="simple" csTypeId="urn:microsoft.com/office/officeart/2005/8/colors/colorful1" csCatId="colorful" phldr="1"/>
      <dgm:spPr/>
    </dgm:pt>
    <dgm:pt modelId="{1349B4D7-E0B6-49E0-8052-63D25615E848}">
      <dgm:prSet phldrT="[Text]" custT="1"/>
      <dgm:spPr/>
      <dgm:t>
        <a:bodyPr/>
        <a:lstStyle/>
        <a:p>
          <a:r>
            <a:rPr lang="en-US" sz="1400" b="0">
              <a:latin typeface="Open Sans" panose="020B0606030504020204" pitchFamily="34" charset="0"/>
              <a:ea typeface="Open Sans" panose="020B0606030504020204" pitchFamily="34" charset="0"/>
              <a:cs typeface="Open Sans" panose="020B0606030504020204" pitchFamily="34" charset="0"/>
            </a:rPr>
            <a:t>Creating</a:t>
          </a:r>
          <a:endParaRPr lang="en-US" sz="1400" b="0" dirty="0">
            <a:latin typeface="Open Sans" panose="020B0606030504020204" pitchFamily="34" charset="0"/>
            <a:ea typeface="Open Sans" panose="020B0606030504020204" pitchFamily="34" charset="0"/>
            <a:cs typeface="Open Sans" panose="020B0606030504020204" pitchFamily="34" charset="0"/>
          </a:endParaRPr>
        </a:p>
      </dgm:t>
    </dgm:pt>
    <dgm:pt modelId="{88E4A2CD-9B31-44AF-9A38-AAC8C736F505}" type="parTrans" cxnId="{82DF2FF3-7DB2-4CB8-BB08-A5D81D45763D}">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2717D945-5D91-4B21-A055-D464764BB407}" type="sibTrans" cxnId="{82DF2FF3-7DB2-4CB8-BB08-A5D81D45763D}">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7B63045A-45EC-48AD-83DD-54F5A1197167}">
      <dgm:prSet phldrT="[Tex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Understanding</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AF8200B7-F2C8-45D6-86DB-DB6CAC13F022}" type="parTrans" cxnId="{F2D118BF-3703-4978-A800-052B7476A477}">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EEB16713-0772-4437-AD42-97C5573E1430}" type="sibTrans" cxnId="{F2D118BF-3703-4978-A800-052B7476A477}">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79017849-4A7C-4B4B-BA9E-43CDEB80DBDB}">
      <dgm:prSet phldrT="[Tex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Remembering</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4E2D9413-F14B-4305-AF43-E5F8C99A8490}" type="parTrans" cxnId="{AA22C09B-4699-41D3-BD94-2E0C2D2F872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9845906E-ABBB-49AC-B5DF-B137ADB1210B}" type="sibTrans" cxnId="{AA22C09B-4699-41D3-BD94-2E0C2D2F872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7193E9CC-F2E2-4CEA-9049-EBD93C5159CD}">
      <dgm:prSe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Applying</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73263EAB-BEC8-43C1-A4C0-C6152DC78027}" type="parTrans" cxnId="{17512F26-CE8A-4DDB-9663-BAF80CF52A00}">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94D30CA5-9B5F-4986-A5B2-2D62BB420DDF}" type="sibTrans" cxnId="{17512F26-CE8A-4DDB-9663-BAF80CF52A00}">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FADF88FF-37BD-4545-8A21-CD39D0958221}">
      <dgm:prSe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Analyzing</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FBA20AFC-6072-44F1-B00F-E11951BDF1D1}" type="parTrans" cxnId="{A1D0C6E7-FF14-4225-9159-691405DDBF6D}">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068D1B44-CBBA-457B-9D35-2A7EDF6E950D}" type="sibTrans" cxnId="{A1D0C6E7-FF14-4225-9159-691405DDBF6D}">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FC533E22-CE78-41EE-A727-834633F67BBF}">
      <dgm:prSe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Evaluating</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8DCDD0BC-78BC-4968-A4AB-7874C50774FE}" type="parTrans" cxnId="{1BA69401-C1F2-438A-AF75-8DF8704A5C2A}">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7B95D109-21D2-40DB-B466-B2B2F35E855A}" type="sibTrans" cxnId="{1BA69401-C1F2-438A-AF75-8DF8704A5C2A}">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4474C54A-DF97-44AF-B760-A152D9FDCB3D}" type="pres">
      <dgm:prSet presAssocID="{126905F2-E34A-488B-B604-B8DF29793E26}" presName="Name0" presStyleCnt="0">
        <dgm:presLayoutVars>
          <dgm:dir/>
          <dgm:animLvl val="lvl"/>
          <dgm:resizeHandles val="exact"/>
        </dgm:presLayoutVars>
      </dgm:prSet>
      <dgm:spPr/>
    </dgm:pt>
    <dgm:pt modelId="{1630738A-396A-4C2A-8409-16F84DD4B8E4}" type="pres">
      <dgm:prSet presAssocID="{1349B4D7-E0B6-49E0-8052-63D25615E848}" presName="Name8" presStyleCnt="0"/>
      <dgm:spPr/>
    </dgm:pt>
    <dgm:pt modelId="{5B8FD98A-6BCF-469C-8EE6-9ED72AAA1A12}" type="pres">
      <dgm:prSet presAssocID="{1349B4D7-E0B6-49E0-8052-63D25615E848}" presName="level" presStyleLbl="node1" presStyleIdx="0" presStyleCnt="6">
        <dgm:presLayoutVars>
          <dgm:chMax val="1"/>
          <dgm:bulletEnabled val="1"/>
        </dgm:presLayoutVars>
      </dgm:prSet>
      <dgm:spPr/>
    </dgm:pt>
    <dgm:pt modelId="{D52578B4-CEC6-4A2F-8DDC-ABB6632CA4C7}" type="pres">
      <dgm:prSet presAssocID="{1349B4D7-E0B6-49E0-8052-63D25615E848}" presName="levelTx" presStyleLbl="revTx" presStyleIdx="0" presStyleCnt="0">
        <dgm:presLayoutVars>
          <dgm:chMax val="1"/>
          <dgm:bulletEnabled val="1"/>
        </dgm:presLayoutVars>
      </dgm:prSet>
      <dgm:spPr/>
    </dgm:pt>
    <dgm:pt modelId="{77577F4A-F5AC-428A-81A4-68A6F56AC090}" type="pres">
      <dgm:prSet presAssocID="{FC533E22-CE78-41EE-A727-834633F67BBF}" presName="Name8" presStyleCnt="0"/>
      <dgm:spPr/>
    </dgm:pt>
    <dgm:pt modelId="{E574E84B-CA2D-4089-9967-91A7FDCF8113}" type="pres">
      <dgm:prSet presAssocID="{FC533E22-CE78-41EE-A727-834633F67BBF}" presName="level" presStyleLbl="node1" presStyleIdx="1" presStyleCnt="6">
        <dgm:presLayoutVars>
          <dgm:chMax val="1"/>
          <dgm:bulletEnabled val="1"/>
        </dgm:presLayoutVars>
      </dgm:prSet>
      <dgm:spPr/>
    </dgm:pt>
    <dgm:pt modelId="{73450BBF-D5D4-4EE1-B50B-A5CFBD08E6FC}" type="pres">
      <dgm:prSet presAssocID="{FC533E22-CE78-41EE-A727-834633F67BBF}" presName="levelTx" presStyleLbl="revTx" presStyleIdx="0" presStyleCnt="0">
        <dgm:presLayoutVars>
          <dgm:chMax val="1"/>
          <dgm:bulletEnabled val="1"/>
        </dgm:presLayoutVars>
      </dgm:prSet>
      <dgm:spPr/>
    </dgm:pt>
    <dgm:pt modelId="{08A63C41-FB37-4520-B6DE-749F7E1E6761}" type="pres">
      <dgm:prSet presAssocID="{FADF88FF-37BD-4545-8A21-CD39D0958221}" presName="Name8" presStyleCnt="0"/>
      <dgm:spPr/>
    </dgm:pt>
    <dgm:pt modelId="{63C3A33D-68C7-4658-BCA2-478CC7FBC98E}" type="pres">
      <dgm:prSet presAssocID="{FADF88FF-37BD-4545-8A21-CD39D0958221}" presName="level" presStyleLbl="node1" presStyleIdx="2" presStyleCnt="6">
        <dgm:presLayoutVars>
          <dgm:chMax val="1"/>
          <dgm:bulletEnabled val="1"/>
        </dgm:presLayoutVars>
      </dgm:prSet>
      <dgm:spPr/>
    </dgm:pt>
    <dgm:pt modelId="{AB3DC08B-95C4-4C58-9F50-A93E915116ED}" type="pres">
      <dgm:prSet presAssocID="{FADF88FF-37BD-4545-8A21-CD39D0958221}" presName="levelTx" presStyleLbl="revTx" presStyleIdx="0" presStyleCnt="0">
        <dgm:presLayoutVars>
          <dgm:chMax val="1"/>
          <dgm:bulletEnabled val="1"/>
        </dgm:presLayoutVars>
      </dgm:prSet>
      <dgm:spPr/>
    </dgm:pt>
    <dgm:pt modelId="{68E612F7-EE04-4B19-B71F-4D19FA9A4151}" type="pres">
      <dgm:prSet presAssocID="{7193E9CC-F2E2-4CEA-9049-EBD93C5159CD}" presName="Name8" presStyleCnt="0"/>
      <dgm:spPr/>
    </dgm:pt>
    <dgm:pt modelId="{C71D2A0D-A013-4D44-9A2A-ECA9F8B61982}" type="pres">
      <dgm:prSet presAssocID="{7193E9CC-F2E2-4CEA-9049-EBD93C5159CD}" presName="level" presStyleLbl="node1" presStyleIdx="3" presStyleCnt="6">
        <dgm:presLayoutVars>
          <dgm:chMax val="1"/>
          <dgm:bulletEnabled val="1"/>
        </dgm:presLayoutVars>
      </dgm:prSet>
      <dgm:spPr/>
    </dgm:pt>
    <dgm:pt modelId="{98E58431-27A6-457D-969A-AAAFBD30C18F}" type="pres">
      <dgm:prSet presAssocID="{7193E9CC-F2E2-4CEA-9049-EBD93C5159CD}" presName="levelTx" presStyleLbl="revTx" presStyleIdx="0" presStyleCnt="0">
        <dgm:presLayoutVars>
          <dgm:chMax val="1"/>
          <dgm:bulletEnabled val="1"/>
        </dgm:presLayoutVars>
      </dgm:prSet>
      <dgm:spPr/>
    </dgm:pt>
    <dgm:pt modelId="{04F2E747-9D9F-479F-B1CB-316B059630DF}" type="pres">
      <dgm:prSet presAssocID="{7B63045A-45EC-48AD-83DD-54F5A1197167}" presName="Name8" presStyleCnt="0"/>
      <dgm:spPr/>
    </dgm:pt>
    <dgm:pt modelId="{67C3599F-E6E1-4EAB-A9D9-E405566545C1}" type="pres">
      <dgm:prSet presAssocID="{7B63045A-45EC-48AD-83DD-54F5A1197167}" presName="level" presStyleLbl="node1" presStyleIdx="4" presStyleCnt="6">
        <dgm:presLayoutVars>
          <dgm:chMax val="1"/>
          <dgm:bulletEnabled val="1"/>
        </dgm:presLayoutVars>
      </dgm:prSet>
      <dgm:spPr/>
    </dgm:pt>
    <dgm:pt modelId="{343FB274-37B1-4756-9333-B99BA37AC295}" type="pres">
      <dgm:prSet presAssocID="{7B63045A-45EC-48AD-83DD-54F5A1197167}" presName="levelTx" presStyleLbl="revTx" presStyleIdx="0" presStyleCnt="0">
        <dgm:presLayoutVars>
          <dgm:chMax val="1"/>
          <dgm:bulletEnabled val="1"/>
        </dgm:presLayoutVars>
      </dgm:prSet>
      <dgm:spPr/>
    </dgm:pt>
    <dgm:pt modelId="{4DB8F65D-62A0-4727-A798-C86EBDB782E6}" type="pres">
      <dgm:prSet presAssocID="{79017849-4A7C-4B4B-BA9E-43CDEB80DBDB}" presName="Name8" presStyleCnt="0"/>
      <dgm:spPr/>
    </dgm:pt>
    <dgm:pt modelId="{38F15120-EA9D-4EE7-99D1-9868961FBBC6}" type="pres">
      <dgm:prSet presAssocID="{79017849-4A7C-4B4B-BA9E-43CDEB80DBDB}" presName="level" presStyleLbl="node1" presStyleIdx="5" presStyleCnt="6" custLinFactNeighborX="6827">
        <dgm:presLayoutVars>
          <dgm:chMax val="1"/>
          <dgm:bulletEnabled val="1"/>
        </dgm:presLayoutVars>
      </dgm:prSet>
      <dgm:spPr/>
    </dgm:pt>
    <dgm:pt modelId="{03E19216-358C-412D-9C6F-DD009E80BD8F}" type="pres">
      <dgm:prSet presAssocID="{79017849-4A7C-4B4B-BA9E-43CDEB80DBDB}" presName="levelTx" presStyleLbl="revTx" presStyleIdx="0" presStyleCnt="0">
        <dgm:presLayoutVars>
          <dgm:chMax val="1"/>
          <dgm:bulletEnabled val="1"/>
        </dgm:presLayoutVars>
      </dgm:prSet>
      <dgm:spPr/>
    </dgm:pt>
  </dgm:ptLst>
  <dgm:cxnLst>
    <dgm:cxn modelId="{1BA69401-C1F2-438A-AF75-8DF8704A5C2A}" srcId="{126905F2-E34A-488B-B604-B8DF29793E26}" destId="{FC533E22-CE78-41EE-A727-834633F67BBF}" srcOrd="1" destOrd="0" parTransId="{8DCDD0BC-78BC-4968-A4AB-7874C50774FE}" sibTransId="{7B95D109-21D2-40DB-B466-B2B2F35E855A}"/>
    <dgm:cxn modelId="{DB8C0203-2F1F-41A7-A7FC-D24FAD46789C}" type="presOf" srcId="{1349B4D7-E0B6-49E0-8052-63D25615E848}" destId="{D52578B4-CEC6-4A2F-8DDC-ABB6632CA4C7}" srcOrd="1" destOrd="0" presId="urn:microsoft.com/office/officeart/2005/8/layout/pyramid1"/>
    <dgm:cxn modelId="{4F8F6603-0944-4F18-87F1-2F325ACE0ED8}" type="presOf" srcId="{79017849-4A7C-4B4B-BA9E-43CDEB80DBDB}" destId="{03E19216-358C-412D-9C6F-DD009E80BD8F}" srcOrd="1" destOrd="0" presId="urn:microsoft.com/office/officeart/2005/8/layout/pyramid1"/>
    <dgm:cxn modelId="{3FE0E91A-2C71-4A74-8B32-93C3DD8D21B2}" type="presOf" srcId="{7B63045A-45EC-48AD-83DD-54F5A1197167}" destId="{67C3599F-E6E1-4EAB-A9D9-E405566545C1}" srcOrd="0" destOrd="0" presId="urn:microsoft.com/office/officeart/2005/8/layout/pyramid1"/>
    <dgm:cxn modelId="{17512F26-CE8A-4DDB-9663-BAF80CF52A00}" srcId="{126905F2-E34A-488B-B604-B8DF29793E26}" destId="{7193E9CC-F2E2-4CEA-9049-EBD93C5159CD}" srcOrd="3" destOrd="0" parTransId="{73263EAB-BEC8-43C1-A4C0-C6152DC78027}" sibTransId="{94D30CA5-9B5F-4986-A5B2-2D62BB420DDF}"/>
    <dgm:cxn modelId="{FB906340-C9BA-4729-B091-4A98391FB702}" type="presOf" srcId="{1349B4D7-E0B6-49E0-8052-63D25615E848}" destId="{5B8FD98A-6BCF-469C-8EE6-9ED72AAA1A12}" srcOrd="0" destOrd="0" presId="urn:microsoft.com/office/officeart/2005/8/layout/pyramid1"/>
    <dgm:cxn modelId="{B0EF8B4C-6585-48B9-8E89-CEFA925EA6CF}" type="presOf" srcId="{FC533E22-CE78-41EE-A727-834633F67BBF}" destId="{73450BBF-D5D4-4EE1-B50B-A5CFBD08E6FC}" srcOrd="1" destOrd="0" presId="urn:microsoft.com/office/officeart/2005/8/layout/pyramid1"/>
    <dgm:cxn modelId="{FE74E470-B1E6-48AE-9F34-EAB5DB77F0D5}" type="presOf" srcId="{FADF88FF-37BD-4545-8A21-CD39D0958221}" destId="{AB3DC08B-95C4-4C58-9F50-A93E915116ED}" srcOrd="1" destOrd="0" presId="urn:microsoft.com/office/officeart/2005/8/layout/pyramid1"/>
    <dgm:cxn modelId="{8A97DE88-F087-441C-8066-014AC6F9B2BD}" type="presOf" srcId="{FC533E22-CE78-41EE-A727-834633F67BBF}" destId="{E574E84B-CA2D-4089-9967-91A7FDCF8113}" srcOrd="0" destOrd="0" presId="urn:microsoft.com/office/officeart/2005/8/layout/pyramid1"/>
    <dgm:cxn modelId="{43C9D090-7888-4824-A5C3-B56D77598351}" type="presOf" srcId="{7B63045A-45EC-48AD-83DD-54F5A1197167}" destId="{343FB274-37B1-4756-9333-B99BA37AC295}" srcOrd="1" destOrd="0" presId="urn:microsoft.com/office/officeart/2005/8/layout/pyramid1"/>
    <dgm:cxn modelId="{AA22C09B-4699-41D3-BD94-2E0C2D2F872B}" srcId="{126905F2-E34A-488B-B604-B8DF29793E26}" destId="{79017849-4A7C-4B4B-BA9E-43CDEB80DBDB}" srcOrd="5" destOrd="0" parTransId="{4E2D9413-F14B-4305-AF43-E5F8C99A8490}" sibTransId="{9845906E-ABBB-49AC-B5DF-B137ADB1210B}"/>
    <dgm:cxn modelId="{E3C3BAAD-88CA-479B-924B-2C7834976E0B}" type="presOf" srcId="{7193E9CC-F2E2-4CEA-9049-EBD93C5159CD}" destId="{C71D2A0D-A013-4D44-9A2A-ECA9F8B61982}" srcOrd="0" destOrd="0" presId="urn:microsoft.com/office/officeart/2005/8/layout/pyramid1"/>
    <dgm:cxn modelId="{051F4DB7-D0E4-48FF-B912-B095A824DFB5}" type="presOf" srcId="{79017849-4A7C-4B4B-BA9E-43CDEB80DBDB}" destId="{38F15120-EA9D-4EE7-99D1-9868961FBBC6}" srcOrd="0" destOrd="0" presId="urn:microsoft.com/office/officeart/2005/8/layout/pyramid1"/>
    <dgm:cxn modelId="{F2D118BF-3703-4978-A800-052B7476A477}" srcId="{126905F2-E34A-488B-B604-B8DF29793E26}" destId="{7B63045A-45EC-48AD-83DD-54F5A1197167}" srcOrd="4" destOrd="0" parTransId="{AF8200B7-F2C8-45D6-86DB-DB6CAC13F022}" sibTransId="{EEB16713-0772-4437-AD42-97C5573E1430}"/>
    <dgm:cxn modelId="{A1D0C6E7-FF14-4225-9159-691405DDBF6D}" srcId="{126905F2-E34A-488B-B604-B8DF29793E26}" destId="{FADF88FF-37BD-4545-8A21-CD39D0958221}" srcOrd="2" destOrd="0" parTransId="{FBA20AFC-6072-44F1-B00F-E11951BDF1D1}" sibTransId="{068D1B44-CBBA-457B-9D35-2A7EDF6E950D}"/>
    <dgm:cxn modelId="{E37CD7E7-EDB5-46E5-8A02-674B432E17DD}" type="presOf" srcId="{FADF88FF-37BD-4545-8A21-CD39D0958221}" destId="{63C3A33D-68C7-4658-BCA2-478CC7FBC98E}" srcOrd="0" destOrd="0" presId="urn:microsoft.com/office/officeart/2005/8/layout/pyramid1"/>
    <dgm:cxn modelId="{9BBBBCF1-DC4C-46B5-83F2-9A807765DEFC}" type="presOf" srcId="{7193E9CC-F2E2-4CEA-9049-EBD93C5159CD}" destId="{98E58431-27A6-457D-969A-AAAFBD30C18F}" srcOrd="1" destOrd="0" presId="urn:microsoft.com/office/officeart/2005/8/layout/pyramid1"/>
    <dgm:cxn modelId="{82DF2FF3-7DB2-4CB8-BB08-A5D81D45763D}" srcId="{126905F2-E34A-488B-B604-B8DF29793E26}" destId="{1349B4D7-E0B6-49E0-8052-63D25615E848}" srcOrd="0" destOrd="0" parTransId="{88E4A2CD-9B31-44AF-9A38-AAC8C736F505}" sibTransId="{2717D945-5D91-4B21-A055-D464764BB407}"/>
    <dgm:cxn modelId="{89E138F4-DC25-4CE5-ACF6-9780351614A9}" type="presOf" srcId="{126905F2-E34A-488B-B604-B8DF29793E26}" destId="{4474C54A-DF97-44AF-B760-A152D9FDCB3D}" srcOrd="0" destOrd="0" presId="urn:microsoft.com/office/officeart/2005/8/layout/pyramid1"/>
    <dgm:cxn modelId="{5DCCAC9F-8C71-4153-A6C3-2E0BB9E9F8A9}" type="presParOf" srcId="{4474C54A-DF97-44AF-B760-A152D9FDCB3D}" destId="{1630738A-396A-4C2A-8409-16F84DD4B8E4}" srcOrd="0" destOrd="0" presId="urn:microsoft.com/office/officeart/2005/8/layout/pyramid1"/>
    <dgm:cxn modelId="{A7877A62-32FB-4E14-A660-A6C5047E2E0A}" type="presParOf" srcId="{1630738A-396A-4C2A-8409-16F84DD4B8E4}" destId="{5B8FD98A-6BCF-469C-8EE6-9ED72AAA1A12}" srcOrd="0" destOrd="0" presId="urn:microsoft.com/office/officeart/2005/8/layout/pyramid1"/>
    <dgm:cxn modelId="{758D7CB5-17B2-47F7-A573-7BEB4986BAAE}" type="presParOf" srcId="{1630738A-396A-4C2A-8409-16F84DD4B8E4}" destId="{D52578B4-CEC6-4A2F-8DDC-ABB6632CA4C7}" srcOrd="1" destOrd="0" presId="urn:microsoft.com/office/officeart/2005/8/layout/pyramid1"/>
    <dgm:cxn modelId="{194582F3-085E-4C10-B61D-9FC11CD58D67}" type="presParOf" srcId="{4474C54A-DF97-44AF-B760-A152D9FDCB3D}" destId="{77577F4A-F5AC-428A-81A4-68A6F56AC090}" srcOrd="1" destOrd="0" presId="urn:microsoft.com/office/officeart/2005/8/layout/pyramid1"/>
    <dgm:cxn modelId="{6906E9EE-B6DC-432A-9187-DA1FEF04AB53}" type="presParOf" srcId="{77577F4A-F5AC-428A-81A4-68A6F56AC090}" destId="{E574E84B-CA2D-4089-9967-91A7FDCF8113}" srcOrd="0" destOrd="0" presId="urn:microsoft.com/office/officeart/2005/8/layout/pyramid1"/>
    <dgm:cxn modelId="{13E9F436-CF0B-41BB-8B02-796E99F4214D}" type="presParOf" srcId="{77577F4A-F5AC-428A-81A4-68A6F56AC090}" destId="{73450BBF-D5D4-4EE1-B50B-A5CFBD08E6FC}" srcOrd="1" destOrd="0" presId="urn:microsoft.com/office/officeart/2005/8/layout/pyramid1"/>
    <dgm:cxn modelId="{15D4767E-ED99-4675-8B5C-1351E7078597}" type="presParOf" srcId="{4474C54A-DF97-44AF-B760-A152D9FDCB3D}" destId="{08A63C41-FB37-4520-B6DE-749F7E1E6761}" srcOrd="2" destOrd="0" presId="urn:microsoft.com/office/officeart/2005/8/layout/pyramid1"/>
    <dgm:cxn modelId="{124DF5CD-EB37-4461-8487-5014CB7ED433}" type="presParOf" srcId="{08A63C41-FB37-4520-B6DE-749F7E1E6761}" destId="{63C3A33D-68C7-4658-BCA2-478CC7FBC98E}" srcOrd="0" destOrd="0" presId="urn:microsoft.com/office/officeart/2005/8/layout/pyramid1"/>
    <dgm:cxn modelId="{73ED8F26-DDA7-4E15-9FDC-B6817BD253AF}" type="presParOf" srcId="{08A63C41-FB37-4520-B6DE-749F7E1E6761}" destId="{AB3DC08B-95C4-4C58-9F50-A93E915116ED}" srcOrd="1" destOrd="0" presId="urn:microsoft.com/office/officeart/2005/8/layout/pyramid1"/>
    <dgm:cxn modelId="{25EB7AD3-E136-49D1-9C57-EA3384FA1E32}" type="presParOf" srcId="{4474C54A-DF97-44AF-B760-A152D9FDCB3D}" destId="{68E612F7-EE04-4B19-B71F-4D19FA9A4151}" srcOrd="3" destOrd="0" presId="urn:microsoft.com/office/officeart/2005/8/layout/pyramid1"/>
    <dgm:cxn modelId="{913EF8B3-01E3-43B0-A0BC-5B51B2B88E97}" type="presParOf" srcId="{68E612F7-EE04-4B19-B71F-4D19FA9A4151}" destId="{C71D2A0D-A013-4D44-9A2A-ECA9F8B61982}" srcOrd="0" destOrd="0" presId="urn:microsoft.com/office/officeart/2005/8/layout/pyramid1"/>
    <dgm:cxn modelId="{B2DC84A0-C073-48E3-A121-8CEFA9A4ACAF}" type="presParOf" srcId="{68E612F7-EE04-4B19-B71F-4D19FA9A4151}" destId="{98E58431-27A6-457D-969A-AAAFBD30C18F}" srcOrd="1" destOrd="0" presId="urn:microsoft.com/office/officeart/2005/8/layout/pyramid1"/>
    <dgm:cxn modelId="{7116379F-649D-4D20-92B4-64887AEC1325}" type="presParOf" srcId="{4474C54A-DF97-44AF-B760-A152D9FDCB3D}" destId="{04F2E747-9D9F-479F-B1CB-316B059630DF}" srcOrd="4" destOrd="0" presId="urn:microsoft.com/office/officeart/2005/8/layout/pyramid1"/>
    <dgm:cxn modelId="{C6E459E0-3766-44A4-9222-9AE6A70D6598}" type="presParOf" srcId="{04F2E747-9D9F-479F-B1CB-316B059630DF}" destId="{67C3599F-E6E1-4EAB-A9D9-E405566545C1}" srcOrd="0" destOrd="0" presId="urn:microsoft.com/office/officeart/2005/8/layout/pyramid1"/>
    <dgm:cxn modelId="{F4829F8B-5ECF-4251-A81B-D5272DA85C6C}" type="presParOf" srcId="{04F2E747-9D9F-479F-B1CB-316B059630DF}" destId="{343FB274-37B1-4756-9333-B99BA37AC295}" srcOrd="1" destOrd="0" presId="urn:microsoft.com/office/officeart/2005/8/layout/pyramid1"/>
    <dgm:cxn modelId="{040A6B12-C16C-4F55-ACA2-CFA0EF99E0C7}" type="presParOf" srcId="{4474C54A-DF97-44AF-B760-A152D9FDCB3D}" destId="{4DB8F65D-62A0-4727-A798-C86EBDB782E6}" srcOrd="5" destOrd="0" presId="urn:microsoft.com/office/officeart/2005/8/layout/pyramid1"/>
    <dgm:cxn modelId="{69C50804-316A-4F65-8A2A-58D3868A35EE}" type="presParOf" srcId="{4DB8F65D-62A0-4727-A798-C86EBDB782E6}" destId="{38F15120-EA9D-4EE7-99D1-9868961FBBC6}" srcOrd="0" destOrd="0" presId="urn:microsoft.com/office/officeart/2005/8/layout/pyramid1"/>
    <dgm:cxn modelId="{D51CC687-0275-4981-AD89-5CE5BB5B4704}" type="presParOf" srcId="{4DB8F65D-62A0-4727-A798-C86EBDB782E6}" destId="{03E19216-358C-412D-9C6F-DD009E80BD8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FD98A-6BCF-469C-8EE6-9ED72AAA1A12}">
      <dsp:nvSpPr>
        <dsp:cNvPr id="0" name=""/>
        <dsp:cNvSpPr/>
      </dsp:nvSpPr>
      <dsp:spPr>
        <a:xfrm>
          <a:off x="2062975" y="0"/>
          <a:ext cx="825190" cy="934238"/>
        </a:xfrm>
        <a:prstGeom prst="trapezoid">
          <a:avLst>
            <a:gd name="adj"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Open Sans" panose="020B0606030504020204" pitchFamily="34" charset="0"/>
              <a:ea typeface="Open Sans" panose="020B0606030504020204" pitchFamily="34" charset="0"/>
              <a:cs typeface="Open Sans" panose="020B0606030504020204" pitchFamily="34" charset="0"/>
            </a:rPr>
            <a:t>Creating</a:t>
          </a:r>
          <a:endParaRPr lang="en-US"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2062975" y="0"/>
        <a:ext cx="825190" cy="934238"/>
      </dsp:txXfrm>
    </dsp:sp>
    <dsp:sp modelId="{E574E84B-CA2D-4089-9967-91A7FDCF8113}">
      <dsp:nvSpPr>
        <dsp:cNvPr id="0" name=""/>
        <dsp:cNvSpPr/>
      </dsp:nvSpPr>
      <dsp:spPr>
        <a:xfrm>
          <a:off x="1650380" y="934238"/>
          <a:ext cx="1650380" cy="934238"/>
        </a:xfrm>
        <a:prstGeom prst="trapezoid">
          <a:avLst>
            <a:gd name="adj" fmla="val 441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Evaluating</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939197" y="934238"/>
        <a:ext cx="1072747" cy="934238"/>
      </dsp:txXfrm>
    </dsp:sp>
    <dsp:sp modelId="{63C3A33D-68C7-4658-BCA2-478CC7FBC98E}">
      <dsp:nvSpPr>
        <dsp:cNvPr id="0" name=""/>
        <dsp:cNvSpPr/>
      </dsp:nvSpPr>
      <dsp:spPr>
        <a:xfrm>
          <a:off x="1237785" y="1868477"/>
          <a:ext cx="2475571" cy="934238"/>
        </a:xfrm>
        <a:prstGeom prst="trapezoid">
          <a:avLst>
            <a:gd name="adj" fmla="val 441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Analyzing</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671010" y="1868477"/>
        <a:ext cx="1609121" cy="934238"/>
      </dsp:txXfrm>
    </dsp:sp>
    <dsp:sp modelId="{C71D2A0D-A013-4D44-9A2A-ECA9F8B61982}">
      <dsp:nvSpPr>
        <dsp:cNvPr id="0" name=""/>
        <dsp:cNvSpPr/>
      </dsp:nvSpPr>
      <dsp:spPr>
        <a:xfrm>
          <a:off x="825190" y="2802716"/>
          <a:ext cx="3300761" cy="934238"/>
        </a:xfrm>
        <a:prstGeom prst="trapezoid">
          <a:avLst>
            <a:gd name="adj" fmla="val 441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Applying</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02823" y="2802716"/>
        <a:ext cx="2145494" cy="934238"/>
      </dsp:txXfrm>
    </dsp:sp>
    <dsp:sp modelId="{67C3599F-E6E1-4EAB-A9D9-E405566545C1}">
      <dsp:nvSpPr>
        <dsp:cNvPr id="0" name=""/>
        <dsp:cNvSpPr/>
      </dsp:nvSpPr>
      <dsp:spPr>
        <a:xfrm>
          <a:off x="412595" y="3736954"/>
          <a:ext cx="4125951" cy="934238"/>
        </a:xfrm>
        <a:prstGeom prst="trapezoid">
          <a:avLst>
            <a:gd name="adj" fmla="val 4416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Understanding</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34636" y="3736954"/>
        <a:ext cx="2681868" cy="934238"/>
      </dsp:txXfrm>
    </dsp:sp>
    <dsp:sp modelId="{38F15120-EA9D-4EE7-99D1-9868961FBBC6}">
      <dsp:nvSpPr>
        <dsp:cNvPr id="0" name=""/>
        <dsp:cNvSpPr/>
      </dsp:nvSpPr>
      <dsp:spPr>
        <a:xfrm>
          <a:off x="0" y="4671193"/>
          <a:ext cx="4951142" cy="934238"/>
        </a:xfrm>
        <a:prstGeom prst="trapezoid">
          <a:avLst>
            <a:gd name="adj" fmla="val 441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Remembering</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66449" y="4671193"/>
        <a:ext cx="3218242" cy="9342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youtu.be/S5c1susCPA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youtu.be/Xs8mhLDKnJ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completed your lesson, analyze the effectiveness of the presentation. Did the students comprehend</a:t>
            </a:r>
            <a:r>
              <a:rPr lang="en-US" baseline="0" dirty="0"/>
              <a:t> the information? Were your student expectations met with the use of the presentation? Would the selection of another type of multimedia presentation have made the lesson more effective?</a:t>
            </a:r>
          </a:p>
          <a:p>
            <a:endParaRPr lang="en-US" baseline="0" dirty="0"/>
          </a:p>
          <a:p>
            <a:r>
              <a:rPr lang="en-US" baseline="0" dirty="0"/>
              <a:t>If you decide to use multimedia presentations throughout the year, your students need to understand the benefits of using the presentations.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95290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latin typeface="+mn-lt"/>
                <a:ea typeface="+mn-ea"/>
                <a:cs typeface="+mn-cs"/>
              </a:rPr>
              <a:t>Multimedia presentations are an excellent instructional tool.  Some presentations are more suitable for certain content and types of information than others. As a teacher, you need to determine which type of presentation to use with your lesson.  </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3398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first step in preparing a presentation is to define the purpose of your presentation.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Informative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Keep an informative presentation brief and to the point. Stick to the facts and avoid complicated information. Choose one of the following organizational structures for an informative presentation: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Time – Explain when things</a:t>
            </a:r>
            <a:r>
              <a:rPr lang="en-US" sz="1200" b="0" i="0" kern="1200" baseline="0" dirty="0">
                <a:solidFill>
                  <a:schemeClr val="tx1"/>
                </a:solidFill>
                <a:effectLst/>
                <a:latin typeface="+mn-lt"/>
                <a:ea typeface="+mn-ea"/>
                <a:cs typeface="+mn-cs"/>
              </a:rPr>
              <a:t> should happen. Use words or phrases such as first, second and third to explain order.</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Place – Explain</a:t>
            </a:r>
            <a:r>
              <a:rPr lang="en-US" sz="1200" b="0" i="0" kern="1200" baseline="0" dirty="0">
                <a:solidFill>
                  <a:schemeClr val="tx1"/>
                </a:solidFill>
                <a:effectLst/>
                <a:latin typeface="+mn-lt"/>
                <a:ea typeface="+mn-ea"/>
                <a:cs typeface="+mn-cs"/>
              </a:rPr>
              <a:t> where things should happen.</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Cause and effect – Explain how things should happen.</a:t>
            </a:r>
          </a:p>
          <a:p>
            <a:pPr fontAlgn="base"/>
            <a:r>
              <a:rPr lang="en-US" sz="1200" b="0" i="0" kern="1200" dirty="0">
                <a:solidFill>
                  <a:schemeClr val="tx1"/>
                </a:solidFill>
                <a:effectLst/>
                <a:latin typeface="+mn-lt"/>
                <a:ea typeface="+mn-ea"/>
                <a:cs typeface="+mn-cs"/>
              </a:rPr>
              <a:t>Logical order - Place items in the order of importance.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Instructional – As an educator, you are going</a:t>
            </a:r>
            <a:r>
              <a:rPr lang="en-US" sz="1200" b="0" i="0" kern="1200" baseline="0" dirty="0">
                <a:solidFill>
                  <a:schemeClr val="tx1"/>
                </a:solidFill>
                <a:effectLst/>
                <a:latin typeface="+mn-lt"/>
                <a:ea typeface="+mn-ea"/>
                <a:cs typeface="+mn-cs"/>
              </a:rPr>
              <a:t> to create instructional multimedia presentations to share with students or colleagues. </a:t>
            </a:r>
            <a:r>
              <a:rPr lang="en-US" sz="1200" b="0" i="0" kern="1200" dirty="0">
                <a:solidFill>
                  <a:schemeClr val="tx1"/>
                </a:solidFill>
                <a:effectLst/>
                <a:latin typeface="+mn-lt"/>
                <a:ea typeface="+mn-ea"/>
                <a:cs typeface="+mn-cs"/>
              </a:rPr>
              <a:t>Your purpose in an instructional presentation is to give specific directions or orders. Your presentation will probably be a bit longer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because it has to cover your topic thoroughly. In an instructional presentation, your listeners should come away with new knowledge or a new skill. Remember</a:t>
            </a:r>
            <a:r>
              <a:rPr lang="en-US" sz="1200" b="0" i="0" kern="1200" baseline="0" dirty="0">
                <a:solidFill>
                  <a:schemeClr val="tx1"/>
                </a:solidFill>
                <a:effectLst/>
                <a:latin typeface="+mn-lt"/>
                <a:ea typeface="+mn-ea"/>
                <a:cs typeface="+mn-cs"/>
              </a:rPr>
              <a:t> to apply Bloom’s Taxonomy in an instructional presentation.</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Attention-gaining – The main purpose of this type of presentation</a:t>
            </a:r>
            <a:r>
              <a:rPr lang="en-US" sz="1200" b="0" i="0" kern="1200" dirty="0">
                <a:solidFill>
                  <a:schemeClr val="tx1"/>
                </a:solidFill>
                <a:effectLst/>
                <a:latin typeface="+mn-lt"/>
                <a:ea typeface="+mn-ea"/>
                <a:cs typeface="+mn-cs"/>
              </a:rPr>
              <a:t> is to make people think about a certain problem or situation. This presentation</a:t>
            </a:r>
            <a:r>
              <a:rPr lang="en-US" sz="1200" b="0" i="0" kern="1200" baseline="0" dirty="0">
                <a:solidFill>
                  <a:schemeClr val="tx1"/>
                </a:solidFill>
                <a:effectLst/>
                <a:latin typeface="+mn-lt"/>
                <a:ea typeface="+mn-ea"/>
                <a:cs typeface="+mn-cs"/>
              </a:rPr>
              <a:t> includes:</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sharing a personal story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providing vivid examples or illustrations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discussing a need to solve</a:t>
            </a:r>
            <a:r>
              <a:rPr lang="en-US" sz="1200" b="0" i="0" kern="1200" baseline="0" dirty="0">
                <a:solidFill>
                  <a:schemeClr val="tx1"/>
                </a:solidFill>
                <a:effectLst/>
                <a:latin typeface="+mn-lt"/>
                <a:ea typeface="+mn-ea"/>
                <a:cs typeface="+mn-cs"/>
              </a:rPr>
              <a:t> a problem</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calling on the audience to help solve the problem</a:t>
            </a:r>
          </a:p>
          <a:p>
            <a:pPr fontAlgn="base"/>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What kind of presentation could</a:t>
            </a:r>
            <a:r>
              <a:rPr lang="en-US" sz="1200" b="0" i="0" kern="1200" baseline="0" dirty="0">
                <a:solidFill>
                  <a:schemeClr val="tx1"/>
                </a:solidFill>
                <a:effectLst/>
                <a:latin typeface="+mn-lt"/>
                <a:ea typeface="+mn-ea"/>
                <a:cs typeface="+mn-cs"/>
              </a:rPr>
              <a:t> lend itself to this type of presentation? </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Persuasive - the</a:t>
            </a:r>
            <a:r>
              <a:rPr lang="en-US" sz="1200" b="0" i="0" kern="1200" dirty="0">
                <a:solidFill>
                  <a:schemeClr val="tx1"/>
                </a:solidFill>
                <a:effectLst/>
                <a:latin typeface="+mn-lt"/>
                <a:ea typeface="+mn-ea"/>
                <a:cs typeface="+mn-cs"/>
              </a:rPr>
              <a:t> purpose in a persuasive presentation is to convince your audience to accept your proposal, ideas</a:t>
            </a:r>
            <a:r>
              <a:rPr lang="en-US" sz="1200" b="0" i="0" kern="1200" baseline="0" dirty="0">
                <a:solidFill>
                  <a:schemeClr val="tx1"/>
                </a:solidFill>
                <a:effectLst/>
                <a:latin typeface="+mn-lt"/>
                <a:ea typeface="+mn-ea"/>
                <a:cs typeface="+mn-cs"/>
              </a:rPr>
              <a:t> or beliefs</a:t>
            </a:r>
            <a:r>
              <a:rPr lang="en-US" sz="1200" b="0" i="0" kern="1200" dirty="0">
                <a:solidFill>
                  <a:schemeClr val="tx1"/>
                </a:solidFill>
                <a:effectLst/>
                <a:latin typeface="+mn-lt"/>
                <a:ea typeface="+mn-ea"/>
                <a:cs typeface="+mn-cs"/>
              </a:rPr>
              <a:t>. A convincing persuasive presentation offers a solution to a controversy, disagreement or problem.</a:t>
            </a:r>
          </a:p>
          <a:p>
            <a:pPr fontAlgn="base"/>
            <a:endParaRPr lang="en-US" sz="1200" b="0" i="0" kern="1200" dirty="0">
              <a:solidFill>
                <a:schemeClr val="tx1"/>
              </a:solidFill>
              <a:effectLst/>
              <a:latin typeface="+mn-lt"/>
              <a:ea typeface="+mn-ea"/>
              <a:cs typeface="+mn-cs"/>
            </a:endParaRPr>
          </a:p>
          <a:p>
            <a:pPr fontAlgn="base"/>
            <a:r>
              <a:rPr lang="en-US" dirty="0"/>
              <a:t>Decision-making</a:t>
            </a:r>
            <a:r>
              <a:rPr lang="en-US" baseline="0" dirty="0"/>
              <a:t> - </a:t>
            </a:r>
            <a:r>
              <a:rPr lang="en-US" sz="1200" b="0" i="0" kern="1200" dirty="0">
                <a:solidFill>
                  <a:schemeClr val="tx1"/>
                </a:solidFill>
                <a:effectLst/>
                <a:latin typeface="+mn-lt"/>
                <a:ea typeface="+mn-ea"/>
                <a:cs typeface="+mn-cs"/>
              </a:rPr>
              <a:t>Your purpose in a decision-making presentation is to move your audience to take your suggested action. You can do this by:</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Gaining attention with a personal story that illustrates the problem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Showing the need to solve the problem and illustrating it with an example that 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common</a:t>
            </a:r>
            <a:r>
              <a:rPr lang="en-US" sz="1200" b="0" i="0" kern="1200" baseline="0" dirty="0">
                <a:solidFill>
                  <a:schemeClr val="tx1"/>
                </a:solidFill>
                <a:effectLst/>
                <a:latin typeface="+mn-lt"/>
                <a:ea typeface="+mn-ea"/>
                <a:cs typeface="+mn-cs"/>
              </a:rPr>
              <a:t> to most individuals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Describing your solution to bring a satisfactory resolution to the problem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Comparing/contrasting the two worlds with the problem solved and unsolved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Calling the audience to action to help solve the problem and provide them a way to be part of the solution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06220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Tired</a:t>
            </a:r>
            <a:r>
              <a:rPr lang="en-US" baseline="0" dirty="0"/>
              <a:t> of PowerPoint™? Try these FREE presentation tools to present research, information, how-to, and much more.</a:t>
            </a:r>
          </a:p>
          <a:p>
            <a:br>
              <a:rPr lang="en-US" baseline="0" dirty="0"/>
            </a:br>
            <a:r>
              <a:rPr lang="en-US" baseline="0" dirty="0"/>
              <a:t>Presentation tools will:</a:t>
            </a:r>
          </a:p>
          <a:p>
            <a:pPr>
              <a:buFont typeface="Arial" pitchFamily="34" charset="0"/>
              <a:buChar char="•"/>
            </a:pPr>
            <a:r>
              <a:rPr lang="en-US" dirty="0"/>
              <a:t> Enhance lessons</a:t>
            </a:r>
          </a:p>
          <a:p>
            <a:pPr>
              <a:buFont typeface="Arial" pitchFamily="34" charset="0"/>
              <a:buChar char="•"/>
            </a:pPr>
            <a:r>
              <a:rPr lang="en-US" dirty="0"/>
              <a:t> Challenge students</a:t>
            </a:r>
          </a:p>
          <a:p>
            <a:pPr>
              <a:buFont typeface="Arial" pitchFamily="34" charset="0"/>
              <a:buChar char="•"/>
            </a:pPr>
            <a:r>
              <a:rPr lang="en-US" dirty="0"/>
              <a:t> Utilize technology</a:t>
            </a:r>
          </a:p>
          <a:p>
            <a:pPr>
              <a:buFont typeface="Arial" pitchFamily="34" charset="0"/>
              <a:buChar char="•"/>
            </a:pPr>
            <a:r>
              <a:rPr lang="en-US" dirty="0"/>
              <a:t> Encourage creativity</a:t>
            </a:r>
          </a:p>
          <a:p>
            <a:pPr>
              <a:buFont typeface="Arial" pitchFamily="34" charset="0"/>
              <a:buChar char="•"/>
            </a:pPr>
            <a:r>
              <a:rPr lang="en-US" dirty="0"/>
              <a:t> Prepare for 21</a:t>
            </a:r>
            <a:r>
              <a:rPr lang="en-US" baseline="30000" dirty="0"/>
              <a:t>st</a:t>
            </a:r>
            <a:r>
              <a:rPr lang="en-US" dirty="0"/>
              <a:t> century learning skills</a:t>
            </a:r>
          </a:p>
          <a:p>
            <a:pPr>
              <a:buFont typeface="Arial" pitchFamily="34" charset="0"/>
              <a:buChar char="•"/>
            </a:pPr>
            <a:r>
              <a:rPr lang="en-US" dirty="0"/>
              <a:t> Promote rigor</a:t>
            </a:r>
          </a:p>
          <a:p>
            <a:endParaRPr lang="en-US" dirty="0"/>
          </a:p>
          <a:p>
            <a:r>
              <a:rPr lang="en-US" dirty="0"/>
              <a:t>Since many of you have probably</a:t>
            </a:r>
            <a:r>
              <a:rPr lang="en-US" baseline="0" dirty="0"/>
              <a:t> created a PowerPoint™ presentation, we are going to exclude it as one of your options. You will be researching multimedia presentation tools later in the lesson. I want you to expand your knowledge by researching and creating a new multimedia presentation tool.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95541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 - Background noise, if evident, is not distracting and sound effects are appropriate; volume of voice and music are balanced so each can be easily heard; and volume is consistent.</a:t>
            </a:r>
          </a:p>
          <a:p>
            <a:endParaRPr lang="en-US" dirty="0"/>
          </a:p>
          <a:p>
            <a:r>
              <a:rPr lang="en-US" dirty="0"/>
              <a:t>Citations - The producer(s) and other key individuals responsible for this work are identified along with the date of creation.</a:t>
            </a:r>
            <a:r>
              <a:rPr lang="en-US" baseline="0" dirty="0"/>
              <a:t> A</a:t>
            </a:r>
            <a:r>
              <a:rPr lang="en-US" dirty="0"/>
              <a:t>ll media/information used as part of this work is original or the copyright owner has granted permission for its use and proper citations are used, including identifying any TEA contract or grant used to fund the work. Student work and participation in products are appropriately cited.</a:t>
            </a:r>
          </a:p>
          <a:p>
            <a:endParaRPr lang="en-US" dirty="0"/>
          </a:p>
          <a:p>
            <a:r>
              <a:rPr lang="en-US" dirty="0"/>
              <a:t>Conventions - No syntax or grammatical errors are evident. </a:t>
            </a:r>
            <a:r>
              <a:rPr lang="en-US" sz="1200" b="0" i="0" kern="1200" dirty="0">
                <a:solidFill>
                  <a:schemeClr val="tx1"/>
                </a:solidFill>
                <a:effectLst/>
                <a:latin typeface="+mn-lt"/>
                <a:ea typeface="+mn-ea"/>
                <a:cs typeface="+mn-cs"/>
              </a:rPr>
              <a:t>Was the text free of errors in grammar, spelling and usage? Had the presenter edited carefully, or were there sloppy errors?</a:t>
            </a:r>
            <a:endParaRPr lang="en-US" dirty="0"/>
          </a:p>
          <a:p>
            <a:endParaRPr lang="en-US" dirty="0"/>
          </a:p>
          <a:p>
            <a:r>
              <a:rPr lang="en-US" dirty="0"/>
              <a:t>Focus - The resource states its main focus and fulfills that focus in a concise and well-organized manner. </a:t>
            </a:r>
          </a:p>
          <a:p>
            <a:endParaRPr lang="en-US" dirty="0"/>
          </a:p>
          <a:p>
            <a:r>
              <a:rPr lang="en-US" dirty="0"/>
              <a:t>Organization - </a:t>
            </a:r>
            <a:r>
              <a:rPr lang="en-US" sz="1200" b="0" i="0" kern="1200" dirty="0">
                <a:solidFill>
                  <a:schemeClr val="tx1"/>
                </a:solidFill>
                <a:effectLst/>
                <a:latin typeface="+mn-lt"/>
                <a:ea typeface="+mn-ea"/>
                <a:cs typeface="+mn-cs"/>
              </a:rPr>
              <a:t>Are the slides presented in an order that makes logical sense and supports the </a:t>
            </a:r>
            <a:r>
              <a:rPr lang="en-US" sz="1200" b="0" i="1" kern="1200" dirty="0">
                <a:solidFill>
                  <a:schemeClr val="tx1"/>
                </a:solidFill>
                <a:effectLst/>
                <a:latin typeface="+mn-lt"/>
                <a:ea typeface="+mn-ea"/>
                <a:cs typeface="+mn-cs"/>
              </a:rPr>
              <a:t>focus</a:t>
            </a:r>
            <a:r>
              <a:rPr lang="en-US" sz="1200" b="0" i="0" kern="1200" dirty="0">
                <a:solidFill>
                  <a:schemeClr val="tx1"/>
                </a:solidFill>
                <a:effectLst/>
                <a:latin typeface="+mn-lt"/>
                <a:ea typeface="+mn-ea"/>
                <a:cs typeface="+mn-cs"/>
              </a:rPr>
              <a:t> of the presentation? Is the overall plan of the presentation obvious and constant? Is the information on each slide presented in a common-sense manner, with clear titles, headings, paragraphs and bulleted or numbered lists?</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156642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skills - Length and pace of presentation are appropriate to the audience; narration is clear, well-rehearsed, and engaging; and any audio and video elements are balanced and appropriate.</a:t>
            </a:r>
          </a:p>
          <a:p>
            <a:endParaRPr lang="en-US" dirty="0"/>
          </a:p>
          <a:p>
            <a:r>
              <a:rPr lang="en-US" dirty="0"/>
              <a:t>Statewide relevance - The resource has statewide applicability, interest and/or educational relevance. The resource may include material about a locality but also has appeal. As an educator in Texas,</a:t>
            </a:r>
            <a:r>
              <a:rPr lang="en-US" baseline="0" dirty="0"/>
              <a:t> your multimedia presentations should be aligned with the Texas TEKS.</a:t>
            </a:r>
          </a:p>
          <a:p>
            <a:r>
              <a:rPr lang="en-US" dirty="0"/>
              <a:t> </a:t>
            </a:r>
          </a:p>
          <a:p>
            <a:r>
              <a:rPr lang="en-US" dirty="0"/>
              <a:t>Style – The purpose of your presentation</a:t>
            </a:r>
            <a:r>
              <a:rPr lang="en-US" baseline="0" dirty="0"/>
              <a:t> will determine the style. Will it be informative, instructional, attention-gaining, persuasive or decision-making?</a:t>
            </a:r>
          </a:p>
          <a:p>
            <a:endParaRPr lang="en-US" dirty="0"/>
          </a:p>
          <a:p>
            <a:r>
              <a:rPr lang="en-US" dirty="0"/>
              <a:t>Support</a:t>
            </a:r>
            <a:r>
              <a:rPr lang="en-US" baseline="0" dirty="0"/>
              <a:t> and elaboration - Information is accurate and audience appropriate, important and/or relevant information is imparted, experts and examples are referenced when appropriate and any potential bias is identified. </a:t>
            </a:r>
          </a:p>
          <a:p>
            <a:endParaRPr lang="en-US" dirty="0"/>
          </a:p>
          <a:p>
            <a:r>
              <a:rPr lang="en-US" dirty="0"/>
              <a:t>Video (if</a:t>
            </a:r>
            <a:r>
              <a:rPr lang="en-US" baseline="0" dirty="0"/>
              <a:t> applicable) - The video is clear and consistent, transitions are smooth and lighting is consistent. </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721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Result: the audience will receive the message from you, rather than read it off the screen.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925413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Option A</a:t>
            </a:r>
            <a:r>
              <a:rPr lang="en-US" sz="1200" kern="1200" dirty="0">
                <a:solidFill>
                  <a:schemeClr val="tx1"/>
                </a:solidFill>
                <a:effectLst/>
                <a:latin typeface="+mn-lt"/>
                <a:ea typeface="+mn-ea"/>
                <a:cs typeface="+mn-cs"/>
              </a:rPr>
              <a:t> (Use this option whenever possible as it’s much cleaner than Option 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clause introduces the list; therefore it ends with a colon, and the list has either no punctuation (if made of words or phrases) or appropriate punctuation (if made of sentences).  The items in the list are capitalized.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enjoy all of the following:</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Writing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Solitude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following questions should be considered when deciding whether or not to sing:</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you carry a tune?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your singing harm yourself or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your singing make the dogs howl?</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54080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Option 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not always possible to bring the introduction of a list to a full grammatical stop.  If the items in the list complete the clause of the introduction, then do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use a colon and do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capitalize the items in the list, but </a:t>
            </a:r>
            <a:r>
              <a:rPr lang="en-US" sz="1200" b="1"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 use appropriate end punctuation (usually a semi-colon) after each item.  (Your computer will try to make you capitalize; don’t give 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will never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coach a softball team;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scuba dive;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eat insects, even chocolate-covered ones; 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date Tom Cruise.</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307372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students for input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makes a good presentation.</a:t>
            </a:r>
            <a:r>
              <a:rPr lang="en-US" sz="1200" kern="1200" baseline="0" dirty="0">
                <a:solidFill>
                  <a:schemeClr val="tx1"/>
                </a:solidFill>
                <a:effectLst/>
                <a:latin typeface="+mn-lt"/>
                <a:ea typeface="+mn-ea"/>
                <a:cs typeface="+mn-cs"/>
              </a:rPr>
              <a:t> You may assign a scribe to write the points on the board.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56648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students for input on what makes a bad presentation.</a:t>
            </a:r>
            <a:r>
              <a:rPr lang="en-US" sz="1200" kern="1200" baseline="0" dirty="0">
                <a:solidFill>
                  <a:schemeClr val="tx1"/>
                </a:solidFill>
                <a:effectLst/>
                <a:latin typeface="+mn-lt"/>
                <a:ea typeface="+mn-ea"/>
                <a:cs typeface="+mn-cs"/>
              </a:rPr>
              <a:t> You may assign a scribe to write the points on the board.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73619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Presentation Bad/Good Examples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short video of Bad and Good Examples of Presentations.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http://youtu.be/S5c1susCPAE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50518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Teaching is changing in many ways. Technology is one area where the changes occur almost daily. Strategies or equipment that is new today could well be obsolete in a few weeks. It is the responsibility of the teacher to evaluate applications to determine their effectiveness for the ages and abilities of students and the knowledge and skills they support.</a:t>
            </a:r>
          </a:p>
          <a:p>
            <a:pPr fontAlgn="base"/>
            <a:r>
              <a:rPr lang="en-US" sz="1200" b="0" i="0" kern="1200" dirty="0">
                <a:solidFill>
                  <a:schemeClr val="tx1"/>
                </a:solidFill>
                <a:effectLst/>
                <a:latin typeface="+mn-lt"/>
                <a:ea typeface="+mn-ea"/>
                <a:cs typeface="+mn-cs"/>
              </a:rPr>
              <a:t>Technology can improve education in many ways by:</a:t>
            </a:r>
          </a:p>
          <a:p>
            <a:pPr fontAlgn="base"/>
            <a:endParaRPr lang="en-US" sz="1200" b="0" i="0" kern="1200" dirty="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Developing digital learning games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Exposing students to</a:t>
            </a:r>
            <a:r>
              <a:rPr lang="en-US" sz="1200" b="0" i="0" kern="1200" baseline="0" dirty="0">
                <a:solidFill>
                  <a:schemeClr val="tx1"/>
                </a:solidFill>
                <a:effectLst/>
                <a:latin typeface="+mn-lt"/>
                <a:ea typeface="+mn-ea"/>
                <a:cs typeface="+mn-cs"/>
              </a:rPr>
              <a:t> real world relevance</a:t>
            </a:r>
            <a:endParaRPr lang="en-US" sz="1200" b="0" i="0" kern="1200" dirty="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Making class web pages and web classrooms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Presenting E-books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Providing digital data storage</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Providing digital multimedia for creating presentations and projects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Providing more realistic learning with digital simulations and models</a:t>
            </a:r>
            <a:r>
              <a:rPr lang="en-US" sz="1200" b="0" i="0" kern="1200" baseline="0" dirty="0">
                <a:solidFill>
                  <a:schemeClr val="tx1"/>
                </a:solidFill>
                <a:effectLst/>
                <a:latin typeface="+mn-lt"/>
                <a:ea typeface="+mn-ea"/>
                <a:cs typeface="+mn-cs"/>
              </a:rPr>
              <a:t> and</a:t>
            </a:r>
            <a:r>
              <a:rPr lang="en-US" sz="1200" b="0" i="0" kern="1200" dirty="0">
                <a:solidFill>
                  <a:schemeClr val="tx1"/>
                </a:solidFill>
                <a:effectLst/>
                <a:latin typeface="+mn-lt"/>
                <a:ea typeface="+mn-ea"/>
                <a:cs typeface="+mn-cs"/>
              </a:rPr>
              <a:t> virtual activities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Implementing video-making technology</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87453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all seen and probably created a PowerPoint™ presentation.   S</a:t>
            </a:r>
            <a:r>
              <a:rPr lang="en-US" baseline="0" dirty="0"/>
              <a:t>lide presentations are effective ways to share information, but there are so many other innovative ways to share information.  </a:t>
            </a:r>
          </a:p>
          <a:p>
            <a:endParaRPr lang="en-US" baseline="0" dirty="0"/>
          </a:p>
          <a:p>
            <a:r>
              <a:rPr lang="en-US" baseline="0" dirty="0"/>
              <a:t>Can anyone give me an example of multimedia presentation tools? </a:t>
            </a:r>
          </a:p>
          <a:p>
            <a:r>
              <a:rPr lang="en-US" baseline="0" dirty="0">
                <a:solidFill>
                  <a:srgbClr val="FF0000"/>
                </a:solidFill>
              </a:rPr>
              <a:t>Answers might include:</a:t>
            </a:r>
          </a:p>
          <a:p>
            <a:endParaRPr lang="en-US" baseline="0" dirty="0">
              <a:solidFill>
                <a:srgbClr val="FF0000"/>
              </a:solidFill>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Prezi™</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Snapguide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Glogster</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Blendspace</a:t>
            </a:r>
            <a:r>
              <a:rPr lang="en-US" sz="1200" kern="1200" dirty="0">
                <a:solidFill>
                  <a:schemeClr val="tx1"/>
                </a:solidFill>
                <a:effectLst/>
                <a:latin typeface="+mn-lt"/>
                <a:ea typeface="+mn-ea"/>
                <a:cs typeface="+mn-cs"/>
              </a:rPr>
              <a:t> (formerly called </a:t>
            </a:r>
            <a:r>
              <a:rPr lang="en-US" sz="1200" kern="1200" dirty="0" err="1">
                <a:solidFill>
                  <a:schemeClr val="tx1"/>
                </a:solidFill>
                <a:effectLst/>
                <a:latin typeface="+mn-lt"/>
                <a:ea typeface="+mn-ea"/>
                <a:cs typeface="+mn-cs"/>
              </a:rPr>
              <a:t>Edcanvas</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Vine</a:t>
            </a:r>
          </a:p>
          <a:p>
            <a:endParaRPr lang="en-US" baseline="0" dirty="0"/>
          </a:p>
          <a:p>
            <a:r>
              <a:rPr lang="en-US" baseline="0" dirty="0"/>
              <a:t>How are they effective in conveying information?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98659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is Multimedia?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Stop Motion in MMD211 Creative Thinking Class.</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http://youtu.be/Xs8mhLDKnJg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99719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Bloom’s taxonomy was developed in the 1950’s and is still used today to categorize ways of learning and thinking in a hierarchical structure. </a:t>
            </a:r>
            <a:r>
              <a:rPr lang="en-US" dirty="0"/>
              <a:t>During the 1990's, a former student of Bloom's, </a:t>
            </a:r>
            <a:r>
              <a:rPr lang="en-US" dirty="0" err="1"/>
              <a:t>Lorin</a:t>
            </a:r>
            <a:r>
              <a:rPr lang="en-US" dirty="0"/>
              <a:t> Anderson, led a new assembly which met for the purpose of updating the taxonomy, hoping to add relevance for 21st century students and teachers. </a:t>
            </a:r>
            <a:r>
              <a:rPr lang="en-US" sz="1200" b="0" i="0" kern="1200" dirty="0">
                <a:solidFill>
                  <a:schemeClr val="tx1"/>
                </a:solidFill>
                <a:effectLst/>
                <a:latin typeface="+mn-lt"/>
                <a:ea typeface="+mn-ea"/>
                <a:cs typeface="+mn-cs"/>
              </a:rPr>
              <a:t>Bloom’s Taxonomy lends itself to multimedia presentations</a:t>
            </a:r>
            <a:r>
              <a:rPr lang="en-US" sz="1200" b="0" i="0" kern="1200" baseline="0" dirty="0">
                <a:solidFill>
                  <a:schemeClr val="tx1"/>
                </a:solidFill>
                <a:effectLst/>
                <a:latin typeface="+mn-lt"/>
                <a:ea typeface="+mn-ea"/>
                <a:cs typeface="+mn-cs"/>
              </a:rPr>
              <a:t> to enhance cognitive development.</a:t>
            </a:r>
          </a:p>
          <a:p>
            <a:pPr fontAlgn="base"/>
            <a:endParaRPr lang="en-US" sz="1200" b="0" i="0" kern="1200" baseline="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Remembering</a:t>
            </a:r>
            <a:r>
              <a:rPr lang="en-US" sz="1200" b="0" i="0" kern="1200" dirty="0">
                <a:solidFill>
                  <a:schemeClr val="tx1"/>
                </a:solidFill>
                <a:effectLst/>
                <a:latin typeface="+mn-lt"/>
                <a:ea typeface="+mn-ea"/>
                <a:cs typeface="+mn-cs"/>
              </a:rPr>
              <a:t>: Retrieving, recognizing and recalling relevant knowledge from long-term memory.</a:t>
            </a:r>
          </a:p>
          <a:p>
            <a:r>
              <a:rPr lang="en-US" sz="1200" b="1" i="0" kern="1200" dirty="0">
                <a:solidFill>
                  <a:schemeClr val="tx1"/>
                </a:solidFill>
                <a:effectLst/>
                <a:latin typeface="+mn-lt"/>
                <a:ea typeface="+mn-ea"/>
                <a:cs typeface="+mn-cs"/>
              </a:rPr>
              <a:t>Understanding</a:t>
            </a:r>
            <a:r>
              <a:rPr lang="en-US" sz="1200" b="0" i="0" kern="1200" dirty="0">
                <a:solidFill>
                  <a:schemeClr val="tx1"/>
                </a:solidFill>
                <a:effectLst/>
                <a:latin typeface="+mn-lt"/>
                <a:ea typeface="+mn-ea"/>
                <a:cs typeface="+mn-cs"/>
              </a:rPr>
              <a:t>: Constructing meaning from oral, written and graphic messages through interpreting, exemplifying, classifying, summarizing, inferring, comparing and explaining.</a:t>
            </a:r>
          </a:p>
          <a:p>
            <a:r>
              <a:rPr lang="en-US" sz="1200" b="1" i="0" kern="1200" dirty="0">
                <a:solidFill>
                  <a:schemeClr val="tx1"/>
                </a:solidFill>
                <a:effectLst/>
                <a:latin typeface="+mn-lt"/>
                <a:ea typeface="+mn-ea"/>
                <a:cs typeface="+mn-cs"/>
              </a:rPr>
              <a:t>Applying</a:t>
            </a:r>
            <a:r>
              <a:rPr lang="en-US" sz="1200" b="0" i="0" kern="1200" dirty="0">
                <a:solidFill>
                  <a:schemeClr val="tx1"/>
                </a:solidFill>
                <a:effectLst/>
                <a:latin typeface="+mn-lt"/>
                <a:ea typeface="+mn-ea"/>
                <a:cs typeface="+mn-cs"/>
              </a:rPr>
              <a:t>: Carrying out or using a procedure through executing or implementing.</a:t>
            </a:r>
          </a:p>
          <a:p>
            <a:r>
              <a:rPr lang="en-US" sz="1200" b="1" i="0" kern="1200" dirty="0">
                <a:solidFill>
                  <a:schemeClr val="tx1"/>
                </a:solidFill>
                <a:effectLst/>
                <a:latin typeface="+mn-lt"/>
                <a:ea typeface="+mn-ea"/>
                <a:cs typeface="+mn-cs"/>
              </a:rPr>
              <a:t>Analyzing</a:t>
            </a:r>
            <a:r>
              <a:rPr lang="en-US" sz="1200" b="0" i="0" kern="1200" dirty="0">
                <a:solidFill>
                  <a:schemeClr val="tx1"/>
                </a:solidFill>
                <a:effectLst/>
                <a:latin typeface="+mn-lt"/>
                <a:ea typeface="+mn-ea"/>
                <a:cs typeface="+mn-cs"/>
              </a:rPr>
              <a:t>: Breaking material into constituent parts, determining how the parts relate to one another and to an overall structure or purpose through differentiating, organizing and attributing.</a:t>
            </a:r>
          </a:p>
          <a:p>
            <a:r>
              <a:rPr lang="en-US" sz="1200" b="1" i="0" kern="1200" dirty="0">
                <a:solidFill>
                  <a:schemeClr val="tx1"/>
                </a:solidFill>
                <a:effectLst/>
                <a:latin typeface="+mn-lt"/>
                <a:ea typeface="+mn-ea"/>
                <a:cs typeface="+mn-cs"/>
              </a:rPr>
              <a:t>Evaluating</a:t>
            </a:r>
            <a:r>
              <a:rPr lang="en-US" sz="1200" b="0" i="0" kern="1200" dirty="0">
                <a:solidFill>
                  <a:schemeClr val="tx1"/>
                </a:solidFill>
                <a:effectLst/>
                <a:latin typeface="+mn-lt"/>
                <a:ea typeface="+mn-ea"/>
                <a:cs typeface="+mn-cs"/>
              </a:rPr>
              <a:t>: Making judgments based on criteria and standards through checking and critiquing.</a:t>
            </a:r>
          </a:p>
          <a:p>
            <a:r>
              <a:rPr lang="en-US" sz="1200" b="1" i="0" kern="1200" dirty="0">
                <a:solidFill>
                  <a:schemeClr val="tx1"/>
                </a:solidFill>
                <a:effectLst/>
                <a:latin typeface="+mn-lt"/>
                <a:ea typeface="+mn-ea"/>
                <a:cs typeface="+mn-cs"/>
              </a:rPr>
              <a:t>Creating</a:t>
            </a:r>
            <a:r>
              <a:rPr lang="en-US" sz="1200" b="0" i="0" kern="1200" dirty="0">
                <a:solidFill>
                  <a:schemeClr val="tx1"/>
                </a:solidFill>
                <a:effectLst/>
                <a:latin typeface="+mn-lt"/>
                <a:ea typeface="+mn-ea"/>
                <a:cs typeface="+mn-cs"/>
              </a:rPr>
              <a:t>: Putting elements together to form a coherent or functional whole; reorganizing elements into a new pattern or structure through generating, planning or producing.</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Using the pyramid, describe how a multimedia presentation</a:t>
            </a:r>
            <a:r>
              <a:rPr lang="en-US" sz="1200" b="0" i="0" kern="1200" baseline="0" dirty="0">
                <a:solidFill>
                  <a:schemeClr val="tx1"/>
                </a:solidFill>
                <a:effectLst/>
                <a:latin typeface="+mn-lt"/>
                <a:ea typeface="+mn-ea"/>
                <a:cs typeface="+mn-cs"/>
              </a:rPr>
              <a:t> could touch on all the components.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66707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What words from Bloom’s Digital Taxonomy map could apply to a multimedia presentation?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Andrew Church</a:t>
            </a:r>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Bloom’s Digital Taxonomy Map</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http://edorigami.wikispaces.com/Bloom%27s+Digital+Taxonomy</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50308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m</a:t>
            </a:r>
            <a:r>
              <a:rPr lang="en-US" sz="1200" b="0" i="0" kern="1200" dirty="0">
                <a:solidFill>
                  <a:schemeClr val="tx1"/>
                </a:solidFill>
                <a:effectLst/>
                <a:latin typeface="+mn-lt"/>
                <a:ea typeface="+mn-ea"/>
                <a:cs typeface="+mn-cs"/>
              </a:rPr>
              <a:t>ultimedia</a:t>
            </a:r>
            <a:r>
              <a:rPr lang="en-US" sz="1200" b="0" i="0" kern="1200" baseline="0" dirty="0">
                <a:solidFill>
                  <a:schemeClr val="tx1"/>
                </a:solidFill>
                <a:effectLst/>
                <a:latin typeface="+mn-lt"/>
                <a:ea typeface="+mn-ea"/>
                <a:cs typeface="+mn-cs"/>
              </a:rPr>
              <a:t> presentation</a:t>
            </a:r>
            <a:r>
              <a:rPr lang="en-US" sz="1200" b="0" i="0" kern="1200" dirty="0">
                <a:solidFill>
                  <a:schemeClr val="tx1"/>
                </a:solidFill>
                <a:effectLst/>
                <a:latin typeface="+mn-lt"/>
                <a:ea typeface="+mn-ea"/>
                <a:cs typeface="+mn-cs"/>
              </a:rPr>
              <a:t> might be a good provision to use to organize groups of educational materials for each unit that you teach. It is a good reviewing</a:t>
            </a:r>
            <a:r>
              <a:rPr lang="en-US" sz="1200" b="0" i="0" kern="1200" baseline="0" dirty="0">
                <a:solidFill>
                  <a:schemeClr val="tx1"/>
                </a:solidFill>
                <a:effectLst/>
                <a:latin typeface="+mn-lt"/>
                <a:ea typeface="+mn-ea"/>
                <a:cs typeface="+mn-cs"/>
              </a:rPr>
              <a:t> tool and could be used for students that are absent.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As you work in a department with other teachers, you might have an opportunity to co-teach or collaborate with them. Multimedia presentations are a good venue for that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You could also share your presentations with parents as a reinforcement to their children’s education.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34889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significant point about communication in the classroom is for students to differentiate between personal communication and professional communication. It is very important for students to communicate with correct grammar, punctuation and spelling as they are a part of the education profession. They should also avoid using inappropriate words and phrases around children and other students. This class is an excellent place for them to apply what they have been learning in English classes.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When teachers talk with students, the</a:t>
            </a:r>
            <a:r>
              <a:rPr lang="en-US" sz="1200" b="0" i="0" kern="1200" baseline="0" dirty="0">
                <a:solidFill>
                  <a:schemeClr val="tx1"/>
                </a:solidFill>
                <a:effectLst/>
                <a:latin typeface="+mn-lt"/>
                <a:ea typeface="+mn-ea"/>
                <a:cs typeface="+mn-cs"/>
              </a:rPr>
              <a:t> conversation</a:t>
            </a:r>
            <a:r>
              <a:rPr lang="en-US" sz="1200" b="0" i="0" kern="1200" dirty="0">
                <a:solidFill>
                  <a:schemeClr val="tx1"/>
                </a:solidFill>
                <a:effectLst/>
                <a:latin typeface="+mn-lt"/>
                <a:ea typeface="+mn-ea"/>
                <a:cs typeface="+mn-cs"/>
              </a:rPr>
              <a:t> needs be developmentally appropriate and at the correct level of understanding for each student in the class.</a:t>
            </a:r>
          </a:p>
          <a:p>
            <a:pPr fontAlgn="base"/>
            <a:r>
              <a:rPr lang="en-US" sz="1200" b="0" i="0" kern="1200" dirty="0">
                <a:solidFill>
                  <a:schemeClr val="tx1"/>
                </a:solidFill>
                <a:effectLst/>
                <a:latin typeface="+mn-lt"/>
                <a:ea typeface="+mn-ea"/>
                <a:cs typeface="+mn-cs"/>
              </a:rPr>
              <a:t>Classroom interactions between students and teachers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student to student should encourage language and mental development.</a:t>
            </a:r>
          </a:p>
          <a:p>
            <a:pPr fontAlgn="base"/>
            <a:r>
              <a:rPr lang="en-US" sz="1200" b="0" i="0" kern="1200" dirty="0">
                <a:solidFill>
                  <a:schemeClr val="tx1"/>
                </a:solidFill>
                <a:effectLst/>
                <a:latin typeface="+mn-lt"/>
                <a:ea typeface="+mn-ea"/>
                <a:cs typeface="+mn-cs"/>
              </a:rPr>
              <a:t>Teachers should consider different types of intelligences and learning styles when communicating in the classroom.</a:t>
            </a:r>
          </a:p>
          <a:p>
            <a:pPr fontAlgn="base"/>
            <a:r>
              <a:rPr lang="en-US" sz="1200" b="0" i="0" kern="1200" dirty="0">
                <a:solidFill>
                  <a:schemeClr val="tx1"/>
                </a:solidFill>
                <a:effectLst/>
                <a:latin typeface="+mn-lt"/>
                <a:ea typeface="+mn-ea"/>
                <a:cs typeface="+mn-cs"/>
              </a:rPr>
              <a:t>Teachers and students continue to be challenged by the integration of different languages and cultures and the effect they have on classroom dynamics, understanding and learning.</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018255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S5c1susCPA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tafeonline.org/?page=CompetitiveEvents" TargetMode="External"/><Relationship Id="rId2" Type="http://schemas.openxmlformats.org/officeDocument/2006/relationships/hyperlink" Target="http://edorigami.wikispaces.com/Bloom%27s+Digital+Taxonomy"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S5c1susCPAE" TargetMode="External"/><Relationship Id="rId2" Type="http://schemas.openxmlformats.org/officeDocument/2006/relationships/hyperlink" Target="http://youtu.be/Xs8mhLDKnJ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Xs8mhLDKnJ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36136" y="1541465"/>
            <a:ext cx="7462935" cy="3413772"/>
          </a:xfrm>
        </p:spPr>
        <p:txBody>
          <a:bodyPr>
            <a:normAutofit fontScale="90000"/>
          </a:bodyPr>
          <a:lstStyle/>
          <a:p>
            <a:r>
              <a:rPr lang="en-US" sz="6000" dirty="0"/>
              <a:t>Developing Effective Instructional Multimedia Presentations:</a:t>
            </a:r>
            <a:br>
              <a:rPr lang="en-US" sz="6000" dirty="0"/>
            </a:br>
            <a:r>
              <a:rPr lang="en-US" sz="6000" dirty="0"/>
              <a:t>The Good, Bad and Ugly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B54F-B99D-4A99-862F-CA81C23291AC}"/>
              </a:ext>
            </a:extLst>
          </p:cNvPr>
          <p:cNvSpPr>
            <a:spLocks noGrp="1"/>
          </p:cNvSpPr>
          <p:nvPr>
            <p:ph type="title"/>
          </p:nvPr>
        </p:nvSpPr>
        <p:spPr/>
        <p:txBody>
          <a:bodyPr/>
          <a:lstStyle/>
          <a:p>
            <a:r>
              <a:rPr lang="en-US" dirty="0"/>
              <a:t>Creating Appropriate Multimedia Presentations</a:t>
            </a:r>
          </a:p>
        </p:txBody>
      </p:sp>
      <p:sp>
        <p:nvSpPr>
          <p:cNvPr id="3" name="Content Placeholder 2">
            <a:extLst>
              <a:ext uri="{FF2B5EF4-FFF2-40B4-BE49-F238E27FC236}">
                <a16:creationId xmlns:a16="http://schemas.microsoft.com/office/drawing/2014/main" id="{2E58E9FB-0E97-47F0-9DC3-E0F0825F321B}"/>
              </a:ext>
            </a:extLst>
          </p:cNvPr>
          <p:cNvSpPr>
            <a:spLocks noGrp="1"/>
          </p:cNvSpPr>
          <p:nvPr>
            <p:ph sz="half" idx="1"/>
          </p:nvPr>
        </p:nvSpPr>
        <p:spPr/>
        <p:txBody>
          <a:bodyPr/>
          <a:lstStyle/>
          <a:p>
            <a:pPr marL="457200" lvl="0" indent="-457200">
              <a:buClr>
                <a:schemeClr val="accent1"/>
              </a:buClr>
              <a:buFont typeface="Open Sans" panose="020B0606030504020204" pitchFamily="34" charset="0"/>
              <a:buChar char="&gt;"/>
            </a:pPr>
            <a:r>
              <a:rPr lang="en-US" sz="2800" dirty="0"/>
              <a:t>How will you analyze the effectiveness of the presentation?</a:t>
            </a:r>
          </a:p>
          <a:p>
            <a:pPr marL="457200" lvl="0" indent="-457200">
              <a:buClr>
                <a:schemeClr val="accent1"/>
              </a:buClr>
              <a:buFont typeface="Open Sans" panose="020B0606030504020204" pitchFamily="34" charset="0"/>
              <a:buChar char="&gt;"/>
            </a:pPr>
            <a:r>
              <a:rPr lang="en-US" sz="2800" dirty="0"/>
              <a:t>Are you going to include multimedia presentations in all your lesson plans?</a:t>
            </a:r>
          </a:p>
          <a:p>
            <a:endParaRPr lang="en-US" dirty="0"/>
          </a:p>
        </p:txBody>
      </p:sp>
      <p:pic>
        <p:nvPicPr>
          <p:cNvPr id="4" name="Picture 3">
            <a:extLst>
              <a:ext uri="{FF2B5EF4-FFF2-40B4-BE49-F238E27FC236}">
                <a16:creationId xmlns:a16="http://schemas.microsoft.com/office/drawing/2014/main" id="{E28641B7-EB52-48C1-A2B5-39FEB0024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6404" y="2279655"/>
            <a:ext cx="4525537" cy="3015847"/>
          </a:xfrm>
          <a:prstGeom prst="rect">
            <a:avLst/>
          </a:prstGeom>
        </p:spPr>
      </p:pic>
    </p:spTree>
    <p:extLst>
      <p:ext uri="{BB962C8B-B14F-4D97-AF65-F5344CB8AC3E}">
        <p14:creationId xmlns:p14="http://schemas.microsoft.com/office/powerpoint/2010/main" val="104452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E62B-45A9-48EA-B98C-A0F0E4AE351F}"/>
              </a:ext>
            </a:extLst>
          </p:cNvPr>
          <p:cNvSpPr>
            <a:spLocks noGrp="1"/>
          </p:cNvSpPr>
          <p:nvPr>
            <p:ph type="title"/>
          </p:nvPr>
        </p:nvSpPr>
        <p:spPr/>
        <p:txBody>
          <a:bodyPr/>
          <a:lstStyle/>
          <a:p>
            <a:r>
              <a:rPr lang="en-US" dirty="0"/>
              <a:t>Instructional Uses of Multimedia Presentations</a:t>
            </a:r>
          </a:p>
        </p:txBody>
      </p:sp>
      <p:sp>
        <p:nvSpPr>
          <p:cNvPr id="3" name="Content Placeholder 2">
            <a:extLst>
              <a:ext uri="{FF2B5EF4-FFF2-40B4-BE49-F238E27FC236}">
                <a16:creationId xmlns:a16="http://schemas.microsoft.com/office/drawing/2014/main" id="{B7AD2272-978B-423B-8516-C39102C51C3E}"/>
              </a:ext>
            </a:extLst>
          </p:cNvPr>
          <p:cNvSpPr>
            <a:spLocks noGrp="1"/>
          </p:cNvSpPr>
          <p:nvPr>
            <p:ph sz="half" idx="1"/>
          </p:nvPr>
        </p:nvSpPr>
        <p:spPr/>
        <p:txBody>
          <a:bodyPr/>
          <a:lstStyle/>
          <a:p>
            <a:pPr marL="457200" indent="-457200">
              <a:lnSpc>
                <a:spcPct val="110000"/>
              </a:lnSpc>
              <a:spcBef>
                <a:spcPts val="0"/>
              </a:spcBef>
              <a:buClr>
                <a:schemeClr val="accent1"/>
              </a:buClr>
              <a:buFont typeface="Open Sans" panose="020B0606030504020204" pitchFamily="34" charset="0"/>
              <a:buChar char="&gt;"/>
            </a:pPr>
            <a:r>
              <a:rPr lang="en-US" sz="2800" dirty="0"/>
              <a:t>Determine and extract key ideas and information</a:t>
            </a:r>
          </a:p>
          <a:p>
            <a:pPr marL="457200" indent="-457200">
              <a:lnSpc>
                <a:spcPct val="150000"/>
              </a:lnSpc>
              <a:buClr>
                <a:schemeClr val="accent1"/>
              </a:buClr>
              <a:buFont typeface="Open Sans" panose="020B0606030504020204" pitchFamily="34" charset="0"/>
              <a:buChar char="&gt;"/>
            </a:pPr>
            <a:r>
              <a:rPr lang="en-US" sz="2800" dirty="0"/>
              <a:t>Introduce new information</a:t>
            </a:r>
          </a:p>
          <a:p>
            <a:pPr marL="457200" indent="-457200">
              <a:lnSpc>
                <a:spcPct val="150000"/>
              </a:lnSpc>
              <a:buClr>
                <a:schemeClr val="accent1"/>
              </a:buClr>
              <a:buFont typeface="Open Sans" panose="020B0606030504020204" pitchFamily="34" charset="0"/>
              <a:buChar char="&gt;"/>
            </a:pPr>
            <a:r>
              <a:rPr lang="en-US" sz="2800" dirty="0"/>
              <a:t>Outline topics or chapters</a:t>
            </a:r>
          </a:p>
          <a:p>
            <a:pPr marL="457200" indent="-457200">
              <a:lnSpc>
                <a:spcPct val="150000"/>
              </a:lnSpc>
              <a:buClr>
                <a:schemeClr val="accent1"/>
              </a:buClr>
              <a:buFont typeface="Open Sans" panose="020B0606030504020204" pitchFamily="34" charset="0"/>
              <a:buChar char="&gt;"/>
            </a:pPr>
            <a:r>
              <a:rPr lang="en-US" sz="2800" dirty="0"/>
              <a:t>Comprehend information</a:t>
            </a:r>
          </a:p>
          <a:p>
            <a:pPr marL="457200" indent="-457200">
              <a:lnSpc>
                <a:spcPct val="150000"/>
              </a:lnSpc>
              <a:buClr>
                <a:schemeClr val="accent1"/>
              </a:buClr>
              <a:buFont typeface="Open Sans" panose="020B0606030504020204" pitchFamily="34" charset="0"/>
              <a:buChar char="&gt;"/>
            </a:pPr>
            <a:r>
              <a:rPr lang="en-US" sz="2800" dirty="0"/>
              <a:t>Analyze interrelationships between ideas</a:t>
            </a:r>
          </a:p>
          <a:p>
            <a:pPr marL="457200" indent="-457200">
              <a:lnSpc>
                <a:spcPct val="150000"/>
              </a:lnSpc>
              <a:buClr>
                <a:schemeClr val="accent1"/>
              </a:buClr>
              <a:buFont typeface="Open Sans" panose="020B0606030504020204" pitchFamily="34" charset="0"/>
              <a:buChar char="&gt;"/>
            </a:pPr>
            <a:r>
              <a:rPr lang="en-US" sz="2800" dirty="0"/>
              <a:t>Used as a test alternate</a:t>
            </a:r>
          </a:p>
          <a:p>
            <a:endParaRPr lang="en-US" dirty="0"/>
          </a:p>
        </p:txBody>
      </p:sp>
    </p:spTree>
    <p:extLst>
      <p:ext uri="{BB962C8B-B14F-4D97-AF65-F5344CB8AC3E}">
        <p14:creationId xmlns:p14="http://schemas.microsoft.com/office/powerpoint/2010/main" val="274590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85AC-92D2-45F5-9C31-3BF2D7D96D38}"/>
              </a:ext>
            </a:extLst>
          </p:cNvPr>
          <p:cNvSpPr>
            <a:spLocks noGrp="1"/>
          </p:cNvSpPr>
          <p:nvPr>
            <p:ph type="title"/>
          </p:nvPr>
        </p:nvSpPr>
        <p:spPr/>
        <p:txBody>
          <a:bodyPr/>
          <a:lstStyle/>
          <a:p>
            <a:r>
              <a:rPr lang="en-US" dirty="0"/>
              <a:t>Types of Presentations</a:t>
            </a:r>
          </a:p>
        </p:txBody>
      </p:sp>
      <p:sp>
        <p:nvSpPr>
          <p:cNvPr id="3" name="Content Placeholder 2">
            <a:extLst>
              <a:ext uri="{FF2B5EF4-FFF2-40B4-BE49-F238E27FC236}">
                <a16:creationId xmlns:a16="http://schemas.microsoft.com/office/drawing/2014/main" id="{9518D103-FFCB-4C11-AB17-19A31F5ED3B6}"/>
              </a:ext>
            </a:extLst>
          </p:cNvPr>
          <p:cNvSpPr>
            <a:spLocks noGrp="1"/>
          </p:cNvSpPr>
          <p:nvPr>
            <p:ph sz="half" idx="1"/>
          </p:nvPr>
        </p:nvSpPr>
        <p:spPr/>
        <p:txBody>
          <a:bodyPr/>
          <a:lstStyle/>
          <a:p>
            <a:pPr marL="571500" indent="-571500">
              <a:buClr>
                <a:schemeClr val="accent1"/>
              </a:buClr>
              <a:buFont typeface="Open Sans" panose="020B0606030504020204" pitchFamily="34" charset="0"/>
              <a:buChar char="&gt;"/>
            </a:pPr>
            <a:r>
              <a:rPr lang="en-US" sz="2800" dirty="0"/>
              <a:t>Informative</a:t>
            </a:r>
          </a:p>
          <a:p>
            <a:pPr marL="571500" indent="-571500">
              <a:buClr>
                <a:schemeClr val="accent1"/>
              </a:buClr>
              <a:buFont typeface="Open Sans" panose="020B0606030504020204" pitchFamily="34" charset="0"/>
              <a:buChar char="&gt;"/>
            </a:pPr>
            <a:r>
              <a:rPr lang="en-US" sz="2800" dirty="0"/>
              <a:t>Instructional</a:t>
            </a:r>
          </a:p>
          <a:p>
            <a:pPr marL="571500" indent="-571500">
              <a:buClr>
                <a:schemeClr val="accent1"/>
              </a:buClr>
              <a:buFont typeface="Open Sans" panose="020B0606030504020204" pitchFamily="34" charset="0"/>
              <a:buChar char="&gt;"/>
            </a:pPr>
            <a:r>
              <a:rPr lang="en-US" sz="2800" dirty="0"/>
              <a:t>Attention-gaining</a:t>
            </a:r>
          </a:p>
          <a:p>
            <a:pPr marL="571500" indent="-571500">
              <a:buClr>
                <a:schemeClr val="accent1"/>
              </a:buClr>
              <a:buFont typeface="Open Sans" panose="020B0606030504020204" pitchFamily="34" charset="0"/>
              <a:buChar char="&gt;"/>
            </a:pPr>
            <a:r>
              <a:rPr lang="en-US" sz="2800" dirty="0"/>
              <a:t>Persuasive</a:t>
            </a:r>
          </a:p>
          <a:p>
            <a:pPr marL="571500" indent="-571500">
              <a:buClr>
                <a:schemeClr val="accent1"/>
              </a:buClr>
              <a:buFont typeface="Open Sans" panose="020B0606030504020204" pitchFamily="34" charset="0"/>
              <a:buChar char="&gt;"/>
            </a:pPr>
            <a:r>
              <a:rPr lang="en-US" sz="2800" dirty="0"/>
              <a:t>Decision-making</a:t>
            </a:r>
          </a:p>
          <a:p>
            <a:endParaRPr lang="en-US" dirty="0"/>
          </a:p>
        </p:txBody>
      </p:sp>
    </p:spTree>
    <p:extLst>
      <p:ext uri="{BB962C8B-B14F-4D97-AF65-F5344CB8AC3E}">
        <p14:creationId xmlns:p14="http://schemas.microsoft.com/office/powerpoint/2010/main" val="382456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5494-51AE-4AE5-A60B-600C4D2E2428}"/>
              </a:ext>
            </a:extLst>
          </p:cNvPr>
          <p:cNvSpPr>
            <a:spLocks noGrp="1"/>
          </p:cNvSpPr>
          <p:nvPr>
            <p:ph type="title"/>
          </p:nvPr>
        </p:nvSpPr>
        <p:spPr/>
        <p:txBody>
          <a:bodyPr/>
          <a:lstStyle/>
          <a:p>
            <a:r>
              <a:rPr lang="en-US" dirty="0"/>
              <a:t>Presentation Tools</a:t>
            </a:r>
          </a:p>
        </p:txBody>
      </p:sp>
      <p:sp>
        <p:nvSpPr>
          <p:cNvPr id="3" name="Content Placeholder 2">
            <a:extLst>
              <a:ext uri="{FF2B5EF4-FFF2-40B4-BE49-F238E27FC236}">
                <a16:creationId xmlns:a16="http://schemas.microsoft.com/office/drawing/2014/main" id="{E743E9DC-9F70-412B-88F7-F27C6779DA2B}"/>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Prezi™</a:t>
            </a:r>
          </a:p>
          <a:p>
            <a:pPr marL="457200" indent="-457200">
              <a:buClr>
                <a:schemeClr val="accent1"/>
              </a:buClr>
              <a:buFont typeface="Open Sans" panose="020B0606030504020204" pitchFamily="34" charset="0"/>
              <a:buChar char="&gt;"/>
            </a:pPr>
            <a:r>
              <a:rPr lang="en-US" dirty="0" err="1"/>
              <a:t>Snapguide</a:t>
            </a:r>
            <a:endParaRPr lang="en-US" dirty="0"/>
          </a:p>
          <a:p>
            <a:pPr marL="457200" indent="-457200">
              <a:buClr>
                <a:schemeClr val="accent1"/>
              </a:buClr>
              <a:buFont typeface="Open Sans" panose="020B0606030504020204" pitchFamily="34" charset="0"/>
              <a:buChar char="&gt;"/>
            </a:pPr>
            <a:r>
              <a:rPr lang="en-US" dirty="0" err="1"/>
              <a:t>Glogster</a:t>
            </a:r>
            <a:r>
              <a:rPr lang="en-US" dirty="0"/>
              <a:t>™</a:t>
            </a:r>
          </a:p>
          <a:p>
            <a:pPr marL="457200" indent="-457200">
              <a:buClr>
                <a:schemeClr val="accent1"/>
              </a:buClr>
              <a:buFont typeface="Open Sans" panose="020B0606030504020204" pitchFamily="34" charset="0"/>
              <a:buChar char="&gt;"/>
            </a:pPr>
            <a:r>
              <a:rPr lang="en-US" dirty="0" err="1"/>
              <a:t>Blendspace</a:t>
            </a:r>
            <a:r>
              <a:rPr lang="en-US" dirty="0"/>
              <a:t> (formerly called </a:t>
            </a:r>
            <a:r>
              <a:rPr lang="en-US" dirty="0" err="1"/>
              <a:t>Edcanvas</a:t>
            </a:r>
            <a:r>
              <a:rPr lang="en-US" dirty="0"/>
              <a:t>)</a:t>
            </a:r>
          </a:p>
          <a:p>
            <a:pPr marL="457200" indent="-457200">
              <a:buClr>
                <a:schemeClr val="accent1"/>
              </a:buClr>
              <a:buFont typeface="Open Sans" panose="020B0606030504020204" pitchFamily="34" charset="0"/>
              <a:buChar char="&gt;"/>
            </a:pPr>
            <a:r>
              <a:rPr lang="en-US" dirty="0"/>
              <a:t>Vine</a:t>
            </a:r>
          </a:p>
          <a:p>
            <a:endParaRPr lang="en-US" dirty="0"/>
          </a:p>
        </p:txBody>
      </p:sp>
      <p:sp>
        <p:nvSpPr>
          <p:cNvPr id="4" name="Content Placeholder 3">
            <a:extLst>
              <a:ext uri="{FF2B5EF4-FFF2-40B4-BE49-F238E27FC236}">
                <a16:creationId xmlns:a16="http://schemas.microsoft.com/office/drawing/2014/main" id="{1C74F053-3F28-49F9-B87D-2F2C772F7A39}"/>
              </a:ext>
            </a:extLst>
          </p:cNvPr>
          <p:cNvSpPr>
            <a:spLocks noGrp="1"/>
          </p:cNvSpPr>
          <p:nvPr>
            <p:ph sz="half" idx="10"/>
          </p:nvPr>
        </p:nvSpPr>
        <p:spPr/>
        <p:txBody>
          <a:bodyPr/>
          <a:lstStyle/>
          <a:p>
            <a:r>
              <a:rPr lang="en-US" sz="2800" dirty="0"/>
              <a:t>Will:</a:t>
            </a:r>
          </a:p>
          <a:p>
            <a:pPr marL="457200" indent="-457200">
              <a:buClr>
                <a:schemeClr val="accent1"/>
              </a:buClr>
              <a:buFont typeface="Open Sans" panose="020B0606030504020204" pitchFamily="34" charset="0"/>
              <a:buChar char="&gt;"/>
            </a:pPr>
            <a:r>
              <a:rPr lang="en-US" sz="2800" dirty="0"/>
              <a:t>Enhance lessons</a:t>
            </a:r>
          </a:p>
          <a:p>
            <a:pPr marL="457200" indent="-457200">
              <a:buClr>
                <a:schemeClr val="accent1"/>
              </a:buClr>
              <a:buFont typeface="Open Sans" panose="020B0606030504020204" pitchFamily="34" charset="0"/>
              <a:buChar char="&gt;"/>
            </a:pPr>
            <a:r>
              <a:rPr lang="en-US" sz="2800" dirty="0"/>
              <a:t>Challenge students</a:t>
            </a:r>
          </a:p>
          <a:p>
            <a:pPr marL="457200" indent="-457200">
              <a:buClr>
                <a:schemeClr val="accent1"/>
              </a:buClr>
              <a:buFont typeface="Open Sans" panose="020B0606030504020204" pitchFamily="34" charset="0"/>
              <a:buChar char="&gt;"/>
            </a:pPr>
            <a:r>
              <a:rPr lang="en-US" sz="2800" dirty="0"/>
              <a:t>Utilize technology</a:t>
            </a:r>
          </a:p>
          <a:p>
            <a:pPr marL="457200" indent="-457200">
              <a:buClr>
                <a:schemeClr val="accent1"/>
              </a:buClr>
              <a:buFont typeface="Open Sans" panose="020B0606030504020204" pitchFamily="34" charset="0"/>
              <a:buChar char="&gt;"/>
            </a:pPr>
            <a:r>
              <a:rPr lang="en-US" sz="2800" dirty="0"/>
              <a:t>Encourage creativity</a:t>
            </a:r>
          </a:p>
          <a:p>
            <a:pPr marL="457200" indent="-457200">
              <a:buClr>
                <a:schemeClr val="accent1"/>
              </a:buClr>
              <a:buFont typeface="Open Sans" panose="020B0606030504020204" pitchFamily="34" charset="0"/>
              <a:buChar char="&gt;"/>
            </a:pPr>
            <a:r>
              <a:rPr lang="en-US" sz="2800" dirty="0"/>
              <a:t>Prepare for 21</a:t>
            </a:r>
            <a:r>
              <a:rPr lang="en-US" sz="2800" baseline="30000" dirty="0"/>
              <a:t>st</a:t>
            </a:r>
            <a:r>
              <a:rPr lang="en-US" sz="2800" dirty="0"/>
              <a:t> century learning skills</a:t>
            </a:r>
          </a:p>
          <a:p>
            <a:pPr marL="457200" indent="-457200">
              <a:buClr>
                <a:schemeClr val="accent1"/>
              </a:buClr>
              <a:buFont typeface="Open Sans" panose="020B0606030504020204" pitchFamily="34" charset="0"/>
              <a:buChar char="&gt;"/>
            </a:pPr>
            <a:r>
              <a:rPr lang="en-US" sz="2800" dirty="0"/>
              <a:t>Promote rigor</a:t>
            </a:r>
          </a:p>
          <a:p>
            <a:endParaRPr lang="en-US" dirty="0"/>
          </a:p>
        </p:txBody>
      </p:sp>
    </p:spTree>
    <p:extLst>
      <p:ext uri="{BB962C8B-B14F-4D97-AF65-F5344CB8AC3E}">
        <p14:creationId xmlns:p14="http://schemas.microsoft.com/office/powerpoint/2010/main" val="177360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71E7-CCA5-4353-800C-E54E2BFC481B}"/>
              </a:ext>
            </a:extLst>
          </p:cNvPr>
          <p:cNvSpPr>
            <a:spLocks noGrp="1"/>
          </p:cNvSpPr>
          <p:nvPr>
            <p:ph type="title"/>
          </p:nvPr>
        </p:nvSpPr>
        <p:spPr/>
        <p:txBody>
          <a:bodyPr/>
          <a:lstStyle/>
          <a:p>
            <a:r>
              <a:rPr lang="en-US" dirty="0"/>
              <a:t>Criteria for an Effective Multimedia Presentation</a:t>
            </a:r>
          </a:p>
        </p:txBody>
      </p:sp>
      <p:sp>
        <p:nvSpPr>
          <p:cNvPr id="3" name="Content Placeholder 2">
            <a:extLst>
              <a:ext uri="{FF2B5EF4-FFF2-40B4-BE49-F238E27FC236}">
                <a16:creationId xmlns:a16="http://schemas.microsoft.com/office/drawing/2014/main" id="{46F82114-0F98-4E66-A1DF-6C3EBFE07682}"/>
              </a:ext>
            </a:extLst>
          </p:cNvPr>
          <p:cNvSpPr>
            <a:spLocks noGrp="1"/>
          </p:cNvSpPr>
          <p:nvPr>
            <p:ph sz="half" idx="1"/>
          </p:nvPr>
        </p:nvSpPr>
        <p:spPr/>
        <p:txBody>
          <a:bodyPr/>
          <a:lstStyle/>
          <a:p>
            <a:pPr marL="342900" indent="-342900">
              <a:buClr>
                <a:schemeClr val="accent1"/>
              </a:buClr>
              <a:buFont typeface="Open Sans" panose="020B0606030504020204" pitchFamily="34" charset="0"/>
              <a:buChar char="&gt;"/>
            </a:pPr>
            <a:r>
              <a:rPr lang="en-MY" sz="2800" dirty="0"/>
              <a:t>Audio</a:t>
            </a:r>
          </a:p>
          <a:p>
            <a:pPr marL="342900" indent="-342900">
              <a:buClr>
                <a:schemeClr val="accent1"/>
              </a:buClr>
              <a:buFont typeface="Open Sans" panose="020B0606030504020204" pitchFamily="34" charset="0"/>
              <a:buChar char="&gt;"/>
            </a:pPr>
            <a:r>
              <a:rPr lang="en-MY" sz="2800" dirty="0"/>
              <a:t>Citations</a:t>
            </a:r>
          </a:p>
          <a:p>
            <a:pPr marL="342900" indent="-342900">
              <a:buClr>
                <a:schemeClr val="accent1"/>
              </a:buClr>
              <a:buFont typeface="Open Sans" panose="020B0606030504020204" pitchFamily="34" charset="0"/>
              <a:buChar char="&gt;"/>
            </a:pPr>
            <a:r>
              <a:rPr lang="en-MY" sz="2800" dirty="0"/>
              <a:t>Conventions</a:t>
            </a:r>
          </a:p>
          <a:p>
            <a:pPr marL="342900" indent="-342900">
              <a:buClr>
                <a:schemeClr val="accent1"/>
              </a:buClr>
              <a:buFont typeface="Open Sans" panose="020B0606030504020204" pitchFamily="34" charset="0"/>
              <a:buChar char="&gt;"/>
            </a:pPr>
            <a:r>
              <a:rPr lang="en-MY" sz="2800" dirty="0"/>
              <a:t>Focus</a:t>
            </a:r>
          </a:p>
          <a:p>
            <a:pPr marL="342900" indent="-342900">
              <a:buClr>
                <a:schemeClr val="accent1"/>
              </a:buClr>
              <a:buFont typeface="Open Sans" panose="020B0606030504020204" pitchFamily="34" charset="0"/>
              <a:buChar char="&gt;"/>
            </a:pPr>
            <a:r>
              <a:rPr lang="en-MY" sz="2800" dirty="0"/>
              <a:t>Organization</a:t>
            </a:r>
          </a:p>
          <a:p>
            <a:endParaRPr lang="en-US" dirty="0"/>
          </a:p>
        </p:txBody>
      </p:sp>
      <p:pic>
        <p:nvPicPr>
          <p:cNvPr id="4" name="Picture 3">
            <a:extLst>
              <a:ext uri="{FF2B5EF4-FFF2-40B4-BE49-F238E27FC236}">
                <a16:creationId xmlns:a16="http://schemas.microsoft.com/office/drawing/2014/main" id="{5B8F93A9-A521-4D2C-A854-514EAAFC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138" y="1827641"/>
            <a:ext cx="3919875" cy="3919875"/>
          </a:xfrm>
          <a:prstGeom prst="rect">
            <a:avLst/>
          </a:prstGeom>
        </p:spPr>
      </p:pic>
    </p:spTree>
    <p:extLst>
      <p:ext uri="{BB962C8B-B14F-4D97-AF65-F5344CB8AC3E}">
        <p14:creationId xmlns:p14="http://schemas.microsoft.com/office/powerpoint/2010/main" val="190860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BC47-924D-4FEC-8597-F6842DF2E00E}"/>
              </a:ext>
            </a:extLst>
          </p:cNvPr>
          <p:cNvSpPr>
            <a:spLocks noGrp="1"/>
          </p:cNvSpPr>
          <p:nvPr>
            <p:ph type="title"/>
          </p:nvPr>
        </p:nvSpPr>
        <p:spPr/>
        <p:txBody>
          <a:bodyPr/>
          <a:lstStyle/>
          <a:p>
            <a:r>
              <a:rPr lang="en-US" dirty="0"/>
              <a:t>Criteria of an Effective Multimedia Presentation</a:t>
            </a:r>
          </a:p>
        </p:txBody>
      </p:sp>
      <p:sp>
        <p:nvSpPr>
          <p:cNvPr id="3" name="Content Placeholder 2">
            <a:extLst>
              <a:ext uri="{FF2B5EF4-FFF2-40B4-BE49-F238E27FC236}">
                <a16:creationId xmlns:a16="http://schemas.microsoft.com/office/drawing/2014/main" id="{A0C6A697-A0C2-4DD3-811A-370488E13B84}"/>
              </a:ext>
            </a:extLst>
          </p:cNvPr>
          <p:cNvSpPr>
            <a:spLocks noGrp="1"/>
          </p:cNvSpPr>
          <p:nvPr>
            <p:ph sz="half" idx="1"/>
          </p:nvPr>
        </p:nvSpPr>
        <p:spPr/>
        <p:txBody>
          <a:bodyPr/>
          <a:lstStyle/>
          <a:p>
            <a:pPr marL="342900" indent="-342900">
              <a:buClr>
                <a:schemeClr val="accent1"/>
              </a:buClr>
              <a:buFont typeface="Open Sans" panose="020B0606030504020204" pitchFamily="34" charset="0"/>
              <a:buChar char="&gt;"/>
            </a:pPr>
            <a:r>
              <a:rPr lang="en-MY" sz="2400" dirty="0"/>
              <a:t>Presentation skills</a:t>
            </a:r>
          </a:p>
          <a:p>
            <a:pPr marL="342900" indent="-342900">
              <a:buClr>
                <a:schemeClr val="accent1"/>
              </a:buClr>
              <a:buFont typeface="Open Sans" panose="020B0606030504020204" pitchFamily="34" charset="0"/>
              <a:buChar char="&gt;"/>
            </a:pPr>
            <a:r>
              <a:rPr lang="en-MY" sz="2400" dirty="0"/>
              <a:t>State-wide relevance</a:t>
            </a:r>
          </a:p>
          <a:p>
            <a:pPr marL="342900" indent="-342900">
              <a:buClr>
                <a:schemeClr val="accent1"/>
              </a:buClr>
              <a:buFont typeface="Open Sans" panose="020B0606030504020204" pitchFamily="34" charset="0"/>
              <a:buChar char="&gt;"/>
            </a:pPr>
            <a:r>
              <a:rPr lang="en-MY" sz="2400" dirty="0"/>
              <a:t>Style</a:t>
            </a:r>
          </a:p>
          <a:p>
            <a:pPr marL="342900" indent="-342900">
              <a:buClr>
                <a:schemeClr val="accent1"/>
              </a:buClr>
              <a:buFont typeface="Open Sans" panose="020B0606030504020204" pitchFamily="34" charset="0"/>
              <a:buChar char="&gt;"/>
            </a:pPr>
            <a:r>
              <a:rPr lang="en-MY" sz="2400" dirty="0"/>
              <a:t>Support and elaboration</a:t>
            </a:r>
          </a:p>
          <a:p>
            <a:pPr marL="342900" indent="-342900">
              <a:buClr>
                <a:schemeClr val="accent1"/>
              </a:buClr>
              <a:buFont typeface="Open Sans" panose="020B0606030504020204" pitchFamily="34" charset="0"/>
              <a:buChar char="&gt;"/>
            </a:pPr>
            <a:r>
              <a:rPr lang="en-MY" sz="2400" dirty="0"/>
              <a:t>Video (if applicable)</a:t>
            </a:r>
          </a:p>
          <a:p>
            <a:endParaRPr lang="en-US" dirty="0"/>
          </a:p>
        </p:txBody>
      </p:sp>
    </p:spTree>
    <p:extLst>
      <p:ext uri="{BB962C8B-B14F-4D97-AF65-F5344CB8AC3E}">
        <p14:creationId xmlns:p14="http://schemas.microsoft.com/office/powerpoint/2010/main" val="361583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2320-1CCA-40C7-AC25-6149FFB956CF}"/>
              </a:ext>
            </a:extLst>
          </p:cNvPr>
          <p:cNvSpPr>
            <a:spLocks noGrp="1"/>
          </p:cNvSpPr>
          <p:nvPr>
            <p:ph type="title"/>
          </p:nvPr>
        </p:nvSpPr>
        <p:spPr/>
        <p:txBody>
          <a:bodyPr/>
          <a:lstStyle/>
          <a:p>
            <a:r>
              <a:rPr lang="en-US" dirty="0"/>
              <a:t>Tips in Preparing Your Presentation</a:t>
            </a:r>
          </a:p>
        </p:txBody>
      </p:sp>
      <p:sp>
        <p:nvSpPr>
          <p:cNvPr id="3" name="Content Placeholder 2">
            <a:extLst>
              <a:ext uri="{FF2B5EF4-FFF2-40B4-BE49-F238E27FC236}">
                <a16:creationId xmlns:a16="http://schemas.microsoft.com/office/drawing/2014/main" id="{3FABC8ED-1C7C-4594-806C-E4848FCB53DD}"/>
              </a:ext>
            </a:extLst>
          </p:cNvPr>
          <p:cNvSpPr>
            <a:spLocks noGrp="1"/>
          </p:cNvSpPr>
          <p:nvPr>
            <p:ph sz="half" idx="1"/>
          </p:nvPr>
        </p:nvSpPr>
        <p:spPr/>
        <p:txBody>
          <a:bodyPr/>
          <a:lstStyle/>
          <a:p>
            <a:pPr marL="342900" indent="-342900">
              <a:buClr>
                <a:schemeClr val="accent1"/>
              </a:buClr>
              <a:buFont typeface="Open Sans" panose="020B0606030504020204" pitchFamily="34" charset="0"/>
              <a:buChar char="&gt;"/>
            </a:pPr>
            <a:r>
              <a:rPr lang="en-US" sz="2800" dirty="0"/>
              <a:t>Aim for no more than one slide for every five minutes of speaking</a:t>
            </a:r>
          </a:p>
          <a:p>
            <a:pPr marL="342900" indent="-342900">
              <a:buClr>
                <a:schemeClr val="accent1"/>
              </a:buClr>
              <a:buFont typeface="Open Sans" panose="020B0606030504020204" pitchFamily="34" charset="0"/>
              <a:buChar char="&gt;"/>
            </a:pPr>
            <a:r>
              <a:rPr lang="en-US" sz="2800" dirty="0"/>
              <a:t>Place no more than five bullet points on a slide </a:t>
            </a:r>
          </a:p>
          <a:p>
            <a:pPr marL="342900" indent="-342900">
              <a:buClr>
                <a:schemeClr val="accent1"/>
              </a:buClr>
              <a:buFont typeface="Open Sans" panose="020B0606030504020204" pitchFamily="34" charset="0"/>
              <a:buChar char="&gt;"/>
            </a:pPr>
            <a:r>
              <a:rPr lang="en-US" sz="2800" dirty="0"/>
              <a:t>Limit each bullet point to five words, if possible</a:t>
            </a:r>
          </a:p>
          <a:p>
            <a:endParaRPr lang="en-US" dirty="0"/>
          </a:p>
        </p:txBody>
      </p:sp>
    </p:spTree>
    <p:extLst>
      <p:ext uri="{BB962C8B-B14F-4D97-AF65-F5344CB8AC3E}">
        <p14:creationId xmlns:p14="http://schemas.microsoft.com/office/powerpoint/2010/main" val="257515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C82F-CB16-4F85-8ADD-3062701E1F35}"/>
              </a:ext>
            </a:extLst>
          </p:cNvPr>
          <p:cNvSpPr>
            <a:spLocks noGrp="1"/>
          </p:cNvSpPr>
          <p:nvPr>
            <p:ph type="title"/>
          </p:nvPr>
        </p:nvSpPr>
        <p:spPr/>
        <p:txBody>
          <a:bodyPr/>
          <a:lstStyle/>
          <a:p>
            <a:r>
              <a:rPr lang="en-US" dirty="0"/>
              <a:t>Rules for Using a Bulleted List</a:t>
            </a:r>
          </a:p>
        </p:txBody>
      </p:sp>
      <p:sp>
        <p:nvSpPr>
          <p:cNvPr id="3" name="Content Placeholder 2">
            <a:extLst>
              <a:ext uri="{FF2B5EF4-FFF2-40B4-BE49-F238E27FC236}">
                <a16:creationId xmlns:a16="http://schemas.microsoft.com/office/drawing/2014/main" id="{18697972-8522-4325-A150-1A9DAC0D6C6D}"/>
              </a:ext>
            </a:extLst>
          </p:cNvPr>
          <p:cNvSpPr>
            <a:spLocks noGrp="1"/>
          </p:cNvSpPr>
          <p:nvPr>
            <p:ph sz="half" idx="1"/>
          </p:nvPr>
        </p:nvSpPr>
        <p:spPr>
          <a:xfrm>
            <a:off x="740664" y="1420420"/>
            <a:ext cx="4243931" cy="4734318"/>
          </a:xfrm>
        </p:spPr>
        <p:txBody>
          <a:bodyPr/>
          <a:lstStyle/>
          <a:p>
            <a:r>
              <a:rPr lang="en-US" dirty="0"/>
              <a:t>I enjoy all of the following:</a:t>
            </a:r>
          </a:p>
          <a:p>
            <a:pPr marL="457200" lvl="0" indent="-457200">
              <a:buClr>
                <a:schemeClr val="accent1"/>
              </a:buClr>
              <a:buFont typeface="Open Sans" panose="020B0606030504020204" pitchFamily="34" charset="0"/>
              <a:buChar char="&gt;"/>
            </a:pPr>
            <a:r>
              <a:rPr lang="en-US" dirty="0"/>
              <a:t>Reading</a:t>
            </a:r>
          </a:p>
          <a:p>
            <a:pPr marL="457200" lvl="0" indent="-457200">
              <a:buClr>
                <a:schemeClr val="accent1"/>
              </a:buClr>
              <a:buFont typeface="Open Sans" panose="020B0606030504020204" pitchFamily="34" charset="0"/>
              <a:buChar char="&gt;"/>
            </a:pPr>
            <a:r>
              <a:rPr lang="en-US" dirty="0"/>
              <a:t>Writing</a:t>
            </a:r>
          </a:p>
          <a:p>
            <a:pPr marL="457200" lvl="0" indent="-457200">
              <a:buClr>
                <a:schemeClr val="accent1"/>
              </a:buClr>
              <a:buFont typeface="Open Sans" panose="020B0606030504020204" pitchFamily="34" charset="0"/>
              <a:buChar char="&gt;"/>
            </a:pPr>
            <a:r>
              <a:rPr lang="en-US" dirty="0"/>
              <a:t>Solitude</a:t>
            </a:r>
          </a:p>
          <a:p>
            <a:endParaRPr lang="en-US" dirty="0"/>
          </a:p>
        </p:txBody>
      </p:sp>
      <p:pic>
        <p:nvPicPr>
          <p:cNvPr id="4" name="Content Placeholder 5">
            <a:extLst>
              <a:ext uri="{FF2B5EF4-FFF2-40B4-BE49-F238E27FC236}">
                <a16:creationId xmlns:a16="http://schemas.microsoft.com/office/drawing/2014/main" id="{B99D9A76-AB1D-4350-B649-D6D450039512}"/>
              </a:ext>
            </a:extLst>
          </p:cNvPr>
          <p:cNvPicPr>
            <a:picLocks noChangeAspect="1"/>
          </p:cNvPicPr>
          <p:nvPr/>
        </p:nvPicPr>
        <p:blipFill rotWithShape="1">
          <a:blip r:embed="rId3"/>
          <a:srcRect l="49607" t="11475" r="29988" b="47223"/>
          <a:stretch/>
        </p:blipFill>
        <p:spPr>
          <a:xfrm>
            <a:off x="5990207" y="1564193"/>
            <a:ext cx="4243931" cy="4829629"/>
          </a:xfrm>
          <a:prstGeom prst="rect">
            <a:avLst/>
          </a:prstGeom>
        </p:spPr>
      </p:pic>
    </p:spTree>
    <p:extLst>
      <p:ext uri="{BB962C8B-B14F-4D97-AF65-F5344CB8AC3E}">
        <p14:creationId xmlns:p14="http://schemas.microsoft.com/office/powerpoint/2010/main" val="30562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F78970-5730-48C6-A9E9-0292A7F70364}"/>
              </a:ext>
            </a:extLst>
          </p:cNvPr>
          <p:cNvSpPr>
            <a:spLocks noGrp="1"/>
          </p:cNvSpPr>
          <p:nvPr>
            <p:ph type="title"/>
          </p:nvPr>
        </p:nvSpPr>
        <p:spPr/>
        <p:txBody>
          <a:bodyPr/>
          <a:lstStyle/>
          <a:p>
            <a:r>
              <a:rPr lang="en-US" dirty="0"/>
              <a:t>Rules for Using a Bulleted List</a:t>
            </a:r>
          </a:p>
        </p:txBody>
      </p:sp>
      <p:sp>
        <p:nvSpPr>
          <p:cNvPr id="5" name="Content Placeholder 4">
            <a:extLst>
              <a:ext uri="{FF2B5EF4-FFF2-40B4-BE49-F238E27FC236}">
                <a16:creationId xmlns:a16="http://schemas.microsoft.com/office/drawing/2014/main" id="{2B989C91-CA34-496D-B5A2-E6AFF43BD82D}"/>
              </a:ext>
            </a:extLst>
          </p:cNvPr>
          <p:cNvSpPr>
            <a:spLocks noGrp="1"/>
          </p:cNvSpPr>
          <p:nvPr>
            <p:ph sz="half" idx="1"/>
          </p:nvPr>
        </p:nvSpPr>
        <p:spPr/>
        <p:txBody>
          <a:bodyPr/>
          <a:lstStyle/>
          <a:p>
            <a:r>
              <a:rPr lang="en-US" dirty="0"/>
              <a:t>It is not always possible to bring the introduction of a list to a full grammatical stop.</a:t>
            </a:r>
          </a:p>
          <a:p>
            <a:endParaRPr lang="en-US" dirty="0"/>
          </a:p>
        </p:txBody>
      </p:sp>
      <p:sp>
        <p:nvSpPr>
          <p:cNvPr id="6" name="Content Placeholder 5">
            <a:extLst>
              <a:ext uri="{FF2B5EF4-FFF2-40B4-BE49-F238E27FC236}">
                <a16:creationId xmlns:a16="http://schemas.microsoft.com/office/drawing/2014/main" id="{489C301E-2A3F-4A04-80C3-9F8CDF95B23F}"/>
              </a:ext>
            </a:extLst>
          </p:cNvPr>
          <p:cNvSpPr>
            <a:spLocks noGrp="1"/>
          </p:cNvSpPr>
          <p:nvPr>
            <p:ph sz="half" idx="10"/>
          </p:nvPr>
        </p:nvSpPr>
        <p:spPr/>
        <p:txBody>
          <a:bodyPr/>
          <a:lstStyle/>
          <a:p>
            <a:r>
              <a:rPr lang="en-US" dirty="0"/>
              <a:t>I will never</a:t>
            </a:r>
          </a:p>
          <a:p>
            <a:pPr marL="457200" lvl="0" indent="-457200">
              <a:buClr>
                <a:schemeClr val="accent1"/>
              </a:buClr>
              <a:buFont typeface="Open Sans" panose="020B0606030504020204" pitchFamily="34" charset="0"/>
              <a:buChar char="&gt;"/>
            </a:pPr>
            <a:r>
              <a:rPr lang="en-US" dirty="0"/>
              <a:t>coach a softball team;</a:t>
            </a:r>
          </a:p>
          <a:p>
            <a:pPr marL="457200" lvl="0" indent="-457200">
              <a:buClr>
                <a:schemeClr val="accent1"/>
              </a:buClr>
              <a:buFont typeface="Open Sans" panose="020B0606030504020204" pitchFamily="34" charset="0"/>
              <a:buChar char="&gt;"/>
            </a:pPr>
            <a:r>
              <a:rPr lang="en-US" dirty="0"/>
              <a:t>scuba dive;</a:t>
            </a:r>
          </a:p>
          <a:p>
            <a:pPr marL="457200" lvl="0" indent="-457200">
              <a:buClr>
                <a:schemeClr val="accent1"/>
              </a:buClr>
              <a:buFont typeface="Open Sans" panose="020B0606030504020204" pitchFamily="34" charset="0"/>
              <a:buChar char="&gt;"/>
            </a:pPr>
            <a:r>
              <a:rPr lang="en-US" dirty="0"/>
              <a:t>eat insects, even chocolate-covered ones; or </a:t>
            </a:r>
          </a:p>
          <a:p>
            <a:pPr marL="457200" lvl="0" indent="-457200">
              <a:buClr>
                <a:schemeClr val="accent1"/>
              </a:buClr>
              <a:buFont typeface="Open Sans" panose="020B0606030504020204" pitchFamily="34" charset="0"/>
              <a:buChar char="&gt;"/>
            </a:pPr>
            <a:r>
              <a:rPr lang="en-US" dirty="0"/>
              <a:t>date Tom Cruise.</a:t>
            </a:r>
          </a:p>
          <a:p>
            <a:endParaRPr lang="en-US" dirty="0"/>
          </a:p>
        </p:txBody>
      </p:sp>
    </p:spTree>
    <p:extLst>
      <p:ext uri="{BB962C8B-B14F-4D97-AF65-F5344CB8AC3E}">
        <p14:creationId xmlns:p14="http://schemas.microsoft.com/office/powerpoint/2010/main" val="399880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A47-873C-4D63-9554-855031CC132D}"/>
              </a:ext>
            </a:extLst>
          </p:cNvPr>
          <p:cNvSpPr>
            <a:spLocks noGrp="1"/>
          </p:cNvSpPr>
          <p:nvPr>
            <p:ph type="title"/>
          </p:nvPr>
        </p:nvSpPr>
        <p:spPr/>
        <p:txBody>
          <a:bodyPr/>
          <a:lstStyle/>
          <a:p>
            <a:r>
              <a:rPr lang="en-US" dirty="0"/>
              <a:t>Additional Tips</a:t>
            </a:r>
          </a:p>
        </p:txBody>
      </p:sp>
      <p:sp>
        <p:nvSpPr>
          <p:cNvPr id="3" name="Content Placeholder 2">
            <a:extLst>
              <a:ext uri="{FF2B5EF4-FFF2-40B4-BE49-F238E27FC236}">
                <a16:creationId xmlns:a16="http://schemas.microsoft.com/office/drawing/2014/main" id="{6F6EA279-2565-43BB-A10E-84ACE7104F53}"/>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800" dirty="0"/>
              <a:t>Use fonts large enough to read</a:t>
            </a:r>
          </a:p>
          <a:p>
            <a:pPr marL="457200" indent="-457200">
              <a:buClr>
                <a:schemeClr val="accent1"/>
              </a:buClr>
              <a:buFont typeface="Open Sans" panose="020B0606030504020204" pitchFamily="34" charset="0"/>
              <a:buChar char="&gt;"/>
            </a:pPr>
            <a:r>
              <a:rPr lang="en-US" sz="2800" dirty="0"/>
              <a:t>Use royalty free graphics</a:t>
            </a:r>
          </a:p>
          <a:p>
            <a:pPr marL="457200" indent="-457200">
              <a:buClr>
                <a:schemeClr val="accent1"/>
              </a:buClr>
              <a:buFont typeface="Open Sans" panose="020B0606030504020204" pitchFamily="34" charset="0"/>
              <a:buChar char="&gt;"/>
            </a:pPr>
            <a:r>
              <a:rPr lang="en-US" sz="2800" dirty="0"/>
              <a:t>Follow a logical sequence</a:t>
            </a:r>
          </a:p>
          <a:p>
            <a:pPr marL="457200" indent="-457200">
              <a:buClr>
                <a:schemeClr val="accent1"/>
              </a:buClr>
              <a:buFont typeface="Open Sans" panose="020B0606030504020204" pitchFamily="34" charset="0"/>
              <a:buChar char="&gt;"/>
            </a:pPr>
            <a:r>
              <a:rPr lang="en-US" sz="2800" dirty="0"/>
              <a:t>Be creative with color to draw the audience’s attention</a:t>
            </a:r>
          </a:p>
          <a:p>
            <a:endParaRPr lang="en-US" dirty="0"/>
          </a:p>
        </p:txBody>
      </p:sp>
      <p:pic>
        <p:nvPicPr>
          <p:cNvPr id="5" name="Picture 4">
            <a:extLst>
              <a:ext uri="{FF2B5EF4-FFF2-40B4-BE49-F238E27FC236}">
                <a16:creationId xmlns:a16="http://schemas.microsoft.com/office/drawing/2014/main" id="{50A45783-F636-453B-8209-37CB7E9F0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863" y="2011556"/>
            <a:ext cx="4252332" cy="2834888"/>
          </a:xfrm>
          <a:prstGeom prst="rect">
            <a:avLst/>
          </a:prstGeom>
        </p:spPr>
      </p:pic>
    </p:spTree>
    <p:extLst>
      <p:ext uri="{BB962C8B-B14F-4D97-AF65-F5344CB8AC3E}">
        <p14:creationId xmlns:p14="http://schemas.microsoft.com/office/powerpoint/2010/main" val="17076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39D6-F611-4E60-B025-1B27C60A9921}"/>
              </a:ext>
            </a:extLst>
          </p:cNvPr>
          <p:cNvSpPr>
            <a:spLocks noGrp="1"/>
          </p:cNvSpPr>
          <p:nvPr>
            <p:ph type="title"/>
          </p:nvPr>
        </p:nvSpPr>
        <p:spPr>
          <a:xfrm>
            <a:off x="1699669" y="2552700"/>
            <a:ext cx="10059452" cy="876300"/>
          </a:xfrm>
        </p:spPr>
        <p:txBody>
          <a:bodyPr/>
          <a:lstStyle/>
          <a:p>
            <a:r>
              <a:rPr lang="en-US" dirty="0"/>
              <a:t>What makes a presentation ineffective?</a:t>
            </a:r>
          </a:p>
        </p:txBody>
      </p:sp>
    </p:spTree>
    <p:extLst>
      <p:ext uri="{BB962C8B-B14F-4D97-AF65-F5344CB8AC3E}">
        <p14:creationId xmlns:p14="http://schemas.microsoft.com/office/powerpoint/2010/main" val="383529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3DEAB-4C4E-474D-A2EB-F650E33A0775}"/>
              </a:ext>
            </a:extLst>
          </p:cNvPr>
          <p:cNvSpPr>
            <a:spLocks noGrp="1"/>
          </p:cNvSpPr>
          <p:nvPr>
            <p:ph sz="half" idx="1"/>
          </p:nvPr>
        </p:nvSpPr>
        <p:spPr/>
        <p:txBody>
          <a:bodyPr/>
          <a:lstStyle/>
          <a:p>
            <a:endParaRPr lang="en-US" dirty="0">
              <a:hlinkClick r:id="rId3"/>
            </a:endParaRPr>
          </a:p>
          <a:p>
            <a:pPr algn="ctr"/>
            <a:r>
              <a:rPr lang="en-US" dirty="0">
                <a:hlinkClick r:id="rId3"/>
              </a:rPr>
              <a:t>Bad and Good Examples of Presentations</a:t>
            </a:r>
            <a:endParaRPr lang="en-US" dirty="0"/>
          </a:p>
          <a:p>
            <a:pPr algn="ctr"/>
            <a:r>
              <a:rPr lang="en-US" dirty="0"/>
              <a:t>(click on link)</a:t>
            </a:r>
          </a:p>
          <a:p>
            <a:endParaRPr lang="en-US" dirty="0"/>
          </a:p>
        </p:txBody>
      </p:sp>
    </p:spTree>
    <p:extLst>
      <p:ext uri="{BB962C8B-B14F-4D97-AF65-F5344CB8AC3E}">
        <p14:creationId xmlns:p14="http://schemas.microsoft.com/office/powerpoint/2010/main" val="417969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CECE-898E-4049-B785-0205D6D90CF3}"/>
              </a:ext>
            </a:extLst>
          </p:cNvPr>
          <p:cNvSpPr>
            <a:spLocks noGrp="1"/>
          </p:cNvSpPr>
          <p:nvPr>
            <p:ph type="title"/>
          </p:nvPr>
        </p:nvSpPr>
        <p:spPr>
          <a:xfrm>
            <a:off x="2569464" y="2552700"/>
            <a:ext cx="10059452" cy="876300"/>
          </a:xfrm>
        </p:spPr>
        <p:txBody>
          <a:bodyPr/>
          <a:lstStyle/>
          <a:p>
            <a:r>
              <a:rPr lang="en-US" dirty="0"/>
              <a:t>Delivery: Practice Makes Perfect</a:t>
            </a:r>
          </a:p>
        </p:txBody>
      </p:sp>
    </p:spTree>
    <p:extLst>
      <p:ext uri="{BB962C8B-B14F-4D97-AF65-F5344CB8AC3E}">
        <p14:creationId xmlns:p14="http://schemas.microsoft.com/office/powerpoint/2010/main" val="318125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01A8-820E-477D-B5F1-31AB36235A37}"/>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A94288B0-A902-40F8-92A7-E0F937583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0813" y="1108550"/>
            <a:ext cx="3450373" cy="5173033"/>
          </a:xfrm>
          <a:prstGeom prst="rect">
            <a:avLst/>
          </a:prstGeom>
        </p:spPr>
      </p:pic>
    </p:spTree>
    <p:extLst>
      <p:ext uri="{BB962C8B-B14F-4D97-AF65-F5344CB8AC3E}">
        <p14:creationId xmlns:p14="http://schemas.microsoft.com/office/powerpoint/2010/main" val="87717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F401-022B-4B9F-8608-86332F635C05}"/>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0298C77-0B35-4675-81A3-B00F88EFB49F}"/>
              </a:ext>
            </a:extLst>
          </p:cNvPr>
          <p:cNvSpPr>
            <a:spLocks noGrp="1"/>
          </p:cNvSpPr>
          <p:nvPr>
            <p:ph sz="half" idx="1"/>
          </p:nvPr>
        </p:nvSpPr>
        <p:spPr/>
        <p:txBody>
          <a:bodyPr/>
          <a:lstStyle/>
          <a:p>
            <a:pPr lvl="0">
              <a:spcBef>
                <a:spcPct val="20000"/>
              </a:spcBef>
              <a:buClr>
                <a:srgbClr val="873624"/>
              </a:buCl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Images:</a:t>
            </a:r>
          </a:p>
          <a:p>
            <a:pPr marL="365760" lvl="0" indent="-365760">
              <a:spcBef>
                <a:spcPct val="20000"/>
              </a:spcBef>
              <a:buClr>
                <a:schemeClr val="accent1"/>
              </a:buClr>
              <a:buFont typeface="Open Sans" panose="020B0606030504020204" pitchFamily="34" charset="0"/>
              <a:buChar char="&gt;"/>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a:t>
            </a:r>
          </a:p>
          <a:p>
            <a:pPr lvl="0">
              <a:spcBef>
                <a:spcPct val="20000"/>
              </a:spcBef>
              <a:buClr>
                <a:srgbClr val="873624"/>
              </a:buCl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Textbooks:</a:t>
            </a:r>
          </a:p>
          <a:p>
            <a:pPr marL="342900" lvl="0" indent="-342900">
              <a:spcBef>
                <a:spcPct val="20000"/>
              </a:spcBef>
              <a:buClr>
                <a:schemeClr val="accent1"/>
              </a:buClr>
              <a:buFont typeface="Open Sans" panose="020B0606030504020204" pitchFamily="34" charset="0"/>
              <a:buChar char="&gt;"/>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Curriculum Center for FCS. Ready, set, teach! Curriculum Guide. 2003.</a:t>
            </a:r>
          </a:p>
          <a:p>
            <a:pPr marL="365760" lvl="0" indent="-365760">
              <a:spcBef>
                <a:spcPct val="20000"/>
              </a:spcBef>
              <a:buClr>
                <a:schemeClr val="accent1"/>
              </a:buClr>
              <a:buFont typeface="Open Sans" panose="020B0606030504020204" pitchFamily="34" charset="0"/>
              <a:buChar char="&gt;"/>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Curriculum Center for FCS. Reaching to teach. 2005.</a:t>
            </a:r>
          </a:p>
          <a:p>
            <a:pPr lvl="0">
              <a:spcBef>
                <a:spcPct val="20000"/>
              </a:spcBef>
              <a:buClr>
                <a:srgbClr val="873624"/>
              </a:buCl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marL="365760" lvl="0" indent="-365760" fontAlgn="base">
              <a:spcBef>
                <a:spcPct val="20000"/>
              </a:spcBef>
              <a:buClr>
                <a:schemeClr val="accent1"/>
              </a:buClr>
              <a:buFont typeface="Open Sans" panose="020B0606030504020204" pitchFamily="34" charset="0"/>
              <a:buChar char="&gt;"/>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Andrew Church</a:t>
            </a:r>
          </a:p>
          <a:p>
            <a:pPr lvl="0" fontAlgn="base">
              <a:spcBef>
                <a:spcPct val="20000"/>
              </a:spcBef>
              <a:buClr>
                <a:schemeClr val="accent1"/>
              </a:buCl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	Bloom’s Digital Taxonomy Map</a:t>
            </a:r>
          </a:p>
          <a:p>
            <a:pPr lvl="0" fontAlgn="base">
              <a:spcBef>
                <a:spcPct val="20000"/>
              </a:spcBef>
              <a:buClr>
                <a:schemeClr val="accent1"/>
              </a:buCl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http://edorigami.wikispaces.com/Bloom%27s+Digital+Taxonomy</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342900" lvl="0" indent="-342900">
              <a:spcBef>
                <a:spcPct val="20000"/>
              </a:spcBef>
              <a:buClr>
                <a:schemeClr val="accent1"/>
              </a:buClr>
              <a:buFont typeface="Open Sans" panose="020B0606030504020204" pitchFamily="34" charset="0"/>
              <a:buChar char="&gt;"/>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Texas Association of Future Educators (TAFE)</a:t>
            </a:r>
            <a:b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	Advisor Handbook – Competitive Events</a:t>
            </a:r>
            <a:b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http://www.tafeonline.org/?page=CompetitiveEvents</a:t>
            </a: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36329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60D2-FA13-4952-A85F-A9BA620C8EC1}"/>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46950C4F-7165-4965-BC39-52C3BD8AAA99}"/>
              </a:ext>
            </a:extLst>
          </p:cNvPr>
          <p:cNvSpPr>
            <a:spLocks noGrp="1"/>
          </p:cNvSpPr>
          <p:nvPr>
            <p:ph sz="half" idx="1"/>
          </p:nvPr>
        </p:nvSpPr>
        <p:spPr/>
        <p:txBody>
          <a:bodyPr/>
          <a:lstStyle/>
          <a:p>
            <a:pPr lvl="0">
              <a:spcBef>
                <a:spcPct val="20000"/>
              </a:spcBef>
              <a:buClr>
                <a:srgbClr val="873624"/>
              </a:buCl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marL="342900" lvl="0" indent="-342900">
              <a:spcBef>
                <a:spcPct val="20000"/>
              </a:spcBef>
              <a:buClr>
                <a:schemeClr val="accent1"/>
              </a:buClr>
              <a:buFont typeface="Open Sans" panose="020B0606030504020204" pitchFamily="34" charset="0"/>
              <a:buChar char="&gt;"/>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What is Multimedia?</a:t>
            </a:r>
            <a:b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Stop Motion in MMD211 Creative Thinking Class.</a:t>
            </a:r>
            <a:b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http://youtu.be/Xs8mhLDKnJg</a:t>
            </a: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873624"/>
              </a:buClr>
              <a:buFont typeface="Wingdings" pitchFamily="2" charset="2"/>
              <a:buChar char=""/>
            </a:pP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chemeClr val="accent1"/>
              </a:buClr>
              <a:buFont typeface="Open Sans" panose="020B0606030504020204" pitchFamily="34" charset="0"/>
              <a:buChar char="&gt;"/>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Presentation Bad/Good Examples</a:t>
            </a:r>
            <a:b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A short simple video of Bad and Good examples of Presentations.</a:t>
            </a:r>
            <a:b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http://youtu.be/S5c1susCPAE</a:t>
            </a: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09998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6F30-26CF-4712-A173-245644D8C542}"/>
              </a:ext>
            </a:extLst>
          </p:cNvPr>
          <p:cNvSpPr>
            <a:spLocks noGrp="1"/>
          </p:cNvSpPr>
          <p:nvPr>
            <p:ph type="title"/>
          </p:nvPr>
        </p:nvSpPr>
        <p:spPr/>
        <p:txBody>
          <a:bodyPr/>
          <a:lstStyle/>
          <a:p>
            <a:r>
              <a:rPr lang="en-MY" dirty="0"/>
              <a:t>Applying Technology</a:t>
            </a:r>
            <a:endParaRPr lang="en-US" dirty="0"/>
          </a:p>
        </p:txBody>
      </p:sp>
      <p:sp>
        <p:nvSpPr>
          <p:cNvPr id="3" name="Content Placeholder 2">
            <a:extLst>
              <a:ext uri="{FF2B5EF4-FFF2-40B4-BE49-F238E27FC236}">
                <a16:creationId xmlns:a16="http://schemas.microsoft.com/office/drawing/2014/main" id="{1F34483E-097C-443D-8F73-6EB57567BF0A}"/>
              </a:ext>
            </a:extLst>
          </p:cNvPr>
          <p:cNvSpPr>
            <a:spLocks noGrp="1"/>
          </p:cNvSpPr>
          <p:nvPr>
            <p:ph sz="half" idx="1"/>
          </p:nvPr>
        </p:nvSpPr>
        <p:spPr/>
        <p:txBody>
          <a:bodyPr/>
          <a:lstStyle/>
          <a:p>
            <a:r>
              <a:rPr lang="en-MY" sz="2800" dirty="0"/>
              <a:t>The use of technology benefits students by:</a:t>
            </a:r>
          </a:p>
          <a:p>
            <a:endParaRPr lang="en-MY" sz="900" dirty="0"/>
          </a:p>
          <a:p>
            <a:pPr marL="514350" indent="-514350">
              <a:buClr>
                <a:schemeClr val="accent1"/>
              </a:buClr>
              <a:buFont typeface="Open Sans" panose="020B0606030504020204" pitchFamily="34" charset="0"/>
              <a:buChar char="&gt;"/>
            </a:pPr>
            <a:r>
              <a:rPr lang="en-MY" sz="2800" dirty="0"/>
              <a:t>Exposing students to real world relevance</a:t>
            </a:r>
          </a:p>
          <a:p>
            <a:pPr marL="514350" indent="-514350">
              <a:buClr>
                <a:schemeClr val="accent1"/>
              </a:buClr>
              <a:buFont typeface="Open Sans" panose="020B0606030504020204" pitchFamily="34" charset="0"/>
              <a:buChar char="&gt;"/>
            </a:pPr>
            <a:r>
              <a:rPr lang="en-MY" sz="2800" dirty="0"/>
              <a:t>Providing the tools to create classroom web pages</a:t>
            </a:r>
          </a:p>
          <a:p>
            <a:pPr marL="514350" indent="-514350">
              <a:buClr>
                <a:schemeClr val="accent1"/>
              </a:buClr>
              <a:buFont typeface="Open Sans" panose="020B0606030504020204" pitchFamily="34" charset="0"/>
              <a:buChar char="&gt;"/>
            </a:pPr>
            <a:r>
              <a:rPr lang="en-MY" sz="2800" dirty="0"/>
              <a:t>Providing students with the opportunity to produce digital multimedia for presentations and projects</a:t>
            </a:r>
          </a:p>
          <a:p>
            <a:pPr marL="514350" indent="-514350">
              <a:buClr>
                <a:schemeClr val="accent1"/>
              </a:buClr>
              <a:buFont typeface="Open Sans" panose="020B0606030504020204" pitchFamily="34" charset="0"/>
              <a:buChar char="&gt;"/>
            </a:pPr>
            <a:r>
              <a:rPr lang="en-MY" sz="2800" dirty="0"/>
              <a:t>Providing realistic learning</a:t>
            </a:r>
          </a:p>
          <a:p>
            <a:endParaRPr lang="en-US" dirty="0"/>
          </a:p>
        </p:txBody>
      </p:sp>
    </p:spTree>
    <p:extLst>
      <p:ext uri="{BB962C8B-B14F-4D97-AF65-F5344CB8AC3E}">
        <p14:creationId xmlns:p14="http://schemas.microsoft.com/office/powerpoint/2010/main" val="409760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1283-2CC6-4FB4-A877-7AAF838F826E}"/>
              </a:ext>
            </a:extLst>
          </p:cNvPr>
          <p:cNvSpPr>
            <a:spLocks noGrp="1"/>
          </p:cNvSpPr>
          <p:nvPr>
            <p:ph type="title"/>
          </p:nvPr>
        </p:nvSpPr>
        <p:spPr>
          <a:xfrm>
            <a:off x="2132548" y="2552700"/>
            <a:ext cx="10059452" cy="876300"/>
          </a:xfrm>
        </p:spPr>
        <p:txBody>
          <a:bodyPr/>
          <a:lstStyle/>
          <a:p>
            <a:r>
              <a:rPr lang="en-US" dirty="0"/>
              <a:t>What is a multimedia presentation?</a:t>
            </a:r>
          </a:p>
        </p:txBody>
      </p:sp>
    </p:spTree>
    <p:extLst>
      <p:ext uri="{BB962C8B-B14F-4D97-AF65-F5344CB8AC3E}">
        <p14:creationId xmlns:p14="http://schemas.microsoft.com/office/powerpoint/2010/main" val="245675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ECE0-8835-40DC-8E48-804A2C523647}"/>
              </a:ext>
            </a:extLst>
          </p:cNvPr>
          <p:cNvSpPr>
            <a:spLocks noGrp="1"/>
          </p:cNvSpPr>
          <p:nvPr>
            <p:ph type="title"/>
          </p:nvPr>
        </p:nvSpPr>
        <p:spPr/>
        <p:txBody>
          <a:bodyPr/>
          <a:lstStyle/>
          <a:p>
            <a:r>
              <a:rPr lang="en-US" dirty="0"/>
              <a:t>Multimedia Is…</a:t>
            </a:r>
          </a:p>
        </p:txBody>
      </p:sp>
      <p:sp>
        <p:nvSpPr>
          <p:cNvPr id="3" name="Content Placeholder 2">
            <a:extLst>
              <a:ext uri="{FF2B5EF4-FFF2-40B4-BE49-F238E27FC236}">
                <a16:creationId xmlns:a16="http://schemas.microsoft.com/office/drawing/2014/main" id="{952837C0-3631-467B-9A39-9BFF2D4FCEEB}"/>
              </a:ext>
            </a:extLst>
          </p:cNvPr>
          <p:cNvSpPr>
            <a:spLocks noGrp="1"/>
          </p:cNvSpPr>
          <p:nvPr>
            <p:ph sz="half" idx="1"/>
          </p:nvPr>
        </p:nvSpPr>
        <p:spPr>
          <a:xfrm>
            <a:off x="740664" y="1420420"/>
            <a:ext cx="11055750" cy="1233570"/>
          </a:xfrm>
        </p:spPr>
        <p:txBody>
          <a:bodyPr/>
          <a:lstStyle/>
          <a:p>
            <a:pPr algn="ctr"/>
            <a:r>
              <a:rPr lang="en-MY" sz="2800" dirty="0">
                <a:hlinkClick r:id="rId3"/>
              </a:rPr>
              <a:t>What is Multimedia?</a:t>
            </a:r>
            <a:endParaRPr lang="en-MY" sz="2800" dirty="0"/>
          </a:p>
          <a:p>
            <a:pPr algn="ctr"/>
            <a:r>
              <a:rPr lang="en-MY" sz="2800" dirty="0"/>
              <a:t>(click on link)</a:t>
            </a:r>
          </a:p>
          <a:p>
            <a:endParaRPr lang="en-US" dirty="0"/>
          </a:p>
        </p:txBody>
      </p:sp>
    </p:spTree>
    <p:extLst>
      <p:ext uri="{BB962C8B-B14F-4D97-AF65-F5344CB8AC3E}">
        <p14:creationId xmlns:p14="http://schemas.microsoft.com/office/powerpoint/2010/main" val="19153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8D2F-BDD1-45C1-B359-690EA2ABF291}"/>
              </a:ext>
            </a:extLst>
          </p:cNvPr>
          <p:cNvSpPr>
            <a:spLocks noGrp="1"/>
          </p:cNvSpPr>
          <p:nvPr>
            <p:ph type="title"/>
          </p:nvPr>
        </p:nvSpPr>
        <p:spPr/>
        <p:txBody>
          <a:bodyPr/>
          <a:lstStyle/>
          <a:p>
            <a:r>
              <a:rPr lang="en-US" dirty="0"/>
              <a:t>Cognitive Development</a:t>
            </a:r>
            <a:br>
              <a:rPr lang="en-US" dirty="0"/>
            </a:br>
            <a:r>
              <a:rPr lang="en-US" dirty="0"/>
              <a:t>Bloom’s Taxonomy </a:t>
            </a:r>
          </a:p>
        </p:txBody>
      </p:sp>
      <p:graphicFrame>
        <p:nvGraphicFramePr>
          <p:cNvPr id="4" name="Diagram 3">
            <a:extLst>
              <a:ext uri="{FF2B5EF4-FFF2-40B4-BE49-F238E27FC236}">
                <a16:creationId xmlns:a16="http://schemas.microsoft.com/office/drawing/2014/main" id="{41423361-491B-480E-B28A-D6356B9E74D3}"/>
              </a:ext>
            </a:extLst>
          </p:cNvPr>
          <p:cNvGraphicFramePr/>
          <p:nvPr>
            <p:extLst>
              <p:ext uri="{D42A27DB-BD31-4B8C-83A1-F6EECF244321}">
                <p14:modId xmlns:p14="http://schemas.microsoft.com/office/powerpoint/2010/main" val="2746363922"/>
              </p:ext>
            </p:extLst>
          </p:nvPr>
        </p:nvGraphicFramePr>
        <p:xfrm>
          <a:off x="3620429" y="845359"/>
          <a:ext cx="4951142" cy="5605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9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9669-EB51-4919-B439-F2B14EE16E56}"/>
              </a:ext>
            </a:extLst>
          </p:cNvPr>
          <p:cNvSpPr>
            <a:spLocks noGrp="1"/>
          </p:cNvSpPr>
          <p:nvPr>
            <p:ph type="title"/>
          </p:nvPr>
        </p:nvSpPr>
        <p:spPr/>
        <p:txBody>
          <a:bodyPr/>
          <a:lstStyle/>
          <a:p>
            <a:r>
              <a:rPr lang="en-US" dirty="0"/>
              <a:t>Bloom’s Digital Taxonomy Map</a:t>
            </a:r>
          </a:p>
        </p:txBody>
      </p:sp>
      <p:pic>
        <p:nvPicPr>
          <p:cNvPr id="4" name="Picture 3">
            <a:extLst>
              <a:ext uri="{FF2B5EF4-FFF2-40B4-BE49-F238E27FC236}">
                <a16:creationId xmlns:a16="http://schemas.microsoft.com/office/drawing/2014/main" id="{7B47BC29-E0E1-41A2-AB91-2CA95DFB230C}"/>
              </a:ext>
            </a:extLst>
          </p:cNvPr>
          <p:cNvPicPr>
            <a:picLocks noChangeAspect="1"/>
          </p:cNvPicPr>
          <p:nvPr/>
        </p:nvPicPr>
        <p:blipFill rotWithShape="1">
          <a:blip r:embed="rId3"/>
          <a:srcRect l="33382" t="11459" r="32651" b="12500"/>
          <a:stretch/>
        </p:blipFill>
        <p:spPr>
          <a:xfrm>
            <a:off x="3666892" y="1378958"/>
            <a:ext cx="4419600" cy="5071833"/>
          </a:xfrm>
          <a:prstGeom prst="rect">
            <a:avLst/>
          </a:prstGeom>
          <a:ln w="12700">
            <a:solidFill>
              <a:schemeClr val="tx1"/>
            </a:solidFill>
          </a:ln>
        </p:spPr>
      </p:pic>
    </p:spTree>
    <p:extLst>
      <p:ext uri="{BB962C8B-B14F-4D97-AF65-F5344CB8AC3E}">
        <p14:creationId xmlns:p14="http://schemas.microsoft.com/office/powerpoint/2010/main" val="126487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78F1-DEA8-4FF1-A3F1-C4A3B32F79B2}"/>
              </a:ext>
            </a:extLst>
          </p:cNvPr>
          <p:cNvSpPr>
            <a:spLocks noGrp="1"/>
          </p:cNvSpPr>
          <p:nvPr>
            <p:ph type="title"/>
          </p:nvPr>
        </p:nvSpPr>
        <p:spPr/>
        <p:txBody>
          <a:bodyPr/>
          <a:lstStyle/>
          <a:p>
            <a:r>
              <a:rPr lang="en-US" dirty="0"/>
              <a:t>Applications for Education</a:t>
            </a:r>
          </a:p>
        </p:txBody>
      </p:sp>
      <p:sp>
        <p:nvSpPr>
          <p:cNvPr id="3" name="Content Placeholder 2">
            <a:extLst>
              <a:ext uri="{FF2B5EF4-FFF2-40B4-BE49-F238E27FC236}">
                <a16:creationId xmlns:a16="http://schemas.microsoft.com/office/drawing/2014/main" id="{DDF6558A-3CE5-46E6-ACB3-DE89639C460E}"/>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As a teaching tool</a:t>
            </a:r>
          </a:p>
          <a:p>
            <a:pPr marL="457200" indent="-457200">
              <a:buClr>
                <a:schemeClr val="accent1"/>
              </a:buClr>
              <a:buFont typeface="Open Sans" panose="020B0606030504020204" pitchFamily="34" charset="0"/>
              <a:buChar char="&gt;"/>
            </a:pPr>
            <a:r>
              <a:rPr lang="en-US" dirty="0"/>
              <a:t>Assist students that have been absent </a:t>
            </a:r>
          </a:p>
          <a:p>
            <a:pPr marL="457200" indent="-457200">
              <a:buClr>
                <a:schemeClr val="accent1"/>
              </a:buClr>
              <a:buFont typeface="Open Sans" panose="020B0606030504020204" pitchFamily="34" charset="0"/>
              <a:buChar char="&gt;"/>
            </a:pPr>
            <a:r>
              <a:rPr lang="en-US" dirty="0"/>
              <a:t>Lesson/Content review</a:t>
            </a:r>
          </a:p>
          <a:p>
            <a:pPr marL="457200" indent="-457200">
              <a:buClr>
                <a:schemeClr val="accent1"/>
              </a:buClr>
              <a:buFont typeface="Open Sans" panose="020B0606030504020204" pitchFamily="34" charset="0"/>
              <a:buChar char="&gt;"/>
            </a:pPr>
            <a:r>
              <a:rPr lang="en-US" dirty="0"/>
              <a:t>To share information with colleagues and/or parents</a:t>
            </a:r>
          </a:p>
          <a:p>
            <a:endParaRPr lang="en-US" dirty="0"/>
          </a:p>
        </p:txBody>
      </p:sp>
      <p:pic>
        <p:nvPicPr>
          <p:cNvPr id="4" name="Content Placeholder 1">
            <a:extLst>
              <a:ext uri="{FF2B5EF4-FFF2-40B4-BE49-F238E27FC236}">
                <a16:creationId xmlns:a16="http://schemas.microsoft.com/office/drawing/2014/main" id="{C5F7685F-98B9-4438-958D-CB145469D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633" y="1451223"/>
            <a:ext cx="3720435" cy="3955554"/>
          </a:xfrm>
          <a:prstGeom prst="rect">
            <a:avLst/>
          </a:prstGeom>
        </p:spPr>
      </p:pic>
    </p:spTree>
    <p:extLst>
      <p:ext uri="{BB962C8B-B14F-4D97-AF65-F5344CB8AC3E}">
        <p14:creationId xmlns:p14="http://schemas.microsoft.com/office/powerpoint/2010/main" val="215380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73A4-A6B2-4758-8BC9-8DEA7AD9ABB2}"/>
              </a:ext>
            </a:extLst>
          </p:cNvPr>
          <p:cNvSpPr>
            <a:spLocks noGrp="1"/>
          </p:cNvSpPr>
          <p:nvPr>
            <p:ph type="title"/>
          </p:nvPr>
        </p:nvSpPr>
        <p:spPr/>
        <p:txBody>
          <a:bodyPr/>
          <a:lstStyle/>
          <a:p>
            <a:r>
              <a:rPr lang="en-US" dirty="0"/>
              <a:t>Teacher Communication</a:t>
            </a:r>
          </a:p>
        </p:txBody>
      </p:sp>
      <p:sp>
        <p:nvSpPr>
          <p:cNvPr id="3" name="Content Placeholder 2">
            <a:extLst>
              <a:ext uri="{FF2B5EF4-FFF2-40B4-BE49-F238E27FC236}">
                <a16:creationId xmlns:a16="http://schemas.microsoft.com/office/drawing/2014/main" id="{F7FE57C9-630E-494A-BE00-A9268B856AB5}"/>
              </a:ext>
            </a:extLst>
          </p:cNvPr>
          <p:cNvSpPr>
            <a:spLocks noGrp="1"/>
          </p:cNvSpPr>
          <p:nvPr>
            <p:ph sz="half" idx="1"/>
          </p:nvPr>
        </p:nvSpPr>
        <p:spPr/>
        <p:txBody>
          <a:bodyPr/>
          <a:lstStyle/>
          <a:p>
            <a:r>
              <a:rPr lang="en-MY" sz="2800" dirty="0"/>
              <a:t>A multimedia presentation provides a venue for communication.</a:t>
            </a:r>
            <a:endParaRPr lang="en-MY" sz="1600" dirty="0"/>
          </a:p>
          <a:p>
            <a:r>
              <a:rPr lang="en-MY" sz="2800" dirty="0"/>
              <a:t>Classroom instructions should be:</a:t>
            </a:r>
          </a:p>
          <a:p>
            <a:endParaRPr lang="en-MY" sz="2800" dirty="0"/>
          </a:p>
          <a:p>
            <a:pPr marL="457200" indent="-457200">
              <a:buClr>
                <a:schemeClr val="accent1"/>
              </a:buClr>
              <a:buFont typeface="Open Sans" panose="020B0606030504020204" pitchFamily="34" charset="0"/>
              <a:buChar char="&gt;"/>
            </a:pPr>
            <a:r>
              <a:rPr lang="en-US" sz="2800" dirty="0"/>
              <a:t>developmentally appropriate</a:t>
            </a:r>
          </a:p>
          <a:p>
            <a:pPr marL="457200" indent="-457200">
              <a:buClr>
                <a:schemeClr val="accent1"/>
              </a:buClr>
              <a:buFont typeface="Open Sans" panose="020B0606030504020204" pitchFamily="34" charset="0"/>
              <a:buChar char="&gt;"/>
            </a:pPr>
            <a:r>
              <a:rPr lang="en-US" sz="2800" dirty="0"/>
              <a:t>at the correct level of understanding </a:t>
            </a:r>
          </a:p>
          <a:p>
            <a:pPr marL="457200" indent="-457200">
              <a:buClr>
                <a:schemeClr val="accent1"/>
              </a:buClr>
              <a:buFont typeface="Open Sans" panose="020B0606030504020204" pitchFamily="34" charset="0"/>
              <a:buChar char="&gt;"/>
            </a:pPr>
            <a:r>
              <a:rPr lang="en-US" sz="2800" dirty="0"/>
              <a:t>encouraging for language and mental development</a:t>
            </a:r>
          </a:p>
          <a:p>
            <a:pPr marL="457200" indent="-457200">
              <a:buClr>
                <a:schemeClr val="accent1"/>
              </a:buClr>
              <a:buFont typeface="Open Sans" panose="020B0606030504020204" pitchFamily="34" charset="0"/>
              <a:buChar char="&gt;"/>
            </a:pPr>
            <a:r>
              <a:rPr lang="en-US" sz="2800" dirty="0"/>
              <a:t>considerate of different types of intelligences and learning styles </a:t>
            </a:r>
            <a:endParaRPr lang="en-MY" sz="2800" dirty="0"/>
          </a:p>
          <a:p>
            <a:endParaRPr lang="en-US" dirty="0"/>
          </a:p>
        </p:txBody>
      </p:sp>
    </p:spTree>
    <p:extLst>
      <p:ext uri="{BB962C8B-B14F-4D97-AF65-F5344CB8AC3E}">
        <p14:creationId xmlns:p14="http://schemas.microsoft.com/office/powerpoint/2010/main" val="29092435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http://schemas.microsoft.com/office/2006/documentManagement/types"/>
    <ds:schemaRef ds:uri="http://purl.org/dc/elements/1.1/"/>
    <ds:schemaRef ds:uri="05d88611-e516-4d1a-b12e-39107e78b3d0"/>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56ea17bb-c96d-4826-b465-01eec0dd23dd"/>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82</TotalTime>
  <Words>1746</Words>
  <Application>Microsoft Office PowerPoint</Application>
  <PresentationFormat>Widescreen</PresentationFormat>
  <Paragraphs>277</Paragraphs>
  <Slides>25</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.AppleSystemUIFont</vt:lpstr>
      <vt:lpstr>Arial</vt:lpstr>
      <vt:lpstr>Calibri</vt:lpstr>
      <vt:lpstr>Open Sans</vt:lpstr>
      <vt:lpstr>Open Sans SemiBold</vt:lpstr>
      <vt:lpstr>Wingdings</vt:lpstr>
      <vt:lpstr>2_Office Theme</vt:lpstr>
      <vt:lpstr>3_Office Theme</vt:lpstr>
      <vt:lpstr>Developing Effective Instructional Multimedia Presentations: The Good, Bad and Ugly</vt:lpstr>
      <vt:lpstr>PowerPoint Presentation</vt:lpstr>
      <vt:lpstr>Applying Technology</vt:lpstr>
      <vt:lpstr>What is a multimedia presentation?</vt:lpstr>
      <vt:lpstr>Multimedia Is…</vt:lpstr>
      <vt:lpstr>Cognitive Development Bloom’s Taxonomy </vt:lpstr>
      <vt:lpstr>Bloom’s Digital Taxonomy Map</vt:lpstr>
      <vt:lpstr>Applications for Education</vt:lpstr>
      <vt:lpstr>Teacher Communication</vt:lpstr>
      <vt:lpstr>Creating Appropriate Multimedia Presentations</vt:lpstr>
      <vt:lpstr>Instructional Uses of Multimedia Presentations</vt:lpstr>
      <vt:lpstr>Types of Presentations</vt:lpstr>
      <vt:lpstr>Presentation Tools</vt:lpstr>
      <vt:lpstr>Criteria for an Effective Multimedia Presentation</vt:lpstr>
      <vt:lpstr>Criteria of an Effective Multimedia Presentation</vt:lpstr>
      <vt:lpstr>Tips in Preparing Your Presentation</vt:lpstr>
      <vt:lpstr>Rules for Using a Bulleted List</vt:lpstr>
      <vt:lpstr>Rules for Using a Bulleted List</vt:lpstr>
      <vt:lpstr>Additional Tips</vt:lpstr>
      <vt:lpstr>What makes a presentation ineffective?</vt:lpstr>
      <vt:lpstr>PowerPoint Presentation</vt:lpstr>
      <vt:lpstr>Delivery: Practice Makes Perfect</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2017-11-28T18:23:38Z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