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55"/>
  </p:notesMasterIdLst>
  <p:handoutMasterIdLst>
    <p:handoutMasterId r:id="rId56"/>
  </p:handoutMasterIdLst>
  <p:sldIdLst>
    <p:sldId id="322"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40" r:id="rId25"/>
    <p:sldId id="341" r:id="rId26"/>
    <p:sldId id="342" r:id="rId27"/>
    <p:sldId id="343" r:id="rId28"/>
    <p:sldId id="344" r:id="rId29"/>
    <p:sldId id="345" r:id="rId30"/>
    <p:sldId id="369" r:id="rId31"/>
    <p:sldId id="346" r:id="rId32"/>
    <p:sldId id="347" r:id="rId33"/>
    <p:sldId id="348" r:id="rId34"/>
    <p:sldId id="349" r:id="rId35"/>
    <p:sldId id="375" r:id="rId36"/>
    <p:sldId id="351" r:id="rId37"/>
    <p:sldId id="352" r:id="rId38"/>
    <p:sldId id="353" r:id="rId39"/>
    <p:sldId id="354" r:id="rId40"/>
    <p:sldId id="355" r:id="rId41"/>
    <p:sldId id="370" r:id="rId42"/>
    <p:sldId id="357" r:id="rId43"/>
    <p:sldId id="358" r:id="rId44"/>
    <p:sldId id="359" r:id="rId45"/>
    <p:sldId id="371" r:id="rId46"/>
    <p:sldId id="361" r:id="rId47"/>
    <p:sldId id="362" r:id="rId48"/>
    <p:sldId id="363" r:id="rId49"/>
    <p:sldId id="372" r:id="rId50"/>
    <p:sldId id="366" r:id="rId51"/>
    <p:sldId id="367" r:id="rId52"/>
    <p:sldId id="373" r:id="rId53"/>
    <p:sldId id="374" r:id="rId5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75766" autoAdjust="0"/>
  </p:normalViewPr>
  <p:slideViewPr>
    <p:cSldViewPr snapToGrid="0">
      <p:cViewPr>
        <p:scale>
          <a:sx n="51" d="100"/>
          <a:sy n="51" d="100"/>
        </p:scale>
        <p:origin x="1276" y="44"/>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27-Nov-17</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27-Nov-17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youtube.com/watch?v=1Z2Ib4Meul4"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youtube.com/watch?v=R0ChABV00cY&amp;list=PL9w61LOHH6iScWTmbHVr5ux4bXLNKW8FW"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youtube.com/watch?v=ObhBkVWRpaM"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Audiologists make an average of </a:t>
            </a:r>
            <a:r>
              <a:rPr lang="en-US" sz="1200" dirty="0"/>
              <a:t>$69,720.00</a:t>
            </a:r>
            <a:r>
              <a:rPr lang="en-US" sz="1200" baseline="0" dirty="0"/>
              <a:t> per </a:t>
            </a:r>
            <a:r>
              <a:rPr lang="en-US" sz="1200" dirty="0"/>
              <a:t>year. There</a:t>
            </a:r>
            <a:r>
              <a:rPr lang="en-US" sz="1200" baseline="0" dirty="0"/>
              <a:t> were an estimated 13,000 jobs in 2012.</a:t>
            </a:r>
            <a:endParaRPr lang="en-US" sz="1200"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611758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Audiologists work with students who have hearing, balance or other related ear problems. They also counsel with students regularly to meet their individual needs.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1441784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is a full-time position that sometimes requires weekend and evenings to meet students’ needs.</a:t>
            </a:r>
          </a:p>
          <a:p>
            <a:endParaRPr lang="en-US" baseline="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a:t>Individuals wishing to become an audiologist must complete a doctoral degree in audiology and must be licensed by the state. Audiologists can opt to receive a </a:t>
            </a:r>
            <a:r>
              <a:rPr lang="en-US" sz="1200" dirty="0"/>
              <a:t>Certificate of Clinical Competence in Audiology</a:t>
            </a:r>
            <a:r>
              <a:rPr lang="en-US" sz="1200" baseline="0" dirty="0"/>
              <a:t> and can join the </a:t>
            </a:r>
            <a:r>
              <a:rPr lang="en-US" sz="1200" dirty="0"/>
              <a:t>American Board of Audiology.</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1466572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2808542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Occupational therapists make an average of </a:t>
            </a:r>
            <a:r>
              <a:rPr lang="en-US" sz="1200" dirty="0"/>
              <a:t>$75,400.00</a:t>
            </a:r>
            <a:r>
              <a:rPr lang="en-US" sz="1200" baseline="0" dirty="0"/>
              <a:t> per </a:t>
            </a:r>
            <a:r>
              <a:rPr lang="en-US" sz="1200" dirty="0"/>
              <a:t>year. There</a:t>
            </a:r>
            <a:r>
              <a:rPr lang="en-US" sz="1200" baseline="0" dirty="0"/>
              <a:t> were an estimated 113,200 jobs in 2012.</a:t>
            </a:r>
            <a:endParaRPr lang="en-US" sz="1200"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1499942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One of the main duties of an occupational therapist (OT) is to treat students who have physical disabilities. OTs demonstrate exercises for students and help students practice exercises that will improve physical well-being. Educational OTs may also help recommend special equipment or services for students to assist them in the classroom.</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3918328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Of all occupational therapists, 12 percent work in school districts or the educational setting. This is a full-time position.</a:t>
            </a:r>
          </a:p>
          <a:p>
            <a:endParaRPr lang="en-US" baseline="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a:t>A master’s degree in occupational therapy is required for a career in OT. All OTs must pass the national exam administered by </a:t>
            </a:r>
            <a:r>
              <a:rPr lang="en-US" sz="1200" dirty="0"/>
              <a:t>the National Board of Certification in Occupational Therapy to receive</a:t>
            </a:r>
            <a:r>
              <a:rPr lang="en-US" sz="1200" baseline="0" dirty="0"/>
              <a:t> their license. Also, members of the </a:t>
            </a:r>
            <a:r>
              <a:rPr lang="en-US" sz="1200" dirty="0"/>
              <a:t>American Occupational Therapy Association</a:t>
            </a:r>
            <a:r>
              <a:rPr lang="en-US" sz="1200" baseline="0" dirty="0"/>
              <a:t> can become certified in specific subjects to signify specialized knowledge in topics such as pediatrics, mental health or low vision.</a:t>
            </a:r>
            <a:endParaRPr lang="en-US" sz="120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28076759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6715653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a:t>Physical therapists make an average of </a:t>
            </a:r>
            <a:r>
              <a:rPr lang="en-US" sz="1200" dirty="0"/>
              <a:t>$79,860.00</a:t>
            </a:r>
            <a:r>
              <a:rPr lang="en-US" sz="1200" baseline="0" dirty="0"/>
              <a:t> per </a:t>
            </a:r>
            <a:r>
              <a:rPr lang="en-US" sz="1200" dirty="0"/>
              <a:t>year. There</a:t>
            </a:r>
            <a:r>
              <a:rPr lang="en-US" sz="1200" baseline="0" dirty="0"/>
              <a:t> were an estimated 204,200 jobs in 2012.</a:t>
            </a:r>
            <a:endParaRPr lang="en-US" sz="1200" dirty="0"/>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a:p>
        </p:txBody>
      </p:sp>
    </p:spTree>
    <p:extLst>
      <p:ext uri="{BB962C8B-B14F-4D97-AF65-F5344CB8AC3E}">
        <p14:creationId xmlns:p14="http://schemas.microsoft.com/office/powerpoint/2010/main" val="33375163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Educational physical therapists (PT) work similarly to occupational therapists because they both work with students to improve functional problems from injuries, sprains, fractures and other conditions. They create care plans for their students and help them perform exercises. PTs must perform regular evaluations to ensure student needs are met.</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20</a:t>
            </a:fld>
            <a:endParaRPr lang="en-US"/>
          </a:p>
        </p:txBody>
      </p:sp>
    </p:spTree>
    <p:extLst>
      <p:ext uri="{BB962C8B-B14F-4D97-AF65-F5344CB8AC3E}">
        <p14:creationId xmlns:p14="http://schemas.microsoft.com/office/powerpoint/2010/main" val="3649639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7224804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Physical therapists work full-time, often long hours with their students. Because they are often helping students with exercises, they are vulnerable to injuries.</a:t>
            </a:r>
          </a:p>
          <a:p>
            <a:endParaRPr lang="en-US" baseline="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a:t>Physical therapists must earn a doctoral of physical therapy and apply to the </a:t>
            </a:r>
            <a:r>
              <a:rPr lang="en-US" sz="1200" dirty="0"/>
              <a:t>Physical Therapist Centralized Application Services</a:t>
            </a:r>
            <a:r>
              <a:rPr lang="en-US" sz="1200" baseline="0" dirty="0"/>
              <a:t>. After that, PTs must serve a one-year residency for additional training. Then, they become licensed through the </a:t>
            </a:r>
            <a:r>
              <a:rPr lang="en-US" sz="1200" dirty="0"/>
              <a:t>Federation of State Board of Physical Therapy.</a:t>
            </a:r>
            <a:r>
              <a:rPr lang="en-US" sz="1200" baseline="0" dirty="0"/>
              <a:t> Physical therapists can gain additional certifications through the </a:t>
            </a:r>
            <a:r>
              <a:rPr lang="en-US" sz="1200" dirty="0"/>
              <a:t>American Board of Physical Therapy Specialists.</a:t>
            </a:r>
          </a:p>
          <a:p>
            <a:endParaRPr lang="en-US" baseline="0" dirty="0"/>
          </a:p>
        </p:txBody>
      </p:sp>
      <p:sp>
        <p:nvSpPr>
          <p:cNvPr id="4" name="Slide Number Placeholder 3"/>
          <p:cNvSpPr>
            <a:spLocks noGrp="1"/>
          </p:cNvSpPr>
          <p:nvPr>
            <p:ph type="sldNum" sz="quarter" idx="10"/>
          </p:nvPr>
        </p:nvSpPr>
        <p:spPr/>
        <p:txBody>
          <a:bodyPr/>
          <a:lstStyle/>
          <a:p>
            <a:fld id="{B36392A5-00F8-4B40-B46C-7CA31B660224}" type="slidenum">
              <a:rPr lang="en-US" smtClean="0"/>
              <a:t>21</a:t>
            </a:fld>
            <a:endParaRPr lang="en-US"/>
          </a:p>
        </p:txBody>
      </p:sp>
    </p:spTree>
    <p:extLst>
      <p:ext uri="{BB962C8B-B14F-4D97-AF65-F5344CB8AC3E}">
        <p14:creationId xmlns:p14="http://schemas.microsoft.com/office/powerpoint/2010/main" val="7274730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a:solidFill>
                  <a:schemeClr val="tx1"/>
                </a:solidFill>
                <a:effectLst/>
                <a:latin typeface="Times New Roman" pitchFamily="18" charset="0"/>
                <a:ea typeface="+mn-ea"/>
                <a:cs typeface="+mn-cs"/>
              </a:rPr>
              <a:t>Physical Therapist Careers</a:t>
            </a:r>
            <a:br>
              <a:rPr lang="en-US" sz="1200" b="0" i="0" kern="1200" dirty="0">
                <a:solidFill>
                  <a:schemeClr val="tx1"/>
                </a:solidFill>
                <a:effectLst/>
                <a:latin typeface="Times New Roman" pitchFamily="18" charset="0"/>
                <a:ea typeface="+mn-ea"/>
                <a:cs typeface="+mn-cs"/>
              </a:rPr>
            </a:br>
            <a:r>
              <a:rPr lang="en-US" sz="1200" b="0" i="0" kern="1200" dirty="0">
                <a:solidFill>
                  <a:schemeClr val="tx1"/>
                </a:solidFill>
                <a:effectLst/>
                <a:latin typeface="Times New Roman" pitchFamily="18" charset="0"/>
                <a:ea typeface="+mn-ea"/>
                <a:cs typeface="+mn-cs"/>
              </a:rPr>
              <a:t>Learn exactly what physical therapists do with this video from the American Physical Therapist Association.</a:t>
            </a:r>
            <a:br>
              <a:rPr lang="en-US" sz="1200" b="0" i="0" kern="1200" dirty="0">
                <a:solidFill>
                  <a:schemeClr val="tx1"/>
                </a:solidFill>
                <a:effectLst/>
                <a:latin typeface="Times New Roman" pitchFamily="18" charset="0"/>
                <a:ea typeface="+mn-ea"/>
                <a:cs typeface="+mn-cs"/>
              </a:rPr>
            </a:br>
            <a:r>
              <a:rPr lang="en-US" sz="1200" b="0" i="0" u="none" strike="noStrike" kern="1200" dirty="0">
                <a:solidFill>
                  <a:schemeClr val="tx1"/>
                </a:solidFill>
                <a:effectLst/>
                <a:latin typeface="Times New Roman" pitchFamily="18" charset="0"/>
                <a:ea typeface="+mn-ea"/>
                <a:cs typeface="+mn-cs"/>
                <a:hlinkClick r:id="rId3"/>
              </a:rPr>
              <a:t>https://www.youtube.com/watch?v=1Z2Ib4Meul4</a:t>
            </a:r>
            <a:endParaRPr lang="en-US" sz="1200" b="0" i="0" kern="1200" dirty="0">
              <a:solidFill>
                <a:schemeClr val="tx1"/>
              </a:solidFill>
              <a:effectLst/>
              <a:latin typeface="Times New Roman" pitchFamily="18"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22</a:t>
            </a:fld>
            <a:endParaRPr lang="en-US"/>
          </a:p>
        </p:txBody>
      </p:sp>
    </p:spTree>
    <p:extLst>
      <p:ext uri="{BB962C8B-B14F-4D97-AF65-F5344CB8AC3E}">
        <p14:creationId xmlns:p14="http://schemas.microsoft.com/office/powerpoint/2010/main" val="28249567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23</a:t>
            </a:fld>
            <a:endParaRPr lang="en-US"/>
          </a:p>
        </p:txBody>
      </p:sp>
    </p:spTree>
    <p:extLst>
      <p:ext uri="{BB962C8B-B14F-4D97-AF65-F5344CB8AC3E}">
        <p14:creationId xmlns:p14="http://schemas.microsoft.com/office/powerpoint/2010/main" val="3115381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School counselors make an average of </a:t>
            </a:r>
            <a:r>
              <a:rPr lang="en-US" sz="1200" dirty="0"/>
              <a:t>$53,610.00 </a:t>
            </a:r>
            <a:r>
              <a:rPr lang="en-US" sz="1200" baseline="0" dirty="0"/>
              <a:t>per </a:t>
            </a:r>
            <a:r>
              <a:rPr lang="en-US" sz="1200" dirty="0"/>
              <a:t>year. There</a:t>
            </a:r>
            <a:r>
              <a:rPr lang="en-US" sz="1200" baseline="0" dirty="0"/>
              <a:t> were an estimated </a:t>
            </a:r>
            <a:r>
              <a:rPr lang="en-US" sz="1200" dirty="0"/>
              <a:t>262,300 </a:t>
            </a:r>
            <a:r>
              <a:rPr lang="en-US" sz="1200" baseline="0" dirty="0"/>
              <a:t>jobs in 2012.</a:t>
            </a:r>
            <a:endParaRPr lang="en-US" sz="1200"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24</a:t>
            </a:fld>
            <a:endParaRPr lang="en-US"/>
          </a:p>
        </p:txBody>
      </p:sp>
    </p:spTree>
    <p:extLst>
      <p:ext uri="{BB962C8B-B14F-4D97-AF65-F5344CB8AC3E}">
        <p14:creationId xmlns:p14="http://schemas.microsoft.com/office/powerpoint/2010/main" val="1217528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Elementary, middle and high school counselors counsel students on a variety of topics such as organization, time management, study skills, goal setting and careers. They offer classroom guidance in the areas of bullying, drug abuse and college and career planning. Lastly, they refer students and families for additional services.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25</a:t>
            </a:fld>
            <a:endParaRPr lang="en-US"/>
          </a:p>
        </p:txBody>
      </p:sp>
    </p:spTree>
    <p:extLst>
      <p:ext uri="{BB962C8B-B14F-4D97-AF65-F5344CB8AC3E}">
        <p14:creationId xmlns:p14="http://schemas.microsoft.com/office/powerpoint/2010/main" val="10900472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a:t>School counselors work full-time during the school year and typically have off during the summers.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a:p>
          <a:p>
            <a:r>
              <a:rPr lang="en-US" baseline="0" dirty="0"/>
              <a:t>School counselors usually are teachers for 1-2 years before beginning a master’s in school counseling program. They must have </a:t>
            </a:r>
            <a:r>
              <a:rPr lang="en-US" sz="1200" dirty="0"/>
              <a:t>2,000-3,000 hours of clinical supervision and be certified</a:t>
            </a:r>
            <a:r>
              <a:rPr lang="en-US" sz="1200" baseline="0" dirty="0"/>
              <a:t> by the </a:t>
            </a:r>
            <a:r>
              <a:rPr lang="en-US" sz="1200" dirty="0"/>
              <a:t>National Board of Certified Counselors.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B36392A5-00F8-4B40-B46C-7CA31B660224}" type="slidenum">
              <a:rPr lang="en-US" smtClean="0"/>
              <a:t>26</a:t>
            </a:fld>
            <a:endParaRPr lang="en-US"/>
          </a:p>
        </p:txBody>
      </p:sp>
    </p:spTree>
    <p:extLst>
      <p:ext uri="{BB962C8B-B14F-4D97-AF65-F5344CB8AC3E}">
        <p14:creationId xmlns:p14="http://schemas.microsoft.com/office/powerpoint/2010/main" val="29372703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a:solidFill>
                  <a:schemeClr val="tx1"/>
                </a:solidFill>
                <a:effectLst/>
                <a:latin typeface="Times New Roman" pitchFamily="18" charset="0"/>
                <a:ea typeface="+mn-ea"/>
                <a:cs typeface="+mn-cs"/>
              </a:rPr>
              <a:t>Job Shadowing a School Counselor</a:t>
            </a:r>
            <a:br>
              <a:rPr lang="en-US" sz="1200" b="0" i="0" kern="1200" dirty="0">
                <a:solidFill>
                  <a:schemeClr val="tx1"/>
                </a:solidFill>
                <a:effectLst/>
                <a:latin typeface="Times New Roman" pitchFamily="18" charset="0"/>
                <a:ea typeface="+mn-ea"/>
                <a:cs typeface="+mn-cs"/>
              </a:rPr>
            </a:br>
            <a:r>
              <a:rPr lang="en-US" sz="1200" b="0" i="0" kern="1200" dirty="0">
                <a:solidFill>
                  <a:schemeClr val="tx1"/>
                </a:solidFill>
                <a:effectLst/>
                <a:latin typeface="Times New Roman" pitchFamily="18" charset="0"/>
                <a:ea typeface="+mn-ea"/>
                <a:cs typeface="+mn-cs"/>
              </a:rPr>
              <a:t>High school students job shadow their high school counselor, Mr. Carlin.</a:t>
            </a:r>
            <a:br>
              <a:rPr lang="en-US" sz="1200" b="0" i="0" kern="1200" dirty="0">
                <a:solidFill>
                  <a:schemeClr val="tx1"/>
                </a:solidFill>
                <a:effectLst/>
                <a:latin typeface="Times New Roman" pitchFamily="18" charset="0"/>
                <a:ea typeface="+mn-ea"/>
                <a:cs typeface="+mn-cs"/>
              </a:rPr>
            </a:br>
            <a:r>
              <a:rPr lang="en-US" sz="1200" b="0" i="0" u="none" strike="noStrike" kern="1200" dirty="0">
                <a:solidFill>
                  <a:schemeClr val="tx1"/>
                </a:solidFill>
                <a:effectLst/>
                <a:latin typeface="Times New Roman" pitchFamily="18" charset="0"/>
                <a:ea typeface="+mn-ea"/>
                <a:cs typeface="+mn-cs"/>
                <a:hlinkClick r:id="rId3"/>
              </a:rPr>
              <a:t>https://www.youtube.com/watch?v=R0ChABV00cY&amp;list=PL9w61LOHH6iScWTmbHVr5ux4bXLNKW8FW</a:t>
            </a:r>
            <a:endParaRPr lang="en-US" sz="1200" b="0" i="0" kern="1200" dirty="0">
              <a:solidFill>
                <a:schemeClr val="tx1"/>
              </a:solidFill>
              <a:effectLst/>
              <a:latin typeface="Times New Roman" pitchFamily="18"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B36392A5-00F8-4B40-B46C-7CA31B660224}" type="slidenum">
              <a:rPr lang="en-US" smtClean="0"/>
              <a:t>27</a:t>
            </a:fld>
            <a:endParaRPr lang="en-US"/>
          </a:p>
        </p:txBody>
      </p:sp>
    </p:spTree>
    <p:extLst>
      <p:ext uri="{BB962C8B-B14F-4D97-AF65-F5344CB8AC3E}">
        <p14:creationId xmlns:p14="http://schemas.microsoft.com/office/powerpoint/2010/main" val="929026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28</a:t>
            </a:fld>
            <a:endParaRPr lang="en-US"/>
          </a:p>
        </p:txBody>
      </p:sp>
    </p:spTree>
    <p:extLst>
      <p:ext uri="{BB962C8B-B14F-4D97-AF65-F5344CB8AC3E}">
        <p14:creationId xmlns:p14="http://schemas.microsoft.com/office/powerpoint/2010/main" val="21570653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Speech language pathologist make an average of </a:t>
            </a:r>
            <a:r>
              <a:rPr lang="en-US" sz="1200" dirty="0"/>
              <a:t>$68,870.00 </a:t>
            </a:r>
            <a:r>
              <a:rPr lang="en-US" sz="1200" baseline="0" dirty="0"/>
              <a:t>per </a:t>
            </a:r>
            <a:r>
              <a:rPr lang="en-US" sz="1200" dirty="0"/>
              <a:t>year. There</a:t>
            </a:r>
            <a:r>
              <a:rPr lang="en-US" sz="1200" baseline="0" dirty="0"/>
              <a:t> were an estimated 134,100</a:t>
            </a:r>
            <a:r>
              <a:rPr lang="en-US" sz="1200" dirty="0"/>
              <a:t> </a:t>
            </a:r>
            <a:r>
              <a:rPr lang="en-US" sz="1200" baseline="0" dirty="0"/>
              <a:t>jobs in 2012.</a:t>
            </a:r>
            <a:endParaRPr lang="en-US" sz="1200"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29</a:t>
            </a:fld>
            <a:endParaRPr lang="en-US"/>
          </a:p>
        </p:txBody>
      </p:sp>
    </p:spTree>
    <p:extLst>
      <p:ext uri="{BB962C8B-B14F-4D97-AF65-F5344CB8AC3E}">
        <p14:creationId xmlns:p14="http://schemas.microsoft.com/office/powerpoint/2010/main" val="16960456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Speech language pathologists work with students who have speech or communication disorders. They determine the level of care needed, and create individualized care plans for them.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30</a:t>
            </a:fld>
            <a:endParaRPr lang="en-US"/>
          </a:p>
        </p:txBody>
      </p:sp>
    </p:spTree>
    <p:extLst>
      <p:ext uri="{BB962C8B-B14F-4D97-AF65-F5344CB8AC3E}">
        <p14:creationId xmlns:p14="http://schemas.microsoft.com/office/powerpoint/2010/main" val="2464083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program of study includes a range of related occupations; teacher is an example of an occupation that falls within</a:t>
            </a:r>
            <a:r>
              <a:rPr lang="en-US" baseline="0" dirty="0"/>
              <a:t> </a:t>
            </a:r>
            <a:r>
              <a:rPr lang="en-US" dirty="0"/>
              <a:t>Teaching and Training. Choosing a career cluster and program of study will help you acquire the knowledge and skills you’ll need to enter your chosen career.</a:t>
            </a:r>
          </a:p>
          <a:p>
            <a:endParaRPr lang="en-US" dirty="0"/>
          </a:p>
          <a:p>
            <a:r>
              <a:rPr lang="en-US" dirty="0"/>
              <a:t>What careers would fall within the professional</a:t>
            </a:r>
            <a:r>
              <a:rPr lang="en-US" baseline="0" dirty="0"/>
              <a:t> support services?</a:t>
            </a:r>
          </a:p>
          <a:p>
            <a:r>
              <a:rPr lang="en-US" baseline="0" dirty="0"/>
              <a:t>What professional support services do we have at our campus?</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16648607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a:t>Speech language pathologists who work in the school district usually work full-time positions and have summers off.</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a:t>In order to pursue a career in speech language pathology, you must obtain a masters degree in a speech language program. Then, you must pass certifications from the </a:t>
            </a:r>
            <a:r>
              <a:rPr lang="en-US" sz="1200" dirty="0"/>
              <a:t>American Speech-Language-Hearing Association</a:t>
            </a:r>
            <a:r>
              <a:rPr lang="en-US" sz="1200" baseline="0" dirty="0"/>
              <a:t>.</a:t>
            </a:r>
            <a:endParaRPr lang="en-US" sz="1200" dirty="0"/>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B36392A5-00F8-4B40-B46C-7CA31B660224}" type="slidenum">
              <a:rPr lang="en-US" smtClean="0"/>
              <a:t>31</a:t>
            </a:fld>
            <a:endParaRPr lang="en-US"/>
          </a:p>
        </p:txBody>
      </p:sp>
    </p:spTree>
    <p:extLst>
      <p:ext uri="{BB962C8B-B14F-4D97-AF65-F5344CB8AC3E}">
        <p14:creationId xmlns:p14="http://schemas.microsoft.com/office/powerpoint/2010/main" val="12703694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a:solidFill>
                  <a:schemeClr val="tx1"/>
                </a:solidFill>
                <a:effectLst/>
                <a:latin typeface="Times New Roman" pitchFamily="18" charset="0"/>
                <a:ea typeface="+mn-ea"/>
                <a:cs typeface="+mn-cs"/>
              </a:rPr>
              <a:t>Become an Audiologist and</a:t>
            </a:r>
            <a:r>
              <a:rPr lang="en-US" sz="1200" b="0" i="0" kern="1200" baseline="0" dirty="0">
                <a:solidFill>
                  <a:schemeClr val="tx1"/>
                </a:solidFill>
                <a:effectLst/>
                <a:latin typeface="Times New Roman" pitchFamily="18" charset="0"/>
                <a:ea typeface="+mn-ea"/>
                <a:cs typeface="+mn-cs"/>
              </a:rPr>
              <a:t> </a:t>
            </a:r>
            <a:r>
              <a:rPr lang="en-US" sz="1200" b="0" i="0" kern="1200" dirty="0">
                <a:solidFill>
                  <a:schemeClr val="tx1"/>
                </a:solidFill>
                <a:effectLst/>
                <a:latin typeface="Times New Roman" pitchFamily="18" charset="0"/>
                <a:ea typeface="+mn-ea"/>
                <a:cs typeface="+mn-cs"/>
              </a:rPr>
              <a:t>Reward Yourself with a Career that Helps Others</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a:solidFill>
                  <a:schemeClr val="tx1"/>
                </a:solidFill>
                <a:effectLst/>
                <a:latin typeface="Times New Roman" pitchFamily="18" charset="0"/>
                <a:ea typeface="+mn-ea"/>
                <a:cs typeface="+mn-cs"/>
              </a:rPr>
              <a:t>Audiologists and speech-language pathologists (SLP) discuss rewards of the professions and the joy they receive by helping people to communicate.</a:t>
            </a:r>
            <a:endParaRPr lang="en-US" baseline="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a:t>http://youtu.be/_OIcPbndZMo</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32</a:t>
            </a:fld>
            <a:endParaRPr lang="en-US"/>
          </a:p>
        </p:txBody>
      </p:sp>
    </p:spTree>
    <p:extLst>
      <p:ext uri="{BB962C8B-B14F-4D97-AF65-F5344CB8AC3E}">
        <p14:creationId xmlns:p14="http://schemas.microsoft.com/office/powerpoint/2010/main" val="41550148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a:solidFill>
                  <a:schemeClr val="tx1"/>
                </a:solidFill>
                <a:effectLst/>
                <a:latin typeface="Times New Roman" pitchFamily="18" charset="0"/>
                <a:ea typeface="+mn-ea"/>
                <a:cs typeface="+mn-cs"/>
              </a:rPr>
              <a:t>University of Central Florida</a:t>
            </a:r>
            <a:br>
              <a:rPr lang="en-US" sz="1200" b="0" i="0" kern="1200" dirty="0">
                <a:solidFill>
                  <a:schemeClr val="tx1"/>
                </a:solidFill>
                <a:effectLst/>
                <a:latin typeface="Times New Roman" pitchFamily="18" charset="0"/>
                <a:ea typeface="+mn-ea"/>
                <a:cs typeface="+mn-cs"/>
              </a:rPr>
            </a:br>
            <a:r>
              <a:rPr lang="en-US" sz="1200" b="0" i="0" kern="1200" dirty="0">
                <a:solidFill>
                  <a:schemeClr val="tx1"/>
                </a:solidFill>
                <a:effectLst/>
                <a:latin typeface="Times New Roman" pitchFamily="18" charset="0"/>
                <a:ea typeface="+mn-ea"/>
                <a:cs typeface="+mn-cs"/>
              </a:rPr>
              <a:t>The university highlights careers in speech-language pathology.</a:t>
            </a:r>
            <a:br>
              <a:rPr lang="en-US" sz="1200" b="0" i="0" kern="1200" dirty="0">
                <a:solidFill>
                  <a:schemeClr val="tx1"/>
                </a:solidFill>
                <a:effectLst/>
                <a:latin typeface="Times New Roman" pitchFamily="18" charset="0"/>
                <a:ea typeface="+mn-ea"/>
                <a:cs typeface="+mn-cs"/>
              </a:rPr>
            </a:br>
            <a:r>
              <a:rPr lang="en-US" sz="1200" b="0" i="0" u="none" strike="noStrike" kern="1200" dirty="0">
                <a:solidFill>
                  <a:schemeClr val="tx1"/>
                </a:solidFill>
                <a:effectLst/>
                <a:latin typeface="Times New Roman" pitchFamily="18" charset="0"/>
                <a:ea typeface="+mn-ea"/>
                <a:cs typeface="+mn-cs"/>
                <a:hlinkClick r:id="rId3"/>
              </a:rPr>
              <a:t>https://www.youtube.com/watch?v=ObhBkVWRpaM</a:t>
            </a:r>
            <a:endParaRPr lang="en-US" sz="1200" b="0" i="0" kern="1200" dirty="0">
              <a:solidFill>
                <a:schemeClr val="tx1"/>
              </a:solidFill>
              <a:effectLst/>
              <a:latin typeface="Times New Roman" pitchFamily="18"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33</a:t>
            </a:fld>
            <a:endParaRPr lang="en-US"/>
          </a:p>
        </p:txBody>
      </p:sp>
    </p:spTree>
    <p:extLst>
      <p:ext uri="{BB962C8B-B14F-4D97-AF65-F5344CB8AC3E}">
        <p14:creationId xmlns:p14="http://schemas.microsoft.com/office/powerpoint/2010/main" val="699600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34</a:t>
            </a:fld>
            <a:endParaRPr lang="en-US"/>
          </a:p>
        </p:txBody>
      </p:sp>
    </p:spTree>
    <p:extLst>
      <p:ext uri="{BB962C8B-B14F-4D97-AF65-F5344CB8AC3E}">
        <p14:creationId xmlns:p14="http://schemas.microsoft.com/office/powerpoint/2010/main" val="7806614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a:t>School psychologists make an average of </a:t>
            </a:r>
            <a:r>
              <a:rPr lang="en-US" sz="1200" dirty="0"/>
              <a:t>$69,280.00 </a:t>
            </a:r>
            <a:r>
              <a:rPr lang="en-US" sz="1200" baseline="0" dirty="0"/>
              <a:t>per </a:t>
            </a:r>
            <a:r>
              <a:rPr lang="en-US" sz="1200" dirty="0"/>
              <a:t>year. There</a:t>
            </a:r>
            <a:r>
              <a:rPr lang="en-US" sz="1200" baseline="0" dirty="0"/>
              <a:t> were an estimated 160,200</a:t>
            </a:r>
            <a:r>
              <a:rPr lang="en-US" sz="1200" dirty="0"/>
              <a:t> </a:t>
            </a:r>
            <a:r>
              <a:rPr lang="en-US" sz="1200" baseline="0" dirty="0"/>
              <a:t>jobs in 2012.</a:t>
            </a:r>
            <a:endParaRPr lang="en-US" sz="120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35</a:t>
            </a:fld>
            <a:endParaRPr lang="en-US"/>
          </a:p>
        </p:txBody>
      </p:sp>
    </p:spTree>
    <p:extLst>
      <p:ext uri="{BB962C8B-B14F-4D97-AF65-F5344CB8AC3E}">
        <p14:creationId xmlns:p14="http://schemas.microsoft.com/office/powerpoint/2010/main" val="4832215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School psychologists work with students one-on-one to treat mental, emotional and behavioral disorders.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36</a:t>
            </a:fld>
            <a:endParaRPr lang="en-US"/>
          </a:p>
        </p:txBody>
      </p:sp>
    </p:spTree>
    <p:extLst>
      <p:ext uri="{BB962C8B-B14F-4D97-AF65-F5344CB8AC3E}">
        <p14:creationId xmlns:p14="http://schemas.microsoft.com/office/powerpoint/2010/main" val="28515137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Usually school psychologists work full-time positions and have summers off.</a:t>
            </a:r>
          </a:p>
          <a:p>
            <a:endParaRPr lang="en-US" baseline="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a:t>The process to becoming a school psychologist is a lengthy one. First you must complete a </a:t>
            </a:r>
            <a:r>
              <a:rPr lang="en-US" sz="1200" dirty="0"/>
              <a:t>Ph.D. in psychology or a doctoral of psychology program, then apply for state licensure. Then, you must enter into a supervised program, internship</a:t>
            </a:r>
            <a:r>
              <a:rPr lang="en-US" sz="1200" baseline="0" dirty="0"/>
              <a:t> and lastly, a residency program.</a:t>
            </a:r>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B36392A5-00F8-4B40-B46C-7CA31B660224}" type="slidenum">
              <a:rPr lang="en-US" smtClean="0"/>
              <a:t>37</a:t>
            </a:fld>
            <a:endParaRPr lang="en-US"/>
          </a:p>
        </p:txBody>
      </p:sp>
    </p:spTree>
    <p:extLst>
      <p:ext uri="{BB962C8B-B14F-4D97-AF65-F5344CB8AC3E}">
        <p14:creationId xmlns:p14="http://schemas.microsoft.com/office/powerpoint/2010/main" val="40376501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38</a:t>
            </a:fld>
            <a:endParaRPr lang="en-US"/>
          </a:p>
        </p:txBody>
      </p:sp>
    </p:spTree>
    <p:extLst>
      <p:ext uri="{BB962C8B-B14F-4D97-AF65-F5344CB8AC3E}">
        <p14:creationId xmlns:p14="http://schemas.microsoft.com/office/powerpoint/2010/main" val="1807233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a:t>School social workers make an average of </a:t>
            </a:r>
            <a:r>
              <a:rPr lang="en-US" sz="1200" dirty="0"/>
              <a:t>$44,200.00 </a:t>
            </a:r>
            <a:r>
              <a:rPr lang="en-US" sz="1200" baseline="0" dirty="0"/>
              <a:t>per </a:t>
            </a:r>
            <a:r>
              <a:rPr lang="en-US" sz="1200" dirty="0"/>
              <a:t>year. There</a:t>
            </a:r>
            <a:r>
              <a:rPr lang="en-US" sz="1200" baseline="0" dirty="0"/>
              <a:t> were an estimated 607,300</a:t>
            </a:r>
            <a:r>
              <a:rPr lang="en-US" sz="1200" dirty="0"/>
              <a:t> </a:t>
            </a:r>
            <a:r>
              <a:rPr lang="en-US" sz="1200" baseline="0" dirty="0"/>
              <a:t>jobs in 2012.</a:t>
            </a:r>
            <a:endParaRPr lang="en-US" sz="120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39</a:t>
            </a:fld>
            <a:endParaRPr lang="en-US"/>
          </a:p>
        </p:txBody>
      </p:sp>
    </p:spTree>
    <p:extLst>
      <p:ext uri="{BB962C8B-B14F-4D97-AF65-F5344CB8AC3E}">
        <p14:creationId xmlns:p14="http://schemas.microsoft.com/office/powerpoint/2010/main" val="32553222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School social workers work with teachers, parents and staff to create plans to improve social development throughout the campus</a:t>
            </a:r>
            <a:r>
              <a:rPr lang="en-US" sz="1200" baseline="0" dirty="0"/>
              <a:t> in the areas of a</a:t>
            </a:r>
            <a:r>
              <a:rPr lang="en-US" dirty="0"/>
              <a:t>ggression, bullying</a:t>
            </a:r>
            <a:r>
              <a:rPr lang="en-US" baseline="0" dirty="0"/>
              <a:t> and a</a:t>
            </a:r>
            <a:r>
              <a:rPr lang="en-US" dirty="0"/>
              <a:t>bsences.</a:t>
            </a:r>
          </a:p>
          <a:p>
            <a:endParaRPr lang="en-US" baseline="0" dirty="0"/>
          </a:p>
          <a:p>
            <a:r>
              <a:rPr lang="en-US" dirty="0"/>
              <a:t>	</a:t>
            </a:r>
          </a:p>
        </p:txBody>
      </p:sp>
      <p:sp>
        <p:nvSpPr>
          <p:cNvPr id="4" name="Slide Number Placeholder 3"/>
          <p:cNvSpPr>
            <a:spLocks noGrp="1"/>
          </p:cNvSpPr>
          <p:nvPr>
            <p:ph type="sldNum" sz="quarter" idx="10"/>
          </p:nvPr>
        </p:nvSpPr>
        <p:spPr/>
        <p:txBody>
          <a:bodyPr/>
          <a:lstStyle/>
          <a:p>
            <a:fld id="{B36392A5-00F8-4B40-B46C-7CA31B660224}" type="slidenum">
              <a:rPr lang="en-US" smtClean="0"/>
              <a:t>40</a:t>
            </a:fld>
            <a:endParaRPr lang="en-US"/>
          </a:p>
        </p:txBody>
      </p:sp>
    </p:spTree>
    <p:extLst>
      <p:ext uri="{BB962C8B-B14F-4D97-AF65-F5344CB8AC3E}">
        <p14:creationId xmlns:p14="http://schemas.microsoft.com/office/powerpoint/2010/main" val="1095879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are </a:t>
            </a:r>
            <a:r>
              <a:rPr lang="en-US" dirty="0"/>
              <a:t>the programs of study available within the Education and</a:t>
            </a:r>
            <a:r>
              <a:rPr lang="en-US" baseline="0" dirty="0"/>
              <a:t> </a:t>
            </a:r>
            <a:r>
              <a:rPr lang="en-US" dirty="0"/>
              <a:t>Training cluster in Texas high schools. The state has created programs of study for each of these areas. These documents detail high school classes you might take, extended learning opportunities, and postsecondary programs. </a:t>
            </a:r>
          </a:p>
          <a:p>
            <a:endParaRPr lang="en-US" dirty="0"/>
          </a:p>
          <a:p>
            <a:r>
              <a:rPr lang="en-US" dirty="0"/>
              <a:t>To download them, visit www.AchieveTexas.org/implementation.htm and click on the cluster icon for the area that interests you.</a:t>
            </a:r>
          </a:p>
          <a:p>
            <a:r>
              <a:rPr lang="en-US" dirty="0"/>
              <a:t>				</a:t>
            </a:r>
          </a:p>
          <a:p>
            <a:r>
              <a:rPr lang="en-US" dirty="0"/>
              <a:t>Administration</a:t>
            </a:r>
            <a:r>
              <a:rPr lang="en-US" baseline="0" dirty="0"/>
              <a:t> and Administrative Support</a:t>
            </a:r>
            <a:r>
              <a:rPr lang="en-US" dirty="0"/>
              <a:t>		</a:t>
            </a:r>
          </a:p>
          <a:p>
            <a:r>
              <a:rPr lang="en-US" dirty="0"/>
              <a:t>In this field, professionals provide instructional leadership and manage the day-to-day activities in schools, colleges, and universities. They also manage educational programs in businesses, correctional facilities and community service organizations.</a:t>
            </a:r>
          </a:p>
          <a:p>
            <a:r>
              <a:rPr lang="en-US" dirty="0"/>
              <a:t>			</a:t>
            </a:r>
          </a:p>
          <a:p>
            <a:r>
              <a:rPr lang="en-US" dirty="0"/>
              <a:t>Professional</a:t>
            </a:r>
            <a:r>
              <a:rPr lang="en-US" baseline="0" dirty="0"/>
              <a:t> Support Services</a:t>
            </a:r>
            <a:r>
              <a:rPr lang="en-US" dirty="0"/>
              <a:t>		</a:t>
            </a:r>
          </a:p>
          <a:p>
            <a:r>
              <a:rPr lang="en-US" dirty="0"/>
              <a:t>Professionals in this field assist students in schools with personal and family needs, mental health needs, educational goals and career decision-making.</a:t>
            </a:r>
          </a:p>
          <a:p>
            <a:endParaRPr lang="en-US" dirty="0"/>
          </a:p>
          <a:p>
            <a:r>
              <a:rPr lang="en-US" dirty="0"/>
              <a:t>Teaching and Training	</a:t>
            </a:r>
          </a:p>
          <a:p>
            <a:r>
              <a:rPr lang="en-US" dirty="0"/>
              <a:t>In addition to being knowledgeable in the subjects they teach, professionals in this area</a:t>
            </a:r>
            <a:r>
              <a:rPr lang="en-US" baseline="0" dirty="0"/>
              <a:t> </a:t>
            </a:r>
            <a:r>
              <a:rPr lang="en-US" dirty="0"/>
              <a:t>must be able to communicate, inspire trust and confidence, motivate learners and understand their educational and emotional needs.</a:t>
            </a:r>
          </a:p>
          <a:p>
            <a:endParaRPr lang="en-US" dirty="0"/>
          </a:p>
          <a:p>
            <a:r>
              <a:rPr lang="en-US" dirty="0"/>
              <a:t>In this lesson, we will focus on professional support services.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27213864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a:t>Usually school psychologists work full-time positions and have summers off.</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a:t>This career requires a bachelor’s degree in social work.</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B36392A5-00F8-4B40-B46C-7CA31B660224}" type="slidenum">
              <a:rPr lang="en-US" smtClean="0"/>
              <a:t>41</a:t>
            </a:fld>
            <a:endParaRPr lang="en-US"/>
          </a:p>
        </p:txBody>
      </p:sp>
    </p:spTree>
    <p:extLst>
      <p:ext uri="{BB962C8B-B14F-4D97-AF65-F5344CB8AC3E}">
        <p14:creationId xmlns:p14="http://schemas.microsoft.com/office/powerpoint/2010/main" val="20281700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42</a:t>
            </a:fld>
            <a:endParaRPr lang="en-US"/>
          </a:p>
        </p:txBody>
      </p:sp>
    </p:spTree>
    <p:extLst>
      <p:ext uri="{BB962C8B-B14F-4D97-AF65-F5344CB8AC3E}">
        <p14:creationId xmlns:p14="http://schemas.microsoft.com/office/powerpoint/2010/main" val="309294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Vision specialists make an average of </a:t>
            </a:r>
            <a:r>
              <a:rPr lang="en-US" sz="1200" dirty="0"/>
              <a:t>$55,060.00 </a:t>
            </a:r>
            <a:r>
              <a:rPr lang="en-US" sz="1200" baseline="0" dirty="0"/>
              <a:t>per </a:t>
            </a:r>
            <a:r>
              <a:rPr lang="en-US" sz="1200" dirty="0"/>
              <a:t>year. There</a:t>
            </a:r>
            <a:r>
              <a:rPr lang="en-US" sz="1200" baseline="0" dirty="0"/>
              <a:t> were an estimated 442,800</a:t>
            </a:r>
            <a:r>
              <a:rPr lang="en-US" sz="1200" dirty="0"/>
              <a:t> </a:t>
            </a:r>
            <a:r>
              <a:rPr lang="en-US" sz="1200" baseline="0" dirty="0"/>
              <a:t>jobs in 2012.</a:t>
            </a:r>
            <a:endParaRPr lang="en-US" sz="1200"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43</a:t>
            </a:fld>
            <a:endParaRPr lang="en-US"/>
          </a:p>
        </p:txBody>
      </p:sp>
    </p:spTree>
    <p:extLst>
      <p:ext uri="{BB962C8B-B14F-4D97-AF65-F5344CB8AC3E}">
        <p14:creationId xmlns:p14="http://schemas.microsoft.com/office/powerpoint/2010/main" val="38733719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vision specialist works with students, families, teachers and staff to create instructional plans for students who are blind or have low vision. They provide instruction in Braille, or adaptive materials such as large print books or computer programs. The vision specialist does not test visual acuity or make any kind of medical diagnosis.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44</a:t>
            </a:fld>
            <a:endParaRPr lang="en-US"/>
          </a:p>
        </p:txBody>
      </p:sp>
    </p:spTree>
    <p:extLst>
      <p:ext uri="{BB962C8B-B14F-4D97-AF65-F5344CB8AC3E}">
        <p14:creationId xmlns:p14="http://schemas.microsoft.com/office/powerpoint/2010/main" val="13688075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a:t>Usually school psychologists work full-time positions and have summers off.</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a:t>A vision specialist is a certified teacher who holds an additional certificate in vision impairment.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B36392A5-00F8-4B40-B46C-7CA31B660224}" type="slidenum">
              <a:rPr lang="en-US" smtClean="0"/>
              <a:t>45</a:t>
            </a:fld>
            <a:endParaRPr lang="en-US"/>
          </a:p>
        </p:txBody>
      </p:sp>
    </p:spTree>
    <p:extLst>
      <p:ext uri="{BB962C8B-B14F-4D97-AF65-F5344CB8AC3E}">
        <p14:creationId xmlns:p14="http://schemas.microsoft.com/office/powerpoint/2010/main" val="20626566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46</a:t>
            </a:fld>
            <a:endParaRPr lang="en-US"/>
          </a:p>
        </p:txBody>
      </p:sp>
    </p:spTree>
    <p:extLst>
      <p:ext uri="{BB962C8B-B14F-4D97-AF65-F5344CB8AC3E}">
        <p14:creationId xmlns:p14="http://schemas.microsoft.com/office/powerpoint/2010/main" val="19288852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47</a:t>
            </a:fld>
            <a:endParaRPr lang="en-US"/>
          </a:p>
        </p:txBody>
      </p:sp>
    </p:spTree>
    <p:extLst>
      <p:ext uri="{BB962C8B-B14F-4D97-AF65-F5344CB8AC3E}">
        <p14:creationId xmlns:p14="http://schemas.microsoft.com/office/powerpoint/2010/main" val="11236298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48</a:t>
            </a:fld>
            <a:endParaRPr lang="en-US"/>
          </a:p>
        </p:txBody>
      </p:sp>
    </p:spTree>
    <p:extLst>
      <p:ext uri="{BB962C8B-B14F-4D97-AF65-F5344CB8AC3E}">
        <p14:creationId xmlns:p14="http://schemas.microsoft.com/office/powerpoint/2010/main" val="2064619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49</a:t>
            </a:fld>
            <a:endParaRPr lang="en-US"/>
          </a:p>
        </p:txBody>
      </p:sp>
    </p:spTree>
    <p:extLst>
      <p:ext uri="{BB962C8B-B14F-4D97-AF65-F5344CB8AC3E}">
        <p14:creationId xmlns:p14="http://schemas.microsoft.com/office/powerpoint/2010/main" val="2090609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educators,</a:t>
            </a:r>
            <a:r>
              <a:rPr lang="en-US" baseline="0" dirty="0"/>
              <a:t> including counselors, speech-language pathologists and school psychologists, choose to serve students one-on-one.</a:t>
            </a:r>
          </a:p>
          <a:p>
            <a:endParaRPr lang="en-US" baseline="0" dirty="0"/>
          </a:p>
          <a:p>
            <a:r>
              <a:rPr lang="en-US" baseline="0" dirty="0"/>
              <a:t>Would you like to be a speech-language pathologists? Why or why not?</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a:t>Would you like to be a school psychologists? Why or why not?</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1913517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a:t>
            </a:r>
            <a:r>
              <a:rPr lang="en-US" baseline="0" dirty="0"/>
              <a:t> note: You may opt to show the students two Education and Training videos from this website. Click Education and Training videos.</a:t>
            </a:r>
          </a:p>
          <a:p>
            <a:pPr marL="171450" indent="-171450">
              <a:buFont typeface="Arial" panose="020B0604020202020204" pitchFamily="34" charset="0"/>
              <a:buChar char="•"/>
            </a:pPr>
            <a:r>
              <a:rPr lang="en-US" baseline="0" dirty="0"/>
              <a:t>Education and Training (Cluster video)</a:t>
            </a:r>
          </a:p>
          <a:p>
            <a:pPr marL="171450" indent="-171450">
              <a:buFont typeface="Arial" panose="020B0604020202020204" pitchFamily="34" charset="0"/>
              <a:buChar char="•"/>
            </a:pPr>
            <a:r>
              <a:rPr lang="en-US" baseline="0" dirty="0"/>
              <a:t>Clinical – Counseling – and School Psychologists </a:t>
            </a:r>
          </a:p>
          <a:p>
            <a:endParaRPr lang="en-US" baseline="0" dirty="0"/>
          </a:p>
          <a:p>
            <a:r>
              <a:rPr lang="en-US" dirty="0"/>
              <a:t>Career</a:t>
            </a:r>
            <a:r>
              <a:rPr lang="en-US" baseline="0" dirty="0"/>
              <a:t> </a:t>
            </a:r>
            <a:r>
              <a:rPr lang="en-US" baseline="0" dirty="0" err="1"/>
              <a:t>OneStop</a:t>
            </a:r>
            <a:endParaRPr lang="en-US" baseline="0" dirty="0"/>
          </a:p>
          <a:p>
            <a:r>
              <a:rPr lang="en-US" sz="1200" b="0" i="0" kern="1200" dirty="0">
                <a:solidFill>
                  <a:schemeClr val="tx1"/>
                </a:solidFill>
                <a:effectLst/>
                <a:latin typeface="Times New Roman" pitchFamily="18" charset="0"/>
                <a:ea typeface="+mn-ea"/>
                <a:cs typeface="+mn-cs"/>
              </a:rPr>
              <a:t>These videos show the types of work people do in nearly 550 careers, organized by the 16 career clusters recognized by the U.S. Department of Education.</a:t>
            </a:r>
            <a:endParaRPr lang="en-US" dirty="0"/>
          </a:p>
          <a:p>
            <a:r>
              <a:rPr lang="en-US" dirty="0"/>
              <a:t>http://www.careeronestop.org/Videos/CareerandClusterVideos/career-and-cluster-videos.aspx</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4177991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2640071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1314754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5815236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1Z2Ib4Meul4"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R0ChABV00cY&amp;list=PL9w61LOHH6iScWTmbHVr5ux4bXLNKW8FW"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youtu.be/_OIcPbndZMo"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ObhBkVWRpaM"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hyperlink" Target="http://www.bls.gov/ooh/about/teachers-guide.htm" TargetMode="External"/><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www.careeronestop.org/Videos/CareerandClusterVideos/career-and-cluster-videos.aspx"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p:txBody>
          <a:bodyPr>
            <a:normAutofit/>
          </a:bodyPr>
          <a:lstStyle/>
          <a:p>
            <a:r>
              <a:rPr lang="en-US" sz="6000" dirty="0"/>
              <a:t>Educational Support Staff: Partners in Creating A Caring Learning Community</a:t>
            </a:r>
          </a:p>
        </p:txBody>
      </p:sp>
      <p:sp>
        <p:nvSpPr>
          <p:cNvPr id="2" name="Rectangle 1">
            <a:extLst>
              <a:ext uri="{FF2B5EF4-FFF2-40B4-BE49-F238E27FC236}">
                <a16:creationId xmlns:a16="http://schemas.microsoft.com/office/drawing/2014/main" id="{B7D54397-F7B4-4EF9-AF5B-4A52021A7601}"/>
              </a:ext>
            </a:extLst>
          </p:cNvPr>
          <p:cNvSpPr/>
          <p:nvPr/>
        </p:nvSpPr>
        <p:spPr>
          <a:xfrm>
            <a:off x="4622800" y="4483854"/>
            <a:ext cx="7303026" cy="1446550"/>
          </a:xfrm>
          <a:prstGeom prst="rect">
            <a:avLst/>
          </a:prstGeom>
        </p:spPr>
        <p:txBody>
          <a:bodyPr wrap="square">
            <a:spAutoFit/>
          </a:bodyPr>
          <a:lstStyle/>
          <a:p>
            <a:r>
              <a:rPr lang="en-US" sz="4400" dirty="0">
                <a:solidFill>
                  <a:schemeClr val="accent2">
                    <a:lumMod val="60000"/>
                    <a:lumOff val="40000"/>
                  </a:schemeClr>
                </a:solidFill>
                <a:latin typeface="Open Sans"/>
              </a:rPr>
              <a:t>Educational Professional Support Services</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Audiologist</a:t>
            </a:r>
          </a:p>
        </p:txBody>
      </p:sp>
    </p:spTree>
    <p:extLst>
      <p:ext uri="{BB962C8B-B14F-4D97-AF65-F5344CB8AC3E}">
        <p14:creationId xmlns:p14="http://schemas.microsoft.com/office/powerpoint/2010/main" val="4045670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Audiologist</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Median pay: $69,720.00/year</a:t>
            </a:r>
          </a:p>
          <a:p>
            <a:pPr lvl="1"/>
            <a:r>
              <a:rPr lang="en-US" dirty="0"/>
              <a:t>Number of jobs 2012: 13,000</a:t>
            </a:r>
          </a:p>
        </p:txBody>
      </p:sp>
      <p:pic>
        <p:nvPicPr>
          <p:cNvPr id="4" name="Picture 3">
            <a:extLst>
              <a:ext uri="{FF2B5EF4-FFF2-40B4-BE49-F238E27FC236}">
                <a16:creationId xmlns:a16="http://schemas.microsoft.com/office/drawing/2014/main" id="{D39B45B7-308A-4030-96A4-1CA2EA4A6F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8786" y="3604059"/>
            <a:ext cx="2646985" cy="2317039"/>
          </a:xfrm>
          <a:prstGeom prst="rect">
            <a:avLst/>
          </a:prstGeom>
        </p:spPr>
      </p:pic>
    </p:spTree>
    <p:extLst>
      <p:ext uri="{BB962C8B-B14F-4D97-AF65-F5344CB8AC3E}">
        <p14:creationId xmlns:p14="http://schemas.microsoft.com/office/powerpoint/2010/main" val="2672120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Duties and Responsibilities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Examine students who have hearing,  balance or related ear problems</a:t>
            </a:r>
          </a:p>
          <a:p>
            <a:pPr lvl="1"/>
            <a:r>
              <a:rPr lang="en-US" dirty="0"/>
              <a:t>Counsel students and their families</a:t>
            </a:r>
          </a:p>
          <a:p>
            <a:pPr lvl="1"/>
            <a:r>
              <a:rPr lang="en-US" dirty="0"/>
              <a:t>See students regularly</a:t>
            </a:r>
          </a:p>
        </p:txBody>
      </p:sp>
      <p:pic>
        <p:nvPicPr>
          <p:cNvPr id="4" name="Picture 3">
            <a:extLst>
              <a:ext uri="{FF2B5EF4-FFF2-40B4-BE49-F238E27FC236}">
                <a16:creationId xmlns:a16="http://schemas.microsoft.com/office/drawing/2014/main" id="{9AD823AA-E54A-4635-A3BF-B826FE168B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1538" y="3978450"/>
            <a:ext cx="1463954" cy="1805026"/>
          </a:xfrm>
          <a:prstGeom prst="rect">
            <a:avLst/>
          </a:prstGeom>
        </p:spPr>
      </p:pic>
    </p:spTree>
    <p:extLst>
      <p:ext uri="{BB962C8B-B14F-4D97-AF65-F5344CB8AC3E}">
        <p14:creationId xmlns:p14="http://schemas.microsoft.com/office/powerpoint/2010/main" val="1407942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Environment</a:t>
            </a:r>
          </a:p>
          <a:p>
            <a:pPr lvl="2"/>
            <a:r>
              <a:rPr lang="en-US" dirty="0"/>
              <a:t>Full-time position</a:t>
            </a:r>
          </a:p>
          <a:p>
            <a:endParaRPr lang="en-US" dirty="0"/>
          </a:p>
        </p:txBody>
      </p:sp>
      <p:sp>
        <p:nvSpPr>
          <p:cNvPr id="5" name="Content Placeholder 4">
            <a:extLst>
              <a:ext uri="{FF2B5EF4-FFF2-40B4-BE49-F238E27FC236}">
                <a16:creationId xmlns:a16="http://schemas.microsoft.com/office/drawing/2014/main" id="{8702C556-92DF-4607-9C5B-071E2ED2E79D}"/>
              </a:ext>
            </a:extLst>
          </p:cNvPr>
          <p:cNvSpPr>
            <a:spLocks noGrp="1"/>
          </p:cNvSpPr>
          <p:nvPr>
            <p:ph sz="half" idx="10"/>
          </p:nvPr>
        </p:nvSpPr>
        <p:spPr/>
        <p:txBody>
          <a:bodyPr/>
          <a:lstStyle/>
          <a:p>
            <a:pPr lvl="1"/>
            <a:r>
              <a:rPr lang="en-US" dirty="0"/>
              <a:t>Education </a:t>
            </a:r>
          </a:p>
          <a:p>
            <a:pPr lvl="2"/>
            <a:r>
              <a:rPr lang="en-US" dirty="0"/>
              <a:t>Doctoral degree in audiology (</a:t>
            </a:r>
            <a:r>
              <a:rPr lang="en-US" dirty="0" err="1"/>
              <a:t>Au.D</a:t>
            </a:r>
            <a:r>
              <a:rPr lang="en-US" dirty="0"/>
              <a:t>.)</a:t>
            </a:r>
          </a:p>
          <a:p>
            <a:pPr lvl="2"/>
            <a:r>
              <a:rPr lang="en-US" dirty="0"/>
              <a:t>Licensed by the state</a:t>
            </a:r>
          </a:p>
          <a:p>
            <a:pPr lvl="2"/>
            <a:r>
              <a:rPr lang="en-US" dirty="0"/>
              <a:t>Certificate of Clinical Competence in Audiology (CCC-A)</a:t>
            </a:r>
          </a:p>
          <a:p>
            <a:pPr lvl="2"/>
            <a:r>
              <a:rPr lang="en-US" dirty="0"/>
              <a:t>American Board of Audiology</a:t>
            </a:r>
          </a:p>
          <a:p>
            <a:endParaRPr lang="en-US" dirty="0"/>
          </a:p>
          <a:p>
            <a:endParaRPr lang="en-US" dirty="0"/>
          </a:p>
        </p:txBody>
      </p:sp>
      <p:pic>
        <p:nvPicPr>
          <p:cNvPr id="6" name="Picture 5">
            <a:extLst>
              <a:ext uri="{FF2B5EF4-FFF2-40B4-BE49-F238E27FC236}">
                <a16:creationId xmlns:a16="http://schemas.microsoft.com/office/drawing/2014/main" id="{58DC15CF-1CA5-46E4-922F-CFD6B68732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7604" y="3429000"/>
            <a:ext cx="1814170" cy="1754734"/>
          </a:xfrm>
          <a:prstGeom prst="rect">
            <a:avLst/>
          </a:prstGeom>
        </p:spPr>
      </p:pic>
    </p:spTree>
    <p:extLst>
      <p:ext uri="{BB962C8B-B14F-4D97-AF65-F5344CB8AC3E}">
        <p14:creationId xmlns:p14="http://schemas.microsoft.com/office/powerpoint/2010/main" val="1784643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Occupational Therapist</a:t>
            </a:r>
          </a:p>
        </p:txBody>
      </p:sp>
    </p:spTree>
    <p:extLst>
      <p:ext uri="{BB962C8B-B14F-4D97-AF65-F5344CB8AC3E}">
        <p14:creationId xmlns:p14="http://schemas.microsoft.com/office/powerpoint/2010/main" val="3320746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Occupational Therapist</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Median pay: $75,400.00/year</a:t>
            </a:r>
          </a:p>
          <a:p>
            <a:pPr lvl="1"/>
            <a:r>
              <a:rPr lang="en-US" dirty="0"/>
              <a:t>Number of jobs 2012: 113,200</a:t>
            </a:r>
          </a:p>
        </p:txBody>
      </p:sp>
      <p:pic>
        <p:nvPicPr>
          <p:cNvPr id="4" name="Picture 3">
            <a:extLst>
              <a:ext uri="{FF2B5EF4-FFF2-40B4-BE49-F238E27FC236}">
                <a16:creationId xmlns:a16="http://schemas.microsoft.com/office/drawing/2014/main" id="{A4B99691-258B-4A98-A29A-7CD3C51B6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8708" y="3241884"/>
            <a:ext cx="2285714" cy="2285714"/>
          </a:xfrm>
          <a:prstGeom prst="rect">
            <a:avLst/>
          </a:prstGeom>
        </p:spPr>
      </p:pic>
    </p:spTree>
    <p:extLst>
      <p:ext uri="{BB962C8B-B14F-4D97-AF65-F5344CB8AC3E}">
        <p14:creationId xmlns:p14="http://schemas.microsoft.com/office/powerpoint/2010/main" val="263801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Duties and Responsibilities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Treat students for disabilities</a:t>
            </a:r>
          </a:p>
          <a:p>
            <a:pPr lvl="1"/>
            <a:r>
              <a:rPr lang="en-US" dirty="0"/>
              <a:t>Demonstrate exercises for students</a:t>
            </a:r>
          </a:p>
          <a:p>
            <a:pPr lvl="1"/>
            <a:r>
              <a:rPr lang="en-US" dirty="0"/>
              <a:t>Recommend special equipment for students</a:t>
            </a:r>
          </a:p>
        </p:txBody>
      </p:sp>
      <p:pic>
        <p:nvPicPr>
          <p:cNvPr id="4" name="Picture 3">
            <a:extLst>
              <a:ext uri="{FF2B5EF4-FFF2-40B4-BE49-F238E27FC236}">
                <a16:creationId xmlns:a16="http://schemas.microsoft.com/office/drawing/2014/main" id="{0D6BC748-5A1C-4D7A-884B-9DB14A799D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6225" y="3521901"/>
            <a:ext cx="1630680" cy="2286000"/>
          </a:xfrm>
          <a:prstGeom prst="rect">
            <a:avLst/>
          </a:prstGeom>
        </p:spPr>
      </p:pic>
    </p:spTree>
    <p:extLst>
      <p:ext uri="{BB962C8B-B14F-4D97-AF65-F5344CB8AC3E}">
        <p14:creationId xmlns:p14="http://schemas.microsoft.com/office/powerpoint/2010/main" val="1677628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D871D1E-57B7-4E74-B192-D8A62C977E65}"/>
              </a:ext>
            </a:extLst>
          </p:cNvPr>
          <p:cNvSpPr>
            <a:spLocks noGrp="1"/>
          </p:cNvSpPr>
          <p:nvPr>
            <p:ph sz="half" idx="1"/>
          </p:nvPr>
        </p:nvSpPr>
        <p:spPr>
          <a:xfrm>
            <a:off x="740664" y="1420420"/>
            <a:ext cx="5328050" cy="4734318"/>
          </a:xfrm>
        </p:spPr>
        <p:txBody>
          <a:bodyPr/>
          <a:lstStyle/>
          <a:p>
            <a:pPr lvl="1"/>
            <a:r>
              <a:rPr lang="en-US" dirty="0"/>
              <a:t>Environment</a:t>
            </a:r>
          </a:p>
          <a:p>
            <a:pPr lvl="2"/>
            <a:r>
              <a:rPr lang="en-US" sz="2400" dirty="0"/>
              <a:t>12% of all OT work in the educational setting</a:t>
            </a:r>
          </a:p>
          <a:p>
            <a:pPr lvl="2"/>
            <a:r>
              <a:rPr lang="en-US" sz="2400" dirty="0"/>
              <a:t>Full-time position</a:t>
            </a:r>
          </a:p>
          <a:p>
            <a:endParaRPr lang="en-US" dirty="0"/>
          </a:p>
        </p:txBody>
      </p:sp>
      <p:sp>
        <p:nvSpPr>
          <p:cNvPr id="7" name="Content Placeholder 4">
            <a:extLst>
              <a:ext uri="{FF2B5EF4-FFF2-40B4-BE49-F238E27FC236}">
                <a16:creationId xmlns:a16="http://schemas.microsoft.com/office/drawing/2014/main" id="{37C73097-791B-410C-8C66-1AB600228A96}"/>
              </a:ext>
            </a:extLst>
          </p:cNvPr>
          <p:cNvSpPr txBox="1">
            <a:spLocks/>
          </p:cNvSpPr>
          <p:nvPr/>
        </p:nvSpPr>
        <p:spPr>
          <a:xfrm>
            <a:off x="6477000" y="1420420"/>
            <a:ext cx="5328050" cy="47343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lnSpc>
                <a:spcPct val="100000"/>
              </a:lnSpc>
              <a:spcBef>
                <a:spcPts val="1000"/>
              </a:spcBef>
              <a:buClr>
                <a:srgbClr val="C02033"/>
              </a:buClr>
              <a:buFont typeface=".AppleSystemUIFont" charset="-120"/>
              <a:buChar char="&gt;"/>
            </a:pPr>
            <a:r>
              <a:rPr lang="en-US" sz="2600" dirty="0">
                <a:solidFill>
                  <a:srgbClr val="000000"/>
                </a:solidFill>
              </a:rPr>
              <a:t>Education </a:t>
            </a:r>
          </a:p>
          <a:p>
            <a:pPr marL="685800" lvl="2">
              <a:lnSpc>
                <a:spcPct val="100000"/>
              </a:lnSpc>
              <a:buClr>
                <a:srgbClr val="4E7CBE"/>
              </a:buClr>
            </a:pPr>
            <a:r>
              <a:rPr lang="en-US" sz="2400" dirty="0">
                <a:solidFill>
                  <a:srgbClr val="000000"/>
                </a:solidFill>
              </a:rPr>
              <a:t>Master’s degree</a:t>
            </a:r>
          </a:p>
          <a:p>
            <a:pPr marL="685800" lvl="2">
              <a:lnSpc>
                <a:spcPct val="100000"/>
              </a:lnSpc>
              <a:buClr>
                <a:srgbClr val="4E7CBE"/>
              </a:buClr>
            </a:pPr>
            <a:r>
              <a:rPr lang="en-US" sz="2400" dirty="0">
                <a:solidFill>
                  <a:srgbClr val="000000"/>
                </a:solidFill>
              </a:rPr>
              <a:t>License by the National Board of Certification in Occupational Therapy</a:t>
            </a:r>
          </a:p>
          <a:p>
            <a:pPr marL="685800" lvl="2">
              <a:lnSpc>
                <a:spcPct val="100000"/>
              </a:lnSpc>
              <a:buClr>
                <a:srgbClr val="4E7CBE"/>
              </a:buClr>
            </a:pPr>
            <a:r>
              <a:rPr lang="en-US" sz="2400" dirty="0">
                <a:solidFill>
                  <a:srgbClr val="000000"/>
                </a:solidFill>
              </a:rPr>
              <a:t>American Occupational Therapy Association</a:t>
            </a:r>
          </a:p>
          <a:p>
            <a:endParaRPr lang="en-US" dirty="0"/>
          </a:p>
          <a:p>
            <a:endParaRPr lang="en-US" dirty="0"/>
          </a:p>
        </p:txBody>
      </p:sp>
    </p:spTree>
    <p:extLst>
      <p:ext uri="{BB962C8B-B14F-4D97-AF65-F5344CB8AC3E}">
        <p14:creationId xmlns:p14="http://schemas.microsoft.com/office/powerpoint/2010/main" val="3715923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Physical Therapist</a:t>
            </a:r>
          </a:p>
        </p:txBody>
      </p:sp>
    </p:spTree>
    <p:extLst>
      <p:ext uri="{BB962C8B-B14F-4D97-AF65-F5344CB8AC3E}">
        <p14:creationId xmlns:p14="http://schemas.microsoft.com/office/powerpoint/2010/main" val="755605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Physical Therapist</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Median pay: $79,860.00/year</a:t>
            </a:r>
          </a:p>
          <a:p>
            <a:pPr lvl="1"/>
            <a:r>
              <a:rPr lang="en-US" dirty="0"/>
              <a:t>Number of jobs 2012: 204,200</a:t>
            </a:r>
          </a:p>
        </p:txBody>
      </p:sp>
      <p:pic>
        <p:nvPicPr>
          <p:cNvPr id="4" name="Picture 3">
            <a:extLst>
              <a:ext uri="{FF2B5EF4-FFF2-40B4-BE49-F238E27FC236}">
                <a16:creationId xmlns:a16="http://schemas.microsoft.com/office/drawing/2014/main" id="{A496872A-540E-4966-BF39-A269421BEF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4546" y="3632548"/>
            <a:ext cx="2743200" cy="2073548"/>
          </a:xfrm>
          <a:prstGeom prst="rect">
            <a:avLst/>
          </a:prstGeom>
        </p:spPr>
      </p:pic>
    </p:spTree>
    <p:extLst>
      <p:ext uri="{BB962C8B-B14F-4D97-AF65-F5344CB8AC3E}">
        <p14:creationId xmlns:p14="http://schemas.microsoft.com/office/powerpoint/2010/main" val="1151849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Duties and Responsibilities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See students and families regularly</a:t>
            </a:r>
          </a:p>
          <a:p>
            <a:pPr lvl="1"/>
            <a:r>
              <a:rPr lang="en-US" dirty="0"/>
              <a:t>Arrange care plans for students</a:t>
            </a:r>
          </a:p>
          <a:p>
            <a:pPr lvl="1"/>
            <a:r>
              <a:rPr lang="en-US" dirty="0"/>
              <a:t>Help students perform exercises</a:t>
            </a:r>
          </a:p>
          <a:p>
            <a:pPr lvl="1"/>
            <a:r>
              <a:rPr lang="en-US" dirty="0"/>
              <a:t>Evaluate student progress</a:t>
            </a:r>
          </a:p>
        </p:txBody>
      </p:sp>
      <p:pic>
        <p:nvPicPr>
          <p:cNvPr id="4" name="Picture 3">
            <a:extLst>
              <a:ext uri="{FF2B5EF4-FFF2-40B4-BE49-F238E27FC236}">
                <a16:creationId xmlns:a16="http://schemas.microsoft.com/office/drawing/2014/main" id="{5FDA1DF6-0890-48DB-A156-9941031C7B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71316" y="3036877"/>
            <a:ext cx="1828800" cy="2733446"/>
          </a:xfrm>
          <a:prstGeom prst="rect">
            <a:avLst/>
          </a:prstGeom>
        </p:spPr>
      </p:pic>
    </p:spTree>
    <p:extLst>
      <p:ext uri="{BB962C8B-B14F-4D97-AF65-F5344CB8AC3E}">
        <p14:creationId xmlns:p14="http://schemas.microsoft.com/office/powerpoint/2010/main" val="37615825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1C28D9E-14C3-4857-80E3-D7641E37AF3D}"/>
              </a:ext>
            </a:extLst>
          </p:cNvPr>
          <p:cNvSpPr>
            <a:spLocks noGrp="1"/>
          </p:cNvSpPr>
          <p:nvPr>
            <p:ph sz="half" idx="1"/>
          </p:nvPr>
        </p:nvSpPr>
        <p:spPr>
          <a:xfrm>
            <a:off x="740664" y="1420420"/>
            <a:ext cx="5328050" cy="4734318"/>
          </a:xfrm>
        </p:spPr>
        <p:txBody>
          <a:bodyPr/>
          <a:lstStyle/>
          <a:p>
            <a:pPr lvl="1"/>
            <a:r>
              <a:rPr lang="en-US" dirty="0"/>
              <a:t>Environment</a:t>
            </a:r>
          </a:p>
          <a:p>
            <a:pPr lvl="2"/>
            <a:r>
              <a:rPr lang="en-US" sz="2400" dirty="0"/>
              <a:t>Full-time position</a:t>
            </a:r>
          </a:p>
          <a:p>
            <a:pPr lvl="2"/>
            <a:r>
              <a:rPr lang="en-US" sz="2400" dirty="0"/>
              <a:t>Evenings and weekends</a:t>
            </a:r>
          </a:p>
          <a:p>
            <a:endParaRPr lang="en-US" dirty="0"/>
          </a:p>
        </p:txBody>
      </p:sp>
      <p:sp>
        <p:nvSpPr>
          <p:cNvPr id="7" name="Content Placeholder 4">
            <a:extLst>
              <a:ext uri="{FF2B5EF4-FFF2-40B4-BE49-F238E27FC236}">
                <a16:creationId xmlns:a16="http://schemas.microsoft.com/office/drawing/2014/main" id="{0811A110-E54F-4529-8D5F-A651E5FC8F40}"/>
              </a:ext>
            </a:extLst>
          </p:cNvPr>
          <p:cNvSpPr txBox="1">
            <a:spLocks/>
          </p:cNvSpPr>
          <p:nvPr/>
        </p:nvSpPr>
        <p:spPr>
          <a:xfrm>
            <a:off x="6477000" y="1420420"/>
            <a:ext cx="5328050" cy="47343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lnSpc>
                <a:spcPct val="100000"/>
              </a:lnSpc>
              <a:spcBef>
                <a:spcPts val="1000"/>
              </a:spcBef>
              <a:buClr>
                <a:srgbClr val="C02033"/>
              </a:buClr>
              <a:buFont typeface=".AppleSystemUIFont" charset="-120"/>
              <a:buChar char="&gt;"/>
            </a:pPr>
            <a:r>
              <a:rPr lang="en-US" sz="2600" dirty="0">
                <a:solidFill>
                  <a:srgbClr val="000000"/>
                </a:solidFill>
              </a:rPr>
              <a:t>Education </a:t>
            </a:r>
          </a:p>
          <a:p>
            <a:pPr marL="685800" lvl="2">
              <a:lnSpc>
                <a:spcPct val="100000"/>
              </a:lnSpc>
              <a:buClr>
                <a:srgbClr val="4E7CBE"/>
              </a:buClr>
            </a:pPr>
            <a:r>
              <a:rPr lang="en-US" sz="2400" dirty="0">
                <a:solidFill>
                  <a:srgbClr val="000000"/>
                </a:solidFill>
              </a:rPr>
              <a:t>Doctoral of Physical Therapy (DPT)</a:t>
            </a:r>
          </a:p>
          <a:p>
            <a:pPr marL="685800" lvl="2">
              <a:lnSpc>
                <a:spcPct val="100000"/>
              </a:lnSpc>
              <a:buClr>
                <a:srgbClr val="4E7CBE"/>
              </a:buClr>
            </a:pPr>
            <a:r>
              <a:rPr lang="en-US" sz="2400" dirty="0">
                <a:solidFill>
                  <a:srgbClr val="000000"/>
                </a:solidFill>
              </a:rPr>
              <a:t>Physical Therapist Centralized Application Services</a:t>
            </a:r>
          </a:p>
          <a:p>
            <a:pPr marL="685800" lvl="2">
              <a:lnSpc>
                <a:spcPct val="100000"/>
              </a:lnSpc>
              <a:buClr>
                <a:srgbClr val="4E7CBE"/>
              </a:buClr>
            </a:pPr>
            <a:r>
              <a:rPr lang="en-US" sz="2400" dirty="0">
                <a:solidFill>
                  <a:srgbClr val="000000"/>
                </a:solidFill>
              </a:rPr>
              <a:t>Residency for one year</a:t>
            </a:r>
          </a:p>
          <a:p>
            <a:pPr marL="685800" lvl="2">
              <a:lnSpc>
                <a:spcPct val="100000"/>
              </a:lnSpc>
              <a:buClr>
                <a:srgbClr val="4E7CBE"/>
              </a:buClr>
            </a:pPr>
            <a:r>
              <a:rPr lang="en-US" sz="2400" dirty="0">
                <a:solidFill>
                  <a:srgbClr val="000000"/>
                </a:solidFill>
              </a:rPr>
              <a:t>Federation of State Board of Physical Therapy</a:t>
            </a:r>
          </a:p>
          <a:p>
            <a:pPr marL="685800" lvl="2">
              <a:lnSpc>
                <a:spcPct val="100000"/>
              </a:lnSpc>
              <a:buClr>
                <a:srgbClr val="4E7CBE"/>
              </a:buClr>
            </a:pPr>
            <a:r>
              <a:rPr lang="en-US" sz="2400" dirty="0">
                <a:solidFill>
                  <a:srgbClr val="000000"/>
                </a:solidFill>
              </a:rPr>
              <a:t>American Board of Physical Therapy Specialists</a:t>
            </a:r>
          </a:p>
        </p:txBody>
      </p:sp>
      <p:pic>
        <p:nvPicPr>
          <p:cNvPr id="8" name="Picture 7">
            <a:extLst>
              <a:ext uri="{FF2B5EF4-FFF2-40B4-BE49-F238E27FC236}">
                <a16:creationId xmlns:a16="http://schemas.microsoft.com/office/drawing/2014/main" id="{8E9D0F3B-B82A-4917-BC4A-DA2F649F7B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0897" y="3603294"/>
            <a:ext cx="1591056" cy="1834286"/>
          </a:xfrm>
          <a:prstGeom prst="rect">
            <a:avLst/>
          </a:prstGeom>
        </p:spPr>
      </p:pic>
    </p:spTree>
    <p:extLst>
      <p:ext uri="{BB962C8B-B14F-4D97-AF65-F5344CB8AC3E}">
        <p14:creationId xmlns:p14="http://schemas.microsoft.com/office/powerpoint/2010/main" val="604725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Physical Therapist Careers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hlinkClick r:id="rId3"/>
              </a:rPr>
              <a:t>Physical Therapist</a:t>
            </a:r>
            <a:endParaRPr lang="en-US" dirty="0"/>
          </a:p>
          <a:p>
            <a:pPr marL="0" lvl="1" indent="0">
              <a:buNone/>
            </a:pPr>
            <a:r>
              <a:rPr lang="en-US" dirty="0"/>
              <a:t>    </a:t>
            </a:r>
            <a:r>
              <a:rPr lang="en-US" sz="2400" dirty="0"/>
              <a:t>(click on link)</a:t>
            </a:r>
          </a:p>
          <a:p>
            <a:pPr lvl="1"/>
            <a:endParaRPr lang="en-US" dirty="0"/>
          </a:p>
          <a:p>
            <a:endParaRPr lang="en-US" dirty="0"/>
          </a:p>
        </p:txBody>
      </p:sp>
      <p:pic>
        <p:nvPicPr>
          <p:cNvPr id="4" name="Picture 3">
            <a:extLst>
              <a:ext uri="{FF2B5EF4-FFF2-40B4-BE49-F238E27FC236}">
                <a16:creationId xmlns:a16="http://schemas.microsoft.com/office/drawing/2014/main" id="{DDE7FEED-E0D4-4C43-B28D-337D00B63F5E}"/>
              </a:ext>
            </a:extLst>
          </p:cNvPr>
          <p:cNvPicPr>
            <a:picLocks noChangeAspect="1"/>
          </p:cNvPicPr>
          <p:nvPr/>
        </p:nvPicPr>
        <p:blipFill rotWithShape="1">
          <a:blip r:embed="rId4"/>
          <a:srcRect l="58565" t="54166" r="18594" b="8334"/>
          <a:stretch/>
        </p:blipFill>
        <p:spPr>
          <a:xfrm>
            <a:off x="4625665" y="2694380"/>
            <a:ext cx="2971800" cy="2743200"/>
          </a:xfrm>
          <a:prstGeom prst="rect">
            <a:avLst/>
          </a:prstGeom>
          <a:ln w="9525">
            <a:solidFill>
              <a:schemeClr val="tx1"/>
            </a:solidFill>
          </a:ln>
        </p:spPr>
      </p:pic>
      <p:sp>
        <p:nvSpPr>
          <p:cNvPr id="5" name="TextBox 4">
            <a:extLst>
              <a:ext uri="{FF2B5EF4-FFF2-40B4-BE49-F238E27FC236}">
                <a16:creationId xmlns:a16="http://schemas.microsoft.com/office/drawing/2014/main" id="{178A2196-7A60-43E3-AACD-FF0D833A475B}"/>
              </a:ext>
            </a:extLst>
          </p:cNvPr>
          <p:cNvSpPr txBox="1"/>
          <p:nvPr/>
        </p:nvSpPr>
        <p:spPr>
          <a:xfrm>
            <a:off x="4625664" y="5451380"/>
            <a:ext cx="2971799" cy="307777"/>
          </a:xfrm>
          <a:prstGeom prst="rect">
            <a:avLst/>
          </a:prstGeom>
          <a:noFill/>
        </p:spPr>
        <p:txBody>
          <a:bodyPr wrap="square" rtlCol="0">
            <a:spAutoFit/>
          </a:bodyPr>
          <a:lstStyle/>
          <a:p>
            <a:r>
              <a:rPr lang="en-US" sz="1400" dirty="0">
                <a:latin typeface="Open Sans"/>
              </a:rPr>
              <a:t>Image: Bureau of Labor Statistics</a:t>
            </a:r>
          </a:p>
        </p:txBody>
      </p:sp>
    </p:spTree>
    <p:extLst>
      <p:ext uri="{BB962C8B-B14F-4D97-AF65-F5344CB8AC3E}">
        <p14:creationId xmlns:p14="http://schemas.microsoft.com/office/powerpoint/2010/main" val="21925311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School Counselor</a:t>
            </a:r>
          </a:p>
        </p:txBody>
      </p:sp>
    </p:spTree>
    <p:extLst>
      <p:ext uri="{BB962C8B-B14F-4D97-AF65-F5344CB8AC3E}">
        <p14:creationId xmlns:p14="http://schemas.microsoft.com/office/powerpoint/2010/main" val="2656002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School Counselor</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Median pay: $53,610.00/year</a:t>
            </a:r>
          </a:p>
          <a:p>
            <a:pPr lvl="1"/>
            <a:r>
              <a:rPr lang="en-US" dirty="0"/>
              <a:t>Number of jobs 2012: 262,300</a:t>
            </a:r>
          </a:p>
        </p:txBody>
      </p:sp>
      <p:pic>
        <p:nvPicPr>
          <p:cNvPr id="4" name="Picture 3">
            <a:extLst>
              <a:ext uri="{FF2B5EF4-FFF2-40B4-BE49-F238E27FC236}">
                <a16:creationId xmlns:a16="http://schemas.microsoft.com/office/drawing/2014/main" id="{375D57A5-9D6E-4049-A3C5-942DF6D405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6754" y="3429000"/>
            <a:ext cx="2629621" cy="2297125"/>
          </a:xfrm>
          <a:prstGeom prst="rect">
            <a:avLst/>
          </a:prstGeom>
        </p:spPr>
      </p:pic>
    </p:spTree>
    <p:extLst>
      <p:ext uri="{BB962C8B-B14F-4D97-AF65-F5344CB8AC3E}">
        <p14:creationId xmlns:p14="http://schemas.microsoft.com/office/powerpoint/2010/main" val="14418474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Duties and Responsibilities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Counsel students</a:t>
            </a:r>
          </a:p>
          <a:p>
            <a:pPr lvl="1"/>
            <a:r>
              <a:rPr lang="en-US" dirty="0"/>
              <a:t>Work with teachers, staff and parents</a:t>
            </a:r>
          </a:p>
          <a:p>
            <a:pPr lvl="1"/>
            <a:r>
              <a:rPr lang="en-US" dirty="0"/>
              <a:t>Classroom guidance</a:t>
            </a:r>
          </a:p>
          <a:p>
            <a:pPr lvl="1"/>
            <a:r>
              <a:rPr lang="en-US" dirty="0"/>
              <a:t>Refer students and families for additional support</a:t>
            </a:r>
          </a:p>
        </p:txBody>
      </p:sp>
      <p:pic>
        <p:nvPicPr>
          <p:cNvPr id="4" name="Picture 3">
            <a:extLst>
              <a:ext uri="{FF2B5EF4-FFF2-40B4-BE49-F238E27FC236}">
                <a16:creationId xmlns:a16="http://schemas.microsoft.com/office/drawing/2014/main" id="{D6983A5B-66F0-4697-A699-F7CCCA17A7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4335781"/>
            <a:ext cx="2438400" cy="1623060"/>
          </a:xfrm>
          <a:prstGeom prst="rect">
            <a:avLst/>
          </a:prstGeom>
        </p:spPr>
      </p:pic>
    </p:spTree>
    <p:extLst>
      <p:ext uri="{BB962C8B-B14F-4D97-AF65-F5344CB8AC3E}">
        <p14:creationId xmlns:p14="http://schemas.microsoft.com/office/powerpoint/2010/main" val="27375498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1C28D9E-14C3-4857-80E3-D7641E37AF3D}"/>
              </a:ext>
            </a:extLst>
          </p:cNvPr>
          <p:cNvSpPr>
            <a:spLocks noGrp="1"/>
          </p:cNvSpPr>
          <p:nvPr>
            <p:ph sz="half" idx="1"/>
          </p:nvPr>
        </p:nvSpPr>
        <p:spPr>
          <a:xfrm>
            <a:off x="740664" y="1420420"/>
            <a:ext cx="5328050" cy="4734318"/>
          </a:xfrm>
        </p:spPr>
        <p:txBody>
          <a:bodyPr/>
          <a:lstStyle/>
          <a:p>
            <a:pPr lvl="1"/>
            <a:r>
              <a:rPr lang="en-US" dirty="0"/>
              <a:t>Environment</a:t>
            </a:r>
          </a:p>
          <a:p>
            <a:pPr lvl="2"/>
            <a:r>
              <a:rPr lang="en-US" sz="2400" dirty="0"/>
              <a:t>Full-time position</a:t>
            </a:r>
          </a:p>
          <a:p>
            <a:pPr lvl="2"/>
            <a:r>
              <a:rPr lang="en-US" sz="2400" dirty="0"/>
              <a:t>Summers off </a:t>
            </a:r>
          </a:p>
          <a:p>
            <a:endParaRPr lang="en-US" dirty="0"/>
          </a:p>
        </p:txBody>
      </p:sp>
      <p:sp>
        <p:nvSpPr>
          <p:cNvPr id="7" name="Content Placeholder 4">
            <a:extLst>
              <a:ext uri="{FF2B5EF4-FFF2-40B4-BE49-F238E27FC236}">
                <a16:creationId xmlns:a16="http://schemas.microsoft.com/office/drawing/2014/main" id="{0811A110-E54F-4529-8D5F-A651E5FC8F40}"/>
              </a:ext>
            </a:extLst>
          </p:cNvPr>
          <p:cNvSpPr txBox="1">
            <a:spLocks/>
          </p:cNvSpPr>
          <p:nvPr/>
        </p:nvSpPr>
        <p:spPr>
          <a:xfrm>
            <a:off x="6477000" y="1420420"/>
            <a:ext cx="5328050" cy="47343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lnSpc>
                <a:spcPct val="100000"/>
              </a:lnSpc>
              <a:spcBef>
                <a:spcPts val="1000"/>
              </a:spcBef>
              <a:buClr>
                <a:srgbClr val="C02033"/>
              </a:buClr>
              <a:buFont typeface=".AppleSystemUIFont" charset="-120"/>
              <a:buChar char="&gt;"/>
            </a:pPr>
            <a:r>
              <a:rPr lang="en-US" sz="2600" dirty="0">
                <a:solidFill>
                  <a:srgbClr val="000000"/>
                </a:solidFill>
              </a:rPr>
              <a:t>Education </a:t>
            </a:r>
          </a:p>
          <a:p>
            <a:pPr marL="685800" lvl="2">
              <a:lnSpc>
                <a:spcPct val="100000"/>
              </a:lnSpc>
              <a:buClr>
                <a:srgbClr val="4E7CBE"/>
              </a:buClr>
            </a:pPr>
            <a:r>
              <a:rPr lang="en-US" sz="2400" dirty="0">
                <a:solidFill>
                  <a:srgbClr val="000000"/>
                </a:solidFill>
              </a:rPr>
              <a:t>Master’s degree in school counseling</a:t>
            </a:r>
          </a:p>
          <a:p>
            <a:pPr marL="685800" lvl="2">
              <a:lnSpc>
                <a:spcPct val="100000"/>
              </a:lnSpc>
              <a:buClr>
                <a:srgbClr val="4E7CBE"/>
              </a:buClr>
            </a:pPr>
            <a:r>
              <a:rPr lang="en-US" sz="2400" dirty="0">
                <a:solidFill>
                  <a:srgbClr val="000000"/>
                </a:solidFill>
              </a:rPr>
              <a:t>1-2 years of classroom teaching experience</a:t>
            </a:r>
          </a:p>
          <a:p>
            <a:pPr marL="685800" lvl="2">
              <a:lnSpc>
                <a:spcPct val="100000"/>
              </a:lnSpc>
              <a:buClr>
                <a:srgbClr val="4E7CBE"/>
              </a:buClr>
            </a:pPr>
            <a:r>
              <a:rPr lang="en-US" sz="2400" dirty="0">
                <a:solidFill>
                  <a:srgbClr val="000000"/>
                </a:solidFill>
              </a:rPr>
              <a:t>2,000-3,000 hours of clinical supervision</a:t>
            </a:r>
          </a:p>
          <a:p>
            <a:pPr marL="685800" lvl="2">
              <a:lnSpc>
                <a:spcPct val="100000"/>
              </a:lnSpc>
              <a:buClr>
                <a:srgbClr val="4E7CBE"/>
              </a:buClr>
            </a:pPr>
            <a:r>
              <a:rPr lang="en-US" sz="2400" dirty="0">
                <a:solidFill>
                  <a:srgbClr val="000000"/>
                </a:solidFill>
              </a:rPr>
              <a:t>National Board of Certified Counselors</a:t>
            </a:r>
          </a:p>
        </p:txBody>
      </p:sp>
      <p:pic>
        <p:nvPicPr>
          <p:cNvPr id="5" name="Picture 4">
            <a:extLst>
              <a:ext uri="{FF2B5EF4-FFF2-40B4-BE49-F238E27FC236}">
                <a16:creationId xmlns:a16="http://schemas.microsoft.com/office/drawing/2014/main" id="{E4343176-25E9-466F-8C5D-8081450F86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9277" y="3429000"/>
            <a:ext cx="2220862" cy="2161449"/>
          </a:xfrm>
          <a:prstGeom prst="rect">
            <a:avLst/>
          </a:prstGeom>
        </p:spPr>
      </p:pic>
    </p:spTree>
    <p:extLst>
      <p:ext uri="{BB962C8B-B14F-4D97-AF65-F5344CB8AC3E}">
        <p14:creationId xmlns:p14="http://schemas.microsoft.com/office/powerpoint/2010/main" val="26554286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Job Shadow a school counselor</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hlinkClick r:id="rId3"/>
              </a:rPr>
              <a:t>School Counselor</a:t>
            </a:r>
            <a:endParaRPr lang="en-US" dirty="0"/>
          </a:p>
          <a:p>
            <a:pPr marL="0" lvl="1" indent="0">
              <a:buNone/>
            </a:pPr>
            <a:r>
              <a:rPr lang="en-US" dirty="0"/>
              <a:t>    </a:t>
            </a:r>
            <a:r>
              <a:rPr lang="en-US" sz="2400" dirty="0"/>
              <a:t>(click on link)</a:t>
            </a:r>
          </a:p>
          <a:p>
            <a:endParaRPr lang="en-US" dirty="0"/>
          </a:p>
        </p:txBody>
      </p:sp>
      <p:pic>
        <p:nvPicPr>
          <p:cNvPr id="4" name="Picture 3">
            <a:extLst>
              <a:ext uri="{FF2B5EF4-FFF2-40B4-BE49-F238E27FC236}">
                <a16:creationId xmlns:a16="http://schemas.microsoft.com/office/drawing/2014/main" id="{24F89863-602F-431F-B501-CACFA3905B61}"/>
              </a:ext>
            </a:extLst>
          </p:cNvPr>
          <p:cNvPicPr>
            <a:picLocks noChangeAspect="1"/>
          </p:cNvPicPr>
          <p:nvPr/>
        </p:nvPicPr>
        <p:blipFill rotWithShape="1">
          <a:blip r:embed="rId4"/>
          <a:srcRect l="58200" t="53126" r="16032" b="9374"/>
          <a:stretch/>
        </p:blipFill>
        <p:spPr>
          <a:xfrm>
            <a:off x="4625664" y="2694380"/>
            <a:ext cx="3352800" cy="2743200"/>
          </a:xfrm>
          <a:prstGeom prst="rect">
            <a:avLst/>
          </a:prstGeom>
          <a:ln w="9525">
            <a:solidFill>
              <a:schemeClr val="tx1"/>
            </a:solidFill>
          </a:ln>
        </p:spPr>
      </p:pic>
      <p:sp>
        <p:nvSpPr>
          <p:cNvPr id="5" name="TextBox 4">
            <a:extLst>
              <a:ext uri="{FF2B5EF4-FFF2-40B4-BE49-F238E27FC236}">
                <a16:creationId xmlns:a16="http://schemas.microsoft.com/office/drawing/2014/main" id="{40F275B3-0BDF-49A3-8397-5C2748140BC0}"/>
              </a:ext>
            </a:extLst>
          </p:cNvPr>
          <p:cNvSpPr txBox="1"/>
          <p:nvPr/>
        </p:nvSpPr>
        <p:spPr>
          <a:xfrm>
            <a:off x="4625664" y="5451380"/>
            <a:ext cx="2971799" cy="307777"/>
          </a:xfrm>
          <a:prstGeom prst="rect">
            <a:avLst/>
          </a:prstGeom>
          <a:noFill/>
        </p:spPr>
        <p:txBody>
          <a:bodyPr wrap="square" rtlCol="0">
            <a:spAutoFit/>
          </a:bodyPr>
          <a:lstStyle/>
          <a:p>
            <a:r>
              <a:rPr lang="en-US" sz="1400" dirty="0">
                <a:latin typeface="Open Sans"/>
              </a:rPr>
              <a:t>Image: Bureau of Labor Statistics</a:t>
            </a:r>
          </a:p>
        </p:txBody>
      </p:sp>
    </p:spTree>
    <p:extLst>
      <p:ext uri="{BB962C8B-B14F-4D97-AF65-F5344CB8AC3E}">
        <p14:creationId xmlns:p14="http://schemas.microsoft.com/office/powerpoint/2010/main" val="10748400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Speech-language Pathologist</a:t>
            </a:r>
          </a:p>
        </p:txBody>
      </p:sp>
    </p:spTree>
    <p:extLst>
      <p:ext uri="{BB962C8B-B14F-4D97-AF65-F5344CB8AC3E}">
        <p14:creationId xmlns:p14="http://schemas.microsoft.com/office/powerpoint/2010/main" val="32443169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Speech-language Pathologist</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Median pay: $68,870.00/year</a:t>
            </a:r>
          </a:p>
          <a:p>
            <a:pPr lvl="1"/>
            <a:r>
              <a:rPr lang="en-US" dirty="0"/>
              <a:t>Number of jobs 2012: 134,100</a:t>
            </a:r>
          </a:p>
        </p:txBody>
      </p:sp>
      <p:pic>
        <p:nvPicPr>
          <p:cNvPr id="4" name="Picture 3">
            <a:extLst>
              <a:ext uri="{FF2B5EF4-FFF2-40B4-BE49-F238E27FC236}">
                <a16:creationId xmlns:a16="http://schemas.microsoft.com/office/drawing/2014/main" id="{3B8EE60B-EF5D-489D-B8E3-91DE39EA29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9025" y="3594448"/>
            <a:ext cx="2713950" cy="2072640"/>
          </a:xfrm>
          <a:prstGeom prst="rect">
            <a:avLst/>
          </a:prstGeom>
        </p:spPr>
      </p:pic>
    </p:spTree>
    <p:extLst>
      <p:ext uri="{BB962C8B-B14F-4D97-AF65-F5344CB8AC3E}">
        <p14:creationId xmlns:p14="http://schemas.microsoft.com/office/powerpoint/2010/main" val="1441714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Professional Support Services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Education and Training Programs of Study</a:t>
            </a:r>
          </a:p>
          <a:p>
            <a:pPr lvl="1"/>
            <a:r>
              <a:rPr lang="en-US" dirty="0"/>
              <a:t>Teaching and Training</a:t>
            </a:r>
          </a:p>
          <a:p>
            <a:pPr lvl="1"/>
            <a:r>
              <a:rPr lang="en-US" dirty="0"/>
              <a:t>Administration and Administrative Support</a:t>
            </a:r>
          </a:p>
        </p:txBody>
      </p:sp>
    </p:spTree>
    <p:extLst>
      <p:ext uri="{BB962C8B-B14F-4D97-AF65-F5344CB8AC3E}">
        <p14:creationId xmlns:p14="http://schemas.microsoft.com/office/powerpoint/2010/main" val="29239856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Duties and Responsibilities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Work with students with speech or communication disabilities</a:t>
            </a:r>
          </a:p>
          <a:p>
            <a:pPr lvl="1"/>
            <a:r>
              <a:rPr lang="en-US" dirty="0"/>
              <a:t>Create individualized care plans</a:t>
            </a:r>
          </a:p>
        </p:txBody>
      </p:sp>
      <p:pic>
        <p:nvPicPr>
          <p:cNvPr id="4" name="Picture 3">
            <a:extLst>
              <a:ext uri="{FF2B5EF4-FFF2-40B4-BE49-F238E27FC236}">
                <a16:creationId xmlns:a16="http://schemas.microsoft.com/office/drawing/2014/main" id="{EF90AD46-2DB5-4EDA-926E-3BD128BC69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9051" y="3245500"/>
            <a:ext cx="1205027" cy="2474719"/>
          </a:xfrm>
          <a:prstGeom prst="rect">
            <a:avLst/>
          </a:prstGeom>
        </p:spPr>
      </p:pic>
    </p:spTree>
    <p:extLst>
      <p:ext uri="{BB962C8B-B14F-4D97-AF65-F5344CB8AC3E}">
        <p14:creationId xmlns:p14="http://schemas.microsoft.com/office/powerpoint/2010/main" val="3131510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1C28D9E-14C3-4857-80E3-D7641E37AF3D}"/>
              </a:ext>
            </a:extLst>
          </p:cNvPr>
          <p:cNvSpPr>
            <a:spLocks noGrp="1"/>
          </p:cNvSpPr>
          <p:nvPr>
            <p:ph sz="half" idx="1"/>
          </p:nvPr>
        </p:nvSpPr>
        <p:spPr>
          <a:xfrm>
            <a:off x="740664" y="1420420"/>
            <a:ext cx="5328050" cy="4734318"/>
          </a:xfrm>
        </p:spPr>
        <p:txBody>
          <a:bodyPr/>
          <a:lstStyle/>
          <a:p>
            <a:pPr lvl="1"/>
            <a:r>
              <a:rPr lang="en-US" dirty="0"/>
              <a:t>Environment</a:t>
            </a:r>
          </a:p>
          <a:p>
            <a:pPr lvl="2"/>
            <a:r>
              <a:rPr lang="en-US" sz="2400" dirty="0"/>
              <a:t>Full-time position</a:t>
            </a:r>
          </a:p>
          <a:p>
            <a:pPr lvl="2"/>
            <a:r>
              <a:rPr lang="en-US" sz="2400" dirty="0"/>
              <a:t>Summers off </a:t>
            </a:r>
          </a:p>
          <a:p>
            <a:endParaRPr lang="en-US" dirty="0"/>
          </a:p>
        </p:txBody>
      </p:sp>
      <p:sp>
        <p:nvSpPr>
          <p:cNvPr id="7" name="Content Placeholder 4">
            <a:extLst>
              <a:ext uri="{FF2B5EF4-FFF2-40B4-BE49-F238E27FC236}">
                <a16:creationId xmlns:a16="http://schemas.microsoft.com/office/drawing/2014/main" id="{0811A110-E54F-4529-8D5F-A651E5FC8F40}"/>
              </a:ext>
            </a:extLst>
          </p:cNvPr>
          <p:cNvSpPr txBox="1">
            <a:spLocks/>
          </p:cNvSpPr>
          <p:nvPr/>
        </p:nvSpPr>
        <p:spPr>
          <a:xfrm>
            <a:off x="6477000" y="1420420"/>
            <a:ext cx="5328050" cy="47343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lnSpc>
                <a:spcPct val="100000"/>
              </a:lnSpc>
              <a:spcBef>
                <a:spcPts val="1000"/>
              </a:spcBef>
              <a:buClr>
                <a:srgbClr val="C02033"/>
              </a:buClr>
              <a:buFont typeface=".AppleSystemUIFont" charset="-120"/>
              <a:buChar char="&gt;"/>
            </a:pPr>
            <a:r>
              <a:rPr lang="en-US" sz="2600" dirty="0">
                <a:solidFill>
                  <a:srgbClr val="000000"/>
                </a:solidFill>
              </a:rPr>
              <a:t>Education </a:t>
            </a:r>
          </a:p>
          <a:p>
            <a:pPr marL="685800" lvl="2">
              <a:lnSpc>
                <a:spcPct val="100000"/>
              </a:lnSpc>
              <a:buClr>
                <a:srgbClr val="4E7CBE"/>
              </a:buClr>
            </a:pPr>
            <a:r>
              <a:rPr lang="en-US" sz="2400" dirty="0">
                <a:solidFill>
                  <a:srgbClr val="000000"/>
                </a:solidFill>
              </a:rPr>
              <a:t>Masters degree</a:t>
            </a:r>
          </a:p>
          <a:p>
            <a:pPr marL="685800" lvl="2">
              <a:lnSpc>
                <a:spcPct val="100000"/>
              </a:lnSpc>
              <a:buClr>
                <a:srgbClr val="4E7CBE"/>
              </a:buClr>
            </a:pPr>
            <a:r>
              <a:rPr lang="en-US" sz="2400" dirty="0">
                <a:solidFill>
                  <a:srgbClr val="000000"/>
                </a:solidFill>
              </a:rPr>
              <a:t>American Speech-Language-Hearing Association</a:t>
            </a:r>
          </a:p>
          <a:p>
            <a:pPr marL="685800" lvl="2">
              <a:lnSpc>
                <a:spcPct val="100000"/>
              </a:lnSpc>
              <a:buClr>
                <a:srgbClr val="4E7CBE"/>
              </a:buClr>
            </a:pPr>
            <a:endParaRPr lang="en-US" sz="2400" dirty="0">
              <a:solidFill>
                <a:srgbClr val="000000"/>
              </a:solidFill>
            </a:endParaRPr>
          </a:p>
        </p:txBody>
      </p:sp>
      <p:pic>
        <p:nvPicPr>
          <p:cNvPr id="8" name="Picture 7">
            <a:extLst>
              <a:ext uri="{FF2B5EF4-FFF2-40B4-BE49-F238E27FC236}">
                <a16:creationId xmlns:a16="http://schemas.microsoft.com/office/drawing/2014/main" id="{6FB7B9C6-3AF9-4F74-96C9-8726AD96A5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9796" y="3305503"/>
            <a:ext cx="1828800" cy="1829714"/>
          </a:xfrm>
          <a:prstGeom prst="rect">
            <a:avLst/>
          </a:prstGeom>
        </p:spPr>
      </p:pic>
    </p:spTree>
    <p:extLst>
      <p:ext uri="{BB962C8B-B14F-4D97-AF65-F5344CB8AC3E}">
        <p14:creationId xmlns:p14="http://schemas.microsoft.com/office/powerpoint/2010/main" val="32110335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Rewards of the Profession</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hlinkClick r:id="rId3"/>
              </a:rPr>
              <a:t>Become an Audiologist and Reward Yourself with a Career that Helps Others</a:t>
            </a:r>
            <a:endParaRPr lang="en-US" dirty="0"/>
          </a:p>
          <a:p>
            <a:pPr marL="0" lvl="1" indent="0">
              <a:buNone/>
            </a:pPr>
            <a:r>
              <a:rPr lang="en-US" dirty="0"/>
              <a:t>    </a:t>
            </a:r>
            <a:r>
              <a:rPr lang="en-US" sz="2400" dirty="0"/>
              <a:t>(click on link)</a:t>
            </a:r>
          </a:p>
          <a:p>
            <a:pPr lvl="1"/>
            <a:endParaRPr lang="en-US" dirty="0"/>
          </a:p>
          <a:p>
            <a:endParaRPr lang="en-US" dirty="0"/>
          </a:p>
        </p:txBody>
      </p:sp>
      <p:pic>
        <p:nvPicPr>
          <p:cNvPr id="4" name="Picture 3">
            <a:extLst>
              <a:ext uri="{FF2B5EF4-FFF2-40B4-BE49-F238E27FC236}">
                <a16:creationId xmlns:a16="http://schemas.microsoft.com/office/drawing/2014/main" id="{758E34B8-09AE-4DF5-82EB-1A0519028D17}"/>
              </a:ext>
            </a:extLst>
          </p:cNvPr>
          <p:cNvPicPr>
            <a:picLocks noChangeAspect="1"/>
          </p:cNvPicPr>
          <p:nvPr/>
        </p:nvPicPr>
        <p:blipFill rotWithShape="1">
          <a:blip r:embed="rId4"/>
          <a:srcRect l="60908" t="53125" r="15666" b="6250"/>
          <a:stretch/>
        </p:blipFill>
        <p:spPr>
          <a:xfrm>
            <a:off x="4675768" y="2766431"/>
            <a:ext cx="2739640" cy="2671149"/>
          </a:xfrm>
          <a:prstGeom prst="rect">
            <a:avLst/>
          </a:prstGeom>
          <a:ln w="9525">
            <a:solidFill>
              <a:schemeClr val="accent1"/>
            </a:solidFill>
          </a:ln>
        </p:spPr>
      </p:pic>
      <p:sp>
        <p:nvSpPr>
          <p:cNvPr id="5" name="TextBox 4">
            <a:extLst>
              <a:ext uri="{FF2B5EF4-FFF2-40B4-BE49-F238E27FC236}">
                <a16:creationId xmlns:a16="http://schemas.microsoft.com/office/drawing/2014/main" id="{958FAFAF-FAF6-4CBC-8D8D-816605CFEB23}"/>
              </a:ext>
            </a:extLst>
          </p:cNvPr>
          <p:cNvSpPr txBox="1"/>
          <p:nvPr/>
        </p:nvSpPr>
        <p:spPr>
          <a:xfrm>
            <a:off x="4625664" y="5451380"/>
            <a:ext cx="2971799" cy="307777"/>
          </a:xfrm>
          <a:prstGeom prst="rect">
            <a:avLst/>
          </a:prstGeom>
          <a:noFill/>
        </p:spPr>
        <p:txBody>
          <a:bodyPr wrap="square" rtlCol="0">
            <a:spAutoFit/>
          </a:bodyPr>
          <a:lstStyle/>
          <a:p>
            <a:r>
              <a:rPr lang="en-US" sz="1400" dirty="0">
                <a:latin typeface="Open Sans"/>
              </a:rPr>
              <a:t>Image: Bureau of Labor Statistics</a:t>
            </a:r>
          </a:p>
        </p:txBody>
      </p:sp>
    </p:spTree>
    <p:extLst>
      <p:ext uri="{BB962C8B-B14F-4D97-AF65-F5344CB8AC3E}">
        <p14:creationId xmlns:p14="http://schemas.microsoft.com/office/powerpoint/2010/main" val="29806816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hlinkClick r:id="rId3"/>
              </a:rPr>
              <a:t>Speech-Language Pathologist</a:t>
            </a:r>
            <a:r>
              <a:rPr lang="en-US" dirty="0"/>
              <a:t> </a:t>
            </a:r>
          </a:p>
          <a:p>
            <a:pPr marL="0" lvl="1" indent="0">
              <a:buNone/>
            </a:pPr>
            <a:r>
              <a:rPr lang="en-US" dirty="0"/>
              <a:t>    </a:t>
            </a:r>
            <a:r>
              <a:rPr lang="en-US" sz="2400" dirty="0"/>
              <a:t>(click on link)</a:t>
            </a:r>
          </a:p>
          <a:p>
            <a:pPr lvl="1"/>
            <a:endParaRPr lang="en-US" dirty="0"/>
          </a:p>
          <a:p>
            <a:endParaRPr lang="en-US" dirty="0"/>
          </a:p>
        </p:txBody>
      </p:sp>
      <p:pic>
        <p:nvPicPr>
          <p:cNvPr id="4" name="Picture 3">
            <a:extLst>
              <a:ext uri="{FF2B5EF4-FFF2-40B4-BE49-F238E27FC236}">
                <a16:creationId xmlns:a16="http://schemas.microsoft.com/office/drawing/2014/main" id="{642FAF65-40EA-495C-A279-1CAA335AE1A9}"/>
              </a:ext>
            </a:extLst>
          </p:cNvPr>
          <p:cNvPicPr>
            <a:picLocks noChangeAspect="1"/>
          </p:cNvPicPr>
          <p:nvPr/>
        </p:nvPicPr>
        <p:blipFill rotWithShape="1">
          <a:blip r:embed="rId4"/>
          <a:srcRect l="58564" t="41667" r="16253" b="17708"/>
          <a:stretch/>
        </p:blipFill>
        <p:spPr>
          <a:xfrm>
            <a:off x="4457700" y="2465780"/>
            <a:ext cx="3276600" cy="2971800"/>
          </a:xfrm>
          <a:prstGeom prst="rect">
            <a:avLst/>
          </a:prstGeom>
          <a:ln w="9525">
            <a:solidFill>
              <a:schemeClr val="accent1"/>
            </a:solidFill>
          </a:ln>
        </p:spPr>
      </p:pic>
      <p:sp>
        <p:nvSpPr>
          <p:cNvPr id="5" name="TextBox 4">
            <a:extLst>
              <a:ext uri="{FF2B5EF4-FFF2-40B4-BE49-F238E27FC236}">
                <a16:creationId xmlns:a16="http://schemas.microsoft.com/office/drawing/2014/main" id="{BADE7239-24B2-4A49-ACD1-396BF9F40018}"/>
              </a:ext>
            </a:extLst>
          </p:cNvPr>
          <p:cNvSpPr txBox="1"/>
          <p:nvPr/>
        </p:nvSpPr>
        <p:spPr>
          <a:xfrm>
            <a:off x="4450300" y="5451380"/>
            <a:ext cx="2971799" cy="307777"/>
          </a:xfrm>
          <a:prstGeom prst="rect">
            <a:avLst/>
          </a:prstGeom>
          <a:noFill/>
        </p:spPr>
        <p:txBody>
          <a:bodyPr wrap="square" rtlCol="0">
            <a:spAutoFit/>
          </a:bodyPr>
          <a:lstStyle/>
          <a:p>
            <a:r>
              <a:rPr lang="en-US" sz="1400" dirty="0">
                <a:latin typeface="Open Sans"/>
              </a:rPr>
              <a:t>Image: Bureau of Labor Statistics</a:t>
            </a:r>
          </a:p>
        </p:txBody>
      </p:sp>
    </p:spTree>
    <p:extLst>
      <p:ext uri="{BB962C8B-B14F-4D97-AF65-F5344CB8AC3E}">
        <p14:creationId xmlns:p14="http://schemas.microsoft.com/office/powerpoint/2010/main" val="34608446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School Psychologist</a:t>
            </a:r>
          </a:p>
        </p:txBody>
      </p:sp>
    </p:spTree>
    <p:extLst>
      <p:ext uri="{BB962C8B-B14F-4D97-AF65-F5344CB8AC3E}">
        <p14:creationId xmlns:p14="http://schemas.microsoft.com/office/powerpoint/2010/main" val="24595429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School Psychologist</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Median pay: $69,280.00/year</a:t>
            </a:r>
          </a:p>
          <a:p>
            <a:pPr lvl="1"/>
            <a:r>
              <a:rPr lang="en-US" dirty="0"/>
              <a:t>Number of jobs 2012: 160,200</a:t>
            </a:r>
          </a:p>
        </p:txBody>
      </p:sp>
      <p:pic>
        <p:nvPicPr>
          <p:cNvPr id="4" name="Picture 3">
            <a:extLst>
              <a:ext uri="{FF2B5EF4-FFF2-40B4-BE49-F238E27FC236}">
                <a16:creationId xmlns:a16="http://schemas.microsoft.com/office/drawing/2014/main" id="{0E3A9D52-BDF2-4F79-8A5A-03762ADDD8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2791" y="3429000"/>
            <a:ext cx="2964185" cy="2129623"/>
          </a:xfrm>
          <a:prstGeom prst="rect">
            <a:avLst/>
          </a:prstGeom>
        </p:spPr>
      </p:pic>
    </p:spTree>
    <p:extLst>
      <p:ext uri="{BB962C8B-B14F-4D97-AF65-F5344CB8AC3E}">
        <p14:creationId xmlns:p14="http://schemas.microsoft.com/office/powerpoint/2010/main" val="39634204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Duties and Responsibilities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Work with students to treat:</a:t>
            </a:r>
          </a:p>
          <a:p>
            <a:pPr lvl="2"/>
            <a:r>
              <a:rPr lang="en-US" sz="2400" dirty="0"/>
              <a:t>Mental</a:t>
            </a:r>
          </a:p>
          <a:p>
            <a:pPr lvl="2"/>
            <a:r>
              <a:rPr lang="en-US" sz="2400" dirty="0"/>
              <a:t>Emotional</a:t>
            </a:r>
          </a:p>
          <a:p>
            <a:pPr lvl="2"/>
            <a:r>
              <a:rPr lang="en-US" sz="2400" dirty="0"/>
              <a:t>Behavioral</a:t>
            </a:r>
          </a:p>
        </p:txBody>
      </p:sp>
      <p:pic>
        <p:nvPicPr>
          <p:cNvPr id="4" name="Picture 3">
            <a:extLst>
              <a:ext uri="{FF2B5EF4-FFF2-40B4-BE49-F238E27FC236}">
                <a16:creationId xmlns:a16="http://schemas.microsoft.com/office/drawing/2014/main" id="{5D622CF0-B975-4E59-A94C-3B12717CFA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9481" y="3323572"/>
            <a:ext cx="1344168" cy="2286000"/>
          </a:xfrm>
          <a:prstGeom prst="rect">
            <a:avLst/>
          </a:prstGeom>
        </p:spPr>
      </p:pic>
    </p:spTree>
    <p:extLst>
      <p:ext uri="{BB962C8B-B14F-4D97-AF65-F5344CB8AC3E}">
        <p14:creationId xmlns:p14="http://schemas.microsoft.com/office/powerpoint/2010/main" val="2050428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1C28D9E-14C3-4857-80E3-D7641E37AF3D}"/>
              </a:ext>
            </a:extLst>
          </p:cNvPr>
          <p:cNvSpPr>
            <a:spLocks noGrp="1"/>
          </p:cNvSpPr>
          <p:nvPr>
            <p:ph sz="half" idx="1"/>
          </p:nvPr>
        </p:nvSpPr>
        <p:spPr>
          <a:xfrm>
            <a:off x="740664" y="1420420"/>
            <a:ext cx="5328050" cy="4734318"/>
          </a:xfrm>
        </p:spPr>
        <p:txBody>
          <a:bodyPr/>
          <a:lstStyle/>
          <a:p>
            <a:pPr lvl="1"/>
            <a:r>
              <a:rPr lang="en-US" dirty="0"/>
              <a:t>Environment</a:t>
            </a:r>
          </a:p>
          <a:p>
            <a:pPr lvl="2"/>
            <a:r>
              <a:rPr lang="en-US" sz="2400" dirty="0"/>
              <a:t>Full-time position</a:t>
            </a:r>
          </a:p>
          <a:p>
            <a:pPr lvl="2"/>
            <a:r>
              <a:rPr lang="en-US" sz="2400" dirty="0"/>
              <a:t>Summers off </a:t>
            </a:r>
          </a:p>
          <a:p>
            <a:endParaRPr lang="en-US" dirty="0"/>
          </a:p>
        </p:txBody>
      </p:sp>
      <p:sp>
        <p:nvSpPr>
          <p:cNvPr id="7" name="Content Placeholder 4">
            <a:extLst>
              <a:ext uri="{FF2B5EF4-FFF2-40B4-BE49-F238E27FC236}">
                <a16:creationId xmlns:a16="http://schemas.microsoft.com/office/drawing/2014/main" id="{0811A110-E54F-4529-8D5F-A651E5FC8F40}"/>
              </a:ext>
            </a:extLst>
          </p:cNvPr>
          <p:cNvSpPr txBox="1">
            <a:spLocks/>
          </p:cNvSpPr>
          <p:nvPr/>
        </p:nvSpPr>
        <p:spPr>
          <a:xfrm>
            <a:off x="6477000" y="1420420"/>
            <a:ext cx="5328050" cy="47343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lnSpc>
                <a:spcPct val="100000"/>
              </a:lnSpc>
              <a:spcBef>
                <a:spcPts val="1000"/>
              </a:spcBef>
              <a:buClr>
                <a:srgbClr val="C02033"/>
              </a:buClr>
              <a:buFont typeface=".AppleSystemUIFont" charset="-120"/>
              <a:buChar char="&gt;"/>
            </a:pPr>
            <a:r>
              <a:rPr lang="en-US" sz="2600" dirty="0">
                <a:solidFill>
                  <a:srgbClr val="000000"/>
                </a:solidFill>
              </a:rPr>
              <a:t>Education </a:t>
            </a:r>
          </a:p>
          <a:p>
            <a:pPr marL="685800" lvl="2">
              <a:lnSpc>
                <a:spcPct val="100000"/>
              </a:lnSpc>
              <a:buClr>
                <a:srgbClr val="4E7CBE"/>
              </a:buClr>
            </a:pPr>
            <a:r>
              <a:rPr lang="en-US" sz="2400" dirty="0">
                <a:solidFill>
                  <a:srgbClr val="000000"/>
                </a:solidFill>
              </a:rPr>
              <a:t>Ph.D. in psychology or a doctoral of psychology (</a:t>
            </a:r>
            <a:r>
              <a:rPr lang="en-US" sz="2400" dirty="0" err="1">
                <a:solidFill>
                  <a:srgbClr val="000000"/>
                </a:solidFill>
              </a:rPr>
              <a:t>Psy.D</a:t>
            </a:r>
            <a:r>
              <a:rPr lang="en-US" sz="2400" dirty="0">
                <a:solidFill>
                  <a:srgbClr val="000000"/>
                </a:solidFill>
              </a:rPr>
              <a:t>.)</a:t>
            </a:r>
          </a:p>
          <a:p>
            <a:pPr marL="685800" lvl="2">
              <a:lnSpc>
                <a:spcPct val="100000"/>
              </a:lnSpc>
              <a:buClr>
                <a:srgbClr val="4E7CBE"/>
              </a:buClr>
            </a:pPr>
            <a:r>
              <a:rPr lang="en-US" sz="2400" dirty="0">
                <a:solidFill>
                  <a:srgbClr val="000000"/>
                </a:solidFill>
              </a:rPr>
              <a:t>State license</a:t>
            </a:r>
          </a:p>
          <a:p>
            <a:pPr marL="685800" lvl="2">
              <a:lnSpc>
                <a:spcPct val="100000"/>
              </a:lnSpc>
              <a:buClr>
                <a:srgbClr val="4E7CBE"/>
              </a:buClr>
            </a:pPr>
            <a:r>
              <a:rPr lang="en-US" sz="2400" dirty="0">
                <a:solidFill>
                  <a:srgbClr val="000000"/>
                </a:solidFill>
              </a:rPr>
              <a:t>Supervised program</a:t>
            </a:r>
          </a:p>
          <a:p>
            <a:pPr marL="685800" lvl="2">
              <a:lnSpc>
                <a:spcPct val="100000"/>
              </a:lnSpc>
              <a:buClr>
                <a:srgbClr val="4E7CBE"/>
              </a:buClr>
            </a:pPr>
            <a:r>
              <a:rPr lang="en-US" sz="2400" dirty="0">
                <a:solidFill>
                  <a:srgbClr val="000000"/>
                </a:solidFill>
              </a:rPr>
              <a:t>Internship</a:t>
            </a:r>
          </a:p>
          <a:p>
            <a:pPr marL="685800" lvl="2">
              <a:lnSpc>
                <a:spcPct val="100000"/>
              </a:lnSpc>
              <a:buClr>
                <a:srgbClr val="4E7CBE"/>
              </a:buClr>
            </a:pPr>
            <a:r>
              <a:rPr lang="en-US" sz="2400" dirty="0">
                <a:solidFill>
                  <a:srgbClr val="000000"/>
                </a:solidFill>
              </a:rPr>
              <a:t>Residency program</a:t>
            </a:r>
          </a:p>
          <a:p>
            <a:pPr marL="685800" lvl="2">
              <a:lnSpc>
                <a:spcPct val="100000"/>
              </a:lnSpc>
              <a:buClr>
                <a:srgbClr val="4E7CBE"/>
              </a:buClr>
            </a:pPr>
            <a:endParaRPr lang="en-US" sz="2400" dirty="0">
              <a:solidFill>
                <a:srgbClr val="000000"/>
              </a:solidFill>
            </a:endParaRPr>
          </a:p>
        </p:txBody>
      </p:sp>
      <p:pic>
        <p:nvPicPr>
          <p:cNvPr id="8" name="Picture 7">
            <a:extLst>
              <a:ext uri="{FF2B5EF4-FFF2-40B4-BE49-F238E27FC236}">
                <a16:creationId xmlns:a16="http://schemas.microsoft.com/office/drawing/2014/main" id="{ED07543D-CF9E-4DAE-8CB4-0E4B29BFE3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2956" y="3329836"/>
            <a:ext cx="1714500" cy="1714500"/>
          </a:xfrm>
          <a:prstGeom prst="rect">
            <a:avLst/>
          </a:prstGeom>
        </p:spPr>
      </p:pic>
    </p:spTree>
    <p:extLst>
      <p:ext uri="{BB962C8B-B14F-4D97-AF65-F5344CB8AC3E}">
        <p14:creationId xmlns:p14="http://schemas.microsoft.com/office/powerpoint/2010/main" val="40391223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School Social Worker</a:t>
            </a:r>
          </a:p>
        </p:txBody>
      </p:sp>
    </p:spTree>
    <p:extLst>
      <p:ext uri="{BB962C8B-B14F-4D97-AF65-F5344CB8AC3E}">
        <p14:creationId xmlns:p14="http://schemas.microsoft.com/office/powerpoint/2010/main" val="25289338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School Social Worker</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Median pay: $44,200.00/year</a:t>
            </a:r>
          </a:p>
          <a:p>
            <a:pPr lvl="1"/>
            <a:r>
              <a:rPr lang="en-US" dirty="0"/>
              <a:t>Number of jobs 2012: 607,300</a:t>
            </a:r>
          </a:p>
        </p:txBody>
      </p:sp>
      <p:pic>
        <p:nvPicPr>
          <p:cNvPr id="4" name="Picture 3">
            <a:extLst>
              <a:ext uri="{FF2B5EF4-FFF2-40B4-BE49-F238E27FC236}">
                <a16:creationId xmlns:a16="http://schemas.microsoft.com/office/drawing/2014/main" id="{B3B965F0-7E6B-4782-88DB-21C8782DE42B}"/>
              </a:ext>
            </a:extLst>
          </p:cNvPr>
          <p:cNvPicPr>
            <a:picLocks noChangeAspect="1"/>
          </p:cNvPicPr>
          <p:nvPr/>
        </p:nvPicPr>
        <p:blipFill rotWithShape="1">
          <a:blip r:embed="rId3"/>
          <a:srcRect l="65595" t="29167" r="16835" b="18749"/>
          <a:stretch/>
        </p:blipFill>
        <p:spPr>
          <a:xfrm>
            <a:off x="7837692" y="1420420"/>
            <a:ext cx="2286000" cy="3810000"/>
          </a:xfrm>
          <a:prstGeom prst="rect">
            <a:avLst/>
          </a:prstGeom>
          <a:ln w="9525">
            <a:solidFill>
              <a:schemeClr val="accent1"/>
            </a:solidFill>
          </a:ln>
        </p:spPr>
      </p:pic>
      <p:sp>
        <p:nvSpPr>
          <p:cNvPr id="5" name="TextBox 4">
            <a:extLst>
              <a:ext uri="{FF2B5EF4-FFF2-40B4-BE49-F238E27FC236}">
                <a16:creationId xmlns:a16="http://schemas.microsoft.com/office/drawing/2014/main" id="{EE00E6B9-77B8-444E-B6C3-C40EDEF3EAF7}"/>
              </a:ext>
            </a:extLst>
          </p:cNvPr>
          <p:cNvSpPr txBox="1"/>
          <p:nvPr/>
        </p:nvSpPr>
        <p:spPr>
          <a:xfrm>
            <a:off x="7719594" y="5232197"/>
            <a:ext cx="2971799" cy="307777"/>
          </a:xfrm>
          <a:prstGeom prst="rect">
            <a:avLst/>
          </a:prstGeom>
          <a:noFill/>
        </p:spPr>
        <p:txBody>
          <a:bodyPr wrap="square" rtlCol="0">
            <a:spAutoFit/>
          </a:bodyPr>
          <a:lstStyle/>
          <a:p>
            <a:r>
              <a:rPr lang="en-US" sz="1400" dirty="0">
                <a:latin typeface="Open Sans"/>
              </a:rPr>
              <a:t>Image: Bureau of Labor Statistics</a:t>
            </a:r>
          </a:p>
        </p:txBody>
      </p:sp>
    </p:spTree>
    <p:extLst>
      <p:ext uri="{BB962C8B-B14F-4D97-AF65-F5344CB8AC3E}">
        <p14:creationId xmlns:p14="http://schemas.microsoft.com/office/powerpoint/2010/main" val="1801405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Programs of Study</a:t>
            </a:r>
          </a:p>
        </p:txBody>
      </p:sp>
      <p:pic>
        <p:nvPicPr>
          <p:cNvPr id="4" name="Content Placeholder 5">
            <a:extLst>
              <a:ext uri="{FF2B5EF4-FFF2-40B4-BE49-F238E27FC236}">
                <a16:creationId xmlns:a16="http://schemas.microsoft.com/office/drawing/2014/main" id="{C18612C6-4913-45E4-81D7-C89FD894D8CD}"/>
              </a:ext>
            </a:extLst>
          </p:cNvPr>
          <p:cNvPicPr>
            <a:picLocks noChangeAspect="1"/>
          </p:cNvPicPr>
          <p:nvPr/>
        </p:nvPicPr>
        <p:blipFill rotWithShape="1">
          <a:blip r:embed="rId3"/>
          <a:srcRect l="23070" t="52808" r="25831" b="13494"/>
          <a:stretch/>
        </p:blipFill>
        <p:spPr>
          <a:xfrm>
            <a:off x="1236715" y="1418921"/>
            <a:ext cx="9718569" cy="4686299"/>
          </a:xfrm>
          <a:prstGeom prst="rect">
            <a:avLst/>
          </a:prstGeom>
          <a:ln w="9525">
            <a:solidFill>
              <a:schemeClr val="tx1"/>
            </a:solidFill>
          </a:ln>
        </p:spPr>
      </p:pic>
      <p:sp>
        <p:nvSpPr>
          <p:cNvPr id="8" name="Rectangle 7">
            <a:extLst>
              <a:ext uri="{FF2B5EF4-FFF2-40B4-BE49-F238E27FC236}">
                <a16:creationId xmlns:a16="http://schemas.microsoft.com/office/drawing/2014/main" id="{D6B1B0F2-710A-40E0-AB41-692D28E2FD15}"/>
              </a:ext>
            </a:extLst>
          </p:cNvPr>
          <p:cNvSpPr/>
          <p:nvPr/>
        </p:nvSpPr>
        <p:spPr>
          <a:xfrm>
            <a:off x="1141496" y="6105220"/>
            <a:ext cx="2565895" cy="400110"/>
          </a:xfrm>
          <a:prstGeom prst="rect">
            <a:avLst/>
          </a:prstGeom>
        </p:spPr>
        <p:txBody>
          <a:bodyPr wrap="none">
            <a:spAutoFit/>
          </a:bodyPr>
          <a:lstStyle/>
          <a:p>
            <a:r>
              <a:rPr lang="en-US" sz="2000" dirty="0">
                <a:latin typeface="Open Sans"/>
              </a:rPr>
              <a:t>Source: </a:t>
            </a:r>
            <a:r>
              <a:rPr lang="en-US" sz="2000" dirty="0" err="1">
                <a:latin typeface="Open Sans"/>
              </a:rPr>
              <a:t>AchieveTexas</a:t>
            </a:r>
            <a:endParaRPr lang="en-US" sz="2000" dirty="0">
              <a:latin typeface="Open Sans"/>
            </a:endParaRPr>
          </a:p>
        </p:txBody>
      </p:sp>
    </p:spTree>
    <p:extLst>
      <p:ext uri="{BB962C8B-B14F-4D97-AF65-F5344CB8AC3E}">
        <p14:creationId xmlns:p14="http://schemas.microsoft.com/office/powerpoint/2010/main" val="33611123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Duties and Responsibilities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Work with teachers, parents and staff to create plans to improve social development</a:t>
            </a:r>
          </a:p>
          <a:p>
            <a:pPr lvl="2"/>
            <a:r>
              <a:rPr lang="en-US" sz="2400" dirty="0"/>
              <a:t>Aggression</a:t>
            </a:r>
          </a:p>
          <a:p>
            <a:pPr lvl="2"/>
            <a:r>
              <a:rPr lang="en-US" sz="2400" dirty="0"/>
              <a:t>Bullying</a:t>
            </a:r>
          </a:p>
          <a:p>
            <a:pPr lvl="2"/>
            <a:r>
              <a:rPr lang="en-US" sz="2400" dirty="0"/>
              <a:t>Absences</a:t>
            </a:r>
          </a:p>
        </p:txBody>
      </p:sp>
      <p:pic>
        <p:nvPicPr>
          <p:cNvPr id="4" name="Picture 3">
            <a:extLst>
              <a:ext uri="{FF2B5EF4-FFF2-40B4-BE49-F238E27FC236}">
                <a16:creationId xmlns:a16="http://schemas.microsoft.com/office/drawing/2014/main" id="{FC8348E8-EE3F-4229-9D41-60FB6F0BDC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4339" y="3617833"/>
            <a:ext cx="1854451" cy="1819747"/>
          </a:xfrm>
          <a:prstGeom prst="rect">
            <a:avLst/>
          </a:prstGeom>
        </p:spPr>
      </p:pic>
    </p:spTree>
    <p:extLst>
      <p:ext uri="{BB962C8B-B14F-4D97-AF65-F5344CB8AC3E}">
        <p14:creationId xmlns:p14="http://schemas.microsoft.com/office/powerpoint/2010/main" val="16170824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1C28D9E-14C3-4857-80E3-D7641E37AF3D}"/>
              </a:ext>
            </a:extLst>
          </p:cNvPr>
          <p:cNvSpPr>
            <a:spLocks noGrp="1"/>
          </p:cNvSpPr>
          <p:nvPr>
            <p:ph sz="half" idx="1"/>
          </p:nvPr>
        </p:nvSpPr>
        <p:spPr>
          <a:xfrm>
            <a:off x="740664" y="1420420"/>
            <a:ext cx="5328050" cy="4734318"/>
          </a:xfrm>
        </p:spPr>
        <p:txBody>
          <a:bodyPr/>
          <a:lstStyle/>
          <a:p>
            <a:pPr lvl="1"/>
            <a:r>
              <a:rPr lang="en-US" dirty="0"/>
              <a:t>Environment</a:t>
            </a:r>
          </a:p>
          <a:p>
            <a:pPr lvl="2"/>
            <a:r>
              <a:rPr lang="en-US" sz="2400" dirty="0"/>
              <a:t>Full-time position</a:t>
            </a:r>
          </a:p>
          <a:p>
            <a:pPr lvl="2"/>
            <a:r>
              <a:rPr lang="en-US" sz="2400" dirty="0"/>
              <a:t>Summers off </a:t>
            </a:r>
          </a:p>
          <a:p>
            <a:endParaRPr lang="en-US" dirty="0"/>
          </a:p>
        </p:txBody>
      </p:sp>
      <p:sp>
        <p:nvSpPr>
          <p:cNvPr id="7" name="Content Placeholder 4">
            <a:extLst>
              <a:ext uri="{FF2B5EF4-FFF2-40B4-BE49-F238E27FC236}">
                <a16:creationId xmlns:a16="http://schemas.microsoft.com/office/drawing/2014/main" id="{0811A110-E54F-4529-8D5F-A651E5FC8F40}"/>
              </a:ext>
            </a:extLst>
          </p:cNvPr>
          <p:cNvSpPr txBox="1">
            <a:spLocks/>
          </p:cNvSpPr>
          <p:nvPr/>
        </p:nvSpPr>
        <p:spPr>
          <a:xfrm>
            <a:off x="6477000" y="1420420"/>
            <a:ext cx="5328050" cy="47343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lnSpc>
                <a:spcPct val="100000"/>
              </a:lnSpc>
              <a:spcBef>
                <a:spcPts val="1000"/>
              </a:spcBef>
              <a:buClr>
                <a:srgbClr val="C02033"/>
              </a:buClr>
              <a:buFont typeface=".AppleSystemUIFont" charset="-120"/>
              <a:buChar char="&gt;"/>
            </a:pPr>
            <a:r>
              <a:rPr lang="en-US" sz="2600" dirty="0">
                <a:solidFill>
                  <a:srgbClr val="000000"/>
                </a:solidFill>
              </a:rPr>
              <a:t>Education </a:t>
            </a:r>
          </a:p>
          <a:p>
            <a:pPr marL="685800" lvl="2">
              <a:lnSpc>
                <a:spcPct val="100000"/>
              </a:lnSpc>
              <a:buClr>
                <a:srgbClr val="4E7CBE"/>
              </a:buClr>
            </a:pPr>
            <a:r>
              <a:rPr lang="en-US" sz="2400" dirty="0">
                <a:solidFill>
                  <a:srgbClr val="000000"/>
                </a:solidFill>
              </a:rPr>
              <a:t>Bachelors degree in social work</a:t>
            </a:r>
          </a:p>
          <a:p>
            <a:pPr marL="685800" lvl="2">
              <a:lnSpc>
                <a:spcPct val="100000"/>
              </a:lnSpc>
              <a:buClr>
                <a:srgbClr val="4E7CBE"/>
              </a:buClr>
            </a:pPr>
            <a:endParaRPr lang="en-US" sz="2400" dirty="0">
              <a:solidFill>
                <a:srgbClr val="000000"/>
              </a:solidFill>
            </a:endParaRPr>
          </a:p>
          <a:p>
            <a:pPr marL="685800" lvl="2">
              <a:lnSpc>
                <a:spcPct val="100000"/>
              </a:lnSpc>
              <a:buClr>
                <a:srgbClr val="4E7CBE"/>
              </a:buClr>
            </a:pPr>
            <a:endParaRPr lang="en-US" sz="2400" dirty="0">
              <a:solidFill>
                <a:srgbClr val="000000"/>
              </a:solidFill>
            </a:endParaRPr>
          </a:p>
        </p:txBody>
      </p:sp>
      <p:pic>
        <p:nvPicPr>
          <p:cNvPr id="8" name="Picture 7">
            <a:extLst>
              <a:ext uri="{FF2B5EF4-FFF2-40B4-BE49-F238E27FC236}">
                <a16:creationId xmlns:a16="http://schemas.microsoft.com/office/drawing/2014/main" id="{ED62313B-1CC5-429E-B653-80DE546124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7514" y="3894551"/>
            <a:ext cx="1822399" cy="1686154"/>
          </a:xfrm>
          <a:prstGeom prst="rect">
            <a:avLst/>
          </a:prstGeom>
        </p:spPr>
      </p:pic>
    </p:spTree>
    <p:extLst>
      <p:ext uri="{BB962C8B-B14F-4D97-AF65-F5344CB8AC3E}">
        <p14:creationId xmlns:p14="http://schemas.microsoft.com/office/powerpoint/2010/main" val="24400484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Vision Specialist</a:t>
            </a:r>
          </a:p>
        </p:txBody>
      </p:sp>
    </p:spTree>
    <p:extLst>
      <p:ext uri="{BB962C8B-B14F-4D97-AF65-F5344CB8AC3E}">
        <p14:creationId xmlns:p14="http://schemas.microsoft.com/office/powerpoint/2010/main" val="31847813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Vision Specialist</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Median pay: $55,060.00/year</a:t>
            </a:r>
          </a:p>
          <a:p>
            <a:pPr lvl="1"/>
            <a:r>
              <a:rPr lang="en-US" dirty="0"/>
              <a:t>Number of jobs 2012: 442,800</a:t>
            </a:r>
          </a:p>
        </p:txBody>
      </p:sp>
      <p:pic>
        <p:nvPicPr>
          <p:cNvPr id="4" name="Picture 3">
            <a:extLst>
              <a:ext uri="{FF2B5EF4-FFF2-40B4-BE49-F238E27FC236}">
                <a16:creationId xmlns:a16="http://schemas.microsoft.com/office/drawing/2014/main" id="{2E02DE30-A1E6-464F-8457-A03CF87944F6}"/>
              </a:ext>
            </a:extLst>
          </p:cNvPr>
          <p:cNvPicPr>
            <a:picLocks noChangeAspect="1"/>
          </p:cNvPicPr>
          <p:nvPr/>
        </p:nvPicPr>
        <p:blipFill rotWithShape="1">
          <a:blip r:embed="rId3"/>
          <a:srcRect l="65595" t="28125" r="16835" b="26042"/>
          <a:stretch/>
        </p:blipFill>
        <p:spPr>
          <a:xfrm>
            <a:off x="7719594" y="1810942"/>
            <a:ext cx="2286000" cy="3352800"/>
          </a:xfrm>
          <a:prstGeom prst="rect">
            <a:avLst/>
          </a:prstGeom>
          <a:ln w="9525">
            <a:solidFill>
              <a:schemeClr val="accent1"/>
            </a:solidFill>
          </a:ln>
        </p:spPr>
      </p:pic>
      <p:sp>
        <p:nvSpPr>
          <p:cNvPr id="5" name="TextBox 4">
            <a:extLst>
              <a:ext uri="{FF2B5EF4-FFF2-40B4-BE49-F238E27FC236}">
                <a16:creationId xmlns:a16="http://schemas.microsoft.com/office/drawing/2014/main" id="{866E1296-A705-452A-AFA4-E7BB585F0995}"/>
              </a:ext>
            </a:extLst>
          </p:cNvPr>
          <p:cNvSpPr txBox="1"/>
          <p:nvPr/>
        </p:nvSpPr>
        <p:spPr>
          <a:xfrm>
            <a:off x="7719594" y="5232197"/>
            <a:ext cx="2971799" cy="307777"/>
          </a:xfrm>
          <a:prstGeom prst="rect">
            <a:avLst/>
          </a:prstGeom>
          <a:noFill/>
        </p:spPr>
        <p:txBody>
          <a:bodyPr wrap="square" rtlCol="0">
            <a:spAutoFit/>
          </a:bodyPr>
          <a:lstStyle/>
          <a:p>
            <a:r>
              <a:rPr lang="en-US" sz="1400" dirty="0">
                <a:latin typeface="Open Sans"/>
              </a:rPr>
              <a:t>Image: Bureau of Labor Statistics</a:t>
            </a:r>
          </a:p>
        </p:txBody>
      </p:sp>
    </p:spTree>
    <p:extLst>
      <p:ext uri="{BB962C8B-B14F-4D97-AF65-F5344CB8AC3E}">
        <p14:creationId xmlns:p14="http://schemas.microsoft.com/office/powerpoint/2010/main" val="27466173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Duties and Responsibilities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Provides Braille instruction</a:t>
            </a:r>
          </a:p>
          <a:p>
            <a:pPr lvl="1"/>
            <a:r>
              <a:rPr lang="en-US" dirty="0"/>
              <a:t>Provides adaptive materials</a:t>
            </a:r>
          </a:p>
          <a:p>
            <a:pPr lvl="1"/>
            <a:r>
              <a:rPr lang="en-US" dirty="0"/>
              <a:t>Works with students, families, teachers and staff</a:t>
            </a:r>
          </a:p>
          <a:p>
            <a:pPr lvl="1"/>
            <a:r>
              <a:rPr lang="en-US" dirty="0"/>
              <a:t>Creates instructional plans for students</a:t>
            </a:r>
          </a:p>
        </p:txBody>
      </p:sp>
      <p:pic>
        <p:nvPicPr>
          <p:cNvPr id="5" name="Picture 4">
            <a:extLst>
              <a:ext uri="{FF2B5EF4-FFF2-40B4-BE49-F238E27FC236}">
                <a16:creationId xmlns:a16="http://schemas.microsoft.com/office/drawing/2014/main" id="{FFB1898D-48A7-4593-B82A-C61463EE07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39077" y="3018773"/>
            <a:ext cx="2061039" cy="2885455"/>
          </a:xfrm>
          <a:prstGeom prst="rect">
            <a:avLst/>
          </a:prstGeom>
        </p:spPr>
      </p:pic>
    </p:spTree>
    <p:extLst>
      <p:ext uri="{BB962C8B-B14F-4D97-AF65-F5344CB8AC3E}">
        <p14:creationId xmlns:p14="http://schemas.microsoft.com/office/powerpoint/2010/main" val="20917842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1C28D9E-14C3-4857-80E3-D7641E37AF3D}"/>
              </a:ext>
            </a:extLst>
          </p:cNvPr>
          <p:cNvSpPr>
            <a:spLocks noGrp="1"/>
          </p:cNvSpPr>
          <p:nvPr>
            <p:ph sz="half" idx="1"/>
          </p:nvPr>
        </p:nvSpPr>
        <p:spPr>
          <a:xfrm>
            <a:off x="740664" y="1420420"/>
            <a:ext cx="5328050" cy="4734318"/>
          </a:xfrm>
        </p:spPr>
        <p:txBody>
          <a:bodyPr/>
          <a:lstStyle/>
          <a:p>
            <a:pPr lvl="1"/>
            <a:r>
              <a:rPr lang="en-US" dirty="0"/>
              <a:t>Environment</a:t>
            </a:r>
          </a:p>
          <a:p>
            <a:pPr lvl="2"/>
            <a:r>
              <a:rPr lang="en-US" sz="2400" dirty="0"/>
              <a:t>Full-time position</a:t>
            </a:r>
          </a:p>
          <a:p>
            <a:pPr lvl="2"/>
            <a:r>
              <a:rPr lang="en-US" sz="2400" dirty="0"/>
              <a:t>Summers off </a:t>
            </a:r>
          </a:p>
          <a:p>
            <a:endParaRPr lang="en-US" dirty="0"/>
          </a:p>
        </p:txBody>
      </p:sp>
      <p:sp>
        <p:nvSpPr>
          <p:cNvPr id="7" name="Content Placeholder 4">
            <a:extLst>
              <a:ext uri="{FF2B5EF4-FFF2-40B4-BE49-F238E27FC236}">
                <a16:creationId xmlns:a16="http://schemas.microsoft.com/office/drawing/2014/main" id="{0811A110-E54F-4529-8D5F-A651E5FC8F40}"/>
              </a:ext>
            </a:extLst>
          </p:cNvPr>
          <p:cNvSpPr txBox="1">
            <a:spLocks/>
          </p:cNvSpPr>
          <p:nvPr/>
        </p:nvSpPr>
        <p:spPr>
          <a:xfrm>
            <a:off x="6477000" y="1420420"/>
            <a:ext cx="5328050" cy="47343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lnSpc>
                <a:spcPct val="100000"/>
              </a:lnSpc>
              <a:spcBef>
                <a:spcPts val="1000"/>
              </a:spcBef>
              <a:buClr>
                <a:srgbClr val="C02033"/>
              </a:buClr>
              <a:buFont typeface=".AppleSystemUIFont" charset="-120"/>
              <a:buChar char="&gt;"/>
            </a:pPr>
            <a:r>
              <a:rPr lang="en-US" sz="2600" dirty="0">
                <a:solidFill>
                  <a:srgbClr val="000000"/>
                </a:solidFill>
              </a:rPr>
              <a:t>Education </a:t>
            </a:r>
          </a:p>
          <a:p>
            <a:pPr marL="685800" lvl="2">
              <a:lnSpc>
                <a:spcPct val="100000"/>
              </a:lnSpc>
              <a:buClr>
                <a:srgbClr val="4E7CBE"/>
              </a:buClr>
            </a:pPr>
            <a:r>
              <a:rPr lang="en-US" sz="2400" dirty="0">
                <a:solidFill>
                  <a:srgbClr val="000000"/>
                </a:solidFill>
              </a:rPr>
              <a:t>Bachelor’s degree in education or a related field</a:t>
            </a:r>
          </a:p>
          <a:p>
            <a:pPr marL="685800" lvl="2">
              <a:lnSpc>
                <a:spcPct val="100000"/>
              </a:lnSpc>
              <a:buClr>
                <a:srgbClr val="4E7CBE"/>
              </a:buClr>
            </a:pPr>
            <a:r>
              <a:rPr lang="en-US" sz="2400" dirty="0">
                <a:solidFill>
                  <a:srgbClr val="000000"/>
                </a:solidFill>
              </a:rPr>
              <a:t>Teaching certificate</a:t>
            </a:r>
          </a:p>
          <a:p>
            <a:pPr marL="685800" lvl="2">
              <a:lnSpc>
                <a:spcPct val="100000"/>
              </a:lnSpc>
              <a:buClr>
                <a:srgbClr val="4E7CBE"/>
              </a:buClr>
            </a:pPr>
            <a:r>
              <a:rPr lang="en-US" sz="2400" dirty="0">
                <a:solidFill>
                  <a:srgbClr val="000000"/>
                </a:solidFill>
              </a:rPr>
              <a:t>Vision impairment certificate</a:t>
            </a:r>
          </a:p>
        </p:txBody>
      </p:sp>
      <p:pic>
        <p:nvPicPr>
          <p:cNvPr id="8" name="Picture 7">
            <a:extLst>
              <a:ext uri="{FF2B5EF4-FFF2-40B4-BE49-F238E27FC236}">
                <a16:creationId xmlns:a16="http://schemas.microsoft.com/office/drawing/2014/main" id="{2752A8CB-ED69-40C4-B28E-002D83F6B2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3894164"/>
            <a:ext cx="2513795" cy="1675209"/>
          </a:xfrm>
          <a:prstGeom prst="rect">
            <a:avLst/>
          </a:prstGeom>
        </p:spPr>
      </p:pic>
    </p:spTree>
    <p:extLst>
      <p:ext uri="{BB962C8B-B14F-4D97-AF65-F5344CB8AC3E}">
        <p14:creationId xmlns:p14="http://schemas.microsoft.com/office/powerpoint/2010/main" val="28991339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Questions?</a:t>
            </a:r>
          </a:p>
        </p:txBody>
      </p:sp>
      <p:pic>
        <p:nvPicPr>
          <p:cNvPr id="6" name="Content Placeholder 3">
            <a:extLst>
              <a:ext uri="{FF2B5EF4-FFF2-40B4-BE49-F238E27FC236}">
                <a16:creationId xmlns:a16="http://schemas.microsoft.com/office/drawing/2014/main" id="{0F6A014D-0446-4B95-9A25-0411022FA77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384109" y="2177441"/>
            <a:ext cx="4123930" cy="2943726"/>
          </a:xfrm>
        </p:spPr>
      </p:pic>
    </p:spTree>
    <p:extLst>
      <p:ext uri="{BB962C8B-B14F-4D97-AF65-F5344CB8AC3E}">
        <p14:creationId xmlns:p14="http://schemas.microsoft.com/office/powerpoint/2010/main" val="41477252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Images:</a:t>
            </a:r>
          </a:p>
          <a:p>
            <a:pPr lvl="2"/>
            <a:r>
              <a:rPr lang="en-US" sz="2000" dirty="0"/>
              <a:t>Bureau of Labor Statistics</a:t>
            </a:r>
          </a:p>
          <a:p>
            <a:pPr lvl="2"/>
            <a:r>
              <a:rPr lang="en-US" sz="2000" dirty="0"/>
              <a:t>Microsoft Clip Art: Used with permission from Microsoft.</a:t>
            </a:r>
          </a:p>
          <a:p>
            <a:pPr lvl="1"/>
            <a:r>
              <a:rPr lang="en-US" sz="2000" dirty="0"/>
              <a:t>Books:</a:t>
            </a:r>
          </a:p>
          <a:p>
            <a:pPr lvl="2"/>
            <a:r>
              <a:rPr lang="en-US" sz="2000" dirty="0"/>
              <a:t>Early Childhood Education Today, Twelfth Edition by George S. Morrison</a:t>
            </a:r>
            <a:br>
              <a:rPr lang="en-US" sz="2000" dirty="0"/>
            </a:br>
            <a:r>
              <a:rPr lang="en-US" sz="2000" dirty="0"/>
              <a:t>This book is a great resource on early childhood education. It covers the foundation of education, programs and resources for children and families, educational needs of infants through the primary grades and the special needs of children and families.</a:t>
            </a:r>
          </a:p>
          <a:p>
            <a:pPr lvl="2"/>
            <a:r>
              <a:rPr lang="en-US" sz="2000" dirty="0"/>
              <a:t>Introduction To Teaching: Becoming A Professional. (Fifth ed.). by Don </a:t>
            </a:r>
            <a:r>
              <a:rPr lang="en-US" sz="2000" dirty="0" err="1"/>
              <a:t>Kauchak</a:t>
            </a:r>
            <a:r>
              <a:rPr lang="en-US" sz="2000" dirty="0"/>
              <a:t> &amp; Paul Eggen</a:t>
            </a:r>
            <a:br>
              <a:rPr lang="en-US" sz="2000" dirty="0"/>
            </a:br>
            <a:r>
              <a:rPr lang="en-US" sz="2000" dirty="0"/>
              <a:t>For any student going into the teaching profession, this is an excellent choice. It is an easy read for students on all levels. It covers the changing teaching profession, the foundations of education and how to become an effective teacher.</a:t>
            </a:r>
          </a:p>
          <a:p>
            <a:pPr lvl="1"/>
            <a:endParaRPr lang="en-US" sz="2000" dirty="0"/>
          </a:p>
        </p:txBody>
      </p:sp>
    </p:spTree>
    <p:extLst>
      <p:ext uri="{BB962C8B-B14F-4D97-AF65-F5344CB8AC3E}">
        <p14:creationId xmlns:p14="http://schemas.microsoft.com/office/powerpoint/2010/main" val="40379018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25099" y="1283509"/>
            <a:ext cx="10741802" cy="4734318"/>
          </a:xfrm>
        </p:spPr>
        <p:txBody>
          <a:bodyPr/>
          <a:lstStyle/>
          <a:p>
            <a:pPr lvl="1"/>
            <a:r>
              <a:rPr lang="en-US" sz="2000" dirty="0"/>
              <a:t>Websites:</a:t>
            </a:r>
          </a:p>
          <a:p>
            <a:pPr lvl="2"/>
            <a:r>
              <a:rPr lang="en-US" sz="2000" dirty="0" err="1"/>
              <a:t>AchieveTexas</a:t>
            </a:r>
            <a:r>
              <a:rPr lang="en-US" sz="2000" dirty="0"/>
              <a:t>: </a:t>
            </a:r>
            <a:r>
              <a:rPr lang="en-US" sz="2000" dirty="0" err="1"/>
              <a:t>AchieveTexas</a:t>
            </a:r>
            <a:r>
              <a:rPr lang="en-US" sz="2000" dirty="0"/>
              <a:t> College and Career Initiative is an education initiative designed to prepare students for a lifetime of success. It allows students to achieve excellence by preparing them for secondary and postsecondary opportunities, career preparation and advancement, meaningful work, and active citizenship.</a:t>
            </a:r>
            <a:br>
              <a:rPr lang="en-US" sz="2000" dirty="0"/>
            </a:br>
            <a:r>
              <a:rPr lang="en-US" sz="2000" dirty="0"/>
              <a:t>http://www.achievetexas.org/</a:t>
            </a:r>
          </a:p>
          <a:p>
            <a:pPr lvl="2"/>
            <a:r>
              <a:rPr lang="en-US" sz="2000" dirty="0"/>
              <a:t>American School Counselor Association (ASCA)</a:t>
            </a:r>
            <a:br>
              <a:rPr lang="en-US" sz="2000" dirty="0"/>
            </a:br>
            <a:r>
              <a:rPr lang="en-US" sz="2000" dirty="0"/>
              <a:t>The ASCA provides information about how to become a school counselor. It also provides current school counselors with resources such as periodicals and information related to professional development conferences.</a:t>
            </a:r>
            <a:br>
              <a:rPr lang="en-US" sz="2000" dirty="0"/>
            </a:br>
            <a:r>
              <a:rPr lang="en-US" sz="2000" dirty="0"/>
              <a:t>http://www.schoolcounselor.org/</a:t>
            </a:r>
          </a:p>
          <a:p>
            <a:pPr lvl="2"/>
            <a:r>
              <a:rPr lang="en-US" sz="2000" dirty="0"/>
              <a:t>Bureau of Labor Statistics</a:t>
            </a:r>
            <a:br>
              <a:rPr lang="en-US" sz="2000" dirty="0"/>
            </a:br>
            <a:r>
              <a:rPr lang="en-US" sz="2000" dirty="0"/>
              <a:t>Teacher’s guide: Occupational Outlook Handbook</a:t>
            </a:r>
            <a:br>
              <a:rPr lang="en-US" sz="2000" dirty="0"/>
            </a:br>
            <a:r>
              <a:rPr lang="en-US" sz="2000" dirty="0">
                <a:hlinkClick r:id="rId3"/>
              </a:rPr>
              <a:t>http://www.bls.gov/ooh/about/teachers-guide.htm</a:t>
            </a:r>
            <a:endParaRPr lang="en-US" sz="2000" dirty="0"/>
          </a:p>
          <a:p>
            <a:pPr lvl="2"/>
            <a:r>
              <a:rPr lang="en-US" sz="2000" dirty="0"/>
              <a:t>Texas Association of Future Educators (TAFE)</a:t>
            </a:r>
            <a:br>
              <a:rPr lang="en-US" sz="2000" dirty="0"/>
            </a:br>
            <a:r>
              <a:rPr lang="en-US" sz="2000" dirty="0"/>
              <a:t>Advisor Handbook – Competitive Events</a:t>
            </a:r>
            <a:br>
              <a:rPr lang="en-US" sz="2000" dirty="0"/>
            </a:br>
            <a:r>
              <a:rPr lang="en-US" sz="2000" dirty="0"/>
              <a:t>http://www.tafeonline.org/?page=CompetitiveEvents</a:t>
            </a:r>
          </a:p>
          <a:p>
            <a:pPr marL="0" lvl="1" indent="0">
              <a:buNone/>
            </a:pPr>
            <a:endParaRPr lang="en-US" sz="2000" dirty="0"/>
          </a:p>
          <a:p>
            <a:pPr lvl="1"/>
            <a:endParaRPr lang="en-US" sz="2000" dirty="0"/>
          </a:p>
          <a:p>
            <a:pPr lvl="1"/>
            <a:endParaRPr lang="en-US" sz="2000" dirty="0"/>
          </a:p>
        </p:txBody>
      </p:sp>
    </p:spTree>
    <p:extLst>
      <p:ext uri="{BB962C8B-B14F-4D97-AF65-F5344CB8AC3E}">
        <p14:creationId xmlns:p14="http://schemas.microsoft.com/office/powerpoint/2010/main" val="35721154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YouTube™:</a:t>
            </a:r>
          </a:p>
          <a:p>
            <a:pPr lvl="2"/>
            <a:r>
              <a:rPr lang="en-US" sz="2000" dirty="0"/>
              <a:t>American Speech-Language-Hearing Association</a:t>
            </a:r>
            <a:br>
              <a:rPr lang="en-US" sz="2000" dirty="0"/>
            </a:br>
            <a:r>
              <a:rPr lang="en-US" sz="2000" dirty="0"/>
              <a:t>The ASLHA gives a complete overview of the audiology career.</a:t>
            </a:r>
            <a:br>
              <a:rPr lang="en-US" sz="2000" dirty="0"/>
            </a:br>
            <a:r>
              <a:rPr lang="en-US" sz="2000" dirty="0"/>
              <a:t>https://www.youtube.com/watch?v=_OIcPbndZMo</a:t>
            </a:r>
          </a:p>
          <a:p>
            <a:pPr lvl="2"/>
            <a:r>
              <a:rPr lang="en-US" sz="2000" dirty="0"/>
              <a:t>Job Shadowing a School Counselor</a:t>
            </a:r>
            <a:br>
              <a:rPr lang="en-US" sz="2000" dirty="0"/>
            </a:br>
            <a:r>
              <a:rPr lang="en-US" sz="2000" dirty="0"/>
              <a:t>High school students job shadow their high school counselor, Mr. Carlin.</a:t>
            </a:r>
            <a:br>
              <a:rPr lang="en-US" sz="2000" dirty="0"/>
            </a:br>
            <a:r>
              <a:rPr lang="en-US" sz="2000" dirty="0"/>
              <a:t>https://www.youtube.com/watch?v=R0ChABV00cY&amp;list=PL9w61LOHH6iScWTmbHVr5ux4bXLNKW8FW</a:t>
            </a:r>
          </a:p>
          <a:p>
            <a:pPr lvl="2"/>
            <a:r>
              <a:rPr lang="en-US" sz="2000" dirty="0"/>
              <a:t>Physical Therapist Careers</a:t>
            </a:r>
            <a:br>
              <a:rPr lang="en-US" sz="2000" dirty="0"/>
            </a:br>
            <a:r>
              <a:rPr lang="en-US" sz="2000" dirty="0"/>
              <a:t>Learn exactly what physical therapists do with this video from the American Physical Therapist Association.</a:t>
            </a:r>
            <a:br>
              <a:rPr lang="en-US" sz="2000" dirty="0"/>
            </a:br>
            <a:r>
              <a:rPr lang="en-US" sz="2000" dirty="0"/>
              <a:t>https://www.youtube.com/watch?v=1Z2Ib4Meul4</a:t>
            </a:r>
          </a:p>
          <a:p>
            <a:pPr lvl="2"/>
            <a:r>
              <a:rPr lang="en-US" sz="2000" dirty="0"/>
              <a:t>University of Central Florida</a:t>
            </a:r>
            <a:br>
              <a:rPr lang="en-US" sz="2000" dirty="0"/>
            </a:br>
            <a:r>
              <a:rPr lang="en-US" sz="2000" dirty="0"/>
              <a:t>The university highlights careers in speech-language pathology.</a:t>
            </a:r>
            <a:br>
              <a:rPr lang="en-US" sz="2000" dirty="0"/>
            </a:br>
            <a:r>
              <a:rPr lang="en-US" sz="2000" dirty="0"/>
              <a:t>https://www.youtube.com/watch?v=ObhBkVWRpaM</a:t>
            </a:r>
          </a:p>
          <a:p>
            <a:pPr lvl="1"/>
            <a:endParaRPr lang="en-US" sz="2000" dirty="0"/>
          </a:p>
          <a:p>
            <a:pPr lvl="1"/>
            <a:endParaRPr lang="en-US" sz="2000" dirty="0"/>
          </a:p>
          <a:p>
            <a:pPr lvl="1"/>
            <a:endParaRPr lang="en-US" sz="2000" dirty="0"/>
          </a:p>
        </p:txBody>
      </p:sp>
    </p:spTree>
    <p:extLst>
      <p:ext uri="{BB962C8B-B14F-4D97-AF65-F5344CB8AC3E}">
        <p14:creationId xmlns:p14="http://schemas.microsoft.com/office/powerpoint/2010/main" val="3331306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Program Profiles</a:t>
            </a:r>
          </a:p>
        </p:txBody>
      </p:sp>
      <p:pic>
        <p:nvPicPr>
          <p:cNvPr id="6" name="Content Placeholder 5">
            <a:extLst>
              <a:ext uri="{FF2B5EF4-FFF2-40B4-BE49-F238E27FC236}">
                <a16:creationId xmlns:a16="http://schemas.microsoft.com/office/drawing/2014/main" id="{754058EC-D5CA-449B-8248-29654701AF46}"/>
              </a:ext>
            </a:extLst>
          </p:cNvPr>
          <p:cNvPicPr>
            <a:picLocks noGrp="1" noChangeAspect="1"/>
          </p:cNvPicPr>
          <p:nvPr>
            <p:ph idx="1"/>
          </p:nvPr>
        </p:nvPicPr>
        <p:blipFill rotWithShape="1">
          <a:blip r:embed="rId3"/>
          <a:srcRect l="23069" t="52808" r="41707" b="13494"/>
          <a:stretch/>
        </p:blipFill>
        <p:spPr>
          <a:xfrm>
            <a:off x="2532673" y="1423965"/>
            <a:ext cx="6475434" cy="4529762"/>
          </a:xfrm>
          <a:prstGeom prst="rect">
            <a:avLst/>
          </a:prstGeom>
          <a:ln w="9525">
            <a:solidFill>
              <a:schemeClr val="tx1"/>
            </a:solidFill>
          </a:ln>
        </p:spPr>
      </p:pic>
      <p:sp>
        <p:nvSpPr>
          <p:cNvPr id="7" name="Rectangle 6">
            <a:extLst>
              <a:ext uri="{FF2B5EF4-FFF2-40B4-BE49-F238E27FC236}">
                <a16:creationId xmlns:a16="http://schemas.microsoft.com/office/drawing/2014/main" id="{16FA3C7F-CCAA-4BC4-9064-93FE631E684C}"/>
              </a:ext>
            </a:extLst>
          </p:cNvPr>
          <p:cNvSpPr/>
          <p:nvPr/>
        </p:nvSpPr>
        <p:spPr>
          <a:xfrm>
            <a:off x="2444203" y="5953727"/>
            <a:ext cx="2565895" cy="400110"/>
          </a:xfrm>
          <a:prstGeom prst="rect">
            <a:avLst/>
          </a:prstGeom>
        </p:spPr>
        <p:txBody>
          <a:bodyPr wrap="none">
            <a:spAutoFit/>
          </a:bodyPr>
          <a:lstStyle/>
          <a:p>
            <a:r>
              <a:rPr lang="en-US" sz="2000" dirty="0">
                <a:latin typeface="Open Sans"/>
              </a:rPr>
              <a:t>Source: </a:t>
            </a:r>
            <a:r>
              <a:rPr lang="en-US" sz="2000" dirty="0" err="1">
                <a:latin typeface="Open Sans"/>
              </a:rPr>
              <a:t>AchieveTexas</a:t>
            </a:r>
            <a:endParaRPr lang="en-US" sz="2000" dirty="0">
              <a:latin typeface="Open Sans"/>
            </a:endParaRPr>
          </a:p>
        </p:txBody>
      </p:sp>
    </p:spTree>
    <p:extLst>
      <p:ext uri="{BB962C8B-B14F-4D97-AF65-F5344CB8AC3E}">
        <p14:creationId xmlns:p14="http://schemas.microsoft.com/office/powerpoint/2010/main" val="1091069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Variety of Opportunities</a:t>
            </a:r>
          </a:p>
        </p:txBody>
      </p:sp>
      <p:pic>
        <p:nvPicPr>
          <p:cNvPr id="4" name="Content Placeholder 7">
            <a:extLst>
              <a:ext uri="{FF2B5EF4-FFF2-40B4-BE49-F238E27FC236}">
                <a16:creationId xmlns:a16="http://schemas.microsoft.com/office/drawing/2014/main" id="{189A40CF-4F28-4AA8-BC6C-2C0E6F513C70}"/>
              </a:ext>
            </a:extLst>
          </p:cNvPr>
          <p:cNvPicPr>
            <a:picLocks noChangeAspect="1"/>
          </p:cNvPicPr>
          <p:nvPr/>
        </p:nvPicPr>
        <p:blipFill rotWithShape="1">
          <a:blip r:embed="rId3"/>
          <a:srcRect l="18424" t="26599" r="21582" b="6006"/>
          <a:stretch/>
        </p:blipFill>
        <p:spPr>
          <a:xfrm>
            <a:off x="1899781" y="1486422"/>
            <a:ext cx="8392438" cy="4610571"/>
          </a:xfrm>
          <a:prstGeom prst="rect">
            <a:avLst/>
          </a:prstGeom>
          <a:ln w="9525">
            <a:solidFill>
              <a:schemeClr val="tx1"/>
            </a:solidFill>
          </a:ln>
        </p:spPr>
      </p:pic>
      <p:sp>
        <p:nvSpPr>
          <p:cNvPr id="7" name="Rectangle 6">
            <a:extLst>
              <a:ext uri="{FF2B5EF4-FFF2-40B4-BE49-F238E27FC236}">
                <a16:creationId xmlns:a16="http://schemas.microsoft.com/office/drawing/2014/main" id="{021B5DB3-9683-406C-8C5C-EC9103AF9F11}"/>
              </a:ext>
            </a:extLst>
          </p:cNvPr>
          <p:cNvSpPr/>
          <p:nvPr/>
        </p:nvSpPr>
        <p:spPr>
          <a:xfrm>
            <a:off x="1899781" y="6050681"/>
            <a:ext cx="2565895" cy="400110"/>
          </a:xfrm>
          <a:prstGeom prst="rect">
            <a:avLst/>
          </a:prstGeom>
        </p:spPr>
        <p:txBody>
          <a:bodyPr wrap="none">
            <a:spAutoFit/>
          </a:bodyPr>
          <a:lstStyle/>
          <a:p>
            <a:r>
              <a:rPr lang="en-US" sz="2000" dirty="0">
                <a:latin typeface="Open Sans"/>
              </a:rPr>
              <a:t>Source: </a:t>
            </a:r>
            <a:r>
              <a:rPr lang="en-US" sz="2000" dirty="0" err="1">
                <a:latin typeface="Open Sans"/>
              </a:rPr>
              <a:t>AchieveTexas</a:t>
            </a:r>
            <a:endParaRPr lang="en-US" sz="2000" dirty="0">
              <a:latin typeface="Open Sans"/>
            </a:endParaRPr>
          </a:p>
        </p:txBody>
      </p:sp>
    </p:spTree>
    <p:extLst>
      <p:ext uri="{BB962C8B-B14F-4D97-AF65-F5344CB8AC3E}">
        <p14:creationId xmlns:p14="http://schemas.microsoft.com/office/powerpoint/2010/main" val="4152113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b="0" dirty="0">
                <a:hlinkClick r:id="rId3"/>
              </a:rPr>
              <a:t>Career and Cluster Videos</a:t>
            </a:r>
            <a:endParaRPr lang="en-US" b="0"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marL="0" lvl="1" indent="0">
              <a:buNone/>
            </a:pPr>
            <a:r>
              <a:rPr lang="en-US" sz="2400" dirty="0"/>
              <a:t>(click on link)</a:t>
            </a:r>
          </a:p>
          <a:p>
            <a:endParaRPr lang="en-US" dirty="0"/>
          </a:p>
        </p:txBody>
      </p:sp>
    </p:spTree>
    <p:extLst>
      <p:ext uri="{BB962C8B-B14F-4D97-AF65-F5344CB8AC3E}">
        <p14:creationId xmlns:p14="http://schemas.microsoft.com/office/powerpoint/2010/main" val="2689190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a:xfrm>
            <a:off x="740664" y="357105"/>
            <a:ext cx="10059452" cy="876300"/>
          </a:xfrm>
        </p:spPr>
        <p:txBody>
          <a:bodyPr/>
          <a:lstStyle/>
          <a:p>
            <a:r>
              <a:rPr lang="en-US" dirty="0"/>
              <a:t>Professional Support Services Careers</a:t>
            </a:r>
          </a:p>
        </p:txBody>
      </p:sp>
    </p:spTree>
    <p:extLst>
      <p:ext uri="{BB962C8B-B14F-4D97-AF65-F5344CB8AC3E}">
        <p14:creationId xmlns:p14="http://schemas.microsoft.com/office/powerpoint/2010/main" val="506547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Examples of Careers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Audiologist</a:t>
            </a:r>
          </a:p>
          <a:p>
            <a:pPr lvl="1"/>
            <a:r>
              <a:rPr lang="en-US" dirty="0"/>
              <a:t>Occupational Therapist</a:t>
            </a:r>
          </a:p>
          <a:p>
            <a:pPr lvl="1"/>
            <a:r>
              <a:rPr lang="en-US" dirty="0"/>
              <a:t>Physical Therapist</a:t>
            </a:r>
          </a:p>
          <a:p>
            <a:pPr lvl="1"/>
            <a:r>
              <a:rPr lang="en-US" dirty="0"/>
              <a:t>School Counselor</a:t>
            </a:r>
          </a:p>
          <a:p>
            <a:pPr lvl="1"/>
            <a:r>
              <a:rPr lang="en-US" dirty="0"/>
              <a:t>Speech-Language Pathologist</a:t>
            </a:r>
          </a:p>
          <a:p>
            <a:pPr lvl="1"/>
            <a:r>
              <a:rPr lang="en-US" dirty="0"/>
              <a:t>School Psychologist</a:t>
            </a:r>
          </a:p>
          <a:p>
            <a:pPr lvl="1"/>
            <a:r>
              <a:rPr lang="en-US" dirty="0"/>
              <a:t>School Social Worker</a:t>
            </a:r>
          </a:p>
          <a:p>
            <a:pPr lvl="1"/>
            <a:r>
              <a:rPr lang="en-US" dirty="0"/>
              <a:t>Vision Specialist</a:t>
            </a:r>
          </a:p>
        </p:txBody>
      </p:sp>
    </p:spTree>
    <p:extLst>
      <p:ext uri="{BB962C8B-B14F-4D97-AF65-F5344CB8AC3E}">
        <p14:creationId xmlns:p14="http://schemas.microsoft.com/office/powerpoint/2010/main" val="1202686342"/>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1B5C7F-2497-4FAB-9E2E-E6A7EB669C3E}">
  <ds:schemaRefs>
    <ds:schemaRef ds:uri="http://purl.org/dc/elements/1.1/"/>
    <ds:schemaRef ds:uri="http://schemas.microsoft.com/office/2006/metadata/properties"/>
    <ds:schemaRef ds:uri="http://schemas.microsoft.com/sharepoint/v3"/>
    <ds:schemaRef ds:uri="http://purl.org/dc/terms/"/>
    <ds:schemaRef ds:uri="56ea17bb-c96d-4826-b465-01eec0dd23dd"/>
    <ds:schemaRef ds:uri="http://schemas.microsoft.com/office/2006/documentManagement/types"/>
    <ds:schemaRef ds:uri="http://schemas.microsoft.com/office/infopath/2007/PartnerControls"/>
    <ds:schemaRef ds:uri="http://schemas.openxmlformats.org/package/2006/metadata/core-properties"/>
    <ds:schemaRef ds:uri="05d88611-e516-4d1a-b12e-39107e78b3d0"/>
    <ds:schemaRef ds:uri="http://www.w3.org/XML/1998/namespace"/>
    <ds:schemaRef ds:uri="http://purl.org/dc/dcmitype/"/>
  </ds:schemaRefs>
</ds:datastoreItem>
</file>

<file path=customXml/itemProps2.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3.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1380</TotalTime>
  <Words>2073</Words>
  <Application>Microsoft Office PowerPoint</Application>
  <PresentationFormat>Widescreen</PresentationFormat>
  <Paragraphs>314</Paragraphs>
  <Slides>49</Slides>
  <Notes>48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49</vt:i4>
      </vt:variant>
    </vt:vector>
  </HeadingPairs>
  <TitlesOfParts>
    <vt:vector size="57" baseType="lpstr">
      <vt:lpstr>.AppleSystemUIFont</vt:lpstr>
      <vt:lpstr>Arial</vt:lpstr>
      <vt:lpstr>Calibri</vt:lpstr>
      <vt:lpstr>Open Sans</vt:lpstr>
      <vt:lpstr>Open Sans SemiBold</vt:lpstr>
      <vt:lpstr>Times New Roman</vt:lpstr>
      <vt:lpstr>2_Office Theme</vt:lpstr>
      <vt:lpstr>3_Office Theme</vt:lpstr>
      <vt:lpstr>Educational Support Staff: Partners in Creating A Caring Learning Community</vt:lpstr>
      <vt:lpstr>PowerPoint Presentation</vt:lpstr>
      <vt:lpstr>Professional Support Services</vt:lpstr>
      <vt:lpstr>Programs of Study</vt:lpstr>
      <vt:lpstr>Program Profiles</vt:lpstr>
      <vt:lpstr>Variety of Opportunities</vt:lpstr>
      <vt:lpstr>Career and Cluster Videos</vt:lpstr>
      <vt:lpstr>Professional Support Services Careers</vt:lpstr>
      <vt:lpstr>Examples of Careers</vt:lpstr>
      <vt:lpstr>Audiologist</vt:lpstr>
      <vt:lpstr>Audiologist</vt:lpstr>
      <vt:lpstr>Duties and Responsibilities</vt:lpstr>
      <vt:lpstr>PowerPoint Presentation</vt:lpstr>
      <vt:lpstr>Occupational Therapist</vt:lpstr>
      <vt:lpstr>Occupational Therapist</vt:lpstr>
      <vt:lpstr>Duties and Responsibilities</vt:lpstr>
      <vt:lpstr>PowerPoint Presentation</vt:lpstr>
      <vt:lpstr>Physical Therapist</vt:lpstr>
      <vt:lpstr>Physical Therapist</vt:lpstr>
      <vt:lpstr>Duties and Responsibilities</vt:lpstr>
      <vt:lpstr>PowerPoint Presentation</vt:lpstr>
      <vt:lpstr>Physical Therapist Careers</vt:lpstr>
      <vt:lpstr>School Counselor</vt:lpstr>
      <vt:lpstr>School Counselor</vt:lpstr>
      <vt:lpstr>Duties and Responsibilities</vt:lpstr>
      <vt:lpstr>PowerPoint Presentation</vt:lpstr>
      <vt:lpstr>Job Shadow a school counselor</vt:lpstr>
      <vt:lpstr>Speech-language Pathologist</vt:lpstr>
      <vt:lpstr>Speech-language Pathologist</vt:lpstr>
      <vt:lpstr>Duties and Responsibilities</vt:lpstr>
      <vt:lpstr>PowerPoint Presentation</vt:lpstr>
      <vt:lpstr>Rewards of the Profession</vt:lpstr>
      <vt:lpstr>PowerPoint Presentation</vt:lpstr>
      <vt:lpstr>School Psychologist</vt:lpstr>
      <vt:lpstr>School Psychologist</vt:lpstr>
      <vt:lpstr>Duties and Responsibilities</vt:lpstr>
      <vt:lpstr>PowerPoint Presentation</vt:lpstr>
      <vt:lpstr>School Social Worker</vt:lpstr>
      <vt:lpstr>School Social Worker</vt:lpstr>
      <vt:lpstr>Duties and Responsibilities</vt:lpstr>
      <vt:lpstr>PowerPoint Presentation</vt:lpstr>
      <vt:lpstr>Vision Specialist</vt:lpstr>
      <vt:lpstr>Vision Specialist</vt:lpstr>
      <vt:lpstr>Duties and Responsibilities</vt:lpstr>
      <vt:lpstr>PowerPoint Presentation</vt:lpstr>
      <vt:lpstr>Questions?</vt:lpstr>
      <vt:lpstr>References and Resources</vt:lpstr>
      <vt:lpstr>References and Resources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Madhuri Dhariwal</cp:lastModifiedBy>
  <cp:revision>10</cp:revision>
  <cp:lastPrinted>2017-07-07T16:17:37Z</cp:lastPrinted>
  <dcterms:created xsi:type="dcterms:W3CDTF">2017-07-11T23:58:30Z</dcterms:created>
  <dcterms:modified xsi:type="dcterms:W3CDTF">2017-11-28T07:58:22Z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