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29"/>
  </p:notesMasterIdLst>
  <p:handoutMasterIdLst>
    <p:handoutMasterId r:id="rId30"/>
  </p:handoutMasterIdLst>
  <p:sldIdLst>
    <p:sldId id="322" r:id="rId6"/>
    <p:sldId id="319"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42" r:id="rId20"/>
    <p:sldId id="343" r:id="rId21"/>
    <p:sldId id="344" r:id="rId22"/>
    <p:sldId id="335" r:id="rId23"/>
    <p:sldId id="336" r:id="rId24"/>
    <p:sldId id="337" r:id="rId25"/>
    <p:sldId id="338" r:id="rId26"/>
    <p:sldId id="339" r:id="rId27"/>
    <p:sldId id="345"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64314" autoAdjust="0"/>
  </p:normalViewPr>
  <p:slideViewPr>
    <p:cSldViewPr snapToGrid="0">
      <p:cViewPr>
        <p:scale>
          <a:sx n="63" d="100"/>
          <a:sy n="63" d="100"/>
        </p:scale>
        <p:origin x="820" y="-544"/>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4" d="100"/>
          <a:sy n="64" d="100"/>
        </p:scale>
        <p:origin x="2395" y="8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Bentley" userId="0cee5f03-a695-4a03-a07a-8c9ce1847e1e" providerId="ADAL" clId="{7ED1516F-7BFB-46BA-A0B9-242E42B9975B}"/>
    <pc:docChg chg="addSld modSld">
      <pc:chgData name="Caroline Bentley" userId="0cee5f03-a695-4a03-a07a-8c9ce1847e1e" providerId="ADAL" clId="{7ED1516F-7BFB-46BA-A0B9-242E42B9975B}" dt="2017-11-16T17:12:24.731" v="4" actId="14100"/>
      <pc:docMkLst>
        <pc:docMk/>
      </pc:docMkLst>
      <pc:sldChg chg="modSp add">
        <pc:chgData name="Caroline Bentley" userId="0cee5f03-a695-4a03-a07a-8c9ce1847e1e" providerId="ADAL" clId="{7ED1516F-7BFB-46BA-A0B9-242E42B9975B}" dt="2017-11-16T17:12:24.731" v="4" actId="14100"/>
        <pc:sldMkLst>
          <pc:docMk/>
          <pc:sldMk cId="2923985671" sldId="323"/>
        </pc:sldMkLst>
        <pc:spChg chg="mod">
          <ac:chgData name="Caroline Bentley" userId="0cee5f03-a695-4a03-a07a-8c9ce1847e1e" providerId="ADAL" clId="{7ED1516F-7BFB-46BA-A0B9-242E42B9975B}" dt="2017-11-16T17:12:24.731" v="4" actId="14100"/>
          <ac:spMkLst>
            <pc:docMk/>
            <pc:sldMk cId="2923985671" sldId="323"/>
            <ac:spMk id="3" creationId="{FDA232F6-5995-4EA9-82E9-6269FFB1F290}"/>
          </ac:spMkLst>
        </pc:spChg>
      </pc:sldChg>
    </pc:docChg>
  </pc:docChgLst>
  <pc:docChgLst>
    <pc:chgData name="Caroline Bentley" userId="0cee5f03-a695-4a03-a07a-8c9ce1847e1e" providerId="ADAL" clId="{D93B2387-2141-498B-B6EA-2E260FB3FD19}"/>
    <pc:docChg chg="modSld">
      <pc:chgData name="Caroline Bentley" userId="0cee5f03-a695-4a03-a07a-8c9ce1847e1e" providerId="ADAL" clId="{D93B2387-2141-498B-B6EA-2E260FB3FD19}" dt="2017-11-16T17:58:35.964" v="0"/>
      <pc:docMkLst>
        <pc:docMk/>
      </pc:docMkLst>
      <pc:sldChg chg="modSp">
        <pc:chgData name="Caroline Bentley" userId="0cee5f03-a695-4a03-a07a-8c9ce1847e1e" providerId="ADAL" clId="{D93B2387-2141-498B-B6EA-2E260FB3FD19}" dt="2017-11-16T17:58:35.964" v="0"/>
        <pc:sldMkLst>
          <pc:docMk/>
          <pc:sldMk cId="2923985671" sldId="323"/>
        </pc:sldMkLst>
        <pc:spChg chg="mod">
          <ac:chgData name="Caroline Bentley" userId="0cee5f03-a695-4a03-a07a-8c9ce1847e1e" providerId="ADAL" clId="{D93B2387-2141-498B-B6EA-2E260FB3FD19}" dt="2017-11-16T17:58:35.964" v="0"/>
          <ac:spMkLst>
            <pc:docMk/>
            <pc:sldMk cId="2923985671" sldId="323"/>
            <ac:spMk id="3" creationId="{FDA232F6-5995-4EA9-82E9-6269FFB1F2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B77C31-8667-4DE4-AD05-C5951A7DBCD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6F31A9-37CE-4598-85C2-C7A1286AE8F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D8E2FD8-9EED-478F-BC83-18EDD001AAB5}" type="datetimeFigureOut">
              <a:rPr lang="en-US" smtClean="0"/>
              <a:t>04-Jan-18</a:t>
            </a:fld>
            <a:endParaRPr lang="en-US"/>
          </a:p>
        </p:txBody>
      </p:sp>
      <p:sp>
        <p:nvSpPr>
          <p:cNvPr id="4" name="Footer Placeholder 3">
            <a:extLst>
              <a:ext uri="{FF2B5EF4-FFF2-40B4-BE49-F238E27FC236}">
                <a16:creationId xmlns:a16="http://schemas.microsoft.com/office/drawing/2014/main" id="{90E9A851-F312-43DC-8602-0CAC696EB8E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E00B58-DF0B-4F7F-87D4-2A167E04E30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2886685-1DF0-4F10-A68E-3F2F3AEC1B21}" type="slidenum">
              <a:rPr lang="en-US" smtClean="0"/>
              <a:t>‹#›</a:t>
            </a:fld>
            <a:endParaRPr lang="en-US"/>
          </a:p>
        </p:txBody>
      </p:sp>
    </p:spTree>
    <p:extLst>
      <p:ext uri="{BB962C8B-B14F-4D97-AF65-F5344CB8AC3E}">
        <p14:creationId xmlns:p14="http://schemas.microsoft.com/office/powerpoint/2010/main" val="1291184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04-Jan-18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a:t>
            </a:fld>
            <a:endParaRPr lang="en-US"/>
          </a:p>
        </p:txBody>
      </p:sp>
    </p:spTree>
    <p:extLst>
      <p:ext uri="{BB962C8B-B14F-4D97-AF65-F5344CB8AC3E}">
        <p14:creationId xmlns:p14="http://schemas.microsoft.com/office/powerpoint/2010/main" val="3709029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are some other healthy ways to manage stress?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2370783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are some other healthy ways to manage stress?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184689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are some other healthy ways to manage stress?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4154624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are some other healthy ways to manage stress?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2077112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Exercise for thirty minutes a day, three times a week. Exercise is great for the mind and body. </a:t>
            </a:r>
          </a:p>
          <a:p>
            <a:r>
              <a:rPr lang="en-US" sz="1200" b="0" i="0" u="none" strike="noStrike" kern="1200" baseline="0" dirty="0">
                <a:solidFill>
                  <a:schemeClr val="tx1"/>
                </a:solidFill>
                <a:latin typeface="+mn-lt"/>
                <a:ea typeface="+mn-ea"/>
                <a:cs typeface="+mn-cs"/>
              </a:rPr>
              <a:t>What are some other healthy ways to manage stress?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3997911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is emotional eating?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4053775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See your physician for medical advice.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1210501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Taking a nap and waking up feeling refreshed is a great stress reliever, however sleeping TOO much and not wanting to get out of bed to face the challenges of the day (or your life) is unhealthy.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a:p>
        </p:txBody>
      </p:sp>
    </p:spTree>
    <p:extLst>
      <p:ext uri="{BB962C8B-B14F-4D97-AF65-F5344CB8AC3E}">
        <p14:creationId xmlns:p14="http://schemas.microsoft.com/office/powerpoint/2010/main" val="3495537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are some ways you like to relax and have fun? Allow for discussion and questions.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19</a:t>
            </a:fld>
            <a:endParaRPr lang="en-US"/>
          </a:p>
        </p:txBody>
      </p:sp>
    </p:spTree>
    <p:extLst>
      <p:ext uri="{BB962C8B-B14F-4D97-AF65-F5344CB8AC3E}">
        <p14:creationId xmlns:p14="http://schemas.microsoft.com/office/powerpoint/2010/main" val="1498559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View videos: "Quick Stress </a:t>
            </a:r>
            <a:r>
              <a:rPr lang="en-US" sz="1200" b="0" i="0" u="none" strike="noStrike" kern="1200" baseline="0" dirty="0" err="1">
                <a:solidFill>
                  <a:schemeClr val="tx1"/>
                </a:solidFill>
                <a:latin typeface="+mn-lt"/>
                <a:ea typeface="+mn-ea"/>
                <a:cs typeface="+mn-cs"/>
              </a:rPr>
              <a:t>Relief“and</a:t>
            </a:r>
            <a:r>
              <a:rPr lang="en-US" sz="1200" b="0" i="0" u="none" strike="noStrike" kern="1200" baseline="0" dirty="0">
                <a:solidFill>
                  <a:schemeClr val="tx1"/>
                </a:solidFill>
                <a:latin typeface="+mn-lt"/>
                <a:ea typeface="+mn-ea"/>
                <a:cs typeface="+mn-cs"/>
              </a:rPr>
              <a:t> “How to Manage Stress Effectively” to determine techniques for managing stress. Allow for discussion and questions.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a:p>
        </p:txBody>
      </p:sp>
    </p:spTree>
    <p:extLst>
      <p:ext uri="{BB962C8B-B14F-4D97-AF65-F5344CB8AC3E}">
        <p14:creationId xmlns:p14="http://schemas.microsoft.com/office/powerpoint/2010/main" val="4278729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Brainstorm—define. </a:t>
            </a:r>
          </a:p>
          <a:p>
            <a:r>
              <a:rPr lang="en-US" sz="1200" b="0" i="0" u="none" strike="noStrike" kern="1200" baseline="0" dirty="0">
                <a:solidFill>
                  <a:schemeClr val="tx1"/>
                </a:solidFill>
                <a:latin typeface="+mn-lt"/>
                <a:ea typeface="+mn-ea"/>
                <a:cs typeface="+mn-cs"/>
              </a:rPr>
              <a:t>How are stress and a crisis related? What is a crisis?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1722480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21</a:t>
            </a:fld>
            <a:endParaRPr lang="en-US"/>
          </a:p>
        </p:txBody>
      </p:sp>
    </p:spTree>
    <p:extLst>
      <p:ext uri="{BB962C8B-B14F-4D97-AF65-F5344CB8AC3E}">
        <p14:creationId xmlns:p14="http://schemas.microsoft.com/office/powerpoint/2010/main" val="253204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22</a:t>
            </a:fld>
            <a:endParaRPr lang="en-US"/>
          </a:p>
        </p:txBody>
      </p:sp>
    </p:spTree>
    <p:extLst>
      <p:ext uri="{BB962C8B-B14F-4D97-AF65-F5344CB8AC3E}">
        <p14:creationId xmlns:p14="http://schemas.microsoft.com/office/powerpoint/2010/main" val="4071519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23</a:t>
            </a:fld>
            <a:endParaRPr lang="en-US"/>
          </a:p>
        </p:txBody>
      </p:sp>
    </p:spTree>
    <p:extLst>
      <p:ext uri="{BB962C8B-B14F-4D97-AF65-F5344CB8AC3E}">
        <p14:creationId xmlns:p14="http://schemas.microsoft.com/office/powerpoint/2010/main" val="2354877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Relating to stress can </a:t>
            </a:r>
          </a:p>
          <a:p>
            <a:r>
              <a:rPr lang="en-US" sz="1200" b="0" i="0" u="none" strike="noStrike" kern="1200" baseline="0" dirty="0">
                <a:solidFill>
                  <a:schemeClr val="tx1"/>
                </a:solidFill>
                <a:latin typeface="+mn-lt"/>
                <a:ea typeface="+mn-ea"/>
                <a:cs typeface="+mn-cs"/>
              </a:rPr>
              <a:t>Child Development- </a:t>
            </a:r>
          </a:p>
          <a:p>
            <a:r>
              <a:rPr lang="en-US" sz="1200" b="0" i="0" u="none" strike="noStrike" kern="1200" baseline="0" dirty="0">
                <a:solidFill>
                  <a:schemeClr val="tx1"/>
                </a:solidFill>
                <a:latin typeface="+mn-lt"/>
                <a:ea typeface="+mn-ea"/>
                <a:cs typeface="+mn-cs"/>
              </a:rPr>
              <a:t>Child Guidance- </a:t>
            </a:r>
          </a:p>
          <a:p>
            <a:r>
              <a:rPr lang="en-US" sz="1200" b="0" i="0" u="none" strike="noStrike" kern="1200" baseline="0" dirty="0">
                <a:solidFill>
                  <a:schemeClr val="tx1"/>
                </a:solidFill>
                <a:latin typeface="+mn-lt"/>
                <a:ea typeface="+mn-ea"/>
                <a:cs typeface="+mn-cs"/>
              </a:rPr>
              <a:t>Interpersonal Studies_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344147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Create a longer list which includes but is not limited to: butterflies in stomach, feeling nauseous, faster heart beat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3262755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These are also signs of depression. This is why it is important to learn to manage stress in your life.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1317344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are some other stress factors a young child can experience?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519761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Discuss each bullet point in detail. Have students to look closely at their habits, attitudes, life style and excuses. </a:t>
            </a:r>
          </a:p>
          <a:p>
            <a:r>
              <a:rPr lang="en-US" sz="1200" b="0" i="0" u="none" strike="noStrike" kern="1200" baseline="0" dirty="0">
                <a:solidFill>
                  <a:schemeClr val="tx1"/>
                </a:solidFill>
                <a:latin typeface="+mn-lt"/>
                <a:ea typeface="+mn-ea"/>
                <a:cs typeface="+mn-cs"/>
              </a:rPr>
              <a:t>What are some other sources of stress during adolescence?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152768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are some other stress factors an adult can experience?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1845886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are some other stress factors a senior person can experience?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786318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65361"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C40A44-36AE-481E-B090-1CC6ADC1BFB3}"/>
              </a:ext>
            </a:extLst>
          </p:cNvPr>
          <p:cNvSpPr>
            <a:spLocks noGrp="1"/>
          </p:cNvSpPr>
          <p:nvPr>
            <p:ph type="title"/>
          </p:nvPr>
        </p:nvSpPr>
        <p:spPr>
          <a:xfrm>
            <a:off x="4525346" y="477093"/>
            <a:ext cx="7462935" cy="3413772"/>
          </a:xfrm>
        </p:spPr>
        <p:txBody>
          <a:bodyPr>
            <a:normAutofit/>
          </a:bodyPr>
          <a:lstStyle>
            <a:lvl1pPr>
              <a:defRPr sz="7200">
                <a:solidFill>
                  <a:schemeClr val="bg1"/>
                </a:solidFill>
              </a:defRPr>
            </a:lvl1pPr>
          </a:lstStyle>
          <a:p>
            <a:r>
              <a:rPr lang="en-US" dirty="0"/>
              <a:t>Click to edit Master title style</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l">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helpguide.org/topics/stress.ht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D23808-E336-4296-8521-6F80DB5018F3}"/>
              </a:ext>
            </a:extLst>
          </p:cNvPr>
          <p:cNvSpPr>
            <a:spLocks noGrp="1"/>
          </p:cNvSpPr>
          <p:nvPr>
            <p:ph type="title"/>
          </p:nvPr>
        </p:nvSpPr>
        <p:spPr/>
        <p:txBody>
          <a:bodyPr>
            <a:normAutofit/>
          </a:bodyPr>
          <a:lstStyle/>
          <a:p>
            <a:r>
              <a:rPr lang="en-US" dirty="0"/>
              <a:t>Effectively Managing Stress</a:t>
            </a:r>
          </a:p>
        </p:txBody>
      </p:sp>
    </p:spTree>
    <p:extLst>
      <p:ext uri="{BB962C8B-B14F-4D97-AF65-F5344CB8AC3E}">
        <p14:creationId xmlns:p14="http://schemas.microsoft.com/office/powerpoint/2010/main" val="668198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Sources of Stress during the Senior Years	</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Injuries/accident</a:t>
            </a:r>
          </a:p>
          <a:p>
            <a:pPr lvl="1"/>
            <a:r>
              <a:rPr lang="en-US" dirty="0"/>
              <a:t>Physical/health problems</a:t>
            </a:r>
          </a:p>
          <a:p>
            <a:pPr lvl="1"/>
            <a:r>
              <a:rPr lang="en-US" dirty="0"/>
              <a:t>Losing spouse/friends</a:t>
            </a:r>
          </a:p>
        </p:txBody>
      </p:sp>
      <p:pic>
        <p:nvPicPr>
          <p:cNvPr id="4" name="Picture 3">
            <a:extLst>
              <a:ext uri="{FF2B5EF4-FFF2-40B4-BE49-F238E27FC236}">
                <a16:creationId xmlns:a16="http://schemas.microsoft.com/office/drawing/2014/main" id="{C2719736-FA27-4D99-B851-66DC7C5D1595}"/>
              </a:ext>
            </a:extLst>
          </p:cNvPr>
          <p:cNvPicPr>
            <a:picLocks noChangeAspect="1"/>
          </p:cNvPicPr>
          <p:nvPr/>
        </p:nvPicPr>
        <p:blipFill>
          <a:blip r:embed="rId3"/>
          <a:stretch>
            <a:fillRect/>
          </a:stretch>
        </p:blipFill>
        <p:spPr>
          <a:xfrm>
            <a:off x="8584946" y="2854960"/>
            <a:ext cx="2215170" cy="2956920"/>
          </a:xfrm>
          <a:prstGeom prst="rect">
            <a:avLst/>
          </a:prstGeom>
        </p:spPr>
      </p:pic>
    </p:spTree>
    <p:extLst>
      <p:ext uri="{BB962C8B-B14F-4D97-AF65-F5344CB8AC3E}">
        <p14:creationId xmlns:p14="http://schemas.microsoft.com/office/powerpoint/2010/main" val="3684804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Healthy Ways to Manage with Stress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Talk to someone</a:t>
            </a:r>
          </a:p>
          <a:p>
            <a:pPr lvl="1"/>
            <a:r>
              <a:rPr lang="en-US" dirty="0"/>
              <a:t>Go for a walk</a:t>
            </a:r>
          </a:p>
          <a:p>
            <a:pPr lvl="1"/>
            <a:r>
              <a:rPr lang="en-US" dirty="0"/>
              <a:t>Listen to music</a:t>
            </a:r>
          </a:p>
          <a:p>
            <a:pPr lvl="1"/>
            <a:r>
              <a:rPr lang="en-US" dirty="0"/>
              <a:t>Play with a pet</a:t>
            </a:r>
          </a:p>
        </p:txBody>
      </p:sp>
      <p:pic>
        <p:nvPicPr>
          <p:cNvPr id="4" name="Picture 3">
            <a:extLst>
              <a:ext uri="{FF2B5EF4-FFF2-40B4-BE49-F238E27FC236}">
                <a16:creationId xmlns:a16="http://schemas.microsoft.com/office/drawing/2014/main" id="{FD3184F9-FD6C-4284-A7FE-A969E044D2D0}"/>
              </a:ext>
            </a:extLst>
          </p:cNvPr>
          <p:cNvPicPr>
            <a:picLocks noChangeAspect="1"/>
          </p:cNvPicPr>
          <p:nvPr/>
        </p:nvPicPr>
        <p:blipFill>
          <a:blip r:embed="rId3"/>
          <a:stretch>
            <a:fillRect/>
          </a:stretch>
        </p:blipFill>
        <p:spPr>
          <a:xfrm>
            <a:off x="8026400" y="2164556"/>
            <a:ext cx="2879278" cy="3843404"/>
          </a:xfrm>
          <a:prstGeom prst="rect">
            <a:avLst/>
          </a:prstGeom>
        </p:spPr>
      </p:pic>
    </p:spTree>
    <p:extLst>
      <p:ext uri="{BB962C8B-B14F-4D97-AF65-F5344CB8AC3E}">
        <p14:creationId xmlns:p14="http://schemas.microsoft.com/office/powerpoint/2010/main" val="4103527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Healthy Ways to Manage with Stress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Learn to manage time wisely in order to be productive</a:t>
            </a:r>
          </a:p>
          <a:p>
            <a:pPr lvl="1"/>
            <a:r>
              <a:rPr lang="en-US" dirty="0"/>
              <a:t>Avoid overload or doing too much at one time</a:t>
            </a:r>
          </a:p>
        </p:txBody>
      </p:sp>
      <p:pic>
        <p:nvPicPr>
          <p:cNvPr id="4" name="Picture 3">
            <a:extLst>
              <a:ext uri="{FF2B5EF4-FFF2-40B4-BE49-F238E27FC236}">
                <a16:creationId xmlns:a16="http://schemas.microsoft.com/office/drawing/2014/main" id="{482ED4DB-AC49-4E04-8FE1-6AA8ACDA001E}"/>
              </a:ext>
            </a:extLst>
          </p:cNvPr>
          <p:cNvPicPr>
            <a:picLocks noChangeAspect="1"/>
          </p:cNvPicPr>
          <p:nvPr/>
        </p:nvPicPr>
        <p:blipFill>
          <a:blip r:embed="rId3"/>
          <a:stretch>
            <a:fillRect/>
          </a:stretch>
        </p:blipFill>
        <p:spPr>
          <a:xfrm>
            <a:off x="7376159" y="3550908"/>
            <a:ext cx="3503773" cy="2461362"/>
          </a:xfrm>
          <a:prstGeom prst="rect">
            <a:avLst/>
          </a:prstGeom>
        </p:spPr>
      </p:pic>
    </p:spTree>
    <p:extLst>
      <p:ext uri="{BB962C8B-B14F-4D97-AF65-F5344CB8AC3E}">
        <p14:creationId xmlns:p14="http://schemas.microsoft.com/office/powerpoint/2010/main" val="1220057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Healthy Ways to Manage with Stress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Delegate work to others when possible</a:t>
            </a:r>
          </a:p>
          <a:p>
            <a:pPr lvl="1"/>
            <a:r>
              <a:rPr lang="en-US" dirty="0"/>
              <a:t>Prioritize tasks and deal with them one at a time</a:t>
            </a:r>
          </a:p>
        </p:txBody>
      </p:sp>
      <p:pic>
        <p:nvPicPr>
          <p:cNvPr id="4" name="Picture 3">
            <a:extLst>
              <a:ext uri="{FF2B5EF4-FFF2-40B4-BE49-F238E27FC236}">
                <a16:creationId xmlns:a16="http://schemas.microsoft.com/office/drawing/2014/main" id="{D1E63851-7BFB-417A-B83D-7D8AD5602229}"/>
              </a:ext>
            </a:extLst>
          </p:cNvPr>
          <p:cNvPicPr>
            <a:picLocks noChangeAspect="1"/>
          </p:cNvPicPr>
          <p:nvPr/>
        </p:nvPicPr>
        <p:blipFill>
          <a:blip r:embed="rId3"/>
          <a:stretch>
            <a:fillRect/>
          </a:stretch>
        </p:blipFill>
        <p:spPr>
          <a:xfrm>
            <a:off x="8831758" y="3037840"/>
            <a:ext cx="1968358" cy="2762520"/>
          </a:xfrm>
          <a:prstGeom prst="rect">
            <a:avLst/>
          </a:prstGeom>
        </p:spPr>
      </p:pic>
    </p:spTree>
    <p:extLst>
      <p:ext uri="{BB962C8B-B14F-4D97-AF65-F5344CB8AC3E}">
        <p14:creationId xmlns:p14="http://schemas.microsoft.com/office/powerpoint/2010/main" val="2720488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br>
              <a:rPr lang="en-US" b="0" dirty="0"/>
            </a:br>
            <a:r>
              <a:rPr lang="en-US" b="0" dirty="0"/>
              <a:t>Healthy Ways to Manage with Stress </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Reward oneself for completing or reaching a goal</a:t>
            </a:r>
          </a:p>
          <a:p>
            <a:pPr lvl="1"/>
            <a:r>
              <a:rPr lang="en-US" dirty="0"/>
              <a:t>Learn to relax by breathing deeply</a:t>
            </a:r>
          </a:p>
        </p:txBody>
      </p:sp>
      <p:pic>
        <p:nvPicPr>
          <p:cNvPr id="4" name="Picture 3">
            <a:extLst>
              <a:ext uri="{FF2B5EF4-FFF2-40B4-BE49-F238E27FC236}">
                <a16:creationId xmlns:a16="http://schemas.microsoft.com/office/drawing/2014/main" id="{FAC8C1FB-BECF-4B44-A42C-30B56E00C5D5}"/>
              </a:ext>
            </a:extLst>
          </p:cNvPr>
          <p:cNvPicPr>
            <a:picLocks noChangeAspect="1"/>
          </p:cNvPicPr>
          <p:nvPr/>
        </p:nvPicPr>
        <p:blipFill>
          <a:blip r:embed="rId3"/>
          <a:stretch>
            <a:fillRect/>
          </a:stretch>
        </p:blipFill>
        <p:spPr>
          <a:xfrm>
            <a:off x="8055986" y="3403600"/>
            <a:ext cx="2744130" cy="2490640"/>
          </a:xfrm>
          <a:prstGeom prst="rect">
            <a:avLst/>
          </a:prstGeom>
        </p:spPr>
      </p:pic>
    </p:spTree>
    <p:extLst>
      <p:ext uri="{BB962C8B-B14F-4D97-AF65-F5344CB8AC3E}">
        <p14:creationId xmlns:p14="http://schemas.microsoft.com/office/powerpoint/2010/main" val="1313581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br>
              <a:rPr lang="en-US" b="0" dirty="0"/>
            </a:br>
            <a:r>
              <a:rPr lang="en-US" b="0" dirty="0"/>
              <a:t>Healthy Ways to Manage with Stress </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Exercise</a:t>
            </a:r>
          </a:p>
          <a:p>
            <a:pPr lvl="1"/>
            <a:r>
              <a:rPr lang="en-US" dirty="0"/>
              <a:t>Express feelings of concern to a friend, family member or counselor</a:t>
            </a:r>
          </a:p>
        </p:txBody>
      </p:sp>
      <p:pic>
        <p:nvPicPr>
          <p:cNvPr id="5" name="Picture 4">
            <a:extLst>
              <a:ext uri="{FF2B5EF4-FFF2-40B4-BE49-F238E27FC236}">
                <a16:creationId xmlns:a16="http://schemas.microsoft.com/office/drawing/2014/main" id="{E5D81695-CD1D-408D-BF22-FDE0B405F989}"/>
              </a:ext>
            </a:extLst>
          </p:cNvPr>
          <p:cNvPicPr>
            <a:picLocks noChangeAspect="1"/>
          </p:cNvPicPr>
          <p:nvPr/>
        </p:nvPicPr>
        <p:blipFill>
          <a:blip r:embed="rId3"/>
          <a:stretch>
            <a:fillRect/>
          </a:stretch>
        </p:blipFill>
        <p:spPr>
          <a:xfrm>
            <a:off x="8577353" y="2715589"/>
            <a:ext cx="2863823" cy="3576060"/>
          </a:xfrm>
          <a:prstGeom prst="rect">
            <a:avLst/>
          </a:prstGeom>
        </p:spPr>
      </p:pic>
    </p:spTree>
    <p:extLst>
      <p:ext uri="{BB962C8B-B14F-4D97-AF65-F5344CB8AC3E}">
        <p14:creationId xmlns:p14="http://schemas.microsoft.com/office/powerpoint/2010/main" val="2245660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br>
              <a:rPr lang="en-US" b="0" dirty="0"/>
            </a:br>
            <a:r>
              <a:rPr lang="en-US" b="0" dirty="0"/>
              <a:t>Healthy Ways to Manage with Stress </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Think positively and realistically to avoid worrying about things that cannot be changed</a:t>
            </a:r>
          </a:p>
          <a:p>
            <a:pPr lvl="1"/>
            <a:r>
              <a:rPr lang="en-US" dirty="0"/>
              <a:t>Maintain a nutritious diet</a:t>
            </a:r>
          </a:p>
        </p:txBody>
      </p:sp>
      <p:pic>
        <p:nvPicPr>
          <p:cNvPr id="5" name="Picture 4">
            <a:extLst>
              <a:ext uri="{FF2B5EF4-FFF2-40B4-BE49-F238E27FC236}">
                <a16:creationId xmlns:a16="http://schemas.microsoft.com/office/drawing/2014/main" id="{9BD7B565-BE6A-4367-8425-B708884D7D49}"/>
              </a:ext>
            </a:extLst>
          </p:cNvPr>
          <p:cNvPicPr>
            <a:picLocks noChangeAspect="1"/>
          </p:cNvPicPr>
          <p:nvPr/>
        </p:nvPicPr>
        <p:blipFill>
          <a:blip r:embed="rId3"/>
          <a:stretch>
            <a:fillRect/>
          </a:stretch>
        </p:blipFill>
        <p:spPr>
          <a:xfrm>
            <a:off x="8433959" y="2695638"/>
            <a:ext cx="2666414" cy="3459100"/>
          </a:xfrm>
          <a:prstGeom prst="rect">
            <a:avLst/>
          </a:prstGeom>
        </p:spPr>
      </p:pic>
    </p:spTree>
    <p:extLst>
      <p:ext uri="{BB962C8B-B14F-4D97-AF65-F5344CB8AC3E}">
        <p14:creationId xmlns:p14="http://schemas.microsoft.com/office/powerpoint/2010/main" val="2973836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br>
              <a:rPr lang="en-US" b="0" dirty="0"/>
            </a:br>
            <a:r>
              <a:rPr lang="en-US" b="0" dirty="0"/>
              <a:t>Healthy Ways to Manage with Stress </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Avoid self-medication to prescribing medication for oneself without either a prescription or the advice of a physician for using that particular drug</a:t>
            </a:r>
          </a:p>
        </p:txBody>
      </p:sp>
      <p:pic>
        <p:nvPicPr>
          <p:cNvPr id="5" name="Picture 4">
            <a:extLst>
              <a:ext uri="{FF2B5EF4-FFF2-40B4-BE49-F238E27FC236}">
                <a16:creationId xmlns:a16="http://schemas.microsoft.com/office/drawing/2014/main" id="{1173DF89-D652-4E87-B374-2910FC399A4E}"/>
              </a:ext>
            </a:extLst>
          </p:cNvPr>
          <p:cNvPicPr>
            <a:picLocks noChangeAspect="1"/>
          </p:cNvPicPr>
          <p:nvPr/>
        </p:nvPicPr>
        <p:blipFill>
          <a:blip r:embed="rId3"/>
          <a:stretch>
            <a:fillRect/>
          </a:stretch>
        </p:blipFill>
        <p:spPr>
          <a:xfrm>
            <a:off x="9312831" y="3429000"/>
            <a:ext cx="1657071" cy="2325640"/>
          </a:xfrm>
          <a:prstGeom prst="rect">
            <a:avLst/>
          </a:prstGeom>
        </p:spPr>
      </p:pic>
    </p:spTree>
    <p:extLst>
      <p:ext uri="{BB962C8B-B14F-4D97-AF65-F5344CB8AC3E}">
        <p14:creationId xmlns:p14="http://schemas.microsoft.com/office/powerpoint/2010/main" val="3237139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Taking a Nap</a:t>
            </a:r>
          </a:p>
        </p:txBody>
      </p:sp>
      <p:pic>
        <p:nvPicPr>
          <p:cNvPr id="4" name="Picture 3">
            <a:extLst>
              <a:ext uri="{FF2B5EF4-FFF2-40B4-BE49-F238E27FC236}">
                <a16:creationId xmlns:a16="http://schemas.microsoft.com/office/drawing/2014/main" id="{7B10A347-E112-4E0B-9B68-EBB1A5A7127A}"/>
              </a:ext>
            </a:extLst>
          </p:cNvPr>
          <p:cNvPicPr>
            <a:picLocks noChangeAspect="1"/>
          </p:cNvPicPr>
          <p:nvPr/>
        </p:nvPicPr>
        <p:blipFill>
          <a:blip r:embed="rId3"/>
          <a:stretch>
            <a:fillRect/>
          </a:stretch>
        </p:blipFill>
        <p:spPr>
          <a:xfrm>
            <a:off x="4074299" y="2078750"/>
            <a:ext cx="4043401" cy="2700500"/>
          </a:xfrm>
          <a:prstGeom prst="rect">
            <a:avLst/>
          </a:prstGeom>
        </p:spPr>
      </p:pic>
    </p:spTree>
    <p:extLst>
      <p:ext uri="{BB962C8B-B14F-4D97-AF65-F5344CB8AC3E}">
        <p14:creationId xmlns:p14="http://schemas.microsoft.com/office/powerpoint/2010/main" val="2724474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Relax and Have FUN!</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Take a soothing bath</a:t>
            </a:r>
          </a:p>
          <a:p>
            <a:pPr lvl="1"/>
            <a:r>
              <a:rPr lang="en-US" dirty="0"/>
              <a:t>Go see a movie</a:t>
            </a:r>
          </a:p>
          <a:p>
            <a:pPr lvl="1"/>
            <a:r>
              <a:rPr lang="en-US" dirty="0"/>
              <a:t>Read a good book</a:t>
            </a:r>
          </a:p>
          <a:p>
            <a:pPr lvl="1"/>
            <a:r>
              <a:rPr lang="en-US" dirty="0"/>
              <a:t>Write in a journal</a:t>
            </a:r>
          </a:p>
          <a:p>
            <a:pPr lvl="1"/>
            <a:r>
              <a:rPr lang="en-US" dirty="0"/>
              <a:t>Get a massage</a:t>
            </a:r>
          </a:p>
          <a:p>
            <a:pPr lvl="1"/>
            <a:r>
              <a:rPr lang="en-US" dirty="0"/>
              <a:t>Meditate</a:t>
            </a:r>
          </a:p>
        </p:txBody>
      </p:sp>
      <p:pic>
        <p:nvPicPr>
          <p:cNvPr id="4" name="Picture 3">
            <a:extLst>
              <a:ext uri="{FF2B5EF4-FFF2-40B4-BE49-F238E27FC236}">
                <a16:creationId xmlns:a16="http://schemas.microsoft.com/office/drawing/2014/main" id="{9143F0EC-4686-4EFD-AC64-492804BC1906}"/>
              </a:ext>
            </a:extLst>
          </p:cNvPr>
          <p:cNvPicPr>
            <a:picLocks noChangeAspect="1"/>
          </p:cNvPicPr>
          <p:nvPr/>
        </p:nvPicPr>
        <p:blipFill>
          <a:blip r:embed="rId3"/>
          <a:stretch>
            <a:fillRect/>
          </a:stretch>
        </p:blipFill>
        <p:spPr>
          <a:xfrm>
            <a:off x="8036154" y="1874820"/>
            <a:ext cx="2377108" cy="3562760"/>
          </a:xfrm>
          <a:prstGeom prst="rect">
            <a:avLst/>
          </a:prstGeom>
        </p:spPr>
      </p:pic>
    </p:spTree>
    <p:extLst>
      <p:ext uri="{BB962C8B-B14F-4D97-AF65-F5344CB8AC3E}">
        <p14:creationId xmlns:p14="http://schemas.microsoft.com/office/powerpoint/2010/main" val="1452013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Healthy Ways to Manage with Stress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Quick Stress Relief</a:t>
            </a:r>
            <a:br>
              <a:rPr lang="en-US" dirty="0"/>
            </a:br>
            <a:r>
              <a:rPr lang="en-US" dirty="0"/>
              <a:t>Techniques to assist you in managing stress</a:t>
            </a:r>
            <a:br>
              <a:rPr lang="en-US" dirty="0"/>
            </a:br>
            <a:r>
              <a:rPr lang="en-US" dirty="0"/>
              <a:t>http://helpguide.org/toolkit/quick_stress_relief_video.htm</a:t>
            </a:r>
          </a:p>
          <a:p>
            <a:pPr lvl="1"/>
            <a:r>
              <a:rPr lang="en-US" dirty="0"/>
              <a:t>How to Manage Stress Effectively</a:t>
            </a:r>
            <a:br>
              <a:rPr lang="en-US" dirty="0"/>
            </a:br>
            <a:r>
              <a:rPr lang="en-US" dirty="0"/>
              <a:t>Ways to determine techniques for managing stress.</a:t>
            </a:r>
            <a:br>
              <a:rPr lang="en-US" dirty="0"/>
            </a:br>
            <a:r>
              <a:rPr lang="en-US" dirty="0"/>
              <a:t>http://youtu.be/ZHxPGgwixhg</a:t>
            </a:r>
          </a:p>
        </p:txBody>
      </p:sp>
    </p:spTree>
    <p:extLst>
      <p:ext uri="{BB962C8B-B14F-4D97-AF65-F5344CB8AC3E}">
        <p14:creationId xmlns:p14="http://schemas.microsoft.com/office/powerpoint/2010/main" val="778970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89333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sz="2000" dirty="0"/>
              <a:t>Pictures: Microsoft Office Online images</a:t>
            </a:r>
          </a:p>
          <a:p>
            <a:pPr lvl="1"/>
            <a:r>
              <a:rPr lang="en-US" sz="2000" dirty="0"/>
              <a:t>Websites:</a:t>
            </a:r>
          </a:p>
          <a:p>
            <a:pPr lvl="2"/>
            <a:r>
              <a:rPr lang="en-US" sz="2000" dirty="0"/>
              <a:t>Causes of Stress Source: Changing Minds Stress affects us all. If you can spot the symptoms, you can manage them. http://changingminds.org/explinations/stress/stress_causes.htm</a:t>
            </a:r>
          </a:p>
          <a:p>
            <a:pPr lvl="2"/>
            <a:r>
              <a:rPr lang="en-US" sz="2000" dirty="0"/>
              <a:t>Stress Guide Source: </a:t>
            </a:r>
            <a:r>
              <a:rPr lang="en-US" sz="2000" dirty="0" err="1"/>
              <a:t>Helpguide</a:t>
            </a:r>
            <a:r>
              <a:rPr lang="en-US" sz="2000" dirty="0"/>
              <a:t>- A Trusted Non-Profit Resource Stress can be overwhelming, damage you health, your relationships and your quality of life. You can protect yourself by learning how to recognize the signs and symptoms to reduce its harmful effects. </a:t>
            </a:r>
            <a:br>
              <a:rPr lang="en-US" sz="2000" dirty="0"/>
            </a:br>
            <a:r>
              <a:rPr lang="en-US" sz="2000" dirty="0">
                <a:hlinkClick r:id="rId3"/>
              </a:rPr>
              <a:t>http://www.helpguide.org/topics/stress.htm</a:t>
            </a:r>
            <a:endParaRPr lang="en-US" sz="2000" dirty="0"/>
          </a:p>
          <a:p>
            <a:pPr lvl="2"/>
            <a:r>
              <a:rPr lang="en-US" sz="2000" dirty="0"/>
              <a:t>Stress Management Source: Help Guide, a trusted non-profit resource How to reduce, prevent and cope with stress. http://helpguide.org/mental/stress_management_relief_coping.htm</a:t>
            </a:r>
          </a:p>
        </p:txBody>
      </p:sp>
    </p:spTree>
    <p:extLst>
      <p:ext uri="{BB962C8B-B14F-4D97-AF65-F5344CB8AC3E}">
        <p14:creationId xmlns:p14="http://schemas.microsoft.com/office/powerpoint/2010/main" val="1807569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sz="2000" dirty="0"/>
              <a:t>YouTube:</a:t>
            </a:r>
          </a:p>
          <a:p>
            <a:pPr lvl="2"/>
            <a:r>
              <a:rPr lang="en-US" sz="2000" dirty="0"/>
              <a:t>How to Manage Stress Effectively-ways to determine techniques for managing stress.</a:t>
            </a:r>
            <a:br>
              <a:rPr lang="en-US" sz="2000" dirty="0"/>
            </a:br>
            <a:r>
              <a:rPr lang="en-US" sz="2000" dirty="0"/>
              <a:t>http://youtu.be/ZHxPGgwixhg</a:t>
            </a:r>
          </a:p>
          <a:p>
            <a:pPr lvl="1"/>
            <a:r>
              <a:rPr lang="en-US" sz="2000" dirty="0"/>
              <a:t>Video:</a:t>
            </a:r>
          </a:p>
          <a:p>
            <a:pPr lvl="2"/>
            <a:r>
              <a:rPr lang="en-US" sz="2000" dirty="0"/>
              <a:t>Quick Stress Relief</a:t>
            </a:r>
            <a:br>
              <a:rPr lang="en-US" sz="2000" dirty="0"/>
            </a:br>
            <a:r>
              <a:rPr lang="en-US" sz="2000" dirty="0"/>
              <a:t>Techniques to assist you in managing stress</a:t>
            </a:r>
            <a:br>
              <a:rPr lang="en-US" sz="2000" dirty="0"/>
            </a:br>
            <a:r>
              <a:rPr lang="en-US" sz="2000" dirty="0"/>
              <a:t>http://helpguide.org/toolkit/quick_stress_relief_video.htm</a:t>
            </a:r>
          </a:p>
        </p:txBody>
      </p:sp>
    </p:spTree>
    <p:extLst>
      <p:ext uri="{BB962C8B-B14F-4D97-AF65-F5344CB8AC3E}">
        <p14:creationId xmlns:p14="http://schemas.microsoft.com/office/powerpoint/2010/main" val="1690340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What is Stress?</a:t>
            </a:r>
          </a:p>
        </p:txBody>
      </p:sp>
    </p:spTree>
    <p:extLst>
      <p:ext uri="{BB962C8B-B14F-4D97-AF65-F5344CB8AC3E}">
        <p14:creationId xmlns:p14="http://schemas.microsoft.com/office/powerpoint/2010/main" val="292398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a:xfrm>
            <a:off x="740664" y="803449"/>
            <a:ext cx="10059452" cy="876300"/>
          </a:xfrm>
        </p:spPr>
        <p:txBody>
          <a:bodyPr/>
          <a:lstStyle/>
          <a:p>
            <a:r>
              <a:rPr lang="en-US" dirty="0"/>
              <a:t>How can learning about Stress Management help you succeed?</a:t>
            </a:r>
          </a:p>
        </p:txBody>
      </p:sp>
    </p:spTree>
    <p:extLst>
      <p:ext uri="{BB962C8B-B14F-4D97-AF65-F5344CB8AC3E}">
        <p14:creationId xmlns:p14="http://schemas.microsoft.com/office/powerpoint/2010/main" val="3142971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Common Symptoms of Stress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Stomachache</a:t>
            </a:r>
          </a:p>
          <a:p>
            <a:pPr lvl="1"/>
            <a:r>
              <a:rPr lang="en-US" dirty="0"/>
              <a:t>Sweaty palms</a:t>
            </a:r>
          </a:p>
          <a:p>
            <a:pPr lvl="1"/>
            <a:r>
              <a:rPr lang="en-US" dirty="0"/>
              <a:t>Nervousness</a:t>
            </a:r>
          </a:p>
          <a:p>
            <a:pPr lvl="1"/>
            <a:endParaRPr lang="en-US" dirty="0"/>
          </a:p>
          <a:p>
            <a:pPr lvl="1"/>
            <a:r>
              <a:rPr lang="en-US" dirty="0"/>
              <a:t>Can you think of more?</a:t>
            </a:r>
          </a:p>
        </p:txBody>
      </p:sp>
      <p:pic>
        <p:nvPicPr>
          <p:cNvPr id="4" name="Picture 3">
            <a:extLst>
              <a:ext uri="{FF2B5EF4-FFF2-40B4-BE49-F238E27FC236}">
                <a16:creationId xmlns:a16="http://schemas.microsoft.com/office/drawing/2014/main" id="{B620796E-BD26-4AFF-A7BE-C65A22E47E0D}"/>
              </a:ext>
            </a:extLst>
          </p:cNvPr>
          <p:cNvPicPr>
            <a:picLocks noChangeAspect="1"/>
          </p:cNvPicPr>
          <p:nvPr/>
        </p:nvPicPr>
        <p:blipFill>
          <a:blip r:embed="rId3"/>
          <a:stretch>
            <a:fillRect/>
          </a:stretch>
        </p:blipFill>
        <p:spPr>
          <a:xfrm>
            <a:off x="7934960" y="2643730"/>
            <a:ext cx="3055215" cy="2287698"/>
          </a:xfrm>
          <a:prstGeom prst="rect">
            <a:avLst/>
          </a:prstGeom>
        </p:spPr>
      </p:pic>
    </p:spTree>
    <p:extLst>
      <p:ext uri="{BB962C8B-B14F-4D97-AF65-F5344CB8AC3E}">
        <p14:creationId xmlns:p14="http://schemas.microsoft.com/office/powerpoint/2010/main" val="2756883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Common Signs of Stress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Nail biting</a:t>
            </a:r>
          </a:p>
          <a:p>
            <a:pPr lvl="1"/>
            <a:r>
              <a:rPr lang="en-US" dirty="0"/>
              <a:t>Over eating</a:t>
            </a:r>
          </a:p>
          <a:p>
            <a:pPr lvl="1"/>
            <a:r>
              <a:rPr lang="en-US" dirty="0"/>
              <a:t>Withdrawing from friends, family and activities</a:t>
            </a:r>
          </a:p>
          <a:p>
            <a:pPr lvl="1"/>
            <a:r>
              <a:rPr lang="en-US" dirty="0"/>
              <a:t>Sleeping too much</a:t>
            </a:r>
          </a:p>
        </p:txBody>
      </p:sp>
      <p:pic>
        <p:nvPicPr>
          <p:cNvPr id="4" name="Picture 3">
            <a:extLst>
              <a:ext uri="{FF2B5EF4-FFF2-40B4-BE49-F238E27FC236}">
                <a16:creationId xmlns:a16="http://schemas.microsoft.com/office/drawing/2014/main" id="{A0F241FD-0F81-4057-B966-F62A9B6FD614}"/>
              </a:ext>
            </a:extLst>
          </p:cNvPr>
          <p:cNvPicPr>
            <a:picLocks noChangeAspect="1"/>
          </p:cNvPicPr>
          <p:nvPr/>
        </p:nvPicPr>
        <p:blipFill>
          <a:blip r:embed="rId3"/>
          <a:stretch>
            <a:fillRect/>
          </a:stretch>
        </p:blipFill>
        <p:spPr>
          <a:xfrm>
            <a:off x="7112000" y="3510241"/>
            <a:ext cx="3839420" cy="2568047"/>
          </a:xfrm>
          <a:prstGeom prst="rect">
            <a:avLst/>
          </a:prstGeom>
        </p:spPr>
      </p:pic>
    </p:spTree>
    <p:extLst>
      <p:ext uri="{BB962C8B-B14F-4D97-AF65-F5344CB8AC3E}">
        <p14:creationId xmlns:p14="http://schemas.microsoft.com/office/powerpoint/2010/main" val="491544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Sources of Stress during Childhood</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Losing a pet</a:t>
            </a:r>
          </a:p>
          <a:p>
            <a:pPr lvl="1"/>
            <a:r>
              <a:rPr lang="en-US" dirty="0"/>
              <a:t>Parents divorce/separate</a:t>
            </a:r>
          </a:p>
          <a:p>
            <a:pPr lvl="1"/>
            <a:r>
              <a:rPr lang="en-US" dirty="0"/>
              <a:t>A new school</a:t>
            </a:r>
          </a:p>
          <a:p>
            <a:pPr lvl="1"/>
            <a:r>
              <a:rPr lang="en-US" dirty="0"/>
              <a:t>Change in physical appearance (glasses, braces)</a:t>
            </a:r>
          </a:p>
        </p:txBody>
      </p:sp>
      <p:pic>
        <p:nvPicPr>
          <p:cNvPr id="4" name="Picture 3">
            <a:extLst>
              <a:ext uri="{FF2B5EF4-FFF2-40B4-BE49-F238E27FC236}">
                <a16:creationId xmlns:a16="http://schemas.microsoft.com/office/drawing/2014/main" id="{C262B2E7-481B-4ADB-B131-9950A4CB921C}"/>
              </a:ext>
            </a:extLst>
          </p:cNvPr>
          <p:cNvPicPr>
            <a:picLocks noChangeAspect="1"/>
          </p:cNvPicPr>
          <p:nvPr/>
        </p:nvPicPr>
        <p:blipFill>
          <a:blip r:embed="rId3"/>
          <a:stretch>
            <a:fillRect/>
          </a:stretch>
        </p:blipFill>
        <p:spPr>
          <a:xfrm>
            <a:off x="7930223" y="3881120"/>
            <a:ext cx="3255973" cy="2161858"/>
          </a:xfrm>
          <a:prstGeom prst="rect">
            <a:avLst/>
          </a:prstGeom>
        </p:spPr>
      </p:pic>
    </p:spTree>
    <p:extLst>
      <p:ext uri="{BB962C8B-B14F-4D97-AF65-F5344CB8AC3E}">
        <p14:creationId xmlns:p14="http://schemas.microsoft.com/office/powerpoint/2010/main" val="169911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Sources of Stress during Adolescence</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School, tests, state exams</a:t>
            </a:r>
          </a:p>
          <a:p>
            <a:pPr lvl="1"/>
            <a:r>
              <a:rPr lang="en-US" dirty="0"/>
              <a:t>Disagreements with family or friends</a:t>
            </a:r>
          </a:p>
          <a:p>
            <a:pPr lvl="1"/>
            <a:r>
              <a:rPr lang="en-US" dirty="0"/>
              <a:t>Issues with peers</a:t>
            </a:r>
          </a:p>
          <a:p>
            <a:pPr lvl="1"/>
            <a:r>
              <a:rPr lang="en-US" dirty="0"/>
              <a:t>Physical problems</a:t>
            </a:r>
          </a:p>
        </p:txBody>
      </p:sp>
      <p:pic>
        <p:nvPicPr>
          <p:cNvPr id="4" name="Picture 3">
            <a:extLst>
              <a:ext uri="{FF2B5EF4-FFF2-40B4-BE49-F238E27FC236}">
                <a16:creationId xmlns:a16="http://schemas.microsoft.com/office/drawing/2014/main" id="{FC02B6F3-5209-4208-B7A5-2F8556A9B4C7}"/>
              </a:ext>
            </a:extLst>
          </p:cNvPr>
          <p:cNvPicPr>
            <a:picLocks noChangeAspect="1"/>
          </p:cNvPicPr>
          <p:nvPr/>
        </p:nvPicPr>
        <p:blipFill>
          <a:blip r:embed="rId3"/>
          <a:stretch>
            <a:fillRect/>
          </a:stretch>
        </p:blipFill>
        <p:spPr>
          <a:xfrm>
            <a:off x="7288492" y="3526358"/>
            <a:ext cx="3952006" cy="2628380"/>
          </a:xfrm>
          <a:prstGeom prst="rect">
            <a:avLst/>
          </a:prstGeom>
        </p:spPr>
      </p:pic>
    </p:spTree>
    <p:extLst>
      <p:ext uri="{BB962C8B-B14F-4D97-AF65-F5344CB8AC3E}">
        <p14:creationId xmlns:p14="http://schemas.microsoft.com/office/powerpoint/2010/main" val="770264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Sources of Stress during Adulthood</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Starting/losing a job</a:t>
            </a:r>
          </a:p>
          <a:p>
            <a:pPr lvl="1"/>
            <a:r>
              <a:rPr lang="en-US" dirty="0"/>
              <a:t>Family member getting married</a:t>
            </a:r>
          </a:p>
          <a:p>
            <a:pPr lvl="1"/>
            <a:r>
              <a:rPr lang="en-US" dirty="0"/>
              <a:t>Moving to a new home</a:t>
            </a:r>
          </a:p>
          <a:p>
            <a:pPr lvl="1"/>
            <a:r>
              <a:rPr lang="en-US" dirty="0"/>
              <a:t>Family member having trouble with addiction</a:t>
            </a:r>
          </a:p>
          <a:p>
            <a:pPr lvl="1"/>
            <a:r>
              <a:rPr lang="en-US" dirty="0"/>
              <a:t>Financial problems</a:t>
            </a:r>
          </a:p>
        </p:txBody>
      </p:sp>
      <p:pic>
        <p:nvPicPr>
          <p:cNvPr id="4" name="Picture 3">
            <a:extLst>
              <a:ext uri="{FF2B5EF4-FFF2-40B4-BE49-F238E27FC236}">
                <a16:creationId xmlns:a16="http://schemas.microsoft.com/office/drawing/2014/main" id="{74A5BB55-5FA5-448E-919D-F1E5DFDABDDA}"/>
              </a:ext>
            </a:extLst>
          </p:cNvPr>
          <p:cNvPicPr>
            <a:picLocks noChangeAspect="1"/>
          </p:cNvPicPr>
          <p:nvPr/>
        </p:nvPicPr>
        <p:blipFill>
          <a:blip r:embed="rId3"/>
          <a:stretch>
            <a:fillRect/>
          </a:stretch>
        </p:blipFill>
        <p:spPr>
          <a:xfrm>
            <a:off x="8041388" y="3606800"/>
            <a:ext cx="3114750" cy="2081500"/>
          </a:xfrm>
          <a:prstGeom prst="rect">
            <a:avLst/>
          </a:prstGeom>
        </p:spPr>
      </p:pic>
    </p:spTree>
    <p:extLst>
      <p:ext uri="{BB962C8B-B14F-4D97-AF65-F5344CB8AC3E}">
        <p14:creationId xmlns:p14="http://schemas.microsoft.com/office/powerpoint/2010/main" val="4166734117"/>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DCA1A3-838F-4DE4-BC5B-8F48DBF5CD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1B5C7F-2497-4FAB-9E2E-E6A7EB669C3E}">
  <ds:schemaRefs>
    <ds:schemaRef ds:uri="05d88611-e516-4d1a-b12e-39107e78b3d0"/>
    <ds:schemaRef ds:uri="http://www.w3.org/XML/1998/namespace"/>
    <ds:schemaRef ds:uri="http://purl.org/dc/terms/"/>
    <ds:schemaRef ds:uri="56ea17bb-c96d-4826-b465-01eec0dd23dd"/>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57</TotalTime>
  <Words>756</Words>
  <Application>Microsoft Office PowerPoint</Application>
  <PresentationFormat>Widescreen</PresentationFormat>
  <Paragraphs>125</Paragraphs>
  <Slides>23</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.AppleSystemUIFont</vt:lpstr>
      <vt:lpstr>Arial</vt:lpstr>
      <vt:lpstr>Calibri</vt:lpstr>
      <vt:lpstr>Open Sans</vt:lpstr>
      <vt:lpstr>Open Sans SemiBold</vt:lpstr>
      <vt:lpstr>2_Office Theme</vt:lpstr>
      <vt:lpstr>3_Office Theme</vt:lpstr>
      <vt:lpstr>Effectively Managing Stress</vt:lpstr>
      <vt:lpstr>PowerPoint Presentation</vt:lpstr>
      <vt:lpstr>What is Stress?</vt:lpstr>
      <vt:lpstr>How can learning about Stress Management help you succeed?</vt:lpstr>
      <vt:lpstr>Common Symptoms of Stress</vt:lpstr>
      <vt:lpstr>Common Signs of Stress</vt:lpstr>
      <vt:lpstr>Sources of Stress during Childhood</vt:lpstr>
      <vt:lpstr>Sources of Stress during Adolescence</vt:lpstr>
      <vt:lpstr>Sources of Stress during Adulthood</vt:lpstr>
      <vt:lpstr>Sources of Stress during the Senior Years </vt:lpstr>
      <vt:lpstr>Healthy Ways to Manage with Stress</vt:lpstr>
      <vt:lpstr>Healthy Ways to Manage with Stress</vt:lpstr>
      <vt:lpstr>Healthy Ways to Manage with Stress</vt:lpstr>
      <vt:lpstr> Healthy Ways to Manage with Stress </vt:lpstr>
      <vt:lpstr> Healthy Ways to Manage with Stress </vt:lpstr>
      <vt:lpstr> Healthy Ways to Manage with Stress </vt:lpstr>
      <vt:lpstr> Healthy Ways to Manage with Stress </vt:lpstr>
      <vt:lpstr>Taking a Nap</vt:lpstr>
      <vt:lpstr>Relax and Have FUN!</vt:lpstr>
      <vt:lpstr>Healthy Ways to Manage with Stress</vt:lpstr>
      <vt:lpstr>Questions?</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Madhuri Dhariwal</cp:lastModifiedBy>
  <cp:revision>7</cp:revision>
  <cp:lastPrinted>2017-07-07T16:17:37Z</cp:lastPrinted>
  <dcterms:created xsi:type="dcterms:W3CDTF">2017-07-11T23:58:30Z</dcterms:created>
  <dcterms:modified xsi:type="dcterms:W3CDTF">2018-01-04T14:19:22Z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