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0"/>
  </p:notesMasterIdLst>
  <p:handoutMasterIdLst>
    <p:handoutMasterId r:id="rId31"/>
  </p:handoutMasterIdLst>
  <p:sldIdLst>
    <p:sldId id="322" r:id="rId6"/>
    <p:sldId id="319" r:id="rId7"/>
    <p:sldId id="323" r:id="rId8"/>
    <p:sldId id="347" r:id="rId9"/>
    <p:sldId id="346" r:id="rId10"/>
    <p:sldId id="324" r:id="rId11"/>
    <p:sldId id="325" r:id="rId12"/>
    <p:sldId id="326" r:id="rId13"/>
    <p:sldId id="348" r:id="rId14"/>
    <p:sldId id="327" r:id="rId15"/>
    <p:sldId id="328" r:id="rId16"/>
    <p:sldId id="329" r:id="rId17"/>
    <p:sldId id="330" r:id="rId18"/>
    <p:sldId id="331" r:id="rId19"/>
    <p:sldId id="332" r:id="rId20"/>
    <p:sldId id="333" r:id="rId21"/>
    <p:sldId id="334" r:id="rId22"/>
    <p:sldId id="335" r:id="rId23"/>
    <p:sldId id="336" r:id="rId24"/>
    <p:sldId id="337" r:id="rId25"/>
    <p:sldId id="338" r:id="rId26"/>
    <p:sldId id="339" r:id="rId27"/>
    <p:sldId id="340" r:id="rId28"/>
    <p:sldId id="350" r:id="rId2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80959" autoAdjust="0"/>
  </p:normalViewPr>
  <p:slideViewPr>
    <p:cSldViewPr snapToGrid="0">
      <p:cViewPr>
        <p:scale>
          <a:sx n="55" d="100"/>
          <a:sy n="55" d="100"/>
        </p:scale>
        <p:origin x="1116" y="3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22-Nov-17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22-Nov-17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khanacademy.org/science/core-finance/housing/mortgages-tutorial/v/introduction-to-mortgage-loan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Housing decisions are the most important decisions consumers make. Housing expenses are usually the largest expense a consumer must pay. Housing is a basic human need and can be a source of great psychological satisfaction.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2202153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elements must be included in a lease agreement?</a:t>
            </a:r>
          </a:p>
          <a:p>
            <a:r>
              <a:rPr lang="en-US" sz="1200" kern="1200" dirty="0">
                <a:solidFill>
                  <a:schemeClr val="tx1"/>
                </a:solidFill>
                <a:effectLst/>
                <a:latin typeface="+mn-lt"/>
                <a:ea typeface="+mn-ea"/>
                <a:cs typeface="+mn-cs"/>
              </a:rPr>
              <a:t>Is a lease a legal contract?</a:t>
            </a:r>
          </a:p>
          <a:p>
            <a:r>
              <a:rPr lang="en-US" sz="1200" kern="1200" dirty="0">
                <a:solidFill>
                  <a:schemeClr val="tx1"/>
                </a:solidFill>
                <a:effectLst/>
                <a:latin typeface="+mn-lt"/>
                <a:ea typeface="+mn-ea"/>
                <a:cs typeface="+mn-cs"/>
              </a:rPr>
              <a:t>What is a security deposit? State laws differ about how much an owner can require in deposits by type: security, first or last month's rent, or pet and damage deposits. Lease documents should be clear as to the amounts, how the money will be held and if interest is earned.</a:t>
            </a:r>
          </a:p>
          <a:p>
            <a:r>
              <a:rPr lang="en-US" sz="1200" kern="1200" dirty="0">
                <a:solidFill>
                  <a:schemeClr val="tx1"/>
                </a:solidFill>
                <a:effectLst/>
                <a:latin typeface="+mn-lt"/>
                <a:ea typeface="+mn-ea"/>
                <a:cs typeface="+mn-cs"/>
              </a:rPr>
              <a:t>Is there a penalty for breaking a lease agreement?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Basic Rental Agreement or Residential Lease</a:t>
            </a:r>
          </a:p>
          <a:p>
            <a:r>
              <a:rPr lang="en-US" sz="1200" kern="1200" dirty="0">
                <a:solidFill>
                  <a:schemeClr val="tx1"/>
                </a:solidFill>
                <a:effectLst/>
                <a:latin typeface="+mn-lt"/>
                <a:ea typeface="+mn-ea"/>
                <a:cs typeface="+mn-cs"/>
              </a:rPr>
              <a:t>As consideration for this agreement, OWNER agrees to rent/</a:t>
            </a:r>
            <a:r>
              <a:rPr lang="en-US" sz="1200" b="1" kern="1200" dirty="0">
                <a:solidFill>
                  <a:schemeClr val="tx1"/>
                </a:solidFill>
                <a:effectLst/>
                <a:latin typeface="+mn-lt"/>
                <a:ea typeface="+mn-ea"/>
                <a:cs typeface="+mn-cs"/>
              </a:rPr>
              <a:t>lease </a:t>
            </a:r>
            <a:r>
              <a:rPr lang="en-US" sz="1200" kern="1200" dirty="0">
                <a:solidFill>
                  <a:schemeClr val="tx1"/>
                </a:solidFill>
                <a:effectLst/>
                <a:latin typeface="+mn-lt"/>
                <a:ea typeface="+mn-ea"/>
                <a:cs typeface="+mn-cs"/>
              </a:rPr>
              <a:t>to RESIDENT.</a:t>
            </a:r>
          </a:p>
          <a:p>
            <a:r>
              <a:rPr lang="en-US" sz="1200" kern="1200" dirty="0">
                <a:solidFill>
                  <a:schemeClr val="tx1"/>
                </a:solidFill>
                <a:effectLst/>
                <a:latin typeface="+mn-lt"/>
                <a:ea typeface="+mn-ea"/>
                <a:cs typeface="+mn-cs"/>
              </a:rPr>
              <a:t>RESIDENT agrees to rent/</a:t>
            </a:r>
            <a:r>
              <a:rPr lang="en-US" sz="1200" b="1" kern="1200" dirty="0">
                <a:solidFill>
                  <a:schemeClr val="tx1"/>
                </a:solidFill>
                <a:effectLst/>
                <a:latin typeface="+mn-lt"/>
                <a:ea typeface="+mn-ea"/>
                <a:cs typeface="+mn-cs"/>
              </a:rPr>
              <a:t>lease </a:t>
            </a:r>
            <a:r>
              <a:rPr lang="en-US" sz="1200" kern="1200" dirty="0">
                <a:solidFill>
                  <a:schemeClr val="tx1"/>
                </a:solidFill>
                <a:effectLst/>
                <a:latin typeface="+mn-lt"/>
                <a:ea typeface="+mn-ea"/>
                <a:cs typeface="+mn-cs"/>
              </a:rPr>
              <a:t>from OWNER for use solely as a private residence.</a:t>
            </a:r>
          </a:p>
          <a:p>
            <a:r>
              <a:rPr lang="en-US" sz="1200" u="sng" kern="1200" dirty="0">
                <a:solidFill>
                  <a:schemeClr val="tx1"/>
                </a:solidFill>
                <a:effectLst/>
                <a:latin typeface="+mn-lt"/>
                <a:ea typeface="+mn-ea"/>
                <a:cs typeface="+mn-cs"/>
              </a:rPr>
              <a:t>http://www.dca.ga.gov/housing/specialneeds/programs/documents/C-2SampleLEASE.pdf</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fontAlgn="base"/>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2803683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consumer who decides to buy housing gains full control over the property. One can either pay cash (which is unusual) or obtain a mortgage (closed end, secured debt for the consumer for a fixed length of time, for specified interest).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are the advantages of owning a home?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buyer has the value of equity in the home, which is an ownership.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home can be considered an investment in that the homeowner hopes the value will increase.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owner gains a tax advantage; interest is deductible and will reduce tax liability.</a:t>
            </a:r>
          </a:p>
          <a:p>
            <a:pPr marL="0" indent="0">
              <a:buFont typeface="Arial" panose="020B0604020202020204" pitchFamily="34" charset="0"/>
              <a:buNone/>
            </a:pP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are the disadvantages of owning a home?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owner is responsible for all maintenance costs.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If the owner has to move for any reason, decisions will have to be made about what to do with the property – either sell it to someone else or rent it to a tenant.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Buying a home requires a large amount for a down payment.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owner must pay property taxes.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1784487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Shopping around for a home loan or mortgage will help you get the best financing deal. A mortgage — whether it’s a home purchase, a refinancing, or a home equity loan — is a product, just like a car, so the price and terms may be negotiable. You’ll want to compare all the costs involved in obtaining a mortgage. Shopping, comparing and negotiating may save you thousands of dollars.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3752303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Khan Academy</a:t>
            </a:r>
          </a:p>
          <a:p>
            <a:pPr fontAlgn="base"/>
            <a:r>
              <a:rPr lang="en-US" sz="1200" b="0" i="0" kern="1200" dirty="0">
                <a:solidFill>
                  <a:schemeClr val="tx1"/>
                </a:solidFill>
                <a:effectLst/>
                <a:latin typeface="+mn-lt"/>
                <a:ea typeface="+mn-ea"/>
                <a:cs typeface="+mn-cs"/>
              </a:rPr>
              <a:t>Introduction to Mortgage Loans</a:t>
            </a:r>
          </a:p>
          <a:p>
            <a:pPr fontAlgn="base"/>
            <a:r>
              <a:rPr lang="en-US" sz="1200" b="0" i="0" u="none" strike="noStrike" kern="1200" dirty="0">
                <a:solidFill>
                  <a:schemeClr val="tx1"/>
                </a:solidFill>
                <a:effectLst/>
                <a:latin typeface="+mn-lt"/>
                <a:ea typeface="+mn-ea"/>
                <a:cs typeface="+mn-cs"/>
                <a:hlinkClick r:id="rId3"/>
              </a:rPr>
              <a:t>https://www.khanacademy.org/science/core-finance/housing/mortgages-tutorial/v/introduction-to-mortgage-loans</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2725846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Home loans are available from several types of lenders — thrift institutions, commercial banks, mortgage companies and credit unions. Different lenders may quote you different prices, so you should contact several lenders to make sure you’re getting the best price.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Each lender offers different types of financing options. Mortgages come in two basic forms: fixed rate and adjustable rate. With a fixed rate mortgage, the interest rate remains the same for the life of the loan. This means the payment will never go up or down. An adjustable rate mortgage (ARM) is one where the rate may go up or down; the monthly mortgage payment will go up or down, too. Such mortgages are also called variable rate mortgages.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Subprime mortgages are higher interest rate loans made to people with poor credit scores. How have these types of loans affected the economy? Over time people found that they could not afford to make the payments and defaulted. These widespread defaults became known as the “subprime meltdown” or “subprime crisis.”  It has affected homeowners, companies that lent the money and taxpayers across the country.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Why would someone choose an ARM over a fixed rate?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are the current interest rates for mortgages in our area?</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3668674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a consumer, be sure to get information about mortgages from several lenders or brokers. Know how much of a down payment you can afford, and find out all the costs involved in the loan. Knowing just the amount of the monthly payment or the interest rate is not enough.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Rates – Ask each lender and broker for a list of its current mortgage interest rates and whether the rates being quoted are the lowest for that day or week.</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Points – Ask each lender about points, which are fees paid to the lender or broker for the loan and are often linked to the interest rate; usually the more points a person pays, the lower the rate.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Fees – A home loan often involves many fees, such as loan origination or underwriting fees, broker fees, and settlement (or closing costs). Every lender or broker should be able to give an estimate of its fees.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Down Payments and Private Mortgage Insurance – Some lenders require 20 percent of the home’s purchase price as a down payment. However, many lenders now offer loans that require less than 20 percent down — sometimes as little as 5 percent on conventional loans.</a:t>
            </a:r>
          </a:p>
          <a:p>
            <a:r>
              <a:rPr lang="en-US" sz="1200" kern="1200" dirty="0">
                <a:solidFill>
                  <a:schemeClr val="tx1"/>
                </a:solidFill>
                <a:effectLst/>
                <a:latin typeface="+mn-lt"/>
                <a:ea typeface="+mn-ea"/>
                <a:cs typeface="+mn-cs"/>
              </a:rPr>
              <a:t>If a 20 percent down payment is not made, lenders usually require the home buyer to purchase private mortgage insurance (PMI) to protect the lender in case the home buyer fails to pay.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Other common expenses include:</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Appraisal fees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Home inspection fees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Mortgage origination fees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Loan application fees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Filing fees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Title insurance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Points to buy down the interest rate--a point is equivalent to 1% of the loan amount.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These expenses are often referred to as closing costs which can total several thousands of dollars.</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3503334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Once you are satisfied with the terms you have negotiated, you may want to obtain a written lock-in from the lender or broker. The lock-in should include the rate that you have agreed upon, the period the lock-in lasts and the number of points to be paid. A fee may be charged for locking in the loan rate. This fee may be refundable at closing.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Remember: Shop, Compare, Negotiate - When buying a home, remember to shop around, compare costs and terms and negotiate for the best deal. Your local newspaper and the Internet are good places to start shopping for a loan.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334889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What are your rights and responsibilities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associated with renting or buying a home?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4120603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The Office of Fair Housing and Equal Opportunity (FHEO) administers and enforces </a:t>
            </a:r>
            <a:r>
              <a:rPr lang="en-US" sz="1200" b="0" i="0" u="none" strike="noStrike" kern="1200" dirty="0">
                <a:solidFill>
                  <a:schemeClr val="tx1"/>
                </a:solidFill>
                <a:effectLst/>
                <a:latin typeface="+mn-lt"/>
                <a:ea typeface="+mn-ea"/>
                <a:cs typeface="+mn-cs"/>
              </a:rPr>
              <a:t>federal laws</a:t>
            </a:r>
            <a:r>
              <a:rPr lang="en-US" sz="1200" b="0" i="0" kern="1200" dirty="0">
                <a:solidFill>
                  <a:schemeClr val="tx1"/>
                </a:solidFill>
                <a:effectLst/>
                <a:latin typeface="+mn-lt"/>
                <a:ea typeface="+mn-ea"/>
                <a:cs typeface="+mn-cs"/>
              </a:rPr>
              <a:t> and establishes policies that make sure all Americans have equal access to the housing of their choice.</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The Fair Housing Act prohibits discrimination in residential real estate transactions on the basis of race, color, religion, sex, handicap, familial status or national origin.</a:t>
            </a:r>
          </a:p>
          <a:p>
            <a:pPr fontAlgn="base"/>
            <a:r>
              <a:rPr lang="en-US" sz="1200" b="0" i="0" kern="1200" dirty="0">
                <a:solidFill>
                  <a:schemeClr val="tx1"/>
                </a:solidFill>
                <a:effectLst/>
                <a:latin typeface="+mn-lt"/>
                <a:ea typeface="+mn-ea"/>
                <a:cs typeface="+mn-cs"/>
              </a:rPr>
              <a:t>Under these laws, a consumer may not be refused a loan based on these characteristics nor be charged more for a loan or offered less-favorable terms based on such characteristics.</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The Fair Housing Act covers most housing. In some circumstances, the Act exempts owner-occupied buildings with no more than four units, single-family housing sold or rented without the use of a broker, and housing operated by organizations and private clubs that limit occupancy to members.</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The Equal Credit Opportunity Act prohibits lenders from discriminating against credit applicants in any aspect of a credit transaction. It prohibits discrimination on the basis of race, color, religion, national origin, sex, marital status, age, whether all or part of the applicant’s income comes from a public assistance program, or whether the applicant has in good faith exercised a right under the Consumer Credit Protection Act.</a:t>
            </a:r>
          </a:p>
          <a:p>
            <a:pPr fontAlgn="base"/>
            <a:endParaRPr lang="en-US" sz="1200" b="0" i="0"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1429065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Is Prohibited?</a:t>
            </a:r>
          </a:p>
          <a:p>
            <a:r>
              <a:rPr lang="en-US" sz="1200" kern="1200" dirty="0">
                <a:solidFill>
                  <a:schemeClr val="tx1"/>
                </a:solidFill>
                <a:effectLst/>
                <a:latin typeface="+mn-lt"/>
                <a:ea typeface="+mn-ea"/>
                <a:cs typeface="+mn-cs"/>
              </a:rPr>
              <a:t>In the sale and rental of housing, no one may take any of the following actions based on race, color, national origin, religion, sex, familial status or handicap:</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Refuse to rent or sell housing</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Refuse to negotiate for housing</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Make housing unavailable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Deny a dwelling</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Set different terms, conditions or privileges for sale or rental of a dwelling</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Provide different housing services or facilities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Falsely deny that housing is available for inspection, sale or rental</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For profit, persuade owners to sell or rent (blockbusting)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Deny anyone access to or membership in a facility or service (such as a multiple listing service) related to the sale or rental of housing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mortgage lending, no one may take any of the following actions based on race, color, national origin, religion, sex, familial status or handicap (disability):</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Refuse to make a mortgage loan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Refuse to provide information regarding loans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Impose different terms or conditions on a loan, such as different interest rates, points or fees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Discriminate in appraising property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Refuse to purchase a loan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Set different terms or conditions for purchasing a loan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addition, it is illegal for anyone to:</a:t>
            </a:r>
          </a:p>
          <a:p>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Threaten, coerce, intimidate or interfere with anyone exercising a fair housing right or assisting others who exercise that right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Advertise or make any statement that indicates a limitation or preference based on race, color, national origin, religion, sex, familial status or handicap. This prohibition against discriminatory advertising applies to single-family and owner-occupied housing that is otherwise exempt from the Fair Housing Act.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Additional protection can be provided if you or someone associated with you:</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Have a physical or mental disability (including hearing, mobility and visual impairments, chronic alcoholism, chronic mental illness, AIDS, AIDS-related complex and mental retardation) that substantially limits one or more major life activities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Have a record of such a disability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Are regarded as having such a disability</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777634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The biggest</a:t>
            </a:r>
            <a:r>
              <a:rPr lang="en-US" sz="1200" b="0" i="0" kern="1200" baseline="0" dirty="0">
                <a:solidFill>
                  <a:schemeClr val="tx1"/>
                </a:solidFill>
                <a:effectLst/>
                <a:latin typeface="+mn-lt"/>
                <a:ea typeface="+mn-ea"/>
                <a:cs typeface="+mn-cs"/>
              </a:rPr>
              <a:t> single purchase you will make in your life will be a home. You will need to financially plan for this purchase.</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What is lenders mortgage insurance (LMI)? Lenders mortgage insurance, also known as private mortgage insurance in the United States, is insurance payable to a lender or trustee for a pool of securities that may be required when taking out a mortgage loan.</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Be prepared to scrutinize past choices and, if necessary, to adjust your money habits. Cut back on the extras.</a:t>
            </a:r>
            <a:r>
              <a:rPr lang="en-US" sz="1200" b="0" i="0" kern="1200" baseline="0" dirty="0">
                <a:solidFill>
                  <a:schemeClr val="tx1"/>
                </a:solidFill>
                <a:effectLst/>
                <a:latin typeface="+mn-lt"/>
                <a:ea typeface="+mn-ea"/>
                <a:cs typeface="+mn-cs"/>
              </a:rPr>
              <a:t>  What things could be considered extras? </a:t>
            </a:r>
            <a:r>
              <a:rPr lang="en-US" sz="1200" b="0" i="0" kern="1200" dirty="0">
                <a:solidFill>
                  <a:schemeClr val="tx1"/>
                </a:solidFill>
                <a:effectLst/>
                <a:latin typeface="+mn-lt"/>
                <a:ea typeface="+mn-ea"/>
                <a:cs typeface="+mn-cs"/>
              </a:rPr>
              <a:t>Decisions you make today will influence your future options.</a:t>
            </a:r>
          </a:p>
          <a:p>
            <a:pPr fontAlgn="base"/>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While it may not seem that appealing, many young people choose to move back into the family home while they are saving for their first house. Rent is likely to be one of your biggest expenses, so if you can avoid paying this, you could increase your savings very quickly.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Make the most of what you save.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Once you have worked out how much you can save, make your money work for you. If you leave it in your everyday transaction account, you might be tempted to use the cash. You will also earn less interest than you would with other accounts or options. Use the savings calculator to determine</a:t>
            </a:r>
            <a:r>
              <a:rPr lang="en-US" sz="1200" b="0" i="0" kern="1200" baseline="0" dirty="0">
                <a:solidFill>
                  <a:schemeClr val="tx1"/>
                </a:solidFill>
                <a:effectLst/>
                <a:latin typeface="+mn-lt"/>
                <a:ea typeface="+mn-ea"/>
                <a:cs typeface="+mn-cs"/>
              </a:rPr>
              <a:t> how much you would have to save monthly to save $20,000 in two years. You have $5000.00 as a starting balance and the interest rate is 7%. The answer is $551.70 monthly.</a:t>
            </a:r>
            <a:endParaRPr lang="en-US" sz="1200" b="0" i="0"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3484035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key steps include: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Organize – Set a personal goal to save a certain amount each month and stick to it. Be disciplined in your savings practices, and plan financially to achieve your goals.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 aware of spending and savings – Prioritize your family’s spending to enable you to save the maximum amount each month.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Negotiate – Talk to your creditors to help you develop a new payment plan. Many creditors will work with consumers to aid them in paying off their debts sooner.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Evaluate your credit score – Know your credit score and what it means to banks and credit card companies and your future. Good credit is essential to your finances. Banks and credit card companies select whether to lend you money and what interest rates you will pay based on your credit score.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Read and be knowledgeable about the fine print. Determine which option is the best for you and your family. Know your rights. Be well-informed before you sign on the dotted line.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376279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5256903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3966696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629902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Types of Housing</a:t>
            </a:r>
          </a:p>
          <a:p>
            <a:r>
              <a:rPr lang="en-US" sz="1200" kern="1200" dirty="0">
                <a:solidFill>
                  <a:schemeClr val="tx1"/>
                </a:solidFill>
                <a:effectLst/>
                <a:latin typeface="+mn-lt"/>
                <a:ea typeface="+mn-ea"/>
                <a:cs typeface="+mn-cs"/>
              </a:rPr>
              <a:t>Single-family detached housing – a home with no shared walls, designed to be used by one household</a:t>
            </a:r>
          </a:p>
          <a:p>
            <a:r>
              <a:rPr lang="en-US" sz="1200" kern="1200" dirty="0">
                <a:solidFill>
                  <a:schemeClr val="tx1"/>
                </a:solidFill>
                <a:effectLst/>
                <a:latin typeface="+mn-lt"/>
                <a:ea typeface="+mn-ea"/>
                <a:cs typeface="+mn-cs"/>
              </a:rPr>
              <a:t>Duplex – a building that has two separate living space for two separate households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Do you live in a single-family detached home?</a:t>
            </a:r>
          </a:p>
          <a:p>
            <a:r>
              <a:rPr lang="en-US" sz="1200" kern="1200" dirty="0">
                <a:solidFill>
                  <a:schemeClr val="tx1"/>
                </a:solidFill>
                <a:effectLst/>
                <a:latin typeface="+mn-lt"/>
                <a:ea typeface="+mn-ea"/>
                <a:cs typeface="+mn-cs"/>
              </a:rPr>
              <a:t>Do you live in a duplex?</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are the advantages and disadvantages of living in a single-family detached house?</a:t>
            </a:r>
          </a:p>
          <a:p>
            <a:r>
              <a:rPr lang="en-US" sz="1200" kern="1200" dirty="0">
                <a:solidFill>
                  <a:schemeClr val="tx1"/>
                </a:solidFill>
                <a:effectLst/>
                <a:latin typeface="+mn-lt"/>
                <a:ea typeface="+mn-ea"/>
                <a:cs typeface="+mn-cs"/>
              </a:rPr>
              <a:t>What are the advantages and disadvantages of living in a duplex?</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Which is better?</a:t>
            </a:r>
          </a:p>
          <a:p>
            <a:r>
              <a:rPr lang="en-US" sz="1200" kern="1200" dirty="0">
                <a:solidFill>
                  <a:schemeClr val="tx1"/>
                </a:solidFill>
                <a:effectLst/>
                <a:latin typeface="+mn-lt"/>
                <a:ea typeface="+mn-ea"/>
                <a:cs typeface="+mn-cs"/>
              </a:rPr>
              <a:t>Every consumer has a unique financial and personal situation which will impact his or her housing decisions. It’s important for the consumer to consider costs when deciding on housing.</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Types of Housing</a:t>
            </a:r>
          </a:p>
          <a:p>
            <a:r>
              <a:rPr lang="en-US" sz="1200" kern="1200" dirty="0">
                <a:solidFill>
                  <a:schemeClr val="tx1"/>
                </a:solidFill>
                <a:effectLst/>
                <a:latin typeface="+mn-lt"/>
                <a:ea typeface="+mn-ea"/>
                <a:cs typeface="+mn-cs"/>
              </a:rPr>
              <a:t>Row Houses or Townhouses – separate dwellings for separate households that share attached walls</a:t>
            </a:r>
          </a:p>
          <a:p>
            <a:r>
              <a:rPr lang="en-US" sz="1200" kern="1200" dirty="0">
                <a:solidFill>
                  <a:schemeClr val="tx1"/>
                </a:solidFill>
                <a:effectLst/>
                <a:latin typeface="+mn-lt"/>
                <a:ea typeface="+mn-ea"/>
                <a:cs typeface="+mn-cs"/>
              </a:rPr>
              <a:t>Apartments – buildings that have multiple living spaces, where each living space is designed for single households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Do you live in a row house or townhouse?</a:t>
            </a:r>
          </a:p>
          <a:p>
            <a:r>
              <a:rPr lang="en-US" sz="1200" kern="1200" dirty="0">
                <a:solidFill>
                  <a:schemeClr val="tx1"/>
                </a:solidFill>
                <a:effectLst/>
                <a:latin typeface="+mn-lt"/>
                <a:ea typeface="+mn-ea"/>
                <a:cs typeface="+mn-cs"/>
              </a:rPr>
              <a:t>Do you live in an apartment?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are the advantages and disadvantages of living in a row house or townhouse?</a:t>
            </a:r>
          </a:p>
          <a:p>
            <a:r>
              <a:rPr lang="en-US" sz="1200" kern="1200" dirty="0">
                <a:solidFill>
                  <a:schemeClr val="tx1"/>
                </a:solidFill>
                <a:effectLst/>
                <a:latin typeface="+mn-lt"/>
                <a:ea typeface="+mn-ea"/>
                <a:cs typeface="+mn-cs"/>
              </a:rPr>
              <a:t>What are the advantages and disadvantages of living in an apartment?</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3330947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Types of Housing</a:t>
            </a:r>
          </a:p>
          <a:p>
            <a:r>
              <a:rPr lang="en-US" sz="1200" kern="1200" dirty="0">
                <a:solidFill>
                  <a:schemeClr val="tx1"/>
                </a:solidFill>
                <a:effectLst/>
                <a:latin typeface="+mn-lt"/>
                <a:ea typeface="+mn-ea"/>
                <a:cs typeface="+mn-cs"/>
              </a:rPr>
              <a:t>Condominiums – a building with several units built together, where each unit is purchased as a separate home.</a:t>
            </a:r>
          </a:p>
          <a:p>
            <a:r>
              <a:rPr lang="en-US" sz="1200" kern="1200" dirty="0">
                <a:solidFill>
                  <a:schemeClr val="tx1"/>
                </a:solidFill>
                <a:effectLst/>
                <a:latin typeface="+mn-lt"/>
                <a:ea typeface="+mn-ea"/>
                <a:cs typeface="+mn-cs"/>
              </a:rPr>
              <a:t>Manufactured Home (formerly known as a mobile home) – a home built to the Manufactured Home Construction and Safety Standards (HUD Code) and which displays a red certification label on the exterior of each transportable section; built in the controlled environment of a manufacturing plant and transported in one or more sections on a permanent chassis.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Do you live in a condominium?</a:t>
            </a:r>
          </a:p>
          <a:p>
            <a:r>
              <a:rPr lang="en-US" sz="1200" kern="1200" dirty="0">
                <a:solidFill>
                  <a:schemeClr val="tx1"/>
                </a:solidFill>
                <a:effectLst/>
                <a:latin typeface="+mn-lt"/>
                <a:ea typeface="+mn-ea"/>
                <a:cs typeface="+mn-cs"/>
              </a:rPr>
              <a:t>Do you live in a manufactured home?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are the advantages and disadvantages of living in a condominium?</a:t>
            </a:r>
          </a:p>
          <a:p>
            <a:r>
              <a:rPr lang="en-US" sz="1200" kern="1200" dirty="0">
                <a:solidFill>
                  <a:schemeClr val="tx1"/>
                </a:solidFill>
                <a:effectLst/>
                <a:latin typeface="+mn-lt"/>
                <a:ea typeface="+mn-ea"/>
                <a:cs typeface="+mn-cs"/>
              </a:rPr>
              <a:t>What are the advantages and disadvantages of living in a manufactured home?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580972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Types of Housing</a:t>
            </a:r>
          </a:p>
          <a:p>
            <a:r>
              <a:rPr lang="en-US" sz="1200" kern="1200" dirty="0">
                <a:solidFill>
                  <a:schemeClr val="tx1"/>
                </a:solidFill>
                <a:effectLst/>
                <a:latin typeface="+mn-lt"/>
                <a:ea typeface="+mn-ea"/>
                <a:cs typeface="+mn-cs"/>
              </a:rPr>
              <a:t>As individuals age, their housing options may change. Some senior adults opt to live in retirement communities, senior assisted living facilities or nursing homes.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Have you ever been to a nursing home? What amenities do nursing homes have? </a:t>
            </a:r>
          </a:p>
          <a:p>
            <a:r>
              <a:rPr lang="en-US" sz="1200" kern="1200" dirty="0">
                <a:solidFill>
                  <a:schemeClr val="tx1"/>
                </a:solidFill>
                <a:effectLst/>
                <a:latin typeface="+mn-lt"/>
                <a:ea typeface="+mn-ea"/>
                <a:cs typeface="+mn-cs"/>
              </a:rPr>
              <a:t>What is the difference between a senior assisted living facility and a retirement village?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1778308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What</a:t>
            </a:r>
            <a:r>
              <a:rPr lang="en-US" sz="1200" b="0" i="0" kern="1200" baseline="0" dirty="0">
                <a:solidFill>
                  <a:schemeClr val="tx1"/>
                </a:solidFill>
                <a:effectLst/>
                <a:latin typeface="+mn-lt"/>
                <a:ea typeface="+mn-ea"/>
                <a:cs typeface="+mn-cs"/>
              </a:rPr>
              <a:t> does it mean to r</a:t>
            </a:r>
            <a:r>
              <a:rPr lang="en-US" sz="1200" b="0" i="0" kern="1200" dirty="0">
                <a:solidFill>
                  <a:schemeClr val="tx1"/>
                </a:solidFill>
                <a:effectLst/>
                <a:latin typeface="+mn-lt"/>
                <a:ea typeface="+mn-ea"/>
                <a:cs typeface="+mn-cs"/>
              </a:rPr>
              <a:t>ent</a:t>
            </a:r>
            <a:r>
              <a:rPr lang="en-US" sz="1200" b="0" i="0" kern="1200" baseline="0" dirty="0">
                <a:solidFill>
                  <a:schemeClr val="tx1"/>
                </a:solidFill>
                <a:effectLst/>
                <a:latin typeface="+mn-lt"/>
                <a:ea typeface="+mn-ea"/>
                <a:cs typeface="+mn-cs"/>
              </a:rPr>
              <a:t> your home?</a:t>
            </a: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All housing can be either rented or owned. Both options have advantages and disadvantages. With</a:t>
            </a:r>
            <a:r>
              <a:rPr lang="en-US" sz="1200" b="0" i="0" kern="1200" baseline="0" dirty="0">
                <a:solidFill>
                  <a:schemeClr val="tx1"/>
                </a:solidFill>
                <a:effectLst/>
                <a:latin typeface="+mn-lt"/>
                <a:ea typeface="+mn-ea"/>
                <a:cs typeface="+mn-cs"/>
              </a:rPr>
              <a:t> renting, t</a:t>
            </a:r>
            <a:r>
              <a:rPr lang="en-US" sz="1200" b="0" i="0" kern="1200" dirty="0">
                <a:solidFill>
                  <a:schemeClr val="tx1"/>
                </a:solidFill>
                <a:effectLst/>
                <a:latin typeface="+mn-lt"/>
                <a:ea typeface="+mn-ea"/>
                <a:cs typeface="+mn-cs"/>
              </a:rPr>
              <a:t>he owner of a property, called a landlord, agrees to allow a tenant to live in the property for a specified period of time. Both parties sign a legal document called a lease. The landlord retains ownership and control while the tenant pays rent for the right to live in the property. The landlord is usually responsible for most maintenance. The tenant has predictable costs and responsibilities.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3632243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are the advantages of renting?</a:t>
            </a:r>
          </a:p>
          <a:p>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Upfront costs are lower than a down payment for purchasing a home.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You are able to invest your money in CD’s or other money market options rather than spend it on a home.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You have the freedom to move to another part of the city or country without being tied to a mortgage.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You do not have to worry about the ability to pay a mortgage due to an uncertainty of income resulting from pay cuts in the future.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You have time to establish or improve your credit score by creating a history of paying your rent on time.</a:t>
            </a:r>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3285467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are the disadvantages of renting?</a:t>
            </a:r>
          </a:p>
          <a:p>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Your monthly rent checks might be more than an actual mortgage payment as rent increases from year to year.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You do not have the freedom to expand your living space.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Neighbors are at close proximity; a lack of privacy, irritations and disputes might arise.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Some facilities do not allow pets.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There may be a lack of yards, trees and plants.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33155926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dca.ga.gov/housing/specialneeds/programs/documents/C-2SampleLEASE.pdf"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khanacademy.org/science/core-finance/housing/mortgages-tutorial/v/introduction-to-mortgage-loan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portal.hud.gov/hudportal/HUD?src=/program_offices/fair_housing_equal_opp"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moneysmart.gov.au/tools-and-resources/calculators-and-tools/savings-goals-calculator"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1.WMF"/></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WMF"/></Relationships>
</file>

<file path=ppt/slides/_rels/slide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505026" y="1310213"/>
            <a:ext cx="7462935" cy="3413772"/>
          </a:xfrm>
        </p:spPr>
        <p:txBody>
          <a:bodyPr>
            <a:normAutofit/>
          </a:bodyPr>
          <a:lstStyle/>
          <a:p>
            <a:r>
              <a:rPr lang="en-US" dirty="0"/>
              <a:t>Factors that Affect Housing Choices</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Sample of a Lease Agreement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hlinkClick r:id="rId3"/>
              </a:rPr>
              <a:t>Sample of a Lease</a:t>
            </a:r>
            <a:endParaRPr lang="en-US" dirty="0"/>
          </a:p>
          <a:p>
            <a:r>
              <a:rPr lang="en-US" sz="2400" dirty="0"/>
              <a:t>(click on link)</a:t>
            </a:r>
          </a:p>
          <a:p>
            <a:endParaRPr lang="en-US" dirty="0"/>
          </a:p>
          <a:p>
            <a:pPr algn="ctr"/>
            <a:endParaRPr lang="en-US" dirty="0">
              <a:hlinkClick r:id="rId3"/>
            </a:endParaRPr>
          </a:p>
          <a:p>
            <a:pPr lvl="1"/>
            <a:endParaRPr lang="en-US" dirty="0"/>
          </a:p>
          <a:p>
            <a:endParaRPr lang="en-US" dirty="0"/>
          </a:p>
        </p:txBody>
      </p:sp>
      <p:pic>
        <p:nvPicPr>
          <p:cNvPr id="4" name="Content Placeholder 6">
            <a:extLst>
              <a:ext uri="{FF2B5EF4-FFF2-40B4-BE49-F238E27FC236}">
                <a16:creationId xmlns:a16="http://schemas.microsoft.com/office/drawing/2014/main" id="{340E07D5-50D5-4ECC-BFE1-539066B6CF3F}"/>
              </a:ext>
            </a:extLst>
          </p:cNvPr>
          <p:cNvPicPr>
            <a:picLocks noChangeAspect="1"/>
          </p:cNvPicPr>
          <p:nvPr/>
        </p:nvPicPr>
        <p:blipFill rotWithShape="1">
          <a:blip r:embed="rId4"/>
          <a:srcRect l="18868" t="7537" r="20754" b="6849"/>
          <a:stretch/>
        </p:blipFill>
        <p:spPr>
          <a:xfrm>
            <a:off x="7342642" y="1420420"/>
            <a:ext cx="3457474" cy="4423896"/>
          </a:xfrm>
          <a:prstGeom prst="rect">
            <a:avLst/>
          </a:prstGeom>
          <a:ln w="9525"/>
        </p:spPr>
      </p:pic>
    </p:spTree>
    <p:extLst>
      <p:ext uri="{BB962C8B-B14F-4D97-AF65-F5344CB8AC3E}">
        <p14:creationId xmlns:p14="http://schemas.microsoft.com/office/powerpoint/2010/main" val="2265554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Owning a Home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The buyer has the value of equity in the home, which is an ownership.</a:t>
            </a:r>
          </a:p>
          <a:p>
            <a:pPr lvl="1"/>
            <a:endParaRPr lang="en-US" dirty="0"/>
          </a:p>
          <a:p>
            <a:pPr lvl="1"/>
            <a:endParaRPr lang="en-US" dirty="0"/>
          </a:p>
          <a:p>
            <a:endParaRPr lang="en-US" dirty="0"/>
          </a:p>
        </p:txBody>
      </p:sp>
      <p:pic>
        <p:nvPicPr>
          <p:cNvPr id="4" name="Picture 3">
            <a:extLst>
              <a:ext uri="{FF2B5EF4-FFF2-40B4-BE49-F238E27FC236}">
                <a16:creationId xmlns:a16="http://schemas.microsoft.com/office/drawing/2014/main" id="{5683024F-8E87-45BD-9540-D218DEC2F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3860" y="3252486"/>
            <a:ext cx="3994874" cy="2655416"/>
          </a:xfrm>
          <a:prstGeom prst="rect">
            <a:avLst/>
          </a:prstGeom>
        </p:spPr>
      </p:pic>
    </p:spTree>
    <p:extLst>
      <p:ext uri="{BB962C8B-B14F-4D97-AF65-F5344CB8AC3E}">
        <p14:creationId xmlns:p14="http://schemas.microsoft.com/office/powerpoint/2010/main" val="3675607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Financing a Home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 mortgage — whether it’s a home purchase, a refinancing, or a home equity loan — is a product, just like a car, so the price and terms may be negotiable. </a:t>
            </a:r>
          </a:p>
          <a:p>
            <a:endParaRPr lang="en-US" dirty="0"/>
          </a:p>
        </p:txBody>
      </p:sp>
      <p:pic>
        <p:nvPicPr>
          <p:cNvPr id="4" name="Content Placeholder 4">
            <a:extLst>
              <a:ext uri="{FF2B5EF4-FFF2-40B4-BE49-F238E27FC236}">
                <a16:creationId xmlns:a16="http://schemas.microsoft.com/office/drawing/2014/main" id="{12CCF003-179F-4BBA-99CF-FB663706E5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9716" y="3201428"/>
            <a:ext cx="3032567" cy="3090221"/>
          </a:xfrm>
          <a:prstGeom prst="rect">
            <a:avLst/>
          </a:prstGeom>
        </p:spPr>
      </p:pic>
    </p:spTree>
    <p:extLst>
      <p:ext uri="{BB962C8B-B14F-4D97-AF65-F5344CB8AC3E}">
        <p14:creationId xmlns:p14="http://schemas.microsoft.com/office/powerpoint/2010/main" val="722097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What is a Mortgage?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fr-FR" dirty="0">
                <a:hlinkClick r:id="rId3"/>
              </a:rPr>
              <a:t>Introduction to </a:t>
            </a:r>
            <a:r>
              <a:rPr lang="fr-FR" dirty="0" err="1">
                <a:hlinkClick r:id="rId3"/>
              </a:rPr>
              <a:t>Mortgage</a:t>
            </a:r>
            <a:r>
              <a:rPr lang="fr-FR" dirty="0">
                <a:hlinkClick r:id="rId3"/>
              </a:rPr>
              <a:t> </a:t>
            </a:r>
            <a:r>
              <a:rPr lang="fr-FR" dirty="0" err="1">
                <a:hlinkClick r:id="rId3"/>
              </a:rPr>
              <a:t>Loans</a:t>
            </a:r>
            <a:endParaRPr lang="fr-FR" dirty="0"/>
          </a:p>
          <a:p>
            <a:pPr marL="0" lvl="1" indent="0">
              <a:buNone/>
            </a:pPr>
            <a:r>
              <a:rPr lang="fr-FR" dirty="0"/>
              <a:t>    </a:t>
            </a:r>
            <a:r>
              <a:rPr lang="fr-FR" sz="2400" dirty="0"/>
              <a:t>(click on </a:t>
            </a:r>
            <a:r>
              <a:rPr lang="fr-FR" sz="2400" dirty="0" err="1"/>
              <a:t>link</a:t>
            </a:r>
            <a:r>
              <a:rPr lang="fr-FR" sz="2400" dirty="0"/>
              <a:t>)</a:t>
            </a:r>
            <a:endParaRPr lang="en-US" sz="2400" dirty="0"/>
          </a:p>
        </p:txBody>
      </p:sp>
    </p:spTree>
    <p:extLst>
      <p:ext uri="{BB962C8B-B14F-4D97-AF65-F5344CB8AC3E}">
        <p14:creationId xmlns:p14="http://schemas.microsoft.com/office/powerpoint/2010/main" val="2465886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Obtain Information from Several Lenders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Home loans are available from several types of lenders — thrift institutions, commercial banks, mortgage companies and credit unions. </a:t>
            </a:r>
          </a:p>
          <a:p>
            <a:pPr lvl="1"/>
            <a:endParaRPr lang="en-US" dirty="0"/>
          </a:p>
          <a:p>
            <a:pPr lvl="1"/>
            <a:r>
              <a:rPr lang="en-US" dirty="0"/>
              <a:t>Financing options vary depending on the lender.</a:t>
            </a:r>
          </a:p>
          <a:p>
            <a:endParaRPr lang="en-US" dirty="0"/>
          </a:p>
        </p:txBody>
      </p:sp>
      <p:pic>
        <p:nvPicPr>
          <p:cNvPr id="4" name="Content Placeholder 4">
            <a:extLst>
              <a:ext uri="{FF2B5EF4-FFF2-40B4-BE49-F238E27FC236}">
                <a16:creationId xmlns:a16="http://schemas.microsoft.com/office/drawing/2014/main" id="{08D883BC-8E4B-4A70-8D9E-341F3690E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649" y="2774548"/>
            <a:ext cx="2217331" cy="3174729"/>
          </a:xfrm>
          <a:prstGeom prst="rect">
            <a:avLst/>
          </a:prstGeom>
        </p:spPr>
      </p:pic>
    </p:spTree>
    <p:extLst>
      <p:ext uri="{BB962C8B-B14F-4D97-AF65-F5344CB8AC3E}">
        <p14:creationId xmlns:p14="http://schemas.microsoft.com/office/powerpoint/2010/main" val="2954215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Obtain All Important Cost Information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Rates</a:t>
            </a:r>
          </a:p>
          <a:p>
            <a:pPr lvl="1"/>
            <a:r>
              <a:rPr lang="en-US" dirty="0"/>
              <a:t>Points</a:t>
            </a:r>
          </a:p>
          <a:p>
            <a:pPr lvl="1"/>
            <a:r>
              <a:rPr lang="en-US" dirty="0"/>
              <a:t>Fees</a:t>
            </a:r>
          </a:p>
          <a:p>
            <a:pPr lvl="1"/>
            <a:r>
              <a:rPr lang="en-US" dirty="0"/>
              <a:t>Down Payments</a:t>
            </a:r>
          </a:p>
          <a:p>
            <a:pPr lvl="1"/>
            <a:r>
              <a:rPr lang="en-US" dirty="0"/>
              <a:t>Private Mortgage Insurance</a:t>
            </a:r>
          </a:p>
          <a:p>
            <a:endParaRPr lang="en-US" dirty="0"/>
          </a:p>
        </p:txBody>
      </p:sp>
      <p:pic>
        <p:nvPicPr>
          <p:cNvPr id="4" name="Picture 3">
            <a:extLst>
              <a:ext uri="{FF2B5EF4-FFF2-40B4-BE49-F238E27FC236}">
                <a16:creationId xmlns:a16="http://schemas.microsoft.com/office/drawing/2014/main" id="{8376C0B3-1986-4B8C-868A-A78BA3AC2B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2348" y="3032567"/>
            <a:ext cx="2587768" cy="2607422"/>
          </a:xfrm>
          <a:prstGeom prst="rect">
            <a:avLst/>
          </a:prstGeom>
        </p:spPr>
      </p:pic>
    </p:spTree>
    <p:extLst>
      <p:ext uri="{BB962C8B-B14F-4D97-AF65-F5344CB8AC3E}">
        <p14:creationId xmlns:p14="http://schemas.microsoft.com/office/powerpoint/2010/main" val="1751920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Obtain the Best Deal That You Can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Shop</a:t>
            </a:r>
          </a:p>
          <a:p>
            <a:pPr lvl="1"/>
            <a:r>
              <a:rPr lang="en-US" dirty="0"/>
              <a:t>Compare</a:t>
            </a:r>
          </a:p>
          <a:p>
            <a:pPr lvl="1"/>
            <a:r>
              <a:rPr lang="en-US" dirty="0"/>
              <a:t>Negotiate</a:t>
            </a:r>
          </a:p>
          <a:p>
            <a:pPr lvl="1"/>
            <a:r>
              <a:rPr lang="en-US" dirty="0"/>
              <a:t>Obtain a written lock-in from the lender or broker</a:t>
            </a:r>
          </a:p>
          <a:p>
            <a:pPr lvl="1"/>
            <a:endParaRPr lang="en-US" dirty="0"/>
          </a:p>
          <a:p>
            <a:endParaRPr lang="en-US" dirty="0"/>
          </a:p>
        </p:txBody>
      </p:sp>
      <p:pic>
        <p:nvPicPr>
          <p:cNvPr id="4" name="Picture 3">
            <a:extLst>
              <a:ext uri="{FF2B5EF4-FFF2-40B4-BE49-F238E27FC236}">
                <a16:creationId xmlns:a16="http://schemas.microsoft.com/office/drawing/2014/main" id="{205A5643-B4F3-4245-BAFF-AADB214277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6383" y="3789129"/>
            <a:ext cx="2743200" cy="2365609"/>
          </a:xfrm>
          <a:prstGeom prst="rect">
            <a:avLst/>
          </a:prstGeom>
        </p:spPr>
      </p:pic>
    </p:spTree>
    <p:extLst>
      <p:ext uri="{BB962C8B-B14F-4D97-AF65-F5344CB8AC3E}">
        <p14:creationId xmlns:p14="http://schemas.microsoft.com/office/powerpoint/2010/main" val="3407779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Your Rights and Responsibilities</a:t>
            </a:r>
          </a:p>
        </p:txBody>
      </p:sp>
    </p:spTree>
    <p:extLst>
      <p:ext uri="{BB962C8B-B14F-4D97-AF65-F5344CB8AC3E}">
        <p14:creationId xmlns:p14="http://schemas.microsoft.com/office/powerpoint/2010/main" val="3209017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Fair Housing and Equal Opportunity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The Fair Housing Act prohibits discrimination on the basis of race, color, religion, national origin, sex, marital status, age and the source of income.</a:t>
            </a:r>
          </a:p>
          <a:p>
            <a:pPr lvl="1"/>
            <a:endParaRPr lang="en-US" dirty="0"/>
          </a:p>
          <a:p>
            <a:pPr lvl="1"/>
            <a:r>
              <a:rPr lang="en-US" dirty="0"/>
              <a:t>The Equal Credit Opportunity Act prohibits lenders from discriminating against credit applicants in any aspect of a credit transaction. </a:t>
            </a:r>
          </a:p>
          <a:p>
            <a:endParaRPr lang="en-US" dirty="0"/>
          </a:p>
        </p:txBody>
      </p:sp>
      <p:pic>
        <p:nvPicPr>
          <p:cNvPr id="4" name="Content Placeholder 8">
            <a:hlinkClick r:id="rId3"/>
            <a:extLst>
              <a:ext uri="{FF2B5EF4-FFF2-40B4-BE49-F238E27FC236}">
                <a16:creationId xmlns:a16="http://schemas.microsoft.com/office/drawing/2014/main" id="{8617E485-1C29-411C-8B40-EE33D8996EB5}"/>
              </a:ext>
            </a:extLst>
          </p:cNvPr>
          <p:cNvPicPr>
            <a:picLocks noChangeAspect="1"/>
          </p:cNvPicPr>
          <p:nvPr/>
        </p:nvPicPr>
        <p:blipFill>
          <a:blip r:embed="rId4"/>
          <a:stretch>
            <a:fillRect/>
          </a:stretch>
        </p:blipFill>
        <p:spPr>
          <a:xfrm>
            <a:off x="8184572" y="1420420"/>
            <a:ext cx="2756092" cy="4525963"/>
          </a:xfrm>
          <a:prstGeom prst="rect">
            <a:avLst/>
          </a:prstGeom>
        </p:spPr>
      </p:pic>
    </p:spTree>
    <p:extLst>
      <p:ext uri="{BB962C8B-B14F-4D97-AF65-F5344CB8AC3E}">
        <p14:creationId xmlns:p14="http://schemas.microsoft.com/office/powerpoint/2010/main" val="4286703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What is Prohibited?</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Sale and Rental of Housing</a:t>
            </a:r>
          </a:p>
          <a:p>
            <a:pPr lvl="2"/>
            <a:r>
              <a:rPr lang="en-US" dirty="0"/>
              <a:t>Refuse to rent or sell housing</a:t>
            </a:r>
          </a:p>
          <a:p>
            <a:pPr lvl="2"/>
            <a:r>
              <a:rPr lang="en-US" dirty="0"/>
              <a:t>Refuse to negotiate for housing</a:t>
            </a:r>
          </a:p>
          <a:p>
            <a:pPr lvl="2"/>
            <a:r>
              <a:rPr lang="en-US" dirty="0"/>
              <a:t>Make housing unavailable</a:t>
            </a:r>
          </a:p>
          <a:p>
            <a:pPr lvl="2"/>
            <a:r>
              <a:rPr lang="en-US" dirty="0"/>
              <a:t>Deny a dwelling</a:t>
            </a:r>
          </a:p>
          <a:p>
            <a:pPr lvl="1"/>
            <a:endParaRPr lang="en-US" dirty="0"/>
          </a:p>
          <a:p>
            <a:endParaRPr lang="en-US" dirty="0"/>
          </a:p>
        </p:txBody>
      </p:sp>
      <p:sp>
        <p:nvSpPr>
          <p:cNvPr id="4" name="Content Placeholder 3">
            <a:extLst>
              <a:ext uri="{FF2B5EF4-FFF2-40B4-BE49-F238E27FC236}">
                <a16:creationId xmlns:a16="http://schemas.microsoft.com/office/drawing/2014/main" id="{17E0C776-72BE-4493-8E28-38350158DBD1}"/>
              </a:ext>
            </a:extLst>
          </p:cNvPr>
          <p:cNvSpPr>
            <a:spLocks noGrp="1"/>
          </p:cNvSpPr>
          <p:nvPr>
            <p:ph sz="half" idx="10"/>
          </p:nvPr>
        </p:nvSpPr>
        <p:spPr/>
        <p:txBody>
          <a:bodyPr/>
          <a:lstStyle/>
          <a:p>
            <a:pPr lvl="1"/>
            <a:r>
              <a:rPr lang="en-US" dirty="0"/>
              <a:t>Mortgage Lending</a:t>
            </a:r>
          </a:p>
          <a:p>
            <a:pPr lvl="2"/>
            <a:r>
              <a:rPr lang="en-US" dirty="0"/>
              <a:t>Refuse to make a mortgage loan</a:t>
            </a:r>
          </a:p>
          <a:p>
            <a:pPr lvl="2"/>
            <a:r>
              <a:rPr lang="en-US" dirty="0"/>
              <a:t>Refuse to provide information regarding loans</a:t>
            </a:r>
          </a:p>
          <a:p>
            <a:pPr lvl="2"/>
            <a:r>
              <a:rPr lang="en-US" dirty="0"/>
              <a:t>Impose different terms or conditions on a loan, such as different interest rates, points or fees</a:t>
            </a:r>
          </a:p>
          <a:p>
            <a:pPr lvl="1"/>
            <a:endParaRPr lang="en-US" dirty="0"/>
          </a:p>
          <a:p>
            <a:endParaRPr lang="en-US" dirty="0"/>
          </a:p>
          <a:p>
            <a:endParaRPr lang="en-US" dirty="0"/>
          </a:p>
        </p:txBody>
      </p:sp>
    </p:spTree>
    <p:extLst>
      <p:ext uri="{BB962C8B-B14F-4D97-AF65-F5344CB8AC3E}">
        <p14:creationId xmlns:p14="http://schemas.microsoft.com/office/powerpoint/2010/main" val="998281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br>
              <a:rPr lang="en-US" dirty="0"/>
            </a:br>
            <a:r>
              <a:rPr lang="en-US" dirty="0"/>
              <a:t>Housing Costs and Skills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Adjust your money habits</a:t>
            </a:r>
          </a:p>
          <a:p>
            <a:pPr lvl="1"/>
            <a:r>
              <a:rPr lang="en-US" dirty="0"/>
              <a:t>Aim to save a deposit of 20% or more of the purchase price of your home to avoid paying lenders mortgage insurance (LMI)</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endParaRPr lang="en-US" dirty="0"/>
          </a:p>
        </p:txBody>
      </p:sp>
      <p:sp>
        <p:nvSpPr>
          <p:cNvPr id="4" name="Content Placeholder 3">
            <a:extLst>
              <a:ext uri="{FF2B5EF4-FFF2-40B4-BE49-F238E27FC236}">
                <a16:creationId xmlns:a16="http://schemas.microsoft.com/office/drawing/2014/main" id="{18C5953D-A471-4260-98DD-9DD616315474}"/>
              </a:ext>
            </a:extLst>
          </p:cNvPr>
          <p:cNvSpPr>
            <a:spLocks noGrp="1"/>
          </p:cNvSpPr>
          <p:nvPr>
            <p:ph sz="half" idx="10"/>
          </p:nvPr>
        </p:nvSpPr>
        <p:spPr/>
        <p:txBody>
          <a:bodyPr/>
          <a:lstStyle/>
          <a:p>
            <a:pPr lvl="1"/>
            <a:r>
              <a:rPr lang="en-US" dirty="0"/>
              <a:t>Move in with a family member while saving for a home</a:t>
            </a:r>
          </a:p>
          <a:p>
            <a:pPr lvl="1"/>
            <a:r>
              <a:rPr lang="en-US" dirty="0"/>
              <a:t>Make the most of your savings</a:t>
            </a:r>
          </a:p>
          <a:p>
            <a:pPr lvl="1"/>
            <a:r>
              <a:rPr lang="fr-FR" dirty="0" err="1">
                <a:hlinkClick r:id="rId3"/>
              </a:rPr>
              <a:t>Savings</a:t>
            </a:r>
            <a:r>
              <a:rPr lang="fr-FR" dirty="0">
                <a:hlinkClick r:id="rId3"/>
              </a:rPr>
              <a:t> </a:t>
            </a:r>
            <a:r>
              <a:rPr lang="fr-FR" dirty="0" err="1">
                <a:hlinkClick r:id="rId3"/>
              </a:rPr>
              <a:t>Calculator</a:t>
            </a:r>
            <a:endParaRPr lang="fr-FR" dirty="0"/>
          </a:p>
          <a:p>
            <a:pPr marL="0" lvl="1" indent="0">
              <a:buNone/>
            </a:pPr>
            <a:r>
              <a:rPr lang="fr-FR" sz="2400" dirty="0"/>
              <a:t>    </a:t>
            </a:r>
            <a:r>
              <a:rPr lang="en-US" sz="2400" dirty="0"/>
              <a:t>(click on link)</a:t>
            </a:r>
          </a:p>
          <a:p>
            <a:endParaRPr lang="en-US" dirty="0"/>
          </a:p>
          <a:p>
            <a:endParaRPr lang="en-US" dirty="0"/>
          </a:p>
        </p:txBody>
      </p:sp>
      <p:pic>
        <p:nvPicPr>
          <p:cNvPr id="5" name="Picture 4">
            <a:extLst>
              <a:ext uri="{FF2B5EF4-FFF2-40B4-BE49-F238E27FC236}">
                <a16:creationId xmlns:a16="http://schemas.microsoft.com/office/drawing/2014/main" id="{4E607DE3-25D3-43D8-9962-CBB0FA7BC7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4484" y="4547487"/>
            <a:ext cx="1842516" cy="1336853"/>
          </a:xfrm>
          <a:prstGeom prst="rect">
            <a:avLst/>
          </a:prstGeom>
        </p:spPr>
      </p:pic>
    </p:spTree>
    <p:extLst>
      <p:ext uri="{BB962C8B-B14F-4D97-AF65-F5344CB8AC3E}">
        <p14:creationId xmlns:p14="http://schemas.microsoft.com/office/powerpoint/2010/main" val="2508154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Key Steps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Organize</a:t>
            </a:r>
          </a:p>
          <a:p>
            <a:pPr lvl="1"/>
            <a:r>
              <a:rPr lang="en-US" dirty="0"/>
              <a:t>Be aware of spending and savings</a:t>
            </a:r>
          </a:p>
          <a:p>
            <a:pPr lvl="1"/>
            <a:r>
              <a:rPr lang="en-US" dirty="0"/>
              <a:t>Negotiate</a:t>
            </a:r>
          </a:p>
          <a:p>
            <a:pPr lvl="1"/>
            <a:r>
              <a:rPr lang="en-US" dirty="0"/>
              <a:t>Evaluate your credit score </a:t>
            </a:r>
          </a:p>
          <a:p>
            <a:pPr lvl="1"/>
            <a:r>
              <a:rPr lang="en-US" dirty="0"/>
              <a:t>Read and be knowledgeable about the fine print</a:t>
            </a:r>
          </a:p>
          <a:p>
            <a:endParaRPr lang="en-US" dirty="0"/>
          </a:p>
        </p:txBody>
      </p:sp>
      <p:pic>
        <p:nvPicPr>
          <p:cNvPr id="4" name="Picture 3">
            <a:extLst>
              <a:ext uri="{FF2B5EF4-FFF2-40B4-BE49-F238E27FC236}">
                <a16:creationId xmlns:a16="http://schemas.microsoft.com/office/drawing/2014/main" id="{8CF22236-C6E6-4B16-BF75-DD12817013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6531" y="3944558"/>
            <a:ext cx="3121568" cy="2074925"/>
          </a:xfrm>
          <a:prstGeom prst="rect">
            <a:avLst/>
          </a:prstGeom>
        </p:spPr>
      </p:pic>
    </p:spTree>
    <p:extLst>
      <p:ext uri="{BB962C8B-B14F-4D97-AF65-F5344CB8AC3E}">
        <p14:creationId xmlns:p14="http://schemas.microsoft.com/office/powerpoint/2010/main" val="2754089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fr-CA" dirty="0"/>
              <a:t>Questions?</a:t>
            </a:r>
            <a:endParaRPr lang="en-US" dirty="0"/>
          </a:p>
        </p:txBody>
      </p:sp>
      <p:pic>
        <p:nvPicPr>
          <p:cNvPr id="6" name="Picture 5">
            <a:extLst>
              <a:ext uri="{FF2B5EF4-FFF2-40B4-BE49-F238E27FC236}">
                <a16:creationId xmlns:a16="http://schemas.microsoft.com/office/drawing/2014/main" id="{B1AF08AF-511C-481B-B06C-28CD82457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1704" y="2163501"/>
            <a:ext cx="3131054" cy="3131054"/>
          </a:xfrm>
          <a:prstGeom prst="rect">
            <a:avLst/>
          </a:prstGeom>
        </p:spPr>
      </p:pic>
    </p:spTree>
    <p:extLst>
      <p:ext uri="{BB962C8B-B14F-4D97-AF65-F5344CB8AC3E}">
        <p14:creationId xmlns:p14="http://schemas.microsoft.com/office/powerpoint/2010/main" val="3356716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fr-CA" dirty="0"/>
              <a:t>References and Resources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283509"/>
            <a:ext cx="11273858" cy="4734318"/>
          </a:xfrm>
        </p:spPr>
        <p:txBody>
          <a:bodyPr/>
          <a:lstStyle/>
          <a:p>
            <a:pPr lvl="1"/>
            <a:r>
              <a:rPr lang="en-US" sz="2000" dirty="0"/>
              <a:t>Images</a:t>
            </a:r>
          </a:p>
          <a:p>
            <a:pPr lvl="2"/>
            <a:r>
              <a:rPr lang="en-US" sz="2000" dirty="0"/>
              <a:t>Microsoft Clip Art: Used with permission from Microsoft.</a:t>
            </a:r>
          </a:p>
          <a:p>
            <a:pPr lvl="1"/>
            <a:r>
              <a:rPr lang="en-US" sz="2000" dirty="0"/>
              <a:t>Textbooks:</a:t>
            </a:r>
          </a:p>
          <a:p>
            <a:pPr lvl="2"/>
            <a:r>
              <a:rPr lang="en-US" sz="2000" dirty="0"/>
              <a:t>Parnell Frances </a:t>
            </a:r>
            <a:r>
              <a:rPr lang="en-US" sz="2000" dirty="0" err="1"/>
              <a:t>Baynor</a:t>
            </a:r>
            <a:r>
              <a:rPr lang="en-US" sz="2000" dirty="0"/>
              <a:t>. (2001). Skills for personal and family living. (pp. 195-206). Tinley Park: The </a:t>
            </a:r>
            <a:r>
              <a:rPr lang="en-US" sz="2000" dirty="0" err="1"/>
              <a:t>Goodheart</a:t>
            </a:r>
            <a:r>
              <a:rPr lang="en-US" sz="2000" dirty="0"/>
              <a:t>-Willcox Publishing Company.</a:t>
            </a:r>
          </a:p>
          <a:p>
            <a:pPr lvl="2"/>
            <a:r>
              <a:rPr lang="en-US" sz="2000" dirty="0"/>
              <a:t>Ross Lowe, 2006. Consumer education &amp; economics, Student Edition. 6 Edition. Glencoe/McGraw-Hill.</a:t>
            </a:r>
          </a:p>
          <a:p>
            <a:pPr lvl="2"/>
            <a:r>
              <a:rPr lang="en-US" sz="2000" dirty="0" err="1"/>
              <a:t>Sasse</a:t>
            </a:r>
            <a:r>
              <a:rPr lang="en-US" sz="2000" dirty="0"/>
              <a:t> Connie. (2004). Families today. (4th ed., pp. 285-304). New York: McGraw Hill Glencoe.</a:t>
            </a:r>
          </a:p>
          <a:p>
            <a:pPr lvl="1"/>
            <a:r>
              <a:rPr lang="en-US" sz="2000" dirty="0"/>
              <a:t>Websites:</a:t>
            </a:r>
          </a:p>
          <a:p>
            <a:pPr lvl="2"/>
            <a:r>
              <a:rPr lang="en-US" sz="2000" dirty="0"/>
              <a:t>Federal Trade Commission</a:t>
            </a:r>
            <a:br>
              <a:rPr lang="en-US" sz="2000" dirty="0"/>
            </a:br>
            <a:r>
              <a:rPr lang="en-US" sz="2000" dirty="0"/>
              <a:t>Homes and Mortgages</a:t>
            </a:r>
            <a:br>
              <a:rPr lang="en-US" sz="2000" dirty="0"/>
            </a:br>
            <a:r>
              <a:rPr lang="en-US" sz="2000" dirty="0"/>
              <a:t>http://www.consumer.ftc.gov/topics/homes-mortgages</a:t>
            </a:r>
          </a:p>
          <a:p>
            <a:pPr lvl="2"/>
            <a:r>
              <a:rPr lang="en-US" sz="2000" dirty="0"/>
              <a:t>New York Times</a:t>
            </a:r>
            <a:br>
              <a:rPr lang="en-US" sz="2000" dirty="0"/>
            </a:br>
            <a:r>
              <a:rPr lang="en-US" sz="2000" dirty="0"/>
              <a:t>Renting versus purchasing calculator.</a:t>
            </a:r>
            <a:br>
              <a:rPr lang="en-US" sz="2000" dirty="0"/>
            </a:br>
            <a:r>
              <a:rPr lang="en-US" sz="2000" dirty="0"/>
              <a:t>http://www.nytimes.com/interactive/business/buy-rent-calculator.html</a:t>
            </a:r>
          </a:p>
          <a:p>
            <a:pPr lvl="1"/>
            <a:endParaRPr lang="en-US" sz="2000" dirty="0"/>
          </a:p>
          <a:p>
            <a:endParaRPr lang="en-US" sz="2000" dirty="0"/>
          </a:p>
        </p:txBody>
      </p:sp>
    </p:spTree>
    <p:extLst>
      <p:ext uri="{BB962C8B-B14F-4D97-AF65-F5344CB8AC3E}">
        <p14:creationId xmlns:p14="http://schemas.microsoft.com/office/powerpoint/2010/main" val="158473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fr-CA" dirty="0"/>
              <a:t>References and Resources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283509"/>
            <a:ext cx="11273858" cy="4734318"/>
          </a:xfrm>
        </p:spPr>
        <p:txBody>
          <a:bodyPr/>
          <a:lstStyle/>
          <a:p>
            <a:pPr lvl="1"/>
            <a:r>
              <a:rPr lang="en-US" sz="2000" dirty="0"/>
              <a:t>Websites:</a:t>
            </a:r>
          </a:p>
          <a:p>
            <a:pPr lvl="2"/>
            <a:r>
              <a:rPr lang="en-US" sz="2000" dirty="0"/>
              <a:t>Realty Times</a:t>
            </a:r>
            <a:br>
              <a:rPr lang="en-US" sz="2000" dirty="0"/>
            </a:br>
            <a:r>
              <a:rPr lang="en-US" sz="2000" dirty="0"/>
              <a:t>10 Tips Every Tenant Needs to Know.</a:t>
            </a:r>
            <a:br>
              <a:rPr lang="en-US" sz="2000" dirty="0"/>
            </a:br>
            <a:r>
              <a:rPr lang="en-US" sz="2000" dirty="0"/>
              <a:t>http://realtytimes.com/rtpages/19980701_10tips.htm</a:t>
            </a:r>
          </a:p>
          <a:p>
            <a:pPr lvl="2"/>
            <a:r>
              <a:rPr lang="en-US" sz="2000" dirty="0"/>
              <a:t>U.S. Department of Housing and Urban Development</a:t>
            </a:r>
            <a:br>
              <a:rPr lang="en-US" sz="2000" dirty="0"/>
            </a:br>
            <a:r>
              <a:rPr lang="en-US" sz="2000" dirty="0"/>
              <a:t>Buying a home.</a:t>
            </a:r>
            <a:br>
              <a:rPr lang="en-US" sz="2000" dirty="0"/>
            </a:br>
            <a:r>
              <a:rPr lang="en-US" sz="2000" dirty="0"/>
              <a:t>http://portal.hud.gov/hudportal/HUD?src=/topics/buying_a_home</a:t>
            </a:r>
          </a:p>
          <a:p>
            <a:pPr lvl="2"/>
            <a:r>
              <a:rPr lang="en-US" sz="2000" dirty="0"/>
              <a:t>Yahoo! Homes</a:t>
            </a:r>
            <a:br>
              <a:rPr lang="en-US" sz="2000" dirty="0"/>
            </a:br>
            <a:r>
              <a:rPr lang="en-US" sz="2000" dirty="0"/>
              <a:t>Pros and cons of renting versus buying a home article.</a:t>
            </a:r>
            <a:br>
              <a:rPr lang="en-US" sz="2000" dirty="0"/>
            </a:br>
            <a:r>
              <a:rPr lang="en-US" sz="2000" dirty="0"/>
              <a:t>http://homes.yahoo.com/news/pros-and-cons-of-renting-vs—buying-a-home-20120531.html;_ylt=AoWVPAIKU.PUSkKVdJN3tKCavYl4</a:t>
            </a:r>
          </a:p>
          <a:p>
            <a:pPr lvl="1"/>
            <a:r>
              <a:rPr lang="en-US" sz="2000" dirty="0"/>
              <a:t>YouTube™:</a:t>
            </a:r>
          </a:p>
          <a:p>
            <a:pPr lvl="2"/>
            <a:r>
              <a:rPr lang="en-US" sz="2000" dirty="0"/>
              <a:t>Khan Academy</a:t>
            </a:r>
            <a:br>
              <a:rPr lang="en-US" sz="2000" dirty="0"/>
            </a:br>
            <a:r>
              <a:rPr lang="en-US" sz="2000" dirty="0"/>
              <a:t>Introduction to Mortgage Loans</a:t>
            </a:r>
            <a:br>
              <a:rPr lang="en-US" sz="2000" dirty="0"/>
            </a:br>
            <a:r>
              <a:rPr lang="en-US" sz="2000" dirty="0"/>
              <a:t>https://www.khanacademy.org/science/core-finance/housing/mortgages-tutorial/v/introduction-to-mortgage-loans</a:t>
            </a:r>
          </a:p>
          <a:p>
            <a:pPr lvl="1"/>
            <a:endParaRPr lang="en-US" sz="2000" dirty="0"/>
          </a:p>
          <a:p>
            <a:pPr lvl="1"/>
            <a:endParaRPr lang="en-US" sz="2000" dirty="0"/>
          </a:p>
          <a:p>
            <a:endParaRPr lang="en-US" sz="2000" dirty="0"/>
          </a:p>
        </p:txBody>
      </p:sp>
    </p:spTree>
    <p:extLst>
      <p:ext uri="{BB962C8B-B14F-4D97-AF65-F5344CB8AC3E}">
        <p14:creationId xmlns:p14="http://schemas.microsoft.com/office/powerpoint/2010/main" val="550418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B2FC9E-23F1-440A-AC92-6C0E06418B63}"/>
              </a:ext>
            </a:extLst>
          </p:cNvPr>
          <p:cNvSpPr>
            <a:spLocks noGrp="1"/>
          </p:cNvSpPr>
          <p:nvPr>
            <p:ph type="title"/>
          </p:nvPr>
        </p:nvSpPr>
        <p:spPr/>
        <p:txBody>
          <a:bodyPr/>
          <a:lstStyle/>
          <a:p>
            <a:r>
              <a:rPr lang="en-US" dirty="0"/>
              <a:t>Types of Housing</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Single-Family Detached 	</a:t>
            </a:r>
          </a:p>
          <a:p>
            <a:pPr lvl="2"/>
            <a:r>
              <a:rPr lang="en-US" dirty="0"/>
              <a:t>A home with no shared walls, designed to be used by one household</a:t>
            </a:r>
          </a:p>
          <a:p>
            <a:pPr lvl="1"/>
            <a:endParaRPr lang="en-US" dirty="0"/>
          </a:p>
          <a:p>
            <a:pPr lvl="1"/>
            <a:endParaRPr lang="en-US" dirty="0"/>
          </a:p>
          <a:p>
            <a:pPr lvl="1"/>
            <a:endParaRPr lang="en-US" dirty="0"/>
          </a:p>
          <a:p>
            <a:endParaRPr lang="en-US" dirty="0"/>
          </a:p>
        </p:txBody>
      </p:sp>
      <p:sp>
        <p:nvSpPr>
          <p:cNvPr id="5" name="Content Placeholder 4">
            <a:extLst>
              <a:ext uri="{FF2B5EF4-FFF2-40B4-BE49-F238E27FC236}">
                <a16:creationId xmlns:a16="http://schemas.microsoft.com/office/drawing/2014/main" id="{F96C3974-FC8D-40EA-B573-B43AF1580C1A}"/>
              </a:ext>
            </a:extLst>
          </p:cNvPr>
          <p:cNvSpPr>
            <a:spLocks noGrp="1"/>
          </p:cNvSpPr>
          <p:nvPr>
            <p:ph sz="half" idx="10"/>
          </p:nvPr>
        </p:nvSpPr>
        <p:spPr/>
        <p:txBody>
          <a:bodyPr/>
          <a:lstStyle/>
          <a:p>
            <a:pPr lvl="1"/>
            <a:r>
              <a:rPr lang="en-US" dirty="0"/>
              <a:t>Duplex</a:t>
            </a:r>
          </a:p>
          <a:p>
            <a:pPr lvl="2"/>
            <a:r>
              <a:rPr lang="en-US" dirty="0"/>
              <a:t>A building that has two separate living spaces for two households</a:t>
            </a:r>
          </a:p>
          <a:p>
            <a:pPr lvl="1"/>
            <a:endParaRPr lang="en-US" dirty="0"/>
          </a:p>
          <a:p>
            <a:pPr lvl="1"/>
            <a:endParaRPr lang="en-US" dirty="0"/>
          </a:p>
          <a:p>
            <a:pPr lvl="1"/>
            <a:endParaRPr lang="en-US" dirty="0"/>
          </a:p>
          <a:p>
            <a:endParaRPr lang="en-US" dirty="0"/>
          </a:p>
          <a:p>
            <a:endParaRPr lang="en-US" dirty="0"/>
          </a:p>
        </p:txBody>
      </p:sp>
      <p:pic>
        <p:nvPicPr>
          <p:cNvPr id="6" name="Picture 5">
            <a:extLst>
              <a:ext uri="{FF2B5EF4-FFF2-40B4-BE49-F238E27FC236}">
                <a16:creationId xmlns:a16="http://schemas.microsoft.com/office/drawing/2014/main" id="{2A440C1B-CCE1-45EC-B3B4-B86ACBE4EDD5}"/>
              </a:ext>
            </a:extLst>
          </p:cNvPr>
          <p:cNvPicPr>
            <a:picLocks noChangeAspect="1"/>
          </p:cNvPicPr>
          <p:nvPr/>
        </p:nvPicPr>
        <p:blipFill>
          <a:blip r:embed="rId3"/>
          <a:stretch>
            <a:fillRect/>
          </a:stretch>
        </p:blipFill>
        <p:spPr>
          <a:xfrm>
            <a:off x="1992224" y="3510280"/>
            <a:ext cx="3407959" cy="2267909"/>
          </a:xfrm>
          <a:prstGeom prst="rect">
            <a:avLst/>
          </a:prstGeom>
        </p:spPr>
      </p:pic>
      <p:pic>
        <p:nvPicPr>
          <p:cNvPr id="7" name="Picture 6">
            <a:extLst>
              <a:ext uri="{FF2B5EF4-FFF2-40B4-BE49-F238E27FC236}">
                <a16:creationId xmlns:a16="http://schemas.microsoft.com/office/drawing/2014/main" id="{D2BC3B5F-7BEE-4900-B69A-51D393931D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1325" y="3431269"/>
            <a:ext cx="2819400" cy="2265640"/>
          </a:xfrm>
          <a:prstGeom prst="rect">
            <a:avLst/>
          </a:prstGeom>
        </p:spPr>
      </p:pic>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B2FC9E-23F1-440A-AC92-6C0E06418B63}"/>
              </a:ext>
            </a:extLst>
          </p:cNvPr>
          <p:cNvSpPr>
            <a:spLocks noGrp="1"/>
          </p:cNvSpPr>
          <p:nvPr>
            <p:ph type="title"/>
          </p:nvPr>
        </p:nvSpPr>
        <p:spPr/>
        <p:txBody>
          <a:bodyPr/>
          <a:lstStyle/>
          <a:p>
            <a:r>
              <a:rPr lang="en-US" dirty="0"/>
              <a:t>Types of Housing</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Row Houses or Townhouses	</a:t>
            </a:r>
          </a:p>
          <a:p>
            <a:pPr lvl="2"/>
            <a:r>
              <a:rPr lang="en-US" dirty="0"/>
              <a:t>Separate dwellings for separate households that share attached walls</a:t>
            </a:r>
          </a:p>
          <a:p>
            <a:pPr lvl="2"/>
            <a:endParaRPr lang="en-US" dirty="0"/>
          </a:p>
          <a:p>
            <a:pPr lvl="2"/>
            <a:endParaRPr lang="en-US" dirty="0"/>
          </a:p>
          <a:p>
            <a:pPr lvl="1"/>
            <a:endParaRPr lang="en-US" dirty="0"/>
          </a:p>
          <a:p>
            <a:pPr lvl="1"/>
            <a:endParaRPr lang="en-US" dirty="0"/>
          </a:p>
          <a:p>
            <a:pPr lvl="1"/>
            <a:endParaRPr lang="en-US" dirty="0"/>
          </a:p>
          <a:p>
            <a:endParaRPr lang="en-US" dirty="0"/>
          </a:p>
        </p:txBody>
      </p:sp>
      <p:sp>
        <p:nvSpPr>
          <p:cNvPr id="5" name="Content Placeholder 4">
            <a:extLst>
              <a:ext uri="{FF2B5EF4-FFF2-40B4-BE49-F238E27FC236}">
                <a16:creationId xmlns:a16="http://schemas.microsoft.com/office/drawing/2014/main" id="{F96C3974-FC8D-40EA-B573-B43AF1580C1A}"/>
              </a:ext>
            </a:extLst>
          </p:cNvPr>
          <p:cNvSpPr>
            <a:spLocks noGrp="1"/>
          </p:cNvSpPr>
          <p:nvPr>
            <p:ph sz="half" idx="10"/>
          </p:nvPr>
        </p:nvSpPr>
        <p:spPr/>
        <p:txBody>
          <a:bodyPr/>
          <a:lstStyle/>
          <a:p>
            <a:pPr lvl="1"/>
            <a:r>
              <a:rPr lang="en-US" dirty="0"/>
              <a:t>Apartments</a:t>
            </a:r>
          </a:p>
          <a:p>
            <a:pPr lvl="2"/>
            <a:r>
              <a:rPr lang="en-US" dirty="0"/>
              <a:t>Buildings that have multiple living spaces</a:t>
            </a:r>
          </a:p>
          <a:p>
            <a:pPr lvl="1"/>
            <a:endParaRPr lang="en-US" dirty="0"/>
          </a:p>
          <a:p>
            <a:pPr lvl="1"/>
            <a:endParaRPr lang="en-US" dirty="0"/>
          </a:p>
          <a:p>
            <a:pPr lvl="1"/>
            <a:endParaRPr lang="en-US" dirty="0"/>
          </a:p>
          <a:p>
            <a:endParaRPr lang="en-US" dirty="0"/>
          </a:p>
          <a:p>
            <a:endParaRPr lang="en-US" dirty="0"/>
          </a:p>
        </p:txBody>
      </p:sp>
      <p:pic>
        <p:nvPicPr>
          <p:cNvPr id="8" name="Picture 7">
            <a:extLst>
              <a:ext uri="{FF2B5EF4-FFF2-40B4-BE49-F238E27FC236}">
                <a16:creationId xmlns:a16="http://schemas.microsoft.com/office/drawing/2014/main" id="{114FC758-BC10-4EC7-B8CB-7E3223094528}"/>
              </a:ext>
            </a:extLst>
          </p:cNvPr>
          <p:cNvPicPr>
            <a:picLocks noChangeAspect="1"/>
          </p:cNvPicPr>
          <p:nvPr/>
        </p:nvPicPr>
        <p:blipFill>
          <a:blip r:embed="rId3"/>
          <a:stretch>
            <a:fillRect/>
          </a:stretch>
        </p:blipFill>
        <p:spPr>
          <a:xfrm>
            <a:off x="2259199" y="3748482"/>
            <a:ext cx="2988080" cy="1838818"/>
          </a:xfrm>
          <a:prstGeom prst="rect">
            <a:avLst/>
          </a:prstGeom>
        </p:spPr>
      </p:pic>
      <p:pic>
        <p:nvPicPr>
          <p:cNvPr id="9" name="Picture 8">
            <a:extLst>
              <a:ext uri="{FF2B5EF4-FFF2-40B4-BE49-F238E27FC236}">
                <a16:creationId xmlns:a16="http://schemas.microsoft.com/office/drawing/2014/main" id="{309E54A4-0525-4724-B46D-450B9FFC10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2210" y="3549858"/>
            <a:ext cx="2637630" cy="2037442"/>
          </a:xfrm>
          <a:prstGeom prst="rect">
            <a:avLst/>
          </a:prstGeom>
        </p:spPr>
      </p:pic>
    </p:spTree>
    <p:extLst>
      <p:ext uri="{BB962C8B-B14F-4D97-AF65-F5344CB8AC3E}">
        <p14:creationId xmlns:p14="http://schemas.microsoft.com/office/powerpoint/2010/main" val="2161385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B2FC9E-23F1-440A-AC92-6C0E06418B63}"/>
              </a:ext>
            </a:extLst>
          </p:cNvPr>
          <p:cNvSpPr>
            <a:spLocks noGrp="1"/>
          </p:cNvSpPr>
          <p:nvPr>
            <p:ph type="title"/>
          </p:nvPr>
        </p:nvSpPr>
        <p:spPr/>
        <p:txBody>
          <a:bodyPr/>
          <a:lstStyle/>
          <a:p>
            <a:r>
              <a:rPr lang="en-US" dirty="0"/>
              <a:t>Types of Housing</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Condominium</a:t>
            </a:r>
          </a:p>
          <a:p>
            <a:pPr lvl="2"/>
            <a:r>
              <a:rPr lang="en-US" dirty="0"/>
              <a:t>Several units built together, but each unit is purchased as a separate home</a:t>
            </a:r>
          </a:p>
          <a:p>
            <a:pPr lvl="2"/>
            <a:endParaRPr lang="en-US" dirty="0"/>
          </a:p>
          <a:p>
            <a:pPr lvl="1"/>
            <a:endParaRPr lang="en-US" dirty="0"/>
          </a:p>
          <a:p>
            <a:pPr lvl="1"/>
            <a:endParaRPr lang="en-US" dirty="0"/>
          </a:p>
          <a:p>
            <a:pPr lvl="1"/>
            <a:endParaRPr lang="en-US" dirty="0"/>
          </a:p>
          <a:p>
            <a:endParaRPr lang="en-US" dirty="0"/>
          </a:p>
        </p:txBody>
      </p:sp>
      <p:sp>
        <p:nvSpPr>
          <p:cNvPr id="5" name="Content Placeholder 4">
            <a:extLst>
              <a:ext uri="{FF2B5EF4-FFF2-40B4-BE49-F238E27FC236}">
                <a16:creationId xmlns:a16="http://schemas.microsoft.com/office/drawing/2014/main" id="{F96C3974-FC8D-40EA-B573-B43AF1580C1A}"/>
              </a:ext>
            </a:extLst>
          </p:cNvPr>
          <p:cNvSpPr>
            <a:spLocks noGrp="1"/>
          </p:cNvSpPr>
          <p:nvPr>
            <p:ph sz="half" idx="10"/>
          </p:nvPr>
        </p:nvSpPr>
        <p:spPr/>
        <p:txBody>
          <a:bodyPr/>
          <a:lstStyle/>
          <a:p>
            <a:pPr lvl="1"/>
            <a:r>
              <a:rPr lang="en-US" dirty="0"/>
              <a:t>Manufactured Home</a:t>
            </a:r>
          </a:p>
          <a:p>
            <a:pPr lvl="2"/>
            <a:r>
              <a:rPr lang="en-US" dirty="0"/>
              <a:t>Built in the controlled environment of a manufacturing plant and  transported in one or more sections on a permanent chassis</a:t>
            </a:r>
          </a:p>
          <a:p>
            <a:pPr lvl="1"/>
            <a:endParaRPr lang="en-US" dirty="0"/>
          </a:p>
          <a:p>
            <a:pPr lvl="1"/>
            <a:endParaRPr lang="en-US" dirty="0"/>
          </a:p>
          <a:p>
            <a:pPr lvl="1"/>
            <a:endParaRPr lang="en-US" dirty="0"/>
          </a:p>
          <a:p>
            <a:endParaRPr lang="en-US" dirty="0"/>
          </a:p>
          <a:p>
            <a:endParaRPr lang="en-US" dirty="0"/>
          </a:p>
        </p:txBody>
      </p:sp>
      <p:pic>
        <p:nvPicPr>
          <p:cNvPr id="8" name="Picture 7">
            <a:extLst>
              <a:ext uri="{FF2B5EF4-FFF2-40B4-BE49-F238E27FC236}">
                <a16:creationId xmlns:a16="http://schemas.microsoft.com/office/drawing/2014/main" id="{FF307D1E-432B-4B4C-8D67-1413B53296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8226" y="4162094"/>
            <a:ext cx="1827886" cy="1832458"/>
          </a:xfrm>
          <a:prstGeom prst="rect">
            <a:avLst/>
          </a:prstGeom>
        </p:spPr>
      </p:pic>
      <p:pic>
        <p:nvPicPr>
          <p:cNvPr id="9" name="Picture 8">
            <a:extLst>
              <a:ext uri="{FF2B5EF4-FFF2-40B4-BE49-F238E27FC236}">
                <a16:creationId xmlns:a16="http://schemas.microsoft.com/office/drawing/2014/main" id="{5C977653-8C47-4097-96B6-652043C8A1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5888" y="4077446"/>
            <a:ext cx="2693886" cy="2001754"/>
          </a:xfrm>
          <a:prstGeom prst="rect">
            <a:avLst/>
          </a:prstGeom>
        </p:spPr>
      </p:pic>
    </p:spTree>
    <p:extLst>
      <p:ext uri="{BB962C8B-B14F-4D97-AF65-F5344CB8AC3E}">
        <p14:creationId xmlns:p14="http://schemas.microsoft.com/office/powerpoint/2010/main" val="2573257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Types of Housing Options for Older Adults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Retirement Village – 55 + Communities</a:t>
            </a:r>
          </a:p>
          <a:p>
            <a:pPr lvl="1"/>
            <a:r>
              <a:rPr lang="en-US" dirty="0"/>
              <a:t>Senior Assisted Living</a:t>
            </a:r>
          </a:p>
          <a:p>
            <a:pPr lvl="1"/>
            <a:r>
              <a:rPr lang="en-US" dirty="0"/>
              <a:t>Nursing Homes</a:t>
            </a:r>
          </a:p>
          <a:p>
            <a:endParaRPr lang="en-US" dirty="0"/>
          </a:p>
        </p:txBody>
      </p:sp>
      <p:pic>
        <p:nvPicPr>
          <p:cNvPr id="4" name="Content Placeholder 6">
            <a:extLst>
              <a:ext uri="{FF2B5EF4-FFF2-40B4-BE49-F238E27FC236}">
                <a16:creationId xmlns:a16="http://schemas.microsoft.com/office/drawing/2014/main" id="{706BBAA0-961A-4815-BC17-87EDCA70F3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125429" y="2828369"/>
            <a:ext cx="2554499" cy="2544351"/>
          </a:xfrm>
          <a:prstGeom prst="rect">
            <a:avLst/>
          </a:prstGeom>
          <a:noFill/>
          <a:ln w="9525">
            <a:noFill/>
            <a:miter lim="800000"/>
            <a:headEnd/>
            <a:tailEnd/>
          </a:ln>
          <a:effectLst/>
        </p:spPr>
      </p:pic>
    </p:spTree>
    <p:extLst>
      <p:ext uri="{BB962C8B-B14F-4D97-AF65-F5344CB8AC3E}">
        <p14:creationId xmlns:p14="http://schemas.microsoft.com/office/powerpoint/2010/main" val="3941527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pPr marL="0" indent="0"/>
            <a:br>
              <a:rPr lang="en-US" dirty="0"/>
            </a:br>
            <a:r>
              <a:rPr lang="en-US" dirty="0"/>
              <a:t>Renting </a:t>
            </a:r>
          </a:p>
        </p:txBody>
      </p:sp>
    </p:spTree>
    <p:extLst>
      <p:ext uri="{BB962C8B-B14F-4D97-AF65-F5344CB8AC3E}">
        <p14:creationId xmlns:p14="http://schemas.microsoft.com/office/powerpoint/2010/main" val="4181117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Advantages of Renting</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Upfront costs are lower</a:t>
            </a:r>
          </a:p>
          <a:p>
            <a:pPr lvl="1"/>
            <a:r>
              <a:rPr lang="en-US" dirty="0"/>
              <a:t>You are able to invest your money </a:t>
            </a:r>
          </a:p>
          <a:p>
            <a:pPr lvl="1"/>
            <a:r>
              <a:rPr lang="en-US" dirty="0"/>
              <a:t>Freedom to move to another part of the city or country</a:t>
            </a:r>
          </a:p>
          <a:p>
            <a:endParaRPr lang="en-US" dirty="0"/>
          </a:p>
        </p:txBody>
      </p:sp>
      <p:sp>
        <p:nvSpPr>
          <p:cNvPr id="4" name="Content Placeholder 3">
            <a:extLst>
              <a:ext uri="{FF2B5EF4-FFF2-40B4-BE49-F238E27FC236}">
                <a16:creationId xmlns:a16="http://schemas.microsoft.com/office/drawing/2014/main" id="{D080FD73-C54C-452A-B58D-62157B5689D9}"/>
              </a:ext>
            </a:extLst>
          </p:cNvPr>
          <p:cNvSpPr>
            <a:spLocks noGrp="1"/>
          </p:cNvSpPr>
          <p:nvPr>
            <p:ph sz="half" idx="10"/>
          </p:nvPr>
        </p:nvSpPr>
        <p:spPr/>
        <p:txBody>
          <a:bodyPr/>
          <a:lstStyle/>
          <a:p>
            <a:pPr lvl="1"/>
            <a:r>
              <a:rPr lang="en-US" dirty="0"/>
              <a:t>You do not have to worry about the ability to pay a mortgage</a:t>
            </a:r>
          </a:p>
          <a:p>
            <a:pPr lvl="1"/>
            <a:r>
              <a:rPr lang="en-US" dirty="0"/>
              <a:t>Time to establish or improve your credit score</a:t>
            </a:r>
          </a:p>
          <a:p>
            <a:pPr lvl="1"/>
            <a:endParaRPr lang="en-US" dirty="0"/>
          </a:p>
          <a:p>
            <a:endParaRPr lang="en-US" dirty="0"/>
          </a:p>
          <a:p>
            <a:endParaRPr lang="en-US" dirty="0"/>
          </a:p>
        </p:txBody>
      </p:sp>
      <p:pic>
        <p:nvPicPr>
          <p:cNvPr id="5" name="Picture 4">
            <a:extLst>
              <a:ext uri="{FF2B5EF4-FFF2-40B4-BE49-F238E27FC236}">
                <a16:creationId xmlns:a16="http://schemas.microsoft.com/office/drawing/2014/main" id="{70376375-FE91-431E-9709-3C60BC13B0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0547" y="4350151"/>
            <a:ext cx="1813255" cy="1480414"/>
          </a:xfrm>
          <a:prstGeom prst="rect">
            <a:avLst/>
          </a:prstGeom>
        </p:spPr>
      </p:pic>
    </p:spTree>
    <p:extLst>
      <p:ext uri="{BB962C8B-B14F-4D97-AF65-F5344CB8AC3E}">
        <p14:creationId xmlns:p14="http://schemas.microsoft.com/office/powerpoint/2010/main" val="4088165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Disadvantages of Renting</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Your monthly rent checks might be more than an actual mortgage payment</a:t>
            </a:r>
          </a:p>
          <a:p>
            <a:pPr lvl="1"/>
            <a:r>
              <a:rPr lang="en-US" dirty="0"/>
              <a:t>You do not have the freedom to expand your living space</a:t>
            </a:r>
          </a:p>
          <a:p>
            <a:pPr lvl="1"/>
            <a:r>
              <a:rPr lang="en-US" dirty="0"/>
              <a:t>Neighbors are at close proximity</a:t>
            </a:r>
          </a:p>
          <a:p>
            <a:endParaRPr lang="en-US" dirty="0"/>
          </a:p>
        </p:txBody>
      </p:sp>
      <p:sp>
        <p:nvSpPr>
          <p:cNvPr id="4" name="Content Placeholder 3">
            <a:extLst>
              <a:ext uri="{FF2B5EF4-FFF2-40B4-BE49-F238E27FC236}">
                <a16:creationId xmlns:a16="http://schemas.microsoft.com/office/drawing/2014/main" id="{D080FD73-C54C-452A-B58D-62157B5689D9}"/>
              </a:ext>
            </a:extLst>
          </p:cNvPr>
          <p:cNvSpPr>
            <a:spLocks noGrp="1"/>
          </p:cNvSpPr>
          <p:nvPr>
            <p:ph sz="half" idx="10"/>
          </p:nvPr>
        </p:nvSpPr>
        <p:spPr/>
        <p:txBody>
          <a:bodyPr/>
          <a:lstStyle/>
          <a:p>
            <a:pPr lvl="1"/>
            <a:r>
              <a:rPr lang="en-US" dirty="0"/>
              <a:t>Some facilities do not allow pets</a:t>
            </a:r>
          </a:p>
          <a:p>
            <a:pPr lvl="1"/>
            <a:r>
              <a:rPr lang="en-US" dirty="0"/>
              <a:t>Lack of yards, trees and plants</a:t>
            </a:r>
          </a:p>
          <a:p>
            <a:pPr lvl="1"/>
            <a:endParaRPr lang="en-US" dirty="0"/>
          </a:p>
          <a:p>
            <a:pPr lvl="1"/>
            <a:endParaRPr lang="en-US" dirty="0"/>
          </a:p>
          <a:p>
            <a:endParaRPr lang="en-US" dirty="0"/>
          </a:p>
          <a:p>
            <a:endParaRPr lang="en-US" dirty="0"/>
          </a:p>
        </p:txBody>
      </p:sp>
      <p:pic>
        <p:nvPicPr>
          <p:cNvPr id="6" name="Picture 5">
            <a:extLst>
              <a:ext uri="{FF2B5EF4-FFF2-40B4-BE49-F238E27FC236}">
                <a16:creationId xmlns:a16="http://schemas.microsoft.com/office/drawing/2014/main" id="{8B996E55-CD5D-4D4F-B3F1-ED8024E0D6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7802" y="3669175"/>
            <a:ext cx="2149408" cy="2213867"/>
          </a:xfrm>
          <a:prstGeom prst="rect">
            <a:avLst/>
          </a:prstGeom>
        </p:spPr>
      </p:pic>
    </p:spTree>
    <p:extLst>
      <p:ext uri="{BB962C8B-B14F-4D97-AF65-F5344CB8AC3E}">
        <p14:creationId xmlns:p14="http://schemas.microsoft.com/office/powerpoint/2010/main" val="2173943732"/>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http://purl.org/dc/terms/"/>
    <ds:schemaRef ds:uri="http://schemas.microsoft.com/office/2006/documentManagement/types"/>
    <ds:schemaRef ds:uri="56ea17bb-c96d-4826-b465-01eec0dd23dd"/>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 ds:uri="05d88611-e516-4d1a-b12e-39107e78b3d0"/>
    <ds:schemaRef ds:uri="http://www.w3.org/XML/1998/namespace"/>
    <ds:schemaRef ds:uri="http://purl.org/dc/dcmitype/"/>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64</TotalTime>
  <Words>1766</Words>
  <Application>Microsoft Office PowerPoint</Application>
  <PresentationFormat>Widescreen</PresentationFormat>
  <Paragraphs>361</Paragraphs>
  <Slides>24</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.AppleSystemUIFont</vt:lpstr>
      <vt:lpstr>Arial</vt:lpstr>
      <vt:lpstr>Calibri</vt:lpstr>
      <vt:lpstr>Open Sans</vt:lpstr>
      <vt:lpstr>Open Sans SemiBold</vt:lpstr>
      <vt:lpstr>2_Office Theme</vt:lpstr>
      <vt:lpstr>3_Office Theme</vt:lpstr>
      <vt:lpstr>Factors that Affect Housing Choices</vt:lpstr>
      <vt:lpstr>PowerPoint Presentation</vt:lpstr>
      <vt:lpstr>Types of Housing</vt:lpstr>
      <vt:lpstr>Types of Housing</vt:lpstr>
      <vt:lpstr>Types of Housing</vt:lpstr>
      <vt:lpstr>Types of Housing Options for Older Adults</vt:lpstr>
      <vt:lpstr> Renting </vt:lpstr>
      <vt:lpstr>Advantages of Renting</vt:lpstr>
      <vt:lpstr>Disadvantages of Renting</vt:lpstr>
      <vt:lpstr>Sample of a Lease Agreement</vt:lpstr>
      <vt:lpstr>Owning a Home</vt:lpstr>
      <vt:lpstr>Financing a Home</vt:lpstr>
      <vt:lpstr>What is a Mortgage?</vt:lpstr>
      <vt:lpstr>Obtain Information from Several Lenders</vt:lpstr>
      <vt:lpstr>Obtain All Important Cost Information</vt:lpstr>
      <vt:lpstr>Obtain the Best Deal That You Can</vt:lpstr>
      <vt:lpstr>Your Rights and Responsibilities</vt:lpstr>
      <vt:lpstr>Fair Housing and Equal Opportunity</vt:lpstr>
      <vt:lpstr>What is Prohibited?</vt:lpstr>
      <vt:lpstr> Housing Costs and Skills</vt:lpstr>
      <vt:lpstr>Key Steps</vt:lpstr>
      <vt:lpstr>Questions?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8</cp:revision>
  <cp:lastPrinted>2017-07-07T16:17:37Z</cp:lastPrinted>
  <dcterms:created xsi:type="dcterms:W3CDTF">2017-07-11T23:58:30Z</dcterms:created>
  <dcterms:modified xsi:type="dcterms:W3CDTF">2017-11-22T13:19:56Z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