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illness may be mild, lasting just a day or two, or even severe enough to require hospitalization.  In some cases it can even result in death.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006734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heard of Typhoid Mary? Mary Mallon was a carrier of Salmonella Typhi. </a:t>
            </a:r>
          </a:p>
          <a:p>
            <a:endParaRPr lang="en-US" dirty="0"/>
          </a:p>
          <a:p>
            <a:r>
              <a:rPr lang="en-US" dirty="0"/>
              <a:t>Click on the image to view the YouTube™ video:</a:t>
            </a:r>
          </a:p>
          <a:p>
            <a:r>
              <a:rPr lang="en-US" dirty="0"/>
              <a:t>True Story Behind Typhoid Mary | Dark Matters </a:t>
            </a:r>
          </a:p>
          <a:p>
            <a:r>
              <a:rPr lang="en-US" dirty="0"/>
              <a:t>The real "Typhoid Mary" was an Irish immigrant who worked as a cook in well to do American households. Though she was connected to several outbreaks of the disease, she never fell ill herself.</a:t>
            </a:r>
          </a:p>
          <a:p>
            <a:r>
              <a:rPr lang="en-US" dirty="0"/>
              <a:t>http://youtu.be/XE8HwwNqHG4</a:t>
            </a:r>
          </a:p>
          <a:p>
            <a:endParaRPr lang="en-US" dirty="0"/>
          </a:p>
          <a:p>
            <a:r>
              <a:rPr lang="en-US" dirty="0"/>
              <a:t>A more detailed, longer version can be seen at:</a:t>
            </a:r>
          </a:p>
          <a:p>
            <a:r>
              <a:rPr lang="en-US" dirty="0"/>
              <a:t>PBS NOVA - The Most Dangerous Woman in America</a:t>
            </a:r>
          </a:p>
          <a:p>
            <a:r>
              <a:rPr lang="en-US" dirty="0"/>
              <a:t>Mary </a:t>
            </a:r>
            <a:r>
              <a:rPr lang="en-US" dirty="0" err="1"/>
              <a:t>Mallot</a:t>
            </a:r>
            <a:r>
              <a:rPr lang="en-US" dirty="0"/>
              <a:t> carried the gene to infect Salmonella Typhi</a:t>
            </a:r>
          </a:p>
          <a:p>
            <a:r>
              <a:rPr lang="en-US" dirty="0"/>
              <a:t>http://youtu.be/8JPCZOb7z2w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37066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safety is a scientific discipline describing handling, preparation and storage of food in ways that prevent foodborne illness.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11846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Wash hands and surfaces often</a:t>
            </a:r>
          </a:p>
          <a:p>
            <a:r>
              <a:rPr lang="en-US" dirty="0"/>
              <a:t>SEPARATE: Don't cross-contaminate!  </a:t>
            </a:r>
          </a:p>
          <a:p>
            <a:r>
              <a:rPr lang="en-US" dirty="0"/>
              <a:t>COOK: Cook to proper temperature </a:t>
            </a:r>
          </a:p>
          <a:p>
            <a:r>
              <a:rPr lang="en-US" dirty="0"/>
              <a:t>CHILL: Refrigerate promptly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81254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personal hygiene contributes to approximately 50% of all foodborne illness outbreaks.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67531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Separating prevents bacteria from spreading from one food to another or to hands and surfaces.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5325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Cooking kills bacteria by breaking down their cell walls and destroying enzymes.</a:t>
            </a:r>
          </a:p>
          <a:p>
            <a:endParaRPr lang="en-US" dirty="0"/>
          </a:p>
          <a:p>
            <a:r>
              <a:rPr lang="en-US" dirty="0"/>
              <a:t>The Danger Zone is between 40˚ and 140˚ Fahrenheit.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31382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Chilling slows down the bacteria’s metabolism slowing their growth.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76726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the YouTube™ video:</a:t>
            </a:r>
          </a:p>
          <a:p>
            <a:endParaRPr lang="en-US" dirty="0"/>
          </a:p>
          <a:p>
            <a:r>
              <a:rPr lang="en-US" dirty="0"/>
              <a:t>Recipes for Disaster - Contaminated Carbo Load</a:t>
            </a:r>
          </a:p>
          <a:p>
            <a:r>
              <a:rPr lang="en-US" dirty="0"/>
              <a:t>Learn the right food safety steps as Maria does everything wrong.</a:t>
            </a:r>
          </a:p>
          <a:p>
            <a:r>
              <a:rPr lang="en-US" dirty="0"/>
              <a:t>https://www.youtube.com/watch?v=_WFHAZa4PMg</a:t>
            </a:r>
          </a:p>
          <a:p>
            <a:endParaRPr lang="en-US" dirty="0"/>
          </a:p>
          <a:p>
            <a:r>
              <a:rPr lang="en-US" dirty="0"/>
              <a:t>What do you think happened to her nephew?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40069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Microorganisms are all around you – in the foods you eat, the air you breathe and the water you drink. </a:t>
            </a:r>
          </a:p>
          <a:p>
            <a:endParaRPr lang="en-US" dirty="0"/>
          </a:p>
          <a:p>
            <a:r>
              <a:rPr lang="en-US" dirty="0"/>
              <a:t>Some are good for you but some are not. </a:t>
            </a:r>
          </a:p>
          <a:p>
            <a:endParaRPr lang="en-US" dirty="0"/>
          </a:p>
          <a:p>
            <a:r>
              <a:rPr lang="en-US" dirty="0"/>
              <a:t>Let’s find out more about them</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5293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Microorganisms are also called microbes.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4732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can be contaminated by:</a:t>
            </a:r>
          </a:p>
          <a:p>
            <a:r>
              <a:rPr lang="en-US" dirty="0"/>
              <a:t>Animals – manure, saliva or disease microorganisms within the animals</a:t>
            </a:r>
          </a:p>
          <a:p>
            <a:r>
              <a:rPr lang="en-US" dirty="0"/>
              <a:t>Humans – from infected hands that touch the food we eat</a:t>
            </a:r>
          </a:p>
          <a:p>
            <a:r>
              <a:rPr lang="en-US" dirty="0"/>
              <a:t>Soil – contaminated by animal droppings, which can be transferred to the crops that we eat and also by normal soil residents</a:t>
            </a:r>
          </a:p>
          <a:p>
            <a:r>
              <a:rPr lang="en-US" dirty="0"/>
              <a:t>Water – contaminated by animal droppings, which can be transferred to humans when the water is consumed or sprayed on crops</a:t>
            </a:r>
          </a:p>
          <a:p>
            <a:endParaRPr lang="en-US" dirty="0"/>
          </a:p>
          <a:p>
            <a:r>
              <a:rPr lang="en-US" dirty="0"/>
              <a:t>Can you think of any other ways food can become contaminated?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2259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Bacteria – Are extremely small single-celled organisms that multiply through cell division.</a:t>
            </a:r>
          </a:p>
          <a:p>
            <a:endParaRPr lang="en-US" dirty="0"/>
          </a:p>
          <a:p>
            <a:r>
              <a:rPr lang="en-US" dirty="0"/>
              <a:t>Hepatitis A – The strain of hepatitis that can be transmitted through contaminated food.</a:t>
            </a:r>
          </a:p>
          <a:p>
            <a:endParaRPr lang="en-US" dirty="0"/>
          </a:p>
          <a:p>
            <a:r>
              <a:rPr lang="en-US" dirty="0"/>
              <a:t>Listeria monocytogenes  - Is harder to kill than many other foodborne pathogens because it can grow and multiply in refrigerator temperatures.</a:t>
            </a:r>
          </a:p>
          <a:p>
            <a:endParaRPr lang="en-US" dirty="0"/>
          </a:p>
          <a:p>
            <a:r>
              <a:rPr lang="en-US" dirty="0"/>
              <a:t>Norwalk virus – Named after the first documented outbreak in Norwalk, Ohio in 1968. Causes flulike illness that lasts one to two days.</a:t>
            </a:r>
          </a:p>
          <a:p>
            <a:endParaRPr lang="en-US" dirty="0"/>
          </a:p>
          <a:p>
            <a:r>
              <a:rPr lang="en-US" dirty="0"/>
              <a:t>Parasites – Organisms that live in and feed on a host. </a:t>
            </a:r>
          </a:p>
          <a:p>
            <a:endParaRPr lang="en-US" dirty="0"/>
          </a:p>
          <a:p>
            <a:r>
              <a:rPr lang="en-US" dirty="0"/>
              <a:t>Rotavirus – Occurs most often in young children and is common during the winter months.</a:t>
            </a:r>
          </a:p>
          <a:p>
            <a:endParaRPr lang="en-US" dirty="0"/>
          </a:p>
          <a:p>
            <a:r>
              <a:rPr lang="en-US" dirty="0"/>
              <a:t>Salmonella – This bacteria attaches to the lining of the intestines and releases digestive enzymes. </a:t>
            </a:r>
          </a:p>
          <a:p>
            <a:endParaRPr lang="en-US" dirty="0"/>
          </a:p>
          <a:p>
            <a:r>
              <a:rPr lang="en-US" dirty="0"/>
              <a:t>Viruses – A microscopic disease-causing agent made up of genetic material surrounded by a protein coating.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93521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Clostridium botulinum - This bacterium lives in the soil and in the bottom of lakes and oceans. It is also sometimes found in moist, low-acid food and stored between 40°F and 120 F. This bacterium produces a toxin that causes botulism, a disease characterized by muscle paralysis.</a:t>
            </a:r>
          </a:p>
          <a:p>
            <a:endParaRPr lang="en-US" dirty="0"/>
          </a:p>
          <a:p>
            <a:r>
              <a:rPr lang="en-US" dirty="0"/>
              <a:t>Clostridium perfringens – A foodborne pathogen that persists as heat-stable spores. If food are only moderately cooked and allowed to remain at room temperature, the spores can germinate and produce a harmful toxin.</a:t>
            </a:r>
          </a:p>
          <a:p>
            <a:endParaRPr lang="en-US" dirty="0"/>
          </a:p>
          <a:p>
            <a:r>
              <a:rPr lang="en-US" dirty="0"/>
              <a:t>Staphylococcal aureus – This bacterium is carried on the skin and in the nasal passages of humans and often found in infected cuts and burns. These wounds should always be covered with a water-proof bandage and plastic gloves to avoid contact with food. It produces a toxin that causes vomiting in as little as 30 minutes after ingestion. It also multiplies rapidly in food that is left out at room temperature.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99115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and nerve damage</a:t>
            </a:r>
          </a:p>
          <a:p>
            <a:r>
              <a:rPr lang="en-US" dirty="0"/>
              <a:t>A Listeria infection can lead to meningitis, an inflammation of the membranes surrounding the brain. If a newborn infant is infected with Listeria, long-term consequences may include mental retardation, seizures, paralysis, blindness, or deafness.</a:t>
            </a:r>
          </a:p>
          <a:p>
            <a:r>
              <a:rPr lang="en-US" dirty="0" err="1"/>
              <a:t>Guillain-Barré</a:t>
            </a:r>
            <a:r>
              <a:rPr lang="en-US" dirty="0"/>
              <a:t> syndrome is a disorder that affects the nerves of the body. This occurs when a person's immune system attacks the body's own nerves. It can result in paralysis that lasts several weeks and usually requires intensive care. As many as 40 percent of </a:t>
            </a:r>
            <a:r>
              <a:rPr lang="en-US" dirty="0" err="1"/>
              <a:t>Guillain-Barré</a:t>
            </a:r>
            <a:r>
              <a:rPr lang="en-US" dirty="0"/>
              <a:t> syndrome cases in this country may be triggered by an infection with Campylobacter.</a:t>
            </a:r>
          </a:p>
          <a:p>
            <a:endParaRPr lang="en-US" dirty="0"/>
          </a:p>
          <a:p>
            <a:r>
              <a:rPr lang="en-US" dirty="0"/>
              <a:t>Chronic arthritis</a:t>
            </a:r>
          </a:p>
          <a:p>
            <a:r>
              <a:rPr lang="en-US" dirty="0"/>
              <a:t>A small number of persons with Shigella or Salmonella infection develop pain in their joints, irritation of the eyes, and painful urination. This is called reactive arthritis. It can last for months or years, and can lead to chronic arthritis, which is difficult to treat. Persons with Campylobacter infections may also develop chronic arthritis.</a:t>
            </a:r>
          </a:p>
          <a:p>
            <a:endParaRPr lang="en-US" dirty="0"/>
          </a:p>
          <a:p>
            <a:r>
              <a:rPr lang="en-US" dirty="0"/>
              <a:t>Death</a:t>
            </a:r>
          </a:p>
          <a:p>
            <a:r>
              <a:rPr lang="en-US" dirty="0"/>
              <a:t>In the United States, approximately 3,000 people die each year of illnesses associated with food poisoning. Five types of organisms account for 88 percent of the deaths for which the cause is known: Salmonella, Toxoplasma, Listeria, norovirus, and Campylobacter.</a:t>
            </a:r>
          </a:p>
          <a:p>
            <a:r>
              <a:rPr lang="en-US" dirty="0"/>
              <a:t>Other types of foodborne illness may cause death as well. For example, some Vibrio infections (usually associated with eating raw shellfish) may infect the bloodstream and cause a severe, life-threatening illness. About half of these infections are fatal, and death can occur within two days.</a:t>
            </a:r>
          </a:p>
          <a:p>
            <a:endParaRPr lang="en-US" dirty="0"/>
          </a:p>
          <a:p>
            <a:r>
              <a:rPr lang="en-US" dirty="0"/>
              <a:t>Kidney failure</a:t>
            </a:r>
          </a:p>
          <a:p>
            <a:r>
              <a:rPr lang="en-US" dirty="0"/>
              <a:t>Hemolytic-uremic syndrome (HUS) is a serious illness that usually occurs when an infection in the digestive system produces toxic substances that destroy red blood cells, causing kidney injury. HUS may occur after infection with some kinds of E. coli bacteria.</a:t>
            </a:r>
          </a:p>
          <a:p>
            <a:r>
              <a:rPr lang="en-US" dirty="0"/>
              <a:t>HUS is most common in children. In fact, it is the most common cause of acute kidney failure in 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9639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adults - As people age, their immune system and other organs become sluggish in recognizing and ridding the body of harmful bacteria and other pathogens that cause infections, such as foodborne illness. Many older adults have also been diagnosed with one or more chronic conditions, such as diabetes, arthritis, cancer, or cardiovascular disease, and are taking at least one medication. </a:t>
            </a:r>
          </a:p>
          <a:p>
            <a:endParaRPr lang="en-US" dirty="0"/>
          </a:p>
          <a:p>
            <a:r>
              <a:rPr lang="en-US" dirty="0"/>
              <a:t>People with immune systems weakened by disease or medical treatment - The immune system is the body's natural reaction or response to "foreign invasion." In healthy people, a properly functioning immune system readily fights off harmful bacteria and other pathogens that cause infection. </a:t>
            </a:r>
          </a:p>
          <a:p>
            <a:endParaRPr lang="en-US" dirty="0"/>
          </a:p>
          <a:p>
            <a:r>
              <a:rPr lang="en-US" dirty="0"/>
              <a:t>Pregnant women - Changes during pregnancy alter the mother's immune system, making pregnant women more susceptible to foodborne illness. Harmful bacteria can also cross the placenta and infect an unborn baby whose immune system is under-developed and not able to fight infection. Foodborne illness during pregnancy is serious and can lead to miscarriage, premature delivery, stillbirth, sickness or the death of a newborn baby.</a:t>
            </a:r>
          </a:p>
          <a:p>
            <a:endParaRPr lang="en-US" dirty="0"/>
          </a:p>
          <a:p>
            <a:r>
              <a:rPr lang="en-US" dirty="0"/>
              <a:t>Young children - Young children are more at risk for foodborne illness because their immune systems are still developing.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6226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helpful microorganisms in some of the foods we eat. </a:t>
            </a:r>
          </a:p>
          <a:p>
            <a:endParaRPr lang="en-US" dirty="0"/>
          </a:p>
          <a:p>
            <a:r>
              <a:rPr lang="en-US" dirty="0"/>
              <a:t>Due to fermentation, which is a biological reaction that slowly splits complex organic compounds into simpler substances and is used to preserve and prepare some foods, we are able to safely eat these microorganisms.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38781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XE8HwwNqHG4"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_WFHAZa4PMg"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fightbac.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Food Safety Principles: Microorganisms Everywhere!</a:t>
            </a:r>
          </a:p>
          <a:p>
            <a:endParaRPr lang="en-US" dirty="0"/>
          </a:p>
          <a:p>
            <a:pPr lvl="1"/>
            <a:r>
              <a:rPr lang="en-US" dirty="0"/>
              <a:t>Food science</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Who’s at Risk?</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Older adults</a:t>
            </a:r>
          </a:p>
          <a:p>
            <a:pPr lvl="1"/>
            <a:r>
              <a:rPr lang="en-US" dirty="0"/>
              <a:t>People with immune systems weakened by disease or medical treatment</a:t>
            </a:r>
          </a:p>
          <a:p>
            <a:pPr lvl="1"/>
            <a:r>
              <a:rPr lang="en-US" dirty="0"/>
              <a:t>Pregnant women</a:t>
            </a:r>
          </a:p>
          <a:p>
            <a:pPr lvl="1"/>
            <a:r>
              <a:rPr lang="en-US" dirty="0"/>
              <a:t>Young children</a:t>
            </a:r>
          </a:p>
          <a:p>
            <a:pPr lvl="1"/>
            <a:endParaRPr lang="en-US" dirty="0"/>
          </a:p>
        </p:txBody>
      </p:sp>
      <p:pic>
        <p:nvPicPr>
          <p:cNvPr id="4" name="Picture 3">
            <a:extLst>
              <a:ext uri="{FF2B5EF4-FFF2-40B4-BE49-F238E27FC236}">
                <a16:creationId xmlns:a16="http://schemas.microsoft.com/office/drawing/2014/main" id="{0C9131D9-34CC-4AA1-9FA4-06D929025457}"/>
              </a:ext>
            </a:extLst>
          </p:cNvPr>
          <p:cNvPicPr>
            <a:picLocks noChangeAspect="1"/>
          </p:cNvPicPr>
          <p:nvPr/>
        </p:nvPicPr>
        <p:blipFill>
          <a:blip r:embed="rId3"/>
          <a:stretch>
            <a:fillRect/>
          </a:stretch>
        </p:blipFill>
        <p:spPr>
          <a:xfrm>
            <a:off x="4228869" y="2892150"/>
            <a:ext cx="4079339" cy="3262588"/>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Helpful Microorganisms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Some microorganisms play a major role in the foods we eat</a:t>
            </a:r>
          </a:p>
          <a:p>
            <a:pPr lvl="1"/>
            <a:r>
              <a:rPr lang="en-US" dirty="0"/>
              <a:t>Fermentation allows certain foods to be safely preserved and prepared</a:t>
            </a:r>
          </a:p>
          <a:p>
            <a:pPr lvl="1"/>
            <a:r>
              <a:rPr lang="en-US" dirty="0"/>
              <a:t>Three positive categories of microorganisms are:</a:t>
            </a:r>
          </a:p>
          <a:p>
            <a:pPr lvl="2"/>
            <a:r>
              <a:rPr lang="en-US" dirty="0"/>
              <a:t>Bacteria</a:t>
            </a:r>
          </a:p>
          <a:p>
            <a:pPr lvl="2"/>
            <a:r>
              <a:rPr lang="en-US" dirty="0"/>
              <a:t>Mold</a:t>
            </a:r>
          </a:p>
          <a:p>
            <a:pPr lvl="2"/>
            <a:r>
              <a:rPr lang="en-US" dirty="0"/>
              <a:t>Yeast </a:t>
            </a:r>
          </a:p>
          <a:p>
            <a:pPr lvl="1"/>
            <a:endParaRPr lang="en-US" dirty="0"/>
          </a:p>
        </p:txBody>
      </p:sp>
      <p:sp>
        <p:nvSpPr>
          <p:cNvPr id="4" name="Content Placeholder 3">
            <a:extLst>
              <a:ext uri="{FF2B5EF4-FFF2-40B4-BE49-F238E27FC236}">
                <a16:creationId xmlns:a16="http://schemas.microsoft.com/office/drawing/2014/main" id="{32B307BB-8A56-42FA-BEF8-5C94833DB029}"/>
              </a:ext>
            </a:extLst>
          </p:cNvPr>
          <p:cNvSpPr>
            <a:spLocks noGrp="1"/>
          </p:cNvSpPr>
          <p:nvPr>
            <p:ph sz="half" idx="10"/>
          </p:nvPr>
        </p:nvSpPr>
        <p:spPr/>
        <p:txBody>
          <a:bodyPr/>
          <a:lstStyle/>
          <a:p>
            <a:pPr lvl="1"/>
            <a:r>
              <a:rPr lang="en-US" dirty="0"/>
              <a:t>Some fermented foods include:</a:t>
            </a:r>
          </a:p>
          <a:p>
            <a:pPr lvl="2"/>
            <a:r>
              <a:rPr lang="en-US" dirty="0"/>
              <a:t>Buttermilk</a:t>
            </a:r>
          </a:p>
          <a:p>
            <a:pPr lvl="2"/>
            <a:r>
              <a:rPr lang="en-US" dirty="0"/>
              <a:t>Cheese</a:t>
            </a:r>
          </a:p>
          <a:p>
            <a:pPr lvl="2"/>
            <a:r>
              <a:rPr lang="en-US" dirty="0"/>
              <a:t>Chocolate </a:t>
            </a:r>
          </a:p>
          <a:p>
            <a:pPr lvl="2"/>
            <a:r>
              <a:rPr lang="en-US" dirty="0"/>
              <a:t>Coffee </a:t>
            </a:r>
          </a:p>
          <a:p>
            <a:pPr lvl="2"/>
            <a:r>
              <a:rPr lang="en-US" dirty="0"/>
              <a:t>Pickles </a:t>
            </a:r>
          </a:p>
          <a:p>
            <a:pPr lvl="2"/>
            <a:r>
              <a:rPr lang="en-US" dirty="0"/>
              <a:t>Sauerkraut </a:t>
            </a:r>
          </a:p>
          <a:p>
            <a:pPr lvl="2"/>
            <a:r>
              <a:rPr lang="en-US" dirty="0"/>
              <a:t>Tea </a:t>
            </a:r>
          </a:p>
          <a:p>
            <a:pPr lvl="2"/>
            <a:r>
              <a:rPr lang="en-US" dirty="0"/>
              <a:t>Yeast breads </a:t>
            </a:r>
          </a:p>
          <a:p>
            <a:pPr lvl="2"/>
            <a:r>
              <a:rPr lang="en-US" dirty="0"/>
              <a:t>Yogurt</a:t>
            </a:r>
          </a:p>
          <a:p>
            <a:endParaRPr lang="en-US" dirty="0"/>
          </a:p>
        </p:txBody>
      </p:sp>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True Story Behind Typhoid Mary | Dark Matters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real "Typhoid Mary" was an Irish immigrant who worked as a cook in well to do American households. Though she was connected to several outbreaks of the disease, she never fell ill herself.</a:t>
            </a:r>
          </a:p>
          <a:p>
            <a:pPr lvl="1"/>
            <a:endParaRPr lang="en-US" dirty="0"/>
          </a:p>
        </p:txBody>
      </p:sp>
      <p:pic>
        <p:nvPicPr>
          <p:cNvPr id="4" name="XE8HwwNqHG4">
            <a:extLst>
              <a:ext uri="{FF2B5EF4-FFF2-40B4-BE49-F238E27FC236}">
                <a16:creationId xmlns:a16="http://schemas.microsoft.com/office/drawing/2014/main" id="{D5A12E84-B677-4269-BBC1-530CF3B678BD}"/>
              </a:ext>
            </a:extLst>
          </p:cNvPr>
          <p:cNvPicPr>
            <a:picLocks noRot="1" noChangeAspect="1"/>
          </p:cNvPicPr>
          <p:nvPr>
            <a:videoFile r:link="rId1"/>
          </p:nvPr>
        </p:nvPicPr>
        <p:blipFill>
          <a:blip r:embed="rId4"/>
          <a:stretch>
            <a:fillRect/>
          </a:stretch>
        </p:blipFill>
        <p:spPr>
          <a:xfrm>
            <a:off x="4379080" y="3011761"/>
            <a:ext cx="3433838" cy="2945211"/>
          </a:xfrm>
          <a:prstGeom prst="rect">
            <a:avLst/>
          </a:prstGeom>
        </p:spPr>
      </p:pic>
      <p:pic>
        <p:nvPicPr>
          <p:cNvPr id="5" name="Picture 4">
            <a:extLst>
              <a:ext uri="{FF2B5EF4-FFF2-40B4-BE49-F238E27FC236}">
                <a16:creationId xmlns:a16="http://schemas.microsoft.com/office/drawing/2014/main" id="{90D9EE41-2715-4109-A7F6-8B250B5F8CA2}"/>
              </a:ext>
            </a:extLst>
          </p:cNvPr>
          <p:cNvPicPr>
            <a:picLocks noChangeAspect="1"/>
          </p:cNvPicPr>
          <p:nvPr/>
        </p:nvPicPr>
        <p:blipFill>
          <a:blip r:embed="rId5"/>
          <a:stretch>
            <a:fillRect/>
          </a:stretch>
        </p:blipFill>
        <p:spPr>
          <a:xfrm>
            <a:off x="5169327" y="5956972"/>
            <a:ext cx="1853345" cy="493819"/>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Safety</a:t>
            </a:r>
          </a:p>
        </p:txBody>
      </p:sp>
      <p:pic>
        <p:nvPicPr>
          <p:cNvPr id="4" name="Content Placeholder 3">
            <a:extLst>
              <a:ext uri="{FF2B5EF4-FFF2-40B4-BE49-F238E27FC236}">
                <a16:creationId xmlns:a16="http://schemas.microsoft.com/office/drawing/2014/main" id="{5B1C4B4D-CFCB-4C0D-B92B-8AFE68FFB686}"/>
              </a:ext>
            </a:extLst>
          </p:cNvPr>
          <p:cNvPicPr>
            <a:picLocks noGrp="1" noChangeAspect="1"/>
          </p:cNvPicPr>
          <p:nvPr>
            <p:ph sz="half" idx="1"/>
          </p:nvPr>
        </p:nvPicPr>
        <p:blipFill>
          <a:blip r:embed="rId3"/>
          <a:stretch>
            <a:fillRect/>
          </a:stretch>
        </p:blipFill>
        <p:spPr>
          <a:xfrm>
            <a:off x="3830426" y="2169147"/>
            <a:ext cx="4877223" cy="3237257"/>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Four Simple Steps</a:t>
            </a:r>
          </a:p>
        </p:txBody>
      </p:sp>
      <p:pic>
        <p:nvPicPr>
          <p:cNvPr id="4" name="Content Placeholder 3">
            <a:extLst>
              <a:ext uri="{FF2B5EF4-FFF2-40B4-BE49-F238E27FC236}">
                <a16:creationId xmlns:a16="http://schemas.microsoft.com/office/drawing/2014/main" id="{2D5736A8-A0E1-4760-A9E6-5BC49D76A9CA}"/>
              </a:ext>
            </a:extLst>
          </p:cNvPr>
          <p:cNvPicPr>
            <a:picLocks noGrp="1" noChangeAspect="1"/>
          </p:cNvPicPr>
          <p:nvPr>
            <p:ph sz="half" idx="1"/>
          </p:nvPr>
        </p:nvPicPr>
        <p:blipFill>
          <a:blip r:embed="rId3"/>
          <a:stretch>
            <a:fillRect/>
          </a:stretch>
        </p:blipFill>
        <p:spPr>
          <a:xfrm>
            <a:off x="4804228" y="2169532"/>
            <a:ext cx="3302225" cy="3399350"/>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1 - Clean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Wash hands and surfaces often</a:t>
            </a:r>
          </a:p>
          <a:p>
            <a:pPr lvl="1"/>
            <a:r>
              <a:rPr lang="en-US" dirty="0"/>
              <a:t>Bacteria can be spread throughout the kitchen and get onto hands, cutting boards, utensils, counter tops and food</a:t>
            </a:r>
          </a:p>
          <a:p>
            <a:pPr lvl="1"/>
            <a:endParaRPr lang="en-US" dirty="0"/>
          </a:p>
        </p:txBody>
      </p:sp>
      <p:pic>
        <p:nvPicPr>
          <p:cNvPr id="5" name="Picture 4">
            <a:extLst>
              <a:ext uri="{FF2B5EF4-FFF2-40B4-BE49-F238E27FC236}">
                <a16:creationId xmlns:a16="http://schemas.microsoft.com/office/drawing/2014/main" id="{9ED4121D-EC0B-4DCC-BE03-1CB575337186}"/>
              </a:ext>
            </a:extLst>
          </p:cNvPr>
          <p:cNvPicPr>
            <a:picLocks noChangeAspect="1"/>
          </p:cNvPicPr>
          <p:nvPr/>
        </p:nvPicPr>
        <p:blipFill>
          <a:blip r:embed="rId3"/>
          <a:stretch>
            <a:fillRect/>
          </a:stretch>
        </p:blipFill>
        <p:spPr>
          <a:xfrm>
            <a:off x="4455886" y="3281800"/>
            <a:ext cx="3106548" cy="2596944"/>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2 - Separate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Separate raw meats from other foods</a:t>
            </a:r>
          </a:p>
          <a:p>
            <a:pPr lvl="1"/>
            <a:r>
              <a:rPr lang="en-US" dirty="0"/>
              <a:t>Cross-contamination can occur when bacteria are spread from one food product to another</a:t>
            </a:r>
          </a:p>
          <a:p>
            <a:pPr lvl="1"/>
            <a:r>
              <a:rPr lang="en-US" dirty="0"/>
              <a:t>This is especially common when handling raw meat, poultry, seafood and eggs</a:t>
            </a:r>
          </a:p>
          <a:p>
            <a:pPr lvl="1"/>
            <a:r>
              <a:rPr lang="en-US" dirty="0"/>
              <a:t>The key is to keep these foods - and their juices - away from ready-to-eat foods</a:t>
            </a:r>
          </a:p>
          <a:p>
            <a:pPr lvl="1"/>
            <a:endParaRPr lang="en-US" dirty="0"/>
          </a:p>
        </p:txBody>
      </p:sp>
      <p:pic>
        <p:nvPicPr>
          <p:cNvPr id="4" name="Picture 3">
            <a:extLst>
              <a:ext uri="{FF2B5EF4-FFF2-40B4-BE49-F238E27FC236}">
                <a16:creationId xmlns:a16="http://schemas.microsoft.com/office/drawing/2014/main" id="{9E001B27-7B24-4973-B0D4-9901159FD7A2}"/>
              </a:ext>
            </a:extLst>
          </p:cNvPr>
          <p:cNvPicPr>
            <a:picLocks noChangeAspect="1"/>
          </p:cNvPicPr>
          <p:nvPr/>
        </p:nvPicPr>
        <p:blipFill>
          <a:blip r:embed="rId3"/>
          <a:stretch>
            <a:fillRect/>
          </a:stretch>
        </p:blipFill>
        <p:spPr>
          <a:xfrm>
            <a:off x="5486399" y="4325426"/>
            <a:ext cx="1669121" cy="2224308"/>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3 - Cook</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Cook to the right temperatures</a:t>
            </a:r>
          </a:p>
          <a:p>
            <a:pPr lvl="1"/>
            <a:r>
              <a:rPr lang="en-US" dirty="0"/>
              <a:t>Food is safely cooked when it reaches a high enough internal temperature to kill the harmful bacteria that cause illness</a:t>
            </a:r>
          </a:p>
          <a:p>
            <a:pPr lvl="1"/>
            <a:r>
              <a:rPr lang="en-US" dirty="0"/>
              <a:t>Know the “Danger Zone”</a:t>
            </a:r>
          </a:p>
          <a:p>
            <a:pPr lvl="1"/>
            <a:endParaRPr lang="en-US" dirty="0"/>
          </a:p>
        </p:txBody>
      </p:sp>
      <p:pic>
        <p:nvPicPr>
          <p:cNvPr id="4" name="Picture 3">
            <a:extLst>
              <a:ext uri="{FF2B5EF4-FFF2-40B4-BE49-F238E27FC236}">
                <a16:creationId xmlns:a16="http://schemas.microsoft.com/office/drawing/2014/main" id="{DF140D5E-68D6-4A0B-88F0-9DE71C08D570}"/>
              </a:ext>
            </a:extLst>
          </p:cNvPr>
          <p:cNvPicPr>
            <a:picLocks noChangeAspect="1"/>
          </p:cNvPicPr>
          <p:nvPr/>
        </p:nvPicPr>
        <p:blipFill>
          <a:blip r:embed="rId3"/>
          <a:stretch>
            <a:fillRect/>
          </a:stretch>
        </p:blipFill>
        <p:spPr>
          <a:xfrm>
            <a:off x="4541820" y="3672964"/>
            <a:ext cx="3453437" cy="2296168"/>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 4 - Chill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19"/>
            <a:ext cx="7895336" cy="5140037"/>
          </a:xfrm>
        </p:spPr>
        <p:txBody>
          <a:bodyPr/>
          <a:lstStyle/>
          <a:p>
            <a:pPr lvl="1"/>
            <a:r>
              <a:rPr lang="en-US" dirty="0"/>
              <a:t>Refrigerate foods promptly</a:t>
            </a:r>
          </a:p>
          <a:p>
            <a:pPr lvl="1"/>
            <a:r>
              <a:rPr lang="en-US" dirty="0"/>
              <a:t>Refrigerate foods quickly because cold temperatures slow the growth of harmful bacteria</a:t>
            </a:r>
          </a:p>
          <a:p>
            <a:pPr lvl="1"/>
            <a:r>
              <a:rPr lang="en-US" dirty="0"/>
              <a:t>Do not over-stuff the refrigerator. Cold air must circulate to help keep food safe</a:t>
            </a:r>
          </a:p>
          <a:p>
            <a:pPr lvl="1"/>
            <a:r>
              <a:rPr lang="en-US" dirty="0"/>
              <a:t>Keeping a constant refrigerator temperature of 40ºF or below is one of the most effective ways to reduce the risk of foodborne illness</a:t>
            </a:r>
          </a:p>
          <a:p>
            <a:pPr lvl="1"/>
            <a:r>
              <a:rPr lang="en-US" dirty="0"/>
              <a:t>Use an appliance thermometer to be sure the temperature is consistently 40ºF or below and the freezer temperature is 0ºF or below</a:t>
            </a:r>
          </a:p>
          <a:p>
            <a:pPr lvl="1"/>
            <a:endParaRPr lang="en-US" dirty="0"/>
          </a:p>
        </p:txBody>
      </p:sp>
      <p:pic>
        <p:nvPicPr>
          <p:cNvPr id="4" name="Picture 3">
            <a:extLst>
              <a:ext uri="{FF2B5EF4-FFF2-40B4-BE49-F238E27FC236}">
                <a16:creationId xmlns:a16="http://schemas.microsoft.com/office/drawing/2014/main" id="{97472232-87BA-43F5-A88F-36ECE8D93570}"/>
              </a:ext>
            </a:extLst>
          </p:cNvPr>
          <p:cNvPicPr>
            <a:picLocks noChangeAspect="1"/>
          </p:cNvPicPr>
          <p:nvPr/>
        </p:nvPicPr>
        <p:blipFill>
          <a:blip r:embed="rId3"/>
          <a:stretch>
            <a:fillRect/>
          </a:stretch>
        </p:blipFill>
        <p:spPr>
          <a:xfrm>
            <a:off x="8863638" y="1688932"/>
            <a:ext cx="2940243" cy="4407565"/>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Recipes for Disaster - Contaminated Carbo Load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Learn the right food safety steps as Maria does everything wrong.</a:t>
            </a:r>
          </a:p>
          <a:p>
            <a:pPr lvl="1"/>
            <a:endParaRPr lang="en-US" dirty="0"/>
          </a:p>
        </p:txBody>
      </p:sp>
      <p:pic>
        <p:nvPicPr>
          <p:cNvPr id="4" name="_WFHAZa4PMg">
            <a:extLst>
              <a:ext uri="{FF2B5EF4-FFF2-40B4-BE49-F238E27FC236}">
                <a16:creationId xmlns:a16="http://schemas.microsoft.com/office/drawing/2014/main" id="{2BDE3A63-E6F0-4120-B5C9-E5F1569B946A}"/>
              </a:ext>
            </a:extLst>
          </p:cNvPr>
          <p:cNvPicPr>
            <a:picLocks noRot="1" noChangeAspect="1"/>
          </p:cNvPicPr>
          <p:nvPr>
            <a:videoFile r:link="rId1"/>
          </p:nvPr>
        </p:nvPicPr>
        <p:blipFill>
          <a:blip r:embed="rId4"/>
          <a:stretch>
            <a:fillRect/>
          </a:stretch>
        </p:blipFill>
        <p:spPr>
          <a:xfrm>
            <a:off x="4216178" y="2286000"/>
            <a:ext cx="4096891" cy="3363686"/>
          </a:xfrm>
          <a:prstGeom prst="rect">
            <a:avLst/>
          </a:prstGeom>
        </p:spPr>
      </p:pic>
      <p:pic>
        <p:nvPicPr>
          <p:cNvPr id="5" name="Picture 4">
            <a:extLst>
              <a:ext uri="{FF2B5EF4-FFF2-40B4-BE49-F238E27FC236}">
                <a16:creationId xmlns:a16="http://schemas.microsoft.com/office/drawing/2014/main" id="{51263602-C5E6-4C36-AAD5-FF9766C5E8E6}"/>
              </a:ext>
            </a:extLst>
          </p:cNvPr>
          <p:cNvPicPr>
            <a:picLocks noChangeAspect="1"/>
          </p:cNvPicPr>
          <p:nvPr/>
        </p:nvPicPr>
        <p:blipFill>
          <a:blip r:embed="rId5"/>
          <a:stretch>
            <a:fillRect/>
          </a:stretch>
        </p:blipFill>
        <p:spPr>
          <a:xfrm>
            <a:off x="5313564" y="5660919"/>
            <a:ext cx="1902117" cy="493819"/>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F540B0FC-F295-49A6-B37E-AF47D3ADE625}"/>
              </a:ext>
            </a:extLst>
          </p:cNvPr>
          <p:cNvPicPr>
            <a:picLocks noGrp="1" noChangeAspect="1"/>
          </p:cNvPicPr>
          <p:nvPr>
            <p:ph sz="half" idx="1"/>
          </p:nvPr>
        </p:nvPicPr>
        <p:blipFill>
          <a:blip r:embed="rId2"/>
          <a:stretch>
            <a:fillRect/>
          </a:stretch>
        </p:blipFill>
        <p:spPr>
          <a:xfrm>
            <a:off x="5254373" y="2135463"/>
            <a:ext cx="2682472" cy="3493311"/>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Guidebook:</a:t>
            </a:r>
          </a:p>
          <a:p>
            <a:pPr lvl="2"/>
            <a:r>
              <a:rPr lang="en-US" sz="2000" dirty="0"/>
              <a:t>Food Safety A to Z Reference Guide</a:t>
            </a:r>
          </a:p>
          <a:p>
            <a:pPr lvl="2"/>
            <a:r>
              <a:rPr lang="en-US" sz="2000" dirty="0"/>
              <a:t>A treasure trove of scientific and comprehensive food safety information in one user-friendly, alphabetical format</a:t>
            </a:r>
          </a:p>
          <a:p>
            <a:pPr lvl="2"/>
            <a:r>
              <a:rPr lang="en-US" sz="2000" dirty="0"/>
              <a:t>http://www.fda.gov/Food/FoodScienceResearch/ToolsMaterials/ucm216150.htm</a:t>
            </a:r>
          </a:p>
          <a:p>
            <a:pPr lvl="1"/>
            <a:r>
              <a:rPr lang="en-US" sz="2000" dirty="0"/>
              <a:t>Images:</a:t>
            </a:r>
          </a:p>
          <a:p>
            <a:pPr lvl="2"/>
            <a:r>
              <a:rPr lang="en-US" sz="2000" dirty="0"/>
              <a:t>Fight Bac! Four Steps color logo http://www.fightbac.org/ (Slide 14)</a:t>
            </a:r>
          </a:p>
          <a:p>
            <a:pPr lvl="2"/>
            <a:r>
              <a:rPr lang="en-US" sz="2000" dirty="0"/>
              <a:t>Microsoft Office Clip Art: Used with permission from Microsoft™. (Slides 1, 3, 4, 5, 6, 10, 13, 20)</a:t>
            </a:r>
          </a:p>
          <a:p>
            <a:pPr lvl="2"/>
            <a:r>
              <a:rPr lang="en-US" sz="2000" dirty="0"/>
              <a:t>Shutterstock™ images. Photos obtained with subscription. (Slides 9, 15, 16, 17, 18)</a:t>
            </a:r>
          </a:p>
          <a:p>
            <a:pPr lvl="1"/>
            <a:r>
              <a:rPr lang="en-US" sz="2000" dirty="0"/>
              <a:t>Textbook(s):</a:t>
            </a:r>
          </a:p>
          <a:p>
            <a:pPr lvl="2"/>
            <a:r>
              <a:rPr lang="en-US" sz="2000" dirty="0" err="1"/>
              <a:t>Mehas</a:t>
            </a:r>
            <a:r>
              <a:rPr lang="en-US" sz="2000" dirty="0"/>
              <a:t>, K. Y., &amp; Rodgers, S. L. (2002). Food science: The biochemistry of food and nutrition. New York, NY: Glencoe/McGraw-Hill.</a:t>
            </a:r>
          </a:p>
          <a:p>
            <a:pPr lvl="2"/>
            <a:r>
              <a:rPr lang="en-US" sz="2000" dirty="0"/>
              <a:t>Ward, J. D., &amp; Ward, L. T. (2013). Principles of food science. Tinley Park, IL: </a:t>
            </a:r>
            <a:r>
              <a:rPr lang="en-US" sz="2000" dirty="0" err="1"/>
              <a:t>Goodheart</a:t>
            </a:r>
            <a:r>
              <a:rPr lang="en-US" sz="2000" dirty="0"/>
              <a:t>-Willcox Company.</a:t>
            </a:r>
          </a:p>
        </p:txBody>
      </p:sp>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Website(s):</a:t>
            </a:r>
          </a:p>
          <a:p>
            <a:pPr lvl="2"/>
            <a:r>
              <a:rPr lang="en-US" sz="2000" dirty="0"/>
              <a:t>Bad Bug Book (Second Edition)</a:t>
            </a:r>
          </a:p>
          <a:p>
            <a:pPr lvl="2"/>
            <a:r>
              <a:rPr lang="en-US" sz="2000" dirty="0"/>
              <a:t>Foodborne Pathogenic Microorganisms and Natural Toxins Handbook</a:t>
            </a:r>
          </a:p>
          <a:p>
            <a:pPr lvl="2"/>
            <a:r>
              <a:rPr lang="en-US" sz="2000" dirty="0"/>
              <a:t>The Bad Bug Book 2nd Edition, released in 2012, provides current information about the major known agents that cause foodborne illness.</a:t>
            </a:r>
          </a:p>
          <a:p>
            <a:pPr lvl="2"/>
            <a:r>
              <a:rPr lang="en-US" sz="2000" dirty="0"/>
              <a:t>http://www.fda.gov/Food/FoodborneIllnessContaminants/CausesOfIllnessBadBugBook/default.htm</a:t>
            </a:r>
          </a:p>
          <a:p>
            <a:pPr lvl="2"/>
            <a:r>
              <a:rPr lang="en-US" sz="2000" dirty="0"/>
              <a:t>Fightbac.org</a:t>
            </a:r>
          </a:p>
          <a:p>
            <a:pPr lvl="2"/>
            <a:r>
              <a:rPr lang="en-US" sz="2000" dirty="0"/>
              <a:t> The Partnership for Food Safety Education’s mission is to end illness and death from foodborne infection in the United States</a:t>
            </a:r>
          </a:p>
          <a:p>
            <a:pPr lvl="2"/>
            <a:r>
              <a:rPr lang="en-US" sz="2000" dirty="0">
                <a:hlinkClick r:id="rId2"/>
              </a:rPr>
              <a:t>http://www.fightbac.org/</a:t>
            </a:r>
            <a:endParaRPr lang="en-US" sz="2000" dirty="0"/>
          </a:p>
          <a:p>
            <a:pPr lvl="2"/>
            <a:r>
              <a:rPr lang="en-US" sz="2000" dirty="0"/>
              <a:t>Foodsafety.gov</a:t>
            </a:r>
          </a:p>
          <a:p>
            <a:pPr lvl="2"/>
            <a:r>
              <a:rPr lang="en-US" sz="2000" dirty="0"/>
              <a:t>The gateway to food safety information provided by government agencies.</a:t>
            </a:r>
          </a:p>
          <a:p>
            <a:pPr lvl="2"/>
            <a:r>
              <a:rPr lang="en-US" sz="2000" dirty="0"/>
              <a:t>http://www.foodsafety.gov/</a:t>
            </a:r>
          </a:p>
          <a:p>
            <a:pPr lvl="1"/>
            <a:endParaRPr lang="en-US" dirty="0"/>
          </a:p>
          <a:p>
            <a:pPr lvl="1"/>
            <a:endParaRPr lang="en-US" dirty="0"/>
          </a:p>
        </p:txBody>
      </p:sp>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2000" dirty="0"/>
              <a:t>Recipes for Disaster – Contaminated Carbo Load</a:t>
            </a:r>
            <a:br>
              <a:rPr lang="en-US" sz="2000" dirty="0"/>
            </a:br>
            <a:r>
              <a:rPr lang="en-US" sz="2000" dirty="0"/>
              <a:t>Learn the right food safety steps as Maria does everything wrong.</a:t>
            </a:r>
            <a:br>
              <a:rPr lang="en-US" sz="2000" dirty="0"/>
            </a:br>
            <a:r>
              <a:rPr lang="en-US" sz="2000" dirty="0"/>
              <a:t>https://www.youtube.com/watch?v=_WFHAZa4PMg</a:t>
            </a:r>
          </a:p>
          <a:p>
            <a:pPr lvl="2"/>
            <a:r>
              <a:rPr lang="en-US" sz="2000" dirty="0"/>
              <a:t>True Story Behind Typhoid Mary | Dark Matters </a:t>
            </a:r>
            <a:br>
              <a:rPr lang="en-US" sz="2000" dirty="0"/>
            </a:br>
            <a:r>
              <a:rPr lang="en-US" sz="2000" dirty="0"/>
              <a:t>The real “Typhoid Mary” was an Irish immigrant who worked as a cook in well to do American households. Though she was connected to several outbreaks of the disease, she never fell ill herself.</a:t>
            </a:r>
            <a:br>
              <a:rPr lang="en-US" sz="2000" dirty="0"/>
            </a:br>
            <a:r>
              <a:rPr lang="en-US" sz="2000" dirty="0"/>
              <a:t>http://youtu.be/XE8HwwNqHG4</a:t>
            </a:r>
          </a:p>
          <a:p>
            <a:pPr lvl="1"/>
            <a:endParaRPr lang="en-US" dirty="0"/>
          </a:p>
        </p:txBody>
      </p:sp>
    </p:spTree>
    <p:extLst>
      <p:ext uri="{BB962C8B-B14F-4D97-AF65-F5344CB8AC3E}">
        <p14:creationId xmlns:p14="http://schemas.microsoft.com/office/powerpoint/2010/main" val="185443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Foodborne Illness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Each year, 1 in 6 Americans (or 48 million people) gets sick from and 3,000 die of foodborne diseases</a:t>
            </a:r>
          </a:p>
          <a:p>
            <a:pPr lvl="1"/>
            <a:r>
              <a:rPr lang="en-US" dirty="0"/>
              <a:t>Reducing foodborne illness by just 10% would keep 5 million Americans from getting sick each year</a:t>
            </a:r>
          </a:p>
          <a:p>
            <a:pPr lvl="1"/>
            <a:endParaRPr lang="en-US" dirty="0"/>
          </a:p>
        </p:txBody>
      </p:sp>
      <p:pic>
        <p:nvPicPr>
          <p:cNvPr id="4" name="Picture 3">
            <a:extLst>
              <a:ext uri="{FF2B5EF4-FFF2-40B4-BE49-F238E27FC236}">
                <a16:creationId xmlns:a16="http://schemas.microsoft.com/office/drawing/2014/main" id="{D630C91B-3254-4456-9829-BCE8E01B6AEC}"/>
              </a:ext>
            </a:extLst>
          </p:cNvPr>
          <p:cNvPicPr>
            <a:picLocks noChangeAspect="1"/>
          </p:cNvPicPr>
          <p:nvPr/>
        </p:nvPicPr>
        <p:blipFill>
          <a:blip r:embed="rId3"/>
          <a:stretch>
            <a:fillRect/>
          </a:stretch>
        </p:blipFill>
        <p:spPr>
          <a:xfrm>
            <a:off x="5101981" y="3581294"/>
            <a:ext cx="2438611" cy="2438611"/>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Microorganisms</a:t>
            </a:r>
          </a:p>
        </p:txBody>
      </p:sp>
      <p:pic>
        <p:nvPicPr>
          <p:cNvPr id="4" name="Content Placeholder 3">
            <a:extLst>
              <a:ext uri="{FF2B5EF4-FFF2-40B4-BE49-F238E27FC236}">
                <a16:creationId xmlns:a16="http://schemas.microsoft.com/office/drawing/2014/main" id="{A18A530E-D867-42E1-8EEE-875FB9F885B5}"/>
              </a:ext>
            </a:extLst>
          </p:cNvPr>
          <p:cNvPicPr>
            <a:picLocks noGrp="1" noChangeAspect="1"/>
          </p:cNvPicPr>
          <p:nvPr>
            <p:ph sz="half" idx="1"/>
          </p:nvPr>
        </p:nvPicPr>
        <p:blipFill>
          <a:blip r:embed="rId3"/>
          <a:stretch>
            <a:fillRect/>
          </a:stretch>
        </p:blipFill>
        <p:spPr>
          <a:xfrm>
            <a:off x="4608286" y="2079128"/>
            <a:ext cx="3362590" cy="366783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are Microorganisms?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microscopic life form that cannot be seen with the naked eye</a:t>
            </a:r>
          </a:p>
          <a:p>
            <a:pPr lvl="1"/>
            <a:endParaRPr lang="en-US" dirty="0"/>
          </a:p>
        </p:txBody>
      </p:sp>
      <p:pic>
        <p:nvPicPr>
          <p:cNvPr id="4" name="Picture 3">
            <a:extLst>
              <a:ext uri="{FF2B5EF4-FFF2-40B4-BE49-F238E27FC236}">
                <a16:creationId xmlns:a16="http://schemas.microsoft.com/office/drawing/2014/main" id="{EC2DEFC1-7DF3-48E9-9421-D62A8B94D177}"/>
              </a:ext>
            </a:extLst>
          </p:cNvPr>
          <p:cNvPicPr>
            <a:picLocks noChangeAspect="1"/>
          </p:cNvPicPr>
          <p:nvPr/>
        </p:nvPicPr>
        <p:blipFill>
          <a:blip r:embed="rId3"/>
          <a:stretch>
            <a:fillRect/>
          </a:stretch>
        </p:blipFill>
        <p:spPr>
          <a:xfrm>
            <a:off x="4343248" y="2343906"/>
            <a:ext cx="3505504" cy="350550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Safety Concern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 can become contaminated with harmful foodborne microorganisms from:</a:t>
            </a:r>
          </a:p>
          <a:p>
            <a:pPr lvl="1"/>
            <a:r>
              <a:rPr lang="en-US" dirty="0"/>
              <a:t>Animals</a:t>
            </a:r>
          </a:p>
          <a:p>
            <a:pPr lvl="1"/>
            <a:r>
              <a:rPr lang="en-US" dirty="0"/>
              <a:t>Humans</a:t>
            </a:r>
          </a:p>
          <a:p>
            <a:pPr lvl="1"/>
            <a:r>
              <a:rPr lang="en-US" dirty="0"/>
              <a:t>Soil</a:t>
            </a:r>
          </a:p>
          <a:p>
            <a:pPr lvl="1"/>
            <a:r>
              <a:rPr lang="en-US" dirty="0"/>
              <a:t>Water</a:t>
            </a:r>
          </a:p>
          <a:p>
            <a:pPr lvl="1"/>
            <a:endParaRPr lang="en-US" dirty="0"/>
          </a:p>
        </p:txBody>
      </p:sp>
      <p:pic>
        <p:nvPicPr>
          <p:cNvPr id="4" name="Picture 3">
            <a:extLst>
              <a:ext uri="{FF2B5EF4-FFF2-40B4-BE49-F238E27FC236}">
                <a16:creationId xmlns:a16="http://schemas.microsoft.com/office/drawing/2014/main" id="{3BFF651F-8B56-4208-AB9D-0EFC858054E4}"/>
              </a:ext>
            </a:extLst>
          </p:cNvPr>
          <p:cNvPicPr>
            <a:picLocks noChangeAspect="1"/>
          </p:cNvPicPr>
          <p:nvPr/>
        </p:nvPicPr>
        <p:blipFill>
          <a:blip r:embed="rId3"/>
          <a:stretch>
            <a:fillRect/>
          </a:stretch>
        </p:blipFill>
        <p:spPr>
          <a:xfrm>
            <a:off x="4513951" y="3189797"/>
            <a:ext cx="3164098" cy="2914141"/>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Infection</a:t>
            </a:r>
          </a:p>
        </p:txBody>
      </p:sp>
      <p:sp>
        <p:nvSpPr>
          <p:cNvPr id="4" name="Content Placeholder 3">
            <a:extLst>
              <a:ext uri="{FF2B5EF4-FFF2-40B4-BE49-F238E27FC236}">
                <a16:creationId xmlns:a16="http://schemas.microsoft.com/office/drawing/2014/main" id="{564EEC89-8C6D-49CC-91B5-5D304BDD5B8B}"/>
              </a:ext>
            </a:extLst>
          </p:cNvPr>
          <p:cNvSpPr>
            <a:spLocks noGrp="1"/>
          </p:cNvSpPr>
          <p:nvPr>
            <p:ph sz="half" idx="1"/>
          </p:nvPr>
        </p:nvSpPr>
        <p:spPr/>
        <p:txBody>
          <a:bodyPr/>
          <a:lstStyle/>
          <a:p>
            <a:pPr lvl="1"/>
            <a:r>
              <a:rPr lang="en-US" dirty="0"/>
              <a:t>A form of food poisoning caused by ingestion of foods contaminated with living, pathogenic microorganisms</a:t>
            </a:r>
          </a:p>
          <a:p>
            <a:pPr lvl="1"/>
            <a:r>
              <a:rPr lang="en-US" dirty="0"/>
              <a:t>May be caused by:</a:t>
            </a:r>
          </a:p>
          <a:p>
            <a:pPr lvl="2"/>
            <a:r>
              <a:rPr lang="en-US" dirty="0"/>
              <a:t>Bacteria</a:t>
            </a:r>
          </a:p>
          <a:p>
            <a:pPr lvl="2"/>
            <a:r>
              <a:rPr lang="en-US" dirty="0"/>
              <a:t>Parasites</a:t>
            </a:r>
          </a:p>
          <a:p>
            <a:pPr lvl="2"/>
            <a:r>
              <a:rPr lang="en-US" dirty="0"/>
              <a:t>Viruses </a:t>
            </a:r>
          </a:p>
          <a:p>
            <a:endParaRPr lang="en-US" dirty="0"/>
          </a:p>
        </p:txBody>
      </p:sp>
      <p:sp>
        <p:nvSpPr>
          <p:cNvPr id="5" name="Content Placeholder 4">
            <a:extLst>
              <a:ext uri="{FF2B5EF4-FFF2-40B4-BE49-F238E27FC236}">
                <a16:creationId xmlns:a16="http://schemas.microsoft.com/office/drawing/2014/main" id="{9BDC04D9-801A-4775-8C90-1807878DB1AC}"/>
              </a:ext>
            </a:extLst>
          </p:cNvPr>
          <p:cNvSpPr>
            <a:spLocks noGrp="1"/>
          </p:cNvSpPr>
          <p:nvPr>
            <p:ph sz="half" idx="10"/>
          </p:nvPr>
        </p:nvSpPr>
        <p:spPr/>
        <p:txBody>
          <a:bodyPr/>
          <a:lstStyle/>
          <a:p>
            <a:pPr lvl="1"/>
            <a:r>
              <a:rPr lang="en-US" dirty="0"/>
              <a:t>Most common:</a:t>
            </a:r>
          </a:p>
          <a:p>
            <a:pPr lvl="2"/>
            <a:r>
              <a:rPr lang="en-US" dirty="0"/>
              <a:t>Hepatitis A</a:t>
            </a:r>
          </a:p>
          <a:p>
            <a:pPr lvl="2"/>
            <a:r>
              <a:rPr lang="en-US" dirty="0"/>
              <a:t>Listeria monocytogenes</a:t>
            </a:r>
          </a:p>
          <a:p>
            <a:pPr lvl="2"/>
            <a:r>
              <a:rPr lang="en-US" dirty="0"/>
              <a:t>Norwalk Virus</a:t>
            </a:r>
          </a:p>
          <a:p>
            <a:pPr lvl="2"/>
            <a:r>
              <a:rPr lang="en-US" dirty="0"/>
              <a:t>Rotavirus</a:t>
            </a:r>
          </a:p>
          <a:p>
            <a:pPr lvl="2"/>
            <a:r>
              <a:rPr lang="en-US" dirty="0"/>
              <a:t>Salmonella</a:t>
            </a:r>
          </a:p>
          <a:p>
            <a:endParaRPr lang="en-US" dirty="0"/>
          </a:p>
        </p:txBody>
      </p:sp>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Food Intoxication </a:t>
            </a:r>
          </a:p>
        </p:txBody>
      </p:sp>
      <p:sp>
        <p:nvSpPr>
          <p:cNvPr id="4" name="Content Placeholder 3">
            <a:extLst>
              <a:ext uri="{FF2B5EF4-FFF2-40B4-BE49-F238E27FC236}">
                <a16:creationId xmlns:a16="http://schemas.microsoft.com/office/drawing/2014/main" id="{61948803-C88E-41AA-BA9B-5CC94E267DBF}"/>
              </a:ext>
            </a:extLst>
          </p:cNvPr>
          <p:cNvSpPr>
            <a:spLocks noGrp="1"/>
          </p:cNvSpPr>
          <p:nvPr>
            <p:ph sz="half" idx="1"/>
          </p:nvPr>
        </p:nvSpPr>
        <p:spPr/>
        <p:txBody>
          <a:bodyPr/>
          <a:lstStyle/>
          <a:p>
            <a:pPr lvl="1"/>
            <a:r>
              <a:rPr lang="en-US" dirty="0"/>
              <a:t>A form of food poisoning caused by the ingestion of microbial toxins produced in foods prior to consumption.</a:t>
            </a:r>
          </a:p>
          <a:p>
            <a:pPr lvl="1"/>
            <a:r>
              <a:rPr lang="en-US" dirty="0"/>
              <a:t>Living microorganisms do not have to be present</a:t>
            </a:r>
          </a:p>
          <a:p>
            <a:endParaRPr lang="en-US" dirty="0"/>
          </a:p>
        </p:txBody>
      </p:sp>
      <p:sp>
        <p:nvSpPr>
          <p:cNvPr id="5" name="Content Placeholder 4">
            <a:extLst>
              <a:ext uri="{FF2B5EF4-FFF2-40B4-BE49-F238E27FC236}">
                <a16:creationId xmlns:a16="http://schemas.microsoft.com/office/drawing/2014/main" id="{3E6B235C-6159-4F02-AA6B-102ABB7F90DC}"/>
              </a:ext>
            </a:extLst>
          </p:cNvPr>
          <p:cNvSpPr>
            <a:spLocks noGrp="1"/>
          </p:cNvSpPr>
          <p:nvPr>
            <p:ph sz="half" idx="10"/>
          </p:nvPr>
        </p:nvSpPr>
        <p:spPr/>
        <p:txBody>
          <a:bodyPr/>
          <a:lstStyle/>
          <a:p>
            <a:pPr lvl="1"/>
            <a:r>
              <a:rPr lang="en-US" dirty="0"/>
              <a:t>Most common:</a:t>
            </a:r>
          </a:p>
          <a:p>
            <a:pPr lvl="2"/>
            <a:r>
              <a:rPr lang="en-US" dirty="0"/>
              <a:t>Clostridium botulinum</a:t>
            </a:r>
          </a:p>
          <a:p>
            <a:pPr lvl="2"/>
            <a:r>
              <a:rPr lang="en-US" dirty="0"/>
              <a:t>Clostridium perfringens</a:t>
            </a:r>
          </a:p>
          <a:p>
            <a:pPr lvl="2"/>
            <a:r>
              <a:rPr lang="en-US" dirty="0"/>
              <a:t>Staphylococcus aureus</a:t>
            </a:r>
          </a:p>
          <a:p>
            <a:endParaRPr lang="en-US" dirty="0"/>
          </a:p>
        </p:txBody>
      </p:sp>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Long Term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Brain and nerve damage</a:t>
            </a:r>
          </a:p>
          <a:p>
            <a:pPr lvl="1"/>
            <a:r>
              <a:rPr lang="en-US" dirty="0"/>
              <a:t>Chronic arthritis</a:t>
            </a:r>
          </a:p>
          <a:p>
            <a:pPr lvl="1"/>
            <a:r>
              <a:rPr lang="en-US" dirty="0"/>
              <a:t>Death</a:t>
            </a:r>
          </a:p>
          <a:p>
            <a:pPr lvl="1"/>
            <a:r>
              <a:rPr lang="en-US" dirty="0"/>
              <a:t>Kidney failure</a:t>
            </a:r>
          </a:p>
          <a:p>
            <a:pPr lvl="1"/>
            <a:endParaRPr lang="en-US" dirty="0"/>
          </a:p>
        </p:txBody>
      </p:sp>
      <p:pic>
        <p:nvPicPr>
          <p:cNvPr id="4" name="Picture 3">
            <a:extLst>
              <a:ext uri="{FF2B5EF4-FFF2-40B4-BE49-F238E27FC236}">
                <a16:creationId xmlns:a16="http://schemas.microsoft.com/office/drawing/2014/main" id="{96FE63AB-1741-4CDB-B14E-17203E36C5AF}"/>
              </a:ext>
            </a:extLst>
          </p:cNvPr>
          <p:cNvPicPr>
            <a:picLocks noChangeAspect="1"/>
          </p:cNvPicPr>
          <p:nvPr/>
        </p:nvPicPr>
        <p:blipFill>
          <a:blip r:embed="rId3"/>
          <a:stretch>
            <a:fillRect/>
          </a:stretch>
        </p:blipFill>
        <p:spPr>
          <a:xfrm>
            <a:off x="4557485" y="3053270"/>
            <a:ext cx="3556058" cy="2848546"/>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purl.org/dc/elements/1.1/"/>
    <ds:schemaRef ds:uri="http://www.w3.org/XML/1998/namespace"/>
    <ds:schemaRef ds:uri="http://schemas.microsoft.com/office/2006/documentManagement/types"/>
    <ds:schemaRef ds:uri="05d88611-e516-4d1a-b12e-39107e78b3d0"/>
    <ds:schemaRef ds:uri="http://purl.org/dc/dcmitype/"/>
    <ds:schemaRef ds:uri="56ea17bb-c96d-4826-b465-01eec0dd23dd"/>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315</TotalTime>
  <Words>2179</Words>
  <Application>Microsoft Office PowerPoint</Application>
  <PresentationFormat>Widescreen</PresentationFormat>
  <Paragraphs>218</Paragraphs>
  <Slides>23</Slides>
  <Notes>17</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Foodborne Illness</vt:lpstr>
      <vt:lpstr>Microorganisms</vt:lpstr>
      <vt:lpstr>What are Microorganisms?</vt:lpstr>
      <vt:lpstr>Food Safety Concern</vt:lpstr>
      <vt:lpstr>Food Infection</vt:lpstr>
      <vt:lpstr>Food Intoxication </vt:lpstr>
      <vt:lpstr>Long Term Effects</vt:lpstr>
      <vt:lpstr>Who’s at Risk?</vt:lpstr>
      <vt:lpstr>Helpful Microorganisms</vt:lpstr>
      <vt:lpstr>True Story Behind Typhoid Mary | Dark Matters </vt:lpstr>
      <vt:lpstr>Food Safety</vt:lpstr>
      <vt:lpstr>Four Simple Steps</vt:lpstr>
      <vt:lpstr>Step 1 - Clean</vt:lpstr>
      <vt:lpstr>Step 2 - Separate</vt:lpstr>
      <vt:lpstr>Step 3 - Cook</vt:lpstr>
      <vt:lpstr>Step 4 - Chill</vt:lpstr>
      <vt:lpstr>Recipes for Disaster - Contaminated Carbo Load</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10</cp:revision>
  <cp:lastPrinted>2017-07-07T16:17:37Z</cp:lastPrinted>
  <dcterms:created xsi:type="dcterms:W3CDTF">2017-07-11T23:58:30Z</dcterms:created>
  <dcterms:modified xsi:type="dcterms:W3CDTF">2017-11-30T20:29:24Z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