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handoutMasterIdLst>
    <p:handoutMasterId r:id="rId3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5" r:id="rId29"/>
    <p:sldId id="346"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4727" autoAdjust="0"/>
  </p:normalViewPr>
  <p:slideViewPr>
    <p:cSldViewPr snapToGrid="0">
      <p:cViewPr varScale="1">
        <p:scale>
          <a:sx n="30" d="100"/>
          <a:sy n="30" d="100"/>
        </p:scale>
        <p:origin x="1738" y="29"/>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Electrical Hazards </a:t>
            </a:r>
          </a:p>
          <a:p>
            <a:r>
              <a:rPr lang="en-US" sz="1200" b="0" i="0" u="none" strike="noStrike" kern="1200" baseline="0" dirty="0">
                <a:solidFill>
                  <a:schemeClr val="tx1"/>
                </a:solidFill>
                <a:latin typeface="+mn-lt"/>
                <a:ea typeface="+mn-ea"/>
                <a:cs typeface="+mn-cs"/>
              </a:rPr>
              <a:t>• Workers in restaurants are exposed to shocks and electrical hazards from: Worn electric cords or improperly used or damaged extension cords </a:t>
            </a:r>
          </a:p>
          <a:p>
            <a:r>
              <a:rPr lang="en-US" sz="1200" b="0" i="0" u="none" strike="noStrike" kern="1200" baseline="0" dirty="0">
                <a:solidFill>
                  <a:schemeClr val="tx1"/>
                </a:solidFill>
                <a:latin typeface="+mn-lt"/>
                <a:ea typeface="+mn-ea"/>
                <a:cs typeface="+mn-cs"/>
              </a:rPr>
              <a:t>• Improperly wired or ungrounded outlets </a:t>
            </a:r>
          </a:p>
          <a:p>
            <a:r>
              <a:rPr lang="en-US" sz="1200" b="0" i="0" u="none" strike="noStrike" kern="1200" baseline="0" dirty="0">
                <a:solidFill>
                  <a:schemeClr val="tx1"/>
                </a:solidFill>
                <a:latin typeface="+mn-lt"/>
                <a:ea typeface="+mn-ea"/>
                <a:cs typeface="+mn-cs"/>
              </a:rPr>
              <a:t>• Faulty equipment and wiring </a:t>
            </a:r>
          </a:p>
          <a:p>
            <a:r>
              <a:rPr lang="en-US" sz="1200" b="0" i="0" u="none" strike="noStrike" kern="1200" baseline="0" dirty="0">
                <a:solidFill>
                  <a:schemeClr val="tx1"/>
                </a:solidFill>
                <a:latin typeface="+mn-lt"/>
                <a:ea typeface="+mn-ea"/>
                <a:cs typeface="+mn-cs"/>
              </a:rPr>
              <a:t>• Damaged receptacles and connectors </a:t>
            </a:r>
          </a:p>
          <a:p>
            <a:r>
              <a:rPr lang="en-US" sz="1200" b="0" i="0" u="none" strike="noStrike" kern="1200" baseline="0" dirty="0">
                <a:solidFill>
                  <a:schemeClr val="tx1"/>
                </a:solidFill>
                <a:latin typeface="+mn-lt"/>
                <a:ea typeface="+mn-ea"/>
                <a:cs typeface="+mn-cs"/>
              </a:rPr>
              <a:t>• Wet clean-up processes </a:t>
            </a:r>
          </a:p>
          <a:p>
            <a:r>
              <a:rPr lang="en-US" sz="1200" b="0" i="0" u="none" strike="noStrike" kern="1200" baseline="0" dirty="0">
                <a:solidFill>
                  <a:schemeClr val="tx1"/>
                </a:solidFill>
                <a:latin typeface="+mn-lt"/>
                <a:ea typeface="+mn-ea"/>
                <a:cs typeface="+mn-cs"/>
              </a:rPr>
              <a:t>• Unsafe work practices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Fire Hazards </a:t>
            </a:r>
          </a:p>
          <a:p>
            <a:r>
              <a:rPr lang="en-US" sz="1200" b="0" i="0" u="none" strike="noStrike" kern="1200" baseline="0" dirty="0">
                <a:solidFill>
                  <a:schemeClr val="tx1"/>
                </a:solidFill>
                <a:latin typeface="+mn-lt"/>
                <a:ea typeface="+mn-ea"/>
                <a:cs typeface="+mn-cs"/>
              </a:rPr>
              <a:t>• Employee exposure to fire and fire hazards in restaurant work from: </a:t>
            </a:r>
          </a:p>
          <a:p>
            <a:r>
              <a:rPr lang="en-US" sz="1200" b="0" i="0" u="none" strike="noStrike" kern="1200" baseline="0" dirty="0">
                <a:solidFill>
                  <a:schemeClr val="tx1"/>
                </a:solidFill>
                <a:latin typeface="+mn-lt"/>
                <a:ea typeface="+mn-ea"/>
                <a:cs typeface="+mn-cs"/>
              </a:rPr>
              <a:t>• Poor housekeeping </a:t>
            </a:r>
          </a:p>
          <a:p>
            <a:r>
              <a:rPr lang="en-US" sz="1200" b="0" i="0" u="none" strike="noStrike" kern="1200" baseline="0" dirty="0">
                <a:solidFill>
                  <a:schemeClr val="tx1"/>
                </a:solidFill>
                <a:latin typeface="+mn-lt"/>
                <a:ea typeface="+mn-ea"/>
                <a:cs typeface="+mn-cs"/>
              </a:rPr>
              <a:t>• Un-emptied grease traps (possible grease fires) </a:t>
            </a:r>
          </a:p>
          <a:p>
            <a:r>
              <a:rPr lang="en-US" sz="1200" b="0" i="0" u="none" strike="noStrike" kern="1200" baseline="0" dirty="0">
                <a:solidFill>
                  <a:schemeClr val="tx1"/>
                </a:solidFill>
                <a:latin typeface="+mn-lt"/>
                <a:ea typeface="+mn-ea"/>
                <a:cs typeface="+mn-cs"/>
              </a:rPr>
              <a:t>• Dirty ducts (possible flue fires) </a:t>
            </a:r>
          </a:p>
          <a:p>
            <a:r>
              <a:rPr lang="en-US" sz="1200" b="0" i="0" u="none" strike="noStrike" kern="1200" baseline="0" dirty="0">
                <a:solidFill>
                  <a:schemeClr val="tx1"/>
                </a:solidFill>
                <a:latin typeface="+mn-lt"/>
                <a:ea typeface="+mn-ea"/>
                <a:cs typeface="+mn-cs"/>
              </a:rPr>
              <a:t>• Improper storage of flammable items </a:t>
            </a:r>
          </a:p>
          <a:p>
            <a:r>
              <a:rPr lang="en-US" sz="1200" b="0" i="0" u="none" strike="noStrike" kern="1200" baseline="0" dirty="0">
                <a:solidFill>
                  <a:schemeClr val="tx1"/>
                </a:solidFill>
                <a:latin typeface="+mn-lt"/>
                <a:ea typeface="+mn-ea"/>
                <a:cs typeface="+mn-cs"/>
              </a:rPr>
              <a:t>• Faulty or frayed electrical cords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Slips/Trips/Falls </a:t>
            </a:r>
          </a:p>
          <a:p>
            <a:r>
              <a:rPr lang="en-US" sz="1200" b="0" i="0" u="none" strike="noStrike" kern="1200" baseline="0" dirty="0">
                <a:solidFill>
                  <a:schemeClr val="tx1"/>
                </a:solidFill>
                <a:latin typeface="+mn-lt"/>
                <a:ea typeface="+mn-ea"/>
                <a:cs typeface="+mn-cs"/>
              </a:rPr>
              <a:t>• Employee exposure to wet floors or spills and clutter that can lead to slips/trips/falls and other possible injuries.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New Workers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Young workers are often inexperienced workers and may be at higher risk for work injuries because of their lack of experience. </a:t>
            </a:r>
          </a:p>
          <a:p>
            <a:r>
              <a:rPr lang="en-US" sz="1200" b="0" i="0" u="none" strike="noStrike" kern="1200" baseline="0" dirty="0">
                <a:solidFill>
                  <a:schemeClr val="tx1"/>
                </a:solidFill>
                <a:latin typeface="+mn-lt"/>
                <a:ea typeface="+mn-ea"/>
                <a:cs typeface="+mn-cs"/>
              </a:rPr>
              <a:t>• Young workers are reluctant to ask questions or make demands, and may assume tasks for which they are either unprepared or incapable of performing safely. </a:t>
            </a:r>
          </a:p>
          <a:p>
            <a:r>
              <a:rPr lang="en-US" sz="1200" b="0" i="0" u="none" strike="noStrike" kern="1200" baseline="0" dirty="0">
                <a:solidFill>
                  <a:schemeClr val="tx1"/>
                </a:solidFill>
                <a:latin typeface="+mn-lt"/>
                <a:ea typeface="+mn-ea"/>
                <a:cs typeface="+mn-cs"/>
              </a:rPr>
              <a:t>Click on hyperlink OSHA Training – Slips, Trips &amp; Falls Safety DEMO to view short video. </a:t>
            </a:r>
          </a:p>
          <a:p>
            <a:r>
              <a:rPr lang="en-US" sz="1200" b="0" i="0" u="none" strike="noStrike" kern="1200" baseline="0" dirty="0">
                <a:solidFill>
                  <a:schemeClr val="tx1"/>
                </a:solidFill>
                <a:latin typeface="+mn-lt"/>
                <a:ea typeface="+mn-ea"/>
                <a:cs typeface="+mn-cs"/>
              </a:rPr>
              <a:t>GET THE POINT - Slips, Trips and Falls Safety DEMO Restaurants are busy, congested places that are particularly prone to slips, trips and falls because of the nature of the work and the work environment. This training program discusses the specific hazards presented to restaurant personnel and how to prevent accidents and work safely. http://youtu.be/-hVah4mXJyM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7913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 aware of your surroundings and locate: </a:t>
            </a:r>
          </a:p>
          <a:p>
            <a:r>
              <a:rPr lang="en-US" sz="1200" b="0" i="0" u="none" strike="noStrike" kern="1200" baseline="0" dirty="0">
                <a:solidFill>
                  <a:schemeClr val="tx1"/>
                </a:solidFill>
                <a:latin typeface="+mn-lt"/>
                <a:ea typeface="+mn-ea"/>
                <a:cs typeface="+mn-cs"/>
              </a:rPr>
              <a:t>• any potential dangers </a:t>
            </a:r>
          </a:p>
          <a:p>
            <a:r>
              <a:rPr lang="en-US" sz="1200" b="0" i="0" u="none" strike="noStrike" kern="1200" baseline="0" dirty="0">
                <a:solidFill>
                  <a:schemeClr val="tx1"/>
                </a:solidFill>
                <a:latin typeface="+mn-lt"/>
                <a:ea typeface="+mn-ea"/>
                <a:cs typeface="+mn-cs"/>
              </a:rPr>
              <a:t>• where to exit in case of emergency </a:t>
            </a:r>
          </a:p>
          <a:p>
            <a:r>
              <a:rPr lang="en-US" sz="1200" b="0" i="0" u="none" strike="noStrike" kern="1200" baseline="0" dirty="0">
                <a:solidFill>
                  <a:schemeClr val="tx1"/>
                </a:solidFill>
                <a:latin typeface="+mn-lt"/>
                <a:ea typeface="+mn-ea"/>
                <a:cs typeface="+mn-cs"/>
              </a:rPr>
              <a:t>• the handwashing station </a:t>
            </a:r>
          </a:p>
          <a:p>
            <a:r>
              <a:rPr lang="en-US" sz="1200" b="0" i="0" u="none" strike="noStrike" kern="1200" baseline="0" dirty="0">
                <a:solidFill>
                  <a:schemeClr val="tx1"/>
                </a:solidFill>
                <a:latin typeface="+mn-lt"/>
                <a:ea typeface="+mn-ea"/>
                <a:cs typeface="+mn-cs"/>
              </a:rPr>
              <a:t>• first aid kits in case of a minor accident </a:t>
            </a:r>
          </a:p>
          <a:p>
            <a:r>
              <a:rPr lang="en-US" sz="1200" b="0" i="0" u="none" strike="noStrike" kern="1200" baseline="0" dirty="0">
                <a:solidFill>
                  <a:schemeClr val="tx1"/>
                </a:solidFill>
                <a:latin typeface="+mn-lt"/>
                <a:ea typeface="+mn-ea"/>
                <a:cs typeface="+mn-cs"/>
              </a:rPr>
              <a:t>• the materials safety data sheets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51939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Remind students that accidents can be prevented with proper training and equipment. It is their responsibility to keep themselves safe and their guests and other employees safe. </a:t>
            </a:r>
          </a:p>
          <a:p>
            <a:r>
              <a:rPr lang="en-US" sz="1200" b="0" i="0" u="none" strike="noStrike" kern="1200" baseline="0" dirty="0">
                <a:solidFill>
                  <a:schemeClr val="tx1"/>
                </a:solidFill>
                <a:latin typeface="+mn-lt"/>
                <a:ea typeface="+mn-ea"/>
                <a:cs typeface="+mn-cs"/>
              </a:rPr>
              <a:t>Discuss the Heimlich Maneuver Poster. The Texas Food Establishment Rules are as follows: </a:t>
            </a:r>
          </a:p>
          <a:p>
            <a:r>
              <a:rPr lang="en-US" sz="1200" b="0" i="0" u="none" strike="noStrike" kern="1200" baseline="0" dirty="0">
                <a:solidFill>
                  <a:schemeClr val="tx1"/>
                </a:solidFill>
                <a:latin typeface="+mn-lt"/>
                <a:ea typeface="+mn-ea"/>
                <a:cs typeface="+mn-cs"/>
              </a:rPr>
              <a:t>(a) Purpose. The purpose of this section is to establish the requirements for signs </a:t>
            </a:r>
          </a:p>
          <a:p>
            <a:r>
              <a:rPr lang="en-US" sz="1200" b="0" i="0" u="none" strike="noStrike" kern="1200" baseline="0" dirty="0">
                <a:solidFill>
                  <a:schemeClr val="tx1"/>
                </a:solidFill>
                <a:latin typeface="+mn-lt"/>
                <a:ea typeface="+mn-ea"/>
                <a:cs typeface="+mn-cs"/>
              </a:rPr>
              <a:t>depicting the Heimlich Maneuver for dislodging an obstruction from a choking person. </a:t>
            </a:r>
          </a:p>
          <a:p>
            <a:r>
              <a:rPr lang="en-US" sz="1200" b="0" i="0" u="none" strike="noStrike" kern="1200" baseline="0" dirty="0">
                <a:solidFill>
                  <a:schemeClr val="tx1"/>
                </a:solidFill>
                <a:latin typeface="+mn-lt"/>
                <a:ea typeface="+mn-ea"/>
                <a:cs typeface="+mn-cs"/>
              </a:rPr>
              <a:t>(b) Placement. All food establishments at which space for eating is designed or </a:t>
            </a:r>
          </a:p>
          <a:p>
            <a:r>
              <a:rPr lang="en-US" sz="1200" b="0" i="0" u="none" strike="noStrike" kern="1200" baseline="0" dirty="0">
                <a:solidFill>
                  <a:schemeClr val="tx1"/>
                </a:solidFill>
                <a:latin typeface="+mn-lt"/>
                <a:ea typeface="+mn-ea"/>
                <a:cs typeface="+mn-cs"/>
              </a:rPr>
              <a:t>designated shall post the sign in a place conspicuous to employees or customers. </a:t>
            </a:r>
          </a:p>
          <a:p>
            <a:r>
              <a:rPr lang="en-US" sz="1200" b="0" i="0" u="none" strike="noStrike" kern="1200" baseline="0" dirty="0">
                <a:solidFill>
                  <a:schemeClr val="tx1"/>
                </a:solidFill>
                <a:latin typeface="+mn-lt"/>
                <a:ea typeface="+mn-ea"/>
                <a:cs typeface="+mn-cs"/>
              </a:rPr>
              <a:t>(c) Specifications. The sign shall meet the following requirements: </a:t>
            </a:r>
          </a:p>
          <a:p>
            <a:r>
              <a:rPr lang="en-US" sz="1200" b="0" i="0" u="none" strike="noStrike" kern="1200" baseline="0" dirty="0">
                <a:solidFill>
                  <a:schemeClr val="tx1"/>
                </a:solidFill>
                <a:latin typeface="+mn-lt"/>
                <a:ea typeface="+mn-ea"/>
                <a:cs typeface="+mn-cs"/>
              </a:rPr>
              <a:t>(1) the sign shall be printed on white paper and shall be no smaller than 11 inches </a:t>
            </a:r>
          </a:p>
          <a:p>
            <a:r>
              <a:rPr lang="en-US" sz="1200" b="0" i="0" u="none" strike="noStrike" kern="1200" baseline="0" dirty="0">
                <a:solidFill>
                  <a:schemeClr val="tx1"/>
                </a:solidFill>
                <a:latin typeface="+mn-lt"/>
                <a:ea typeface="+mn-ea"/>
                <a:cs typeface="+mn-cs"/>
              </a:rPr>
              <a:t>wide by 17 inches long; </a:t>
            </a:r>
          </a:p>
          <a:p>
            <a:r>
              <a:rPr lang="en-US" sz="1200" b="0" i="0" u="none" strike="noStrike" kern="1200" baseline="0" dirty="0">
                <a:solidFill>
                  <a:schemeClr val="tx1"/>
                </a:solidFill>
                <a:latin typeface="+mn-lt"/>
                <a:ea typeface="+mn-ea"/>
                <a:cs typeface="+mn-cs"/>
              </a:rPr>
              <a:t>(2) the sign shall be printed in English and Spanish and in at least two </a:t>
            </a:r>
          </a:p>
          <a:p>
            <a:r>
              <a:rPr lang="en-US" sz="1200" b="0" i="0" u="none" strike="noStrike" kern="1200" baseline="0" dirty="0">
                <a:solidFill>
                  <a:schemeClr val="tx1"/>
                </a:solidFill>
                <a:latin typeface="+mn-lt"/>
                <a:ea typeface="+mn-ea"/>
                <a:cs typeface="+mn-cs"/>
              </a:rPr>
              <a:t>conspicuous contrasting colors. Major title and figure blocks shall be in contrasting color to </a:t>
            </a:r>
          </a:p>
          <a:p>
            <a:r>
              <a:rPr lang="en-US" sz="1200" b="0" i="0" u="none" strike="noStrike" kern="1200" baseline="0" dirty="0">
                <a:solidFill>
                  <a:schemeClr val="tx1"/>
                </a:solidFill>
                <a:latin typeface="+mn-lt"/>
                <a:ea typeface="+mn-ea"/>
                <a:cs typeface="+mn-cs"/>
              </a:rPr>
              <a:t>remaining copy blocks </a:t>
            </a:r>
          </a:p>
          <a:p>
            <a:r>
              <a:rPr lang="en-US" sz="1200" b="0" i="0" u="none" strike="noStrike" kern="1200" baseline="0" dirty="0">
                <a:solidFill>
                  <a:schemeClr val="tx1"/>
                </a:solidFill>
                <a:latin typeface="+mn-lt"/>
                <a:ea typeface="+mn-ea"/>
                <a:cs typeface="+mn-cs"/>
              </a:rPr>
              <a:t>Click on hyperlink How to Perform CPR – Martha Stewart for a techniques on how to perform CPR. </a:t>
            </a:r>
          </a:p>
          <a:p>
            <a:r>
              <a:rPr lang="en-US" sz="1200" b="0" i="0" u="none" strike="noStrike" kern="1200" baseline="0" dirty="0">
                <a:solidFill>
                  <a:schemeClr val="tx1"/>
                </a:solidFill>
                <a:latin typeface="+mn-lt"/>
                <a:ea typeface="+mn-ea"/>
                <a:cs typeface="+mn-cs"/>
              </a:rPr>
              <a:t>How to Perform CPR - Martha Stewart </a:t>
            </a:r>
          </a:p>
          <a:p>
            <a:r>
              <a:rPr lang="en-US" sz="1200" b="0" i="0" u="none" strike="noStrike" kern="1200" baseline="0" dirty="0" err="1">
                <a:solidFill>
                  <a:schemeClr val="tx1"/>
                </a:solidFill>
                <a:latin typeface="+mn-lt"/>
                <a:ea typeface="+mn-ea"/>
                <a:cs typeface="+mn-cs"/>
              </a:rPr>
              <a:t>Lipica</a:t>
            </a:r>
            <a:r>
              <a:rPr lang="en-US" sz="1200" b="0" i="0" u="none" strike="noStrike" kern="1200" baseline="0" dirty="0">
                <a:solidFill>
                  <a:schemeClr val="tx1"/>
                </a:solidFill>
                <a:latin typeface="+mn-lt"/>
                <a:ea typeface="+mn-ea"/>
                <a:cs typeface="+mn-cs"/>
              </a:rPr>
              <a:t> Shah of the Red Cross demonstrates the correct way to perform CPR, one of the essential how-</a:t>
            </a:r>
            <a:r>
              <a:rPr lang="en-US" sz="1200" b="0" i="0" u="none" strike="noStrike" kern="1200" baseline="0" dirty="0" err="1">
                <a:solidFill>
                  <a:schemeClr val="tx1"/>
                </a:solidFill>
                <a:latin typeface="+mn-lt"/>
                <a:ea typeface="+mn-ea"/>
                <a:cs typeface="+mn-cs"/>
              </a:rPr>
              <a:t>tos</a:t>
            </a:r>
            <a:r>
              <a:rPr lang="en-US" sz="1200" b="0" i="0" u="none" strike="noStrike" kern="1200" baseline="0" dirty="0">
                <a:solidFill>
                  <a:schemeClr val="tx1"/>
                </a:solidFill>
                <a:latin typeface="+mn-lt"/>
                <a:ea typeface="+mn-ea"/>
                <a:cs typeface="+mn-cs"/>
              </a:rPr>
              <a:t> in Martha's "20 More Things Everyone Should Know" series. http://youtu.be/K60R76l-0g4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14007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the hyperlink How to Use a Fire Extinguisher to view the short video. </a:t>
            </a:r>
          </a:p>
          <a:p>
            <a:r>
              <a:rPr lang="en-US" sz="1200" b="0" i="0" u="none" strike="noStrike" kern="1200" baseline="0" dirty="0">
                <a:solidFill>
                  <a:schemeClr val="tx1"/>
                </a:solidFill>
                <a:latin typeface="+mn-lt"/>
                <a:ea typeface="+mn-ea"/>
                <a:cs typeface="+mn-cs"/>
              </a:rPr>
              <a:t>Accidents happen. Be prepared to fight your own fire by learning how to use a fire extinguisher. </a:t>
            </a:r>
          </a:p>
          <a:p>
            <a:r>
              <a:rPr lang="en-US" sz="1200" b="0" i="0" u="none" strike="noStrike" kern="1200" baseline="0" dirty="0">
                <a:solidFill>
                  <a:schemeClr val="tx1"/>
                </a:solidFill>
                <a:latin typeface="+mn-lt"/>
                <a:ea typeface="+mn-ea"/>
                <a:cs typeface="+mn-cs"/>
              </a:rPr>
              <a:t>http://youtu.be/lUojO1HvC8c </a:t>
            </a:r>
          </a:p>
          <a:p>
            <a:r>
              <a:rPr lang="en-US" sz="1200" b="1" i="0" u="none" strike="noStrike" kern="1200" baseline="0" dirty="0">
                <a:solidFill>
                  <a:schemeClr val="tx1"/>
                </a:solidFill>
                <a:latin typeface="+mn-lt"/>
                <a:ea typeface="+mn-ea"/>
                <a:cs typeface="+mn-cs"/>
              </a:rPr>
              <a:t>You Will Need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Courage </a:t>
            </a:r>
          </a:p>
          <a:p>
            <a:r>
              <a:rPr lang="en-US" sz="1200" b="0" i="0" u="none" strike="noStrike" kern="1200" baseline="0" dirty="0">
                <a:solidFill>
                  <a:schemeClr val="tx1"/>
                </a:solidFill>
                <a:latin typeface="+mn-lt"/>
                <a:ea typeface="+mn-ea"/>
                <a:cs typeface="+mn-cs"/>
              </a:rPr>
              <a:t>Calm </a:t>
            </a:r>
          </a:p>
          <a:p>
            <a:r>
              <a:rPr lang="en-US" sz="1200" b="0" i="0" u="none" strike="noStrike" kern="1200" baseline="0" dirty="0">
                <a:solidFill>
                  <a:schemeClr val="tx1"/>
                </a:solidFill>
                <a:latin typeface="+mn-lt"/>
                <a:ea typeface="+mn-ea"/>
                <a:cs typeface="+mn-cs"/>
              </a:rPr>
              <a:t>Fire extinguisher </a:t>
            </a:r>
          </a:p>
          <a:p>
            <a:r>
              <a:rPr lang="en-US" sz="1200" b="1" i="0" u="none" strike="noStrike" kern="1200" baseline="0" dirty="0">
                <a:solidFill>
                  <a:schemeClr val="tx1"/>
                </a:solidFill>
                <a:latin typeface="+mn-lt"/>
                <a:ea typeface="+mn-ea"/>
                <a:cs typeface="+mn-cs"/>
              </a:rPr>
              <a:t>Step 1: Know how fire extinguishers are classified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Know how fire extinguishers are classified. Class A extinguishers are for common combustibles like paper or wood; Class B are for flammable liquids; and Class C are for electrical fires. </a:t>
            </a:r>
          </a:p>
          <a:p>
            <a:r>
              <a:rPr lang="en-US" sz="1200" b="0" i="0" u="none" strike="noStrike" kern="1200" baseline="0" dirty="0">
                <a:solidFill>
                  <a:schemeClr val="tx1"/>
                </a:solidFill>
                <a:latin typeface="+mn-lt"/>
                <a:ea typeface="+mn-ea"/>
                <a:cs typeface="+mn-cs"/>
              </a:rPr>
              <a:t>The Red Cross recommends ABC classified fire extinguishers for home use. </a:t>
            </a:r>
          </a:p>
          <a:p>
            <a:r>
              <a:rPr lang="en-US" sz="1200" b="1" i="0" u="none" strike="noStrike" kern="1200" baseline="0" dirty="0">
                <a:solidFill>
                  <a:schemeClr val="tx1"/>
                </a:solidFill>
                <a:latin typeface="+mn-lt"/>
                <a:ea typeface="+mn-ea"/>
                <a:cs typeface="+mn-cs"/>
              </a:rPr>
              <a:t>Step 2: Inspect the fire extinguisher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Inspect the fire extinguisher before use. Read instructions and warnings; check that the pressure gauge needle is in the green portion of the gauge; and check for a clogged nozzle, a broken seal, or other damage. </a:t>
            </a:r>
          </a:p>
          <a:p>
            <a:r>
              <a:rPr lang="en-US" sz="1200" b="0" i="0" u="none" strike="noStrike" kern="1200" baseline="0" dirty="0">
                <a:solidFill>
                  <a:schemeClr val="tx1"/>
                </a:solidFill>
                <a:latin typeface="+mn-lt"/>
                <a:ea typeface="+mn-ea"/>
                <a:cs typeface="+mn-cs"/>
              </a:rPr>
              <a:t>A fire extinguisher won’t work if it’s not properly charged. The pressure gauge measures the charge. </a:t>
            </a:r>
          </a:p>
          <a:p>
            <a:r>
              <a:rPr lang="en-US" sz="1200" b="1" i="0" u="none" strike="noStrike" kern="1200" baseline="0" dirty="0">
                <a:solidFill>
                  <a:schemeClr val="tx1"/>
                </a:solidFill>
                <a:latin typeface="+mn-lt"/>
                <a:ea typeface="+mn-ea"/>
                <a:cs typeface="+mn-cs"/>
              </a:rPr>
              <a:t>Step 3: Decide if you'll evacuate or stay and fight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Decide if you’ll evacuate or stay and fight the fire. Consider the size of the fire, the amount of smoke in the room, and whether there is a reliable escape route.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4: Remember the acronym PASS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Remember the acronym PASS. It stands for Pull, Aim, Squeeze, and Sweep. </a:t>
            </a:r>
          </a:p>
          <a:p>
            <a:r>
              <a:rPr lang="en-US" sz="1200" b="1" i="0" u="none" strike="noStrike" kern="1200" baseline="0" dirty="0">
                <a:solidFill>
                  <a:schemeClr val="tx1"/>
                </a:solidFill>
                <a:latin typeface="+mn-lt"/>
                <a:ea typeface="+mn-ea"/>
                <a:cs typeface="+mn-cs"/>
              </a:rPr>
              <a:t>Step 5: Pull the pin that unlocks the operating handle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Pull the pin or ring that unlocks the fire extinguisher’s operating handle, and aim the extinguisher at the base of the fire. </a:t>
            </a:r>
          </a:p>
          <a:p>
            <a:r>
              <a:rPr lang="en-US" sz="1200" b="0" i="0" u="none" strike="noStrike" kern="1200" baseline="0" dirty="0">
                <a:solidFill>
                  <a:schemeClr val="tx1"/>
                </a:solidFill>
                <a:latin typeface="+mn-lt"/>
                <a:ea typeface="+mn-ea"/>
                <a:cs typeface="+mn-cs"/>
              </a:rPr>
              <a:t>Aim at the fire from 6 to 8 feet away. </a:t>
            </a:r>
          </a:p>
          <a:p>
            <a:r>
              <a:rPr lang="en-US" sz="1200" b="1" i="0" u="none" strike="noStrike" kern="1200" baseline="0" dirty="0">
                <a:solidFill>
                  <a:schemeClr val="tx1"/>
                </a:solidFill>
                <a:latin typeface="+mn-lt"/>
                <a:ea typeface="+mn-ea"/>
                <a:cs typeface="+mn-cs"/>
              </a:rPr>
              <a:t>Step 6: Squeeze extinguisher lever to discharge contents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Squeeze the extinguisher lever to discharge its contents, and sweep the hose back and forth until the extinguisher is empty. </a:t>
            </a:r>
          </a:p>
          <a:p>
            <a:r>
              <a:rPr lang="en-US" sz="1200" b="0" i="0" u="none" strike="noStrike" kern="1200" baseline="0" dirty="0">
                <a:solidFill>
                  <a:schemeClr val="tx1"/>
                </a:solidFill>
                <a:latin typeface="+mn-lt"/>
                <a:ea typeface="+mn-ea"/>
                <a:cs typeface="+mn-cs"/>
              </a:rPr>
              <a:t>Food Network star Alton Brown used a carbon dioxide fire extinguisher, a water cooler bottle, and a tennis racket to make a fruit smoothie on television.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1067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51533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illness may be mild, lasting just a day or two, or even severe enough to require hospitalization. In some cases it can even result in death.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93118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Bacteria and Viruses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Bacteria and viruses are the most common cause of food poisoning. The symptoms and severity of food poisoning vary, depending on which bacteria or virus has contaminated the food. </a:t>
            </a:r>
          </a:p>
          <a:p>
            <a:r>
              <a:rPr lang="en-US" sz="1200" b="1" i="0" u="none" strike="noStrike" kern="1200" baseline="0" dirty="0">
                <a:solidFill>
                  <a:schemeClr val="tx1"/>
                </a:solidFill>
                <a:latin typeface="+mn-lt"/>
                <a:ea typeface="+mn-ea"/>
                <a:cs typeface="+mn-cs"/>
              </a:rPr>
              <a:t>Parasites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Parasites are organisms that derive nourishment and protection from other living organisms known as hosts. In the United States, the most common foodborne parasites are protozoa, roundworms, and tapeworms. </a:t>
            </a:r>
          </a:p>
          <a:p>
            <a:r>
              <a:rPr lang="en-US" sz="1200" b="1" i="0" u="none" strike="noStrike" kern="1200" baseline="0" dirty="0">
                <a:solidFill>
                  <a:schemeClr val="tx1"/>
                </a:solidFill>
                <a:latin typeface="+mn-lt"/>
                <a:ea typeface="+mn-ea"/>
                <a:cs typeface="+mn-cs"/>
              </a:rPr>
              <a:t>Mold, Toxins, and Contaminants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food poisoning is caused by bacteria, viruses, and parasites rather than toxic substances in the food. But, some cases of food poisoning can be linked to either natural toxins or chemical toxins. </a:t>
            </a:r>
          </a:p>
          <a:p>
            <a:r>
              <a:rPr lang="en-US" sz="1200" b="1" i="0" u="none" strike="noStrike" kern="1200" baseline="0" dirty="0">
                <a:solidFill>
                  <a:schemeClr val="tx1"/>
                </a:solidFill>
                <a:latin typeface="+mn-lt"/>
                <a:ea typeface="+mn-ea"/>
                <a:cs typeface="+mn-cs"/>
              </a:rPr>
              <a:t>Allergens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Food allergy is an abnormal response to a food triggered by your body's immune system. Some foods, such as nuts, milk, eggs, or seafood, can cause allergic reactions in people with food allergies.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862986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Source: Fightbac.org </a:t>
            </a:r>
          </a:p>
          <a:p>
            <a:r>
              <a:rPr lang="en-US" sz="1200" b="0" i="1" u="none" strike="noStrike" kern="1200" baseline="0" dirty="0">
                <a:solidFill>
                  <a:schemeClr val="tx1"/>
                </a:solidFill>
                <a:latin typeface="+mn-lt"/>
                <a:ea typeface="+mn-ea"/>
                <a:cs typeface="+mn-cs"/>
              </a:rPr>
              <a:t>Campylobacter</a:t>
            </a:r>
            <a:r>
              <a:rPr lang="en-US" sz="1200" b="0" i="0" u="none" strike="noStrike" kern="1200" baseline="0" dirty="0">
                <a:solidFill>
                  <a:schemeClr val="tx1"/>
                </a:solidFill>
                <a:latin typeface="+mn-lt"/>
                <a:ea typeface="+mn-ea"/>
                <a:cs typeface="+mn-cs"/>
              </a:rPr>
              <a:t>- Second most common bacterial cause of diarrhea in the United States. Sources: raw and undercooked poultry and other meat, raw milk and untreated water. </a:t>
            </a:r>
          </a:p>
          <a:p>
            <a:r>
              <a:rPr lang="en-US" sz="1200" b="0" i="1" u="none" strike="noStrike" kern="1200" baseline="0" dirty="0">
                <a:solidFill>
                  <a:schemeClr val="tx1"/>
                </a:solidFill>
                <a:latin typeface="+mn-lt"/>
                <a:ea typeface="+mn-ea"/>
                <a:cs typeface="+mn-cs"/>
              </a:rPr>
              <a:t>Clostridium botulinum</a:t>
            </a:r>
            <a:r>
              <a:rPr lang="en-US" sz="1200" b="0" i="0" u="none" strike="noStrike" kern="1200" baseline="0" dirty="0">
                <a:solidFill>
                  <a:schemeClr val="tx1"/>
                </a:solidFill>
                <a:latin typeface="+mn-lt"/>
                <a:ea typeface="+mn-ea"/>
                <a:cs typeface="+mn-cs"/>
              </a:rPr>
              <a:t>- This organism produces a toxin which causes botulism, a life-threatening illness that can prevent the breathing muscles from moving air in and out of the lungs. Sources: improperly prepared home-canned foods; honey should not be fed to children less than 12 months old. </a:t>
            </a:r>
          </a:p>
          <a:p>
            <a:r>
              <a:rPr lang="en-US" sz="1200" b="0" i="1" u="none" strike="noStrike" kern="1200" baseline="0" dirty="0">
                <a:solidFill>
                  <a:schemeClr val="tx1"/>
                </a:solidFill>
                <a:latin typeface="+mn-lt"/>
                <a:ea typeface="+mn-ea"/>
                <a:cs typeface="+mn-cs"/>
              </a:rPr>
              <a:t>E. coli </a:t>
            </a:r>
            <a:r>
              <a:rPr lang="en-US" sz="1200" b="0" i="0" u="none" strike="noStrike" kern="1200" baseline="0" dirty="0">
                <a:solidFill>
                  <a:schemeClr val="tx1"/>
                </a:solidFill>
                <a:latin typeface="+mn-lt"/>
                <a:ea typeface="+mn-ea"/>
                <a:cs typeface="+mn-cs"/>
              </a:rPr>
              <a:t>O157:H7- A bacterium that can produce a deadly toxin and causes approximately 73,000 cases of foodborne illness each year in the U.S. Sources: beef, especially undercooked or raw hamburger; produce; raw milk; and unpasteurized juices and ciders. </a:t>
            </a:r>
          </a:p>
          <a:p>
            <a:r>
              <a:rPr lang="en-US" sz="1200" b="0" i="1" u="none" strike="noStrike" kern="1200" baseline="0" dirty="0">
                <a:solidFill>
                  <a:schemeClr val="tx1"/>
                </a:solidFill>
                <a:latin typeface="+mn-lt"/>
                <a:ea typeface="+mn-ea"/>
                <a:cs typeface="+mn-cs"/>
              </a:rPr>
              <a:t>Listeria monocytogenes</a:t>
            </a:r>
            <a:r>
              <a:rPr lang="en-US" sz="1200" b="0" i="0" u="none" strike="noStrike" kern="1200" baseline="0" dirty="0">
                <a:solidFill>
                  <a:schemeClr val="tx1"/>
                </a:solidFill>
                <a:latin typeface="+mn-lt"/>
                <a:ea typeface="+mn-ea"/>
                <a:cs typeface="+mn-cs"/>
              </a:rPr>
              <a:t>- Causes listeriosis, a serious disease for pregnant women, newborns, and adults with a weakened immune system. Sources: unpasteurized dairy products, including soft cheeses; sliced deli meats; smoked fish; hot dogs; pate'; and deli-prepared salads (i.e. egg, ham, seafood, and chicken salads). </a:t>
            </a:r>
          </a:p>
          <a:p>
            <a:r>
              <a:rPr lang="en-US" sz="1200" b="0" i="1" u="none" strike="noStrike" kern="1200" baseline="0" dirty="0">
                <a:solidFill>
                  <a:schemeClr val="tx1"/>
                </a:solidFill>
                <a:latin typeface="+mn-lt"/>
                <a:ea typeface="+mn-ea"/>
                <a:cs typeface="+mn-cs"/>
              </a:rPr>
              <a:t>Norovirus</a:t>
            </a:r>
            <a:r>
              <a:rPr lang="en-US" sz="1200" b="0" i="0" u="none" strike="noStrike" kern="1200" baseline="0" dirty="0">
                <a:solidFill>
                  <a:schemeClr val="tx1"/>
                </a:solidFill>
                <a:latin typeface="+mn-lt"/>
                <a:ea typeface="+mn-ea"/>
                <a:cs typeface="+mn-cs"/>
              </a:rPr>
              <a:t>- The leading viral cause of diarrhea in the United States. Poor hygiene causes Norovirus to be easily passed from person to person and from infected individuals to food items. Sources: Any food contaminated by someone who is infected with this virus. </a:t>
            </a:r>
          </a:p>
          <a:p>
            <a:r>
              <a:rPr lang="en-US" sz="1200" b="0" i="1" u="none" strike="noStrike" kern="1200" baseline="0" dirty="0">
                <a:solidFill>
                  <a:schemeClr val="tx1"/>
                </a:solidFill>
                <a:latin typeface="+mn-lt"/>
                <a:ea typeface="+mn-ea"/>
                <a:cs typeface="+mn-cs"/>
              </a:rPr>
              <a:t>Salmonella</a:t>
            </a:r>
            <a:r>
              <a:rPr lang="en-US" sz="1200" b="0" i="0" u="none" strike="noStrike" kern="1200" baseline="0" dirty="0">
                <a:solidFill>
                  <a:schemeClr val="tx1"/>
                </a:solidFill>
                <a:latin typeface="+mn-lt"/>
                <a:ea typeface="+mn-ea"/>
                <a:cs typeface="+mn-cs"/>
              </a:rPr>
              <a:t>- Most common bacterial cause of diarrhea in the United States, and the most common cause of foodborne deaths. Responsible for 1.4 million cases of foodborne illness a year. Sources: raw and undercooked eggs, undercooked poultry and meat, fresh fruits and vegetables, and unpasteurized dairy products. </a:t>
            </a:r>
          </a:p>
          <a:p>
            <a:r>
              <a:rPr lang="en-US" sz="1200" b="0" i="1" u="none" strike="noStrike" kern="1200" baseline="0" dirty="0">
                <a:solidFill>
                  <a:schemeClr val="tx1"/>
                </a:solidFill>
                <a:latin typeface="+mn-lt"/>
                <a:ea typeface="+mn-ea"/>
                <a:cs typeface="+mn-cs"/>
              </a:rPr>
              <a:t>Staphylococcus aureus</a:t>
            </a:r>
            <a:r>
              <a:rPr lang="en-US" sz="1200" b="0" i="0" u="none" strike="noStrike" kern="1200" baseline="0" dirty="0">
                <a:solidFill>
                  <a:schemeClr val="tx1"/>
                </a:solidFill>
                <a:latin typeface="+mn-lt"/>
                <a:ea typeface="+mn-ea"/>
                <a:cs typeface="+mn-cs"/>
              </a:rPr>
              <a:t>- This bacterium produces a toxin that causes vomiting shortly after being ingested. Sources: cooked foods high in protein (e.g. cooked ham, salads, bakery products, dairy products) that are held too long at room temperature. </a:t>
            </a:r>
          </a:p>
          <a:p>
            <a:r>
              <a:rPr lang="en-US" sz="1200" b="0" i="1" u="none" strike="noStrike" kern="1200" baseline="0" dirty="0">
                <a:solidFill>
                  <a:schemeClr val="tx1"/>
                </a:solidFill>
                <a:latin typeface="+mn-lt"/>
                <a:ea typeface="+mn-ea"/>
                <a:cs typeface="+mn-cs"/>
              </a:rPr>
              <a:t>Shigella - </a:t>
            </a:r>
            <a:r>
              <a:rPr lang="en-US" sz="1200" b="0" i="0" u="none" strike="noStrike" kern="1200" baseline="0" dirty="0">
                <a:solidFill>
                  <a:schemeClr val="tx1"/>
                </a:solidFill>
                <a:latin typeface="+mn-lt"/>
                <a:ea typeface="+mn-ea"/>
                <a:cs typeface="+mn-cs"/>
              </a:rPr>
              <a:t>Causes an estimated 448,000 cases of diarrhea illnesses per year. Poor hygiene causes Shigella to be easily passed from person to person and from infected individuals to food items. Sources: salads, unclean water, and any food handled by someone who is infected with the bacterium. </a:t>
            </a:r>
          </a:p>
          <a:p>
            <a:r>
              <a:rPr lang="en-US" sz="1200" b="0" i="1" u="none" strike="noStrike" kern="1200" baseline="0" dirty="0">
                <a:solidFill>
                  <a:schemeClr val="tx1"/>
                </a:solidFill>
                <a:latin typeface="+mn-lt"/>
                <a:ea typeface="+mn-ea"/>
                <a:cs typeface="+mn-cs"/>
              </a:rPr>
              <a:t>Toxoplasma gondii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Aparasite</a:t>
            </a:r>
            <a:r>
              <a:rPr lang="en-US" sz="1200" b="0" i="0" u="none" strike="noStrike" kern="1200" baseline="0" dirty="0">
                <a:solidFill>
                  <a:schemeClr val="tx1"/>
                </a:solidFill>
                <a:latin typeface="+mn-lt"/>
                <a:ea typeface="+mn-ea"/>
                <a:cs typeface="+mn-cs"/>
              </a:rPr>
              <a:t> that causes toxoplasmosis, a very severe disease that can produce central nervous system disorders particularly mental retardation and visual impairment in children. Pregnant women and people with weakened immune systems are at higher risk. Sources: raw or undercooked pork. </a:t>
            </a:r>
          </a:p>
          <a:p>
            <a:r>
              <a:rPr lang="en-US" sz="1200" b="0" i="1" u="none" strike="noStrike" kern="1200" baseline="0" dirty="0">
                <a:solidFill>
                  <a:schemeClr val="tx1"/>
                </a:solidFill>
                <a:latin typeface="+mn-lt"/>
                <a:ea typeface="+mn-ea"/>
                <a:cs typeface="+mn-cs"/>
              </a:rPr>
              <a:t>Vibrio vulnificus</a:t>
            </a:r>
            <a:r>
              <a:rPr lang="en-US" sz="1200" b="0" i="0" u="none" strike="noStrike" kern="1200" baseline="0" dirty="0">
                <a:solidFill>
                  <a:schemeClr val="tx1"/>
                </a:solidFill>
                <a:latin typeface="+mn-lt"/>
                <a:ea typeface="+mn-ea"/>
                <a:cs typeface="+mn-cs"/>
              </a:rPr>
              <a:t>- Causes gastroenteritis, wound infection, and severe bloodstream infections. People with liver diseases are especially at high risk. Sources: raw or undercooked seafood, particularly </a:t>
            </a:r>
            <a:r>
              <a:rPr lang="en-US" sz="1200" b="0" i="0" u="none" strike="noStrike" kern="1200" baseline="0" dirty="0" err="1">
                <a:solidFill>
                  <a:schemeClr val="tx1"/>
                </a:solidFill>
                <a:latin typeface="+mn-lt"/>
                <a:ea typeface="+mn-ea"/>
                <a:cs typeface="+mn-cs"/>
              </a:rPr>
              <a:t>shellfish.E</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19148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Kidney failure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Hemolytic-uremic syndrome (HUS) is a serious illness that usually occurs when an infection in the digestive system produces toxic substances that destroy red blood cells, causing kidney injury. HUS may occur after infection with some kinds of </a:t>
            </a:r>
            <a:r>
              <a:rPr lang="en-US" sz="1200" b="0" i="1" u="none" strike="noStrike" kern="1200" baseline="0" dirty="0">
                <a:solidFill>
                  <a:schemeClr val="tx1"/>
                </a:solidFill>
                <a:latin typeface="+mn-lt"/>
                <a:ea typeface="+mn-ea"/>
                <a:cs typeface="+mn-cs"/>
              </a:rPr>
              <a:t>E. coli </a:t>
            </a:r>
            <a:r>
              <a:rPr lang="en-US" sz="1200" b="0" i="0" u="none" strike="noStrike" kern="1200" baseline="0" dirty="0">
                <a:solidFill>
                  <a:schemeClr val="tx1"/>
                </a:solidFill>
                <a:latin typeface="+mn-lt"/>
                <a:ea typeface="+mn-ea"/>
                <a:cs typeface="+mn-cs"/>
              </a:rPr>
              <a:t>bacteria. </a:t>
            </a:r>
          </a:p>
          <a:p>
            <a:r>
              <a:rPr lang="en-US" sz="1200" b="0" i="0" u="none" strike="noStrike" kern="1200" baseline="0" dirty="0">
                <a:solidFill>
                  <a:schemeClr val="tx1"/>
                </a:solidFill>
                <a:latin typeface="+mn-lt"/>
                <a:ea typeface="+mn-ea"/>
                <a:cs typeface="+mn-cs"/>
              </a:rPr>
              <a:t>HUS is most common in children. In fact, it is the most common cause of acute kidney failure in children. </a:t>
            </a:r>
          </a:p>
          <a:p>
            <a:r>
              <a:rPr lang="en-US" sz="1200" b="1" i="0" u="none" strike="noStrike" kern="1200" baseline="0" dirty="0">
                <a:solidFill>
                  <a:schemeClr val="tx1"/>
                </a:solidFill>
                <a:latin typeface="+mn-lt"/>
                <a:ea typeface="+mn-ea"/>
                <a:cs typeface="+mn-cs"/>
              </a:rPr>
              <a:t>Chronic arthritis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small number of persons with </a:t>
            </a:r>
            <a:r>
              <a:rPr lang="en-US" sz="1200" b="0" i="1" u="none" strike="noStrike" kern="1200" baseline="0" dirty="0">
                <a:solidFill>
                  <a:schemeClr val="tx1"/>
                </a:solidFill>
                <a:latin typeface="+mn-lt"/>
                <a:ea typeface="+mn-ea"/>
                <a:cs typeface="+mn-cs"/>
              </a:rPr>
              <a:t>Shigella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Salmonella </a:t>
            </a:r>
            <a:r>
              <a:rPr lang="en-US" sz="1200" b="0" i="0" u="none" strike="noStrike" kern="1200" baseline="0" dirty="0">
                <a:solidFill>
                  <a:schemeClr val="tx1"/>
                </a:solidFill>
                <a:latin typeface="+mn-lt"/>
                <a:ea typeface="+mn-ea"/>
                <a:cs typeface="+mn-cs"/>
              </a:rPr>
              <a:t>infection develop pain in their joints, irritation of the eyes, and painful urination. This is called reactive arthritis. It can last for months or years, and can lead to chronic arthritis, which is difficult to treat. Persons with </a:t>
            </a:r>
            <a:r>
              <a:rPr lang="en-US" sz="1200" b="0" i="1" u="none" strike="noStrike" kern="1200" baseline="0" dirty="0">
                <a:solidFill>
                  <a:schemeClr val="tx1"/>
                </a:solidFill>
                <a:latin typeface="+mn-lt"/>
                <a:ea typeface="+mn-ea"/>
                <a:cs typeface="+mn-cs"/>
              </a:rPr>
              <a:t>Campylobacter </a:t>
            </a:r>
            <a:r>
              <a:rPr lang="en-US" sz="1200" b="0" i="0" u="none" strike="noStrike" kern="1200" baseline="0" dirty="0">
                <a:solidFill>
                  <a:schemeClr val="tx1"/>
                </a:solidFill>
                <a:latin typeface="+mn-lt"/>
                <a:ea typeface="+mn-ea"/>
                <a:cs typeface="+mn-cs"/>
              </a:rPr>
              <a:t>infections may also develop chronic arthritis. </a:t>
            </a:r>
          </a:p>
          <a:p>
            <a:r>
              <a:rPr lang="en-US" sz="1200" b="1" i="0" u="none" strike="noStrike" kern="1200" baseline="0" dirty="0">
                <a:solidFill>
                  <a:schemeClr val="tx1"/>
                </a:solidFill>
                <a:latin typeface="+mn-lt"/>
                <a:ea typeface="+mn-ea"/>
                <a:cs typeface="+mn-cs"/>
              </a:rPr>
              <a:t>Brain and nerve damage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Listeria </a:t>
            </a:r>
            <a:r>
              <a:rPr lang="en-US" sz="1200" b="0" i="0" u="none" strike="noStrike" kern="1200" baseline="0" dirty="0">
                <a:solidFill>
                  <a:schemeClr val="tx1"/>
                </a:solidFill>
                <a:latin typeface="+mn-lt"/>
                <a:ea typeface="+mn-ea"/>
                <a:cs typeface="+mn-cs"/>
              </a:rPr>
              <a:t>infection can lead to meningitis, an inflammation of the membranes surrounding the brain. If a newborn infant is infected with </a:t>
            </a:r>
            <a:r>
              <a:rPr lang="en-US" sz="1200" b="0" i="1" u="none" strike="noStrike" kern="1200" baseline="0" dirty="0">
                <a:solidFill>
                  <a:schemeClr val="tx1"/>
                </a:solidFill>
                <a:latin typeface="+mn-lt"/>
                <a:ea typeface="+mn-ea"/>
                <a:cs typeface="+mn-cs"/>
              </a:rPr>
              <a:t>Listeria</a:t>
            </a:r>
            <a:r>
              <a:rPr lang="en-US" sz="1200" b="0" i="0" u="none" strike="noStrike" kern="1200" baseline="0" dirty="0">
                <a:solidFill>
                  <a:schemeClr val="tx1"/>
                </a:solidFill>
                <a:latin typeface="+mn-lt"/>
                <a:ea typeface="+mn-ea"/>
                <a:cs typeface="+mn-cs"/>
              </a:rPr>
              <a:t>, long-term consequences may include mental retardation, seizures, paralysis, blindness, or deafness. </a:t>
            </a:r>
          </a:p>
          <a:p>
            <a:r>
              <a:rPr lang="en-US" sz="1200" b="0" i="0" u="none" strike="noStrike" kern="1200" baseline="0" dirty="0" err="1">
                <a:solidFill>
                  <a:schemeClr val="tx1"/>
                </a:solidFill>
                <a:latin typeface="+mn-lt"/>
                <a:ea typeface="+mn-ea"/>
                <a:cs typeface="+mn-cs"/>
              </a:rPr>
              <a:t>Guillain-Barré</a:t>
            </a:r>
            <a:r>
              <a:rPr lang="en-US" sz="1200" b="0" i="0" u="none" strike="noStrike" kern="1200" baseline="0" dirty="0">
                <a:solidFill>
                  <a:schemeClr val="tx1"/>
                </a:solidFill>
                <a:latin typeface="+mn-lt"/>
                <a:ea typeface="+mn-ea"/>
                <a:cs typeface="+mn-cs"/>
              </a:rPr>
              <a:t> syndrome is a disorder that affects the nerves of the body. This occurs when a person's immune system attacks the body's own nerves. It can result in paralysis that lasts several weeks and usually requires intensive care. As many as 40 percent of </a:t>
            </a:r>
            <a:r>
              <a:rPr lang="en-US" sz="1200" b="0" i="0" u="none" strike="noStrike" kern="1200" baseline="0" dirty="0" err="1">
                <a:solidFill>
                  <a:schemeClr val="tx1"/>
                </a:solidFill>
                <a:latin typeface="+mn-lt"/>
                <a:ea typeface="+mn-ea"/>
                <a:cs typeface="+mn-cs"/>
              </a:rPr>
              <a:t>Guillain-Barré</a:t>
            </a:r>
            <a:r>
              <a:rPr lang="en-US" sz="1200" b="0" i="0" u="none" strike="noStrike" kern="1200" baseline="0" dirty="0">
                <a:solidFill>
                  <a:schemeClr val="tx1"/>
                </a:solidFill>
                <a:latin typeface="+mn-lt"/>
                <a:ea typeface="+mn-ea"/>
                <a:cs typeface="+mn-cs"/>
              </a:rPr>
              <a:t> syndrome cases in this country may be triggered by an infection with </a:t>
            </a:r>
            <a:r>
              <a:rPr lang="en-US" sz="1200" b="0" i="1" u="none" strike="noStrike" kern="1200" baseline="0" dirty="0">
                <a:solidFill>
                  <a:schemeClr val="tx1"/>
                </a:solidFill>
                <a:latin typeface="+mn-lt"/>
                <a:ea typeface="+mn-ea"/>
                <a:cs typeface="+mn-cs"/>
              </a:rPr>
              <a:t>Campylobacter</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Death </a:t>
            </a:r>
          </a:p>
          <a:p>
            <a:r>
              <a:rPr lang="en-US" sz="1200" b="0" i="0" u="none" strike="noStrike" kern="1200" baseline="0" dirty="0">
                <a:solidFill>
                  <a:schemeClr val="tx1"/>
                </a:solidFill>
                <a:latin typeface="+mn-lt"/>
                <a:ea typeface="+mn-ea"/>
                <a:cs typeface="+mn-cs"/>
              </a:rPr>
              <a:t>In the United States, approximately 3,000 people die each year of illnesses associated with food poisoning. Five types of organisms account for 88 percent of the deaths for which the cause is known: </a:t>
            </a:r>
            <a:r>
              <a:rPr lang="en-US" sz="1200" b="0" i="1" u="none" strike="noStrike" kern="1200" baseline="0" dirty="0">
                <a:solidFill>
                  <a:schemeClr val="tx1"/>
                </a:solidFill>
                <a:latin typeface="+mn-lt"/>
                <a:ea typeface="+mn-ea"/>
                <a:cs typeface="+mn-cs"/>
              </a:rPr>
              <a:t>Salmonella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Toxoplasma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Listeria</a:t>
            </a:r>
            <a:r>
              <a:rPr lang="en-US" sz="1200" b="0" i="0" u="none" strike="noStrike" kern="1200" baseline="0" dirty="0">
                <a:solidFill>
                  <a:schemeClr val="tx1"/>
                </a:solidFill>
                <a:latin typeface="+mn-lt"/>
                <a:ea typeface="+mn-ea"/>
                <a:cs typeface="+mn-cs"/>
              </a:rPr>
              <a:t>, norovirus, and </a:t>
            </a:r>
            <a:r>
              <a:rPr lang="en-US" sz="1200" b="0" i="1" u="none" strike="noStrike" kern="1200" baseline="0" dirty="0">
                <a:solidFill>
                  <a:schemeClr val="tx1"/>
                </a:solidFill>
                <a:latin typeface="+mn-lt"/>
                <a:ea typeface="+mn-ea"/>
                <a:cs typeface="+mn-cs"/>
              </a:rPr>
              <a:t>Campylobacter</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Other types of foodborne illness may cause death as well. For example, some </a:t>
            </a:r>
            <a:r>
              <a:rPr lang="en-US" sz="1200" b="0" i="1" u="none" strike="noStrike" kern="1200" baseline="0" dirty="0">
                <a:solidFill>
                  <a:schemeClr val="tx1"/>
                </a:solidFill>
                <a:latin typeface="+mn-lt"/>
                <a:ea typeface="+mn-ea"/>
                <a:cs typeface="+mn-cs"/>
              </a:rPr>
              <a:t>Vibrio </a:t>
            </a:r>
            <a:r>
              <a:rPr lang="en-US" sz="1200" b="0" i="0" u="none" strike="noStrike" kern="1200" baseline="0" dirty="0">
                <a:solidFill>
                  <a:schemeClr val="tx1"/>
                </a:solidFill>
                <a:latin typeface="+mn-lt"/>
                <a:ea typeface="+mn-ea"/>
                <a:cs typeface="+mn-cs"/>
              </a:rPr>
              <a:t>infections (usually associated with eating raw shellfish) may infect the bloodstream and cause a severe, life-threatening illness. About half of these infections are fatal, and death can occur within two days.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833825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Pregnant Women </a:t>
            </a:r>
            <a:r>
              <a:rPr lang="en-US" sz="1200" b="0" i="0" u="none" strike="noStrike" kern="1200" baseline="0" dirty="0">
                <a:solidFill>
                  <a:schemeClr val="tx1"/>
                </a:solidFill>
                <a:latin typeface="+mn-lt"/>
                <a:ea typeface="+mn-ea"/>
                <a:cs typeface="+mn-cs"/>
              </a:rPr>
              <a:t>When a woman is pregnant, her immune system is weakened, which makes it harder to fight off harmful microorganisms in food. At the same time, an unborn baby's immune system is not developed enough to fight off dangerous bacteria. In addition, certain toxins in food, such as mercury, can damage an unborn baby’s developing nervous system. </a:t>
            </a:r>
          </a:p>
          <a:p>
            <a:r>
              <a:rPr lang="en-US" sz="1200" b="1" i="0" u="none" strike="noStrike" kern="1200" baseline="0" dirty="0">
                <a:solidFill>
                  <a:schemeClr val="tx1"/>
                </a:solidFill>
                <a:latin typeface="+mn-lt"/>
                <a:ea typeface="+mn-ea"/>
                <a:cs typeface="+mn-cs"/>
              </a:rPr>
              <a:t>Older Adults </a:t>
            </a:r>
            <a:r>
              <a:rPr lang="en-US" sz="1200" b="0" i="0" u="none" strike="noStrike" kern="1200" baseline="0" dirty="0">
                <a:solidFill>
                  <a:schemeClr val="tx1"/>
                </a:solidFill>
                <a:latin typeface="+mn-lt"/>
                <a:ea typeface="+mn-ea"/>
                <a:cs typeface="+mn-cs"/>
              </a:rPr>
              <a:t>As we age, our immune system and other organs in our bodies become less effective in recognizing and ridding the body of microorganisms that cause foodborne illness. If an older person contracts a foodborne illness, there is a great chance of that the effects will be serious or even deadly. </a:t>
            </a:r>
          </a:p>
          <a:p>
            <a:r>
              <a:rPr lang="en-US" sz="1200" b="1" i="0" u="none" strike="noStrike" kern="1200" baseline="0" dirty="0">
                <a:solidFill>
                  <a:schemeClr val="tx1"/>
                </a:solidFill>
                <a:latin typeface="+mn-lt"/>
                <a:ea typeface="+mn-ea"/>
                <a:cs typeface="+mn-cs"/>
              </a:rPr>
              <a:t>Persons with Chronic Illnesses </a:t>
            </a:r>
            <a:r>
              <a:rPr lang="en-US" sz="1200" b="0" i="0" u="none" strike="noStrike" kern="1200" baseline="0" dirty="0">
                <a:solidFill>
                  <a:schemeClr val="tx1"/>
                </a:solidFill>
                <a:latin typeface="+mn-lt"/>
                <a:ea typeface="+mn-ea"/>
                <a:cs typeface="+mn-cs"/>
              </a:rPr>
              <a:t>If you have a chronic illness such as AIDS, cancer, or diabetes, the illness and sometimes its treatments can weaken your immune system. Similarly, if you are a transplant recipient, you take drugs that you take to prevent your body from rejecting the new organ. These drugs also prevent your immune system from attacking dangerous microorganisms in food. </a:t>
            </a:r>
          </a:p>
          <a:p>
            <a:r>
              <a:rPr lang="en-US" sz="1200" b="1" i="0" u="none" strike="noStrike" kern="1200" baseline="0" dirty="0">
                <a:solidFill>
                  <a:schemeClr val="tx1"/>
                </a:solidFill>
                <a:latin typeface="+mn-lt"/>
                <a:ea typeface="+mn-ea"/>
                <a:cs typeface="+mn-cs"/>
              </a:rPr>
              <a:t>Young Children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Have not built up strong immune systems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66506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job for many young people is in the restaurant and fast food industry. </a:t>
            </a:r>
          </a:p>
          <a:p>
            <a:r>
              <a:rPr lang="en-US" sz="1200" b="0" i="0" u="none" strike="noStrike" kern="1200" baseline="0" dirty="0">
                <a:solidFill>
                  <a:schemeClr val="tx1"/>
                </a:solidFill>
                <a:latin typeface="+mn-lt"/>
                <a:ea typeface="+mn-ea"/>
                <a:cs typeface="+mn-cs"/>
              </a:rPr>
              <a:t>The Occupational Safety and Health Administration (OSHA) is the federal agency that creates and enforces safety-related standards and regulations in the workplace.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the hyperlink Sanitizing the Kitchen to view the video. </a:t>
            </a:r>
          </a:p>
          <a:p>
            <a:r>
              <a:rPr lang="en-US" sz="1200" b="0" i="0" u="none" strike="noStrike" kern="1200" baseline="0" dirty="0">
                <a:solidFill>
                  <a:schemeClr val="tx1"/>
                </a:solidFill>
                <a:latin typeface="+mn-lt"/>
                <a:ea typeface="+mn-ea"/>
                <a:cs typeface="+mn-cs"/>
              </a:rPr>
              <a:t>All surfaces must be cleaned and rinsed. Such as: </a:t>
            </a:r>
          </a:p>
          <a:p>
            <a:r>
              <a:rPr lang="en-US" sz="1200" b="0" i="0" u="none" strike="noStrike" kern="1200" baseline="0" dirty="0">
                <a:solidFill>
                  <a:schemeClr val="tx1"/>
                </a:solidFill>
                <a:latin typeface="+mn-lt"/>
                <a:ea typeface="+mn-ea"/>
                <a:cs typeface="+mn-cs"/>
              </a:rPr>
              <a:t>•Walls </a:t>
            </a:r>
          </a:p>
          <a:p>
            <a:r>
              <a:rPr lang="en-US" sz="1200" b="0" i="0" u="none" strike="noStrike" kern="1200" baseline="0" dirty="0">
                <a:solidFill>
                  <a:schemeClr val="tx1"/>
                </a:solidFill>
                <a:latin typeface="+mn-lt"/>
                <a:ea typeface="+mn-ea"/>
                <a:cs typeface="+mn-cs"/>
              </a:rPr>
              <a:t>•Storage shelves </a:t>
            </a:r>
          </a:p>
          <a:p>
            <a:r>
              <a:rPr lang="en-US" sz="1200" b="0" i="0" u="none" strike="noStrike" kern="1200" baseline="0" dirty="0">
                <a:solidFill>
                  <a:schemeClr val="tx1"/>
                </a:solidFill>
                <a:latin typeface="+mn-lt"/>
                <a:ea typeface="+mn-ea"/>
                <a:cs typeface="+mn-cs"/>
              </a:rPr>
              <a:t>•Garbage containers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Any surface that touches food must be cleaned and sanitized. Such as: </a:t>
            </a:r>
          </a:p>
          <a:p>
            <a:r>
              <a:rPr lang="en-US" sz="1200" b="0" i="0" u="none" strike="noStrike" kern="1200" baseline="0" dirty="0">
                <a:solidFill>
                  <a:schemeClr val="tx1"/>
                </a:solidFill>
                <a:latin typeface="+mn-lt"/>
                <a:ea typeface="+mn-ea"/>
                <a:cs typeface="+mn-cs"/>
              </a:rPr>
              <a:t>•Knives </a:t>
            </a:r>
          </a:p>
          <a:p>
            <a:r>
              <a:rPr lang="en-US" sz="1200" b="0" i="0" u="none" strike="noStrike" kern="1200" baseline="0" dirty="0">
                <a:solidFill>
                  <a:schemeClr val="tx1"/>
                </a:solidFill>
                <a:latin typeface="+mn-lt"/>
                <a:ea typeface="+mn-ea"/>
                <a:cs typeface="+mn-cs"/>
              </a:rPr>
              <a:t>•Stockpots </a:t>
            </a:r>
          </a:p>
          <a:p>
            <a:r>
              <a:rPr lang="en-US" sz="1200" b="0" i="0" u="none" strike="noStrike" kern="1200" baseline="0" dirty="0">
                <a:solidFill>
                  <a:schemeClr val="tx1"/>
                </a:solidFill>
                <a:latin typeface="+mn-lt"/>
                <a:ea typeface="+mn-ea"/>
                <a:cs typeface="+mn-cs"/>
              </a:rPr>
              <a:t>•Cutting boards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Sanitizing the Kitchen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Consumers can protect themselves by preventing the spread of germs by both cleaning and sanitizing surfaces where food is prepared. This video explains how to make sanitizing solution with ingredients most people already have around the house. </a:t>
            </a:r>
          </a:p>
          <a:p>
            <a:r>
              <a:rPr lang="en-US" sz="1200" b="0" i="0" u="none" strike="noStrike" kern="1200" baseline="0" dirty="0">
                <a:solidFill>
                  <a:schemeClr val="tx1"/>
                </a:solidFill>
                <a:latin typeface="+mn-lt"/>
                <a:ea typeface="+mn-ea"/>
                <a:cs typeface="+mn-cs"/>
              </a:rPr>
              <a:t>http://youtu.be/_9IhS2jv2OM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208665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77583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081311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425604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13717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7927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impression customers at a restaurant have is of the service staff. </a:t>
            </a:r>
          </a:p>
          <a:p>
            <a:r>
              <a:rPr lang="en-US" sz="1200" b="0" i="0" u="none" strike="noStrike" kern="1200" baseline="0" dirty="0">
                <a:solidFill>
                  <a:schemeClr val="tx1"/>
                </a:solidFill>
                <a:latin typeface="+mn-lt"/>
                <a:ea typeface="+mn-ea"/>
                <a:cs typeface="+mn-cs"/>
              </a:rPr>
              <a:t>They probably were a type of uniform that should be clean and fits properly. </a:t>
            </a:r>
          </a:p>
          <a:p>
            <a:r>
              <a:rPr lang="en-US" sz="1200" b="0" i="0" u="none" strike="noStrike" kern="1200" baseline="0" dirty="0">
                <a:solidFill>
                  <a:schemeClr val="tx1"/>
                </a:solidFill>
                <a:latin typeface="+mn-lt"/>
                <a:ea typeface="+mn-ea"/>
                <a:cs typeface="+mn-cs"/>
              </a:rPr>
              <a:t>Shoes should also be clean and polished and non-skid. </a:t>
            </a:r>
          </a:p>
          <a:p>
            <a:r>
              <a:rPr lang="en-US" sz="1200" b="0" i="0" u="none" strike="noStrike" kern="1200" baseline="0" dirty="0">
                <a:solidFill>
                  <a:schemeClr val="tx1"/>
                </a:solidFill>
                <a:latin typeface="+mn-lt"/>
                <a:ea typeface="+mn-ea"/>
                <a:cs typeface="+mn-cs"/>
              </a:rPr>
              <a:t>Jewelry should be minimal </a:t>
            </a:r>
          </a:p>
          <a:p>
            <a:r>
              <a:rPr lang="en-US" sz="1200" b="0" i="0" u="none" strike="noStrike" kern="1200" baseline="0" dirty="0">
                <a:solidFill>
                  <a:schemeClr val="tx1"/>
                </a:solidFill>
                <a:latin typeface="+mn-lt"/>
                <a:ea typeface="+mn-ea"/>
                <a:cs typeface="+mn-cs"/>
              </a:rPr>
              <a:t>Hair should be clean and pulled back and out of the way </a:t>
            </a:r>
          </a:p>
          <a:p>
            <a:r>
              <a:rPr lang="en-US" sz="1200" b="0" i="0" u="none" strike="noStrike" kern="1200" baseline="0" dirty="0">
                <a:solidFill>
                  <a:schemeClr val="tx1"/>
                </a:solidFill>
                <a:latin typeface="+mn-lt"/>
                <a:ea typeface="+mn-ea"/>
                <a:cs typeface="+mn-cs"/>
              </a:rPr>
              <a:t>Fingernails should be trimmed and clean with no nail polish </a:t>
            </a:r>
          </a:p>
          <a:p>
            <a:r>
              <a:rPr lang="en-US" sz="1200" b="0" i="0" u="none" strike="noStrike" kern="1200" baseline="0" dirty="0">
                <a:solidFill>
                  <a:schemeClr val="tx1"/>
                </a:solidFill>
                <a:latin typeface="+mn-lt"/>
                <a:ea typeface="+mn-ea"/>
                <a:cs typeface="+mn-cs"/>
              </a:rPr>
              <a:t>Teeth should be brushed and breath should be fresh </a:t>
            </a:r>
          </a:p>
          <a:p>
            <a:r>
              <a:rPr lang="en-US" sz="1200" b="0" i="0" u="none" strike="noStrike" kern="1200" baseline="0" dirty="0">
                <a:solidFill>
                  <a:schemeClr val="tx1"/>
                </a:solidFill>
                <a:latin typeface="+mn-lt"/>
                <a:ea typeface="+mn-ea"/>
                <a:cs typeface="+mn-cs"/>
              </a:rPr>
              <a:t>Use deodorant everyday </a:t>
            </a:r>
          </a:p>
          <a:p>
            <a:r>
              <a:rPr lang="en-US" sz="1200" b="0" i="0" u="none" strike="noStrike" kern="1200" baseline="0" dirty="0">
                <a:solidFill>
                  <a:schemeClr val="tx1"/>
                </a:solidFill>
                <a:latin typeface="+mn-lt"/>
                <a:ea typeface="+mn-ea"/>
                <a:cs typeface="+mn-cs"/>
              </a:rPr>
              <a:t>Keep cologne and perfume to a minimum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06801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food service industry can be a demanding job and can be better handled when you are in good physical shape and have a healthy mental attitude. </a:t>
            </a:r>
          </a:p>
          <a:p>
            <a:r>
              <a:rPr lang="en-US" sz="1200" b="0" i="0" u="none" strike="noStrike" kern="1200" baseline="0" dirty="0">
                <a:solidFill>
                  <a:schemeClr val="tx1"/>
                </a:solidFill>
                <a:latin typeface="+mn-lt"/>
                <a:ea typeface="+mn-ea"/>
                <a:cs typeface="+mn-cs"/>
              </a:rPr>
              <a:t>Be sure to get enough sleep as too little sleep can weaken the body’s immune system and put at risk for illness. </a:t>
            </a:r>
          </a:p>
          <a:p>
            <a:r>
              <a:rPr lang="en-US" sz="1200" b="0" i="0" u="none" strike="noStrike" kern="1200" baseline="0" dirty="0">
                <a:solidFill>
                  <a:schemeClr val="tx1"/>
                </a:solidFill>
                <a:latin typeface="+mn-lt"/>
                <a:ea typeface="+mn-ea"/>
                <a:cs typeface="+mn-cs"/>
              </a:rPr>
              <a:t>Exercise regularly to increase your strength to be able to lift heavy objects. </a:t>
            </a:r>
          </a:p>
          <a:p>
            <a:r>
              <a:rPr lang="en-US" sz="1200" b="0" i="0" u="none" strike="noStrike" kern="1200" baseline="0" dirty="0">
                <a:solidFill>
                  <a:schemeClr val="tx1"/>
                </a:solidFill>
                <a:latin typeface="+mn-lt"/>
                <a:ea typeface="+mn-ea"/>
                <a:cs typeface="+mn-cs"/>
              </a:rPr>
              <a:t>Disease can spread easily in the food service industry. If you have a fever, a cold, or are vomiting, stay home and return when you are well again.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54144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Only a handwashing sink should be used for washing hands in a food establishment. </a:t>
            </a:r>
          </a:p>
          <a:p>
            <a:r>
              <a:rPr lang="en-US" sz="1200" b="0" i="0" u="none" strike="noStrike" kern="1200" baseline="0" dirty="0">
                <a:solidFill>
                  <a:schemeClr val="tx1"/>
                </a:solidFill>
                <a:latin typeface="+mn-lt"/>
                <a:ea typeface="+mn-ea"/>
                <a:cs typeface="+mn-cs"/>
              </a:rPr>
              <a:t>Refer to the TFER Hand Wash Poster from the Texas Department of State Health Services for the correct procedure.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48433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Remind students that hand antiseptics should never be used instead of washing hands.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7607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hyperlink Put Your Hands Together from the Centers for Disease Control. </a:t>
            </a:r>
          </a:p>
          <a:p>
            <a:r>
              <a:rPr lang="en-US" sz="1200" b="0" i="0" u="none" strike="noStrike" kern="1200" baseline="0" dirty="0">
                <a:solidFill>
                  <a:schemeClr val="tx1"/>
                </a:solidFill>
                <a:latin typeface="+mn-lt"/>
                <a:ea typeface="+mn-ea"/>
                <a:cs typeface="+mn-cs"/>
              </a:rPr>
              <a:t>How to Wash Your Hands </a:t>
            </a:r>
          </a:p>
          <a:p>
            <a:r>
              <a:rPr lang="en-US" sz="1200" b="0" i="0" u="none" strike="noStrike" kern="1200" baseline="0" dirty="0">
                <a:solidFill>
                  <a:schemeClr val="tx1"/>
                </a:solidFill>
                <a:latin typeface="+mn-lt"/>
                <a:ea typeface="+mn-ea"/>
                <a:cs typeface="+mn-cs"/>
              </a:rPr>
              <a:t>• Wet hands and arms </a:t>
            </a:r>
          </a:p>
          <a:p>
            <a:r>
              <a:rPr lang="en-US" sz="1200" b="0" i="0" u="none" strike="noStrike" kern="1200" baseline="0" dirty="0">
                <a:solidFill>
                  <a:schemeClr val="tx1"/>
                </a:solidFill>
                <a:latin typeface="+mn-lt"/>
                <a:ea typeface="+mn-ea"/>
                <a:cs typeface="+mn-cs"/>
              </a:rPr>
              <a:t>• use running water as hot as you can comfortably stand </a:t>
            </a:r>
          </a:p>
          <a:p>
            <a:r>
              <a:rPr lang="en-US" sz="1200" b="0" i="0" u="none" strike="noStrike" kern="1200" baseline="0" dirty="0">
                <a:solidFill>
                  <a:schemeClr val="tx1"/>
                </a:solidFill>
                <a:latin typeface="+mn-lt"/>
                <a:ea typeface="+mn-ea"/>
                <a:cs typeface="+mn-cs"/>
              </a:rPr>
              <a:t>• Apply soap </a:t>
            </a:r>
          </a:p>
          <a:p>
            <a:r>
              <a:rPr lang="en-US" sz="1200" b="0" i="0" u="none" strike="noStrike" kern="1200" baseline="0" dirty="0">
                <a:solidFill>
                  <a:schemeClr val="tx1"/>
                </a:solidFill>
                <a:latin typeface="+mn-lt"/>
                <a:ea typeface="+mn-ea"/>
                <a:cs typeface="+mn-cs"/>
              </a:rPr>
              <a:t>• Apply enough to build up a good lather </a:t>
            </a:r>
          </a:p>
          <a:p>
            <a:r>
              <a:rPr lang="en-US" sz="1200" b="0" i="0" u="none" strike="noStrike" kern="1200" baseline="0" dirty="0">
                <a:solidFill>
                  <a:schemeClr val="tx1"/>
                </a:solidFill>
                <a:latin typeface="+mn-lt"/>
                <a:ea typeface="+mn-ea"/>
                <a:cs typeface="+mn-cs"/>
              </a:rPr>
              <a:t>• Scrub hands and arms vigorously </a:t>
            </a:r>
          </a:p>
          <a:p>
            <a:r>
              <a:rPr lang="en-US" sz="1200" b="0" i="0" u="none" strike="noStrike" kern="1200" baseline="0" dirty="0">
                <a:solidFill>
                  <a:schemeClr val="tx1"/>
                </a:solidFill>
                <a:latin typeface="+mn-lt"/>
                <a:ea typeface="+mn-ea"/>
                <a:cs typeface="+mn-cs"/>
              </a:rPr>
              <a:t>• Scrub them for 10 to 15 seconds </a:t>
            </a:r>
          </a:p>
          <a:p>
            <a:r>
              <a:rPr lang="en-US" sz="1200" b="0" i="0" u="none" strike="noStrike" kern="1200" baseline="0" dirty="0">
                <a:solidFill>
                  <a:schemeClr val="tx1"/>
                </a:solidFill>
                <a:latin typeface="+mn-lt"/>
                <a:ea typeface="+mn-ea"/>
                <a:cs typeface="+mn-cs"/>
              </a:rPr>
              <a:t>• Clean under fingernails and between fingers </a:t>
            </a:r>
          </a:p>
          <a:p>
            <a:r>
              <a:rPr lang="en-US" sz="1200" b="0" i="0" u="none" strike="noStrike" kern="1200" baseline="0" dirty="0">
                <a:solidFill>
                  <a:schemeClr val="tx1"/>
                </a:solidFill>
                <a:latin typeface="+mn-lt"/>
                <a:ea typeface="+mn-ea"/>
                <a:cs typeface="+mn-cs"/>
              </a:rPr>
              <a:t>• Rinse hands and arms thoroughly </a:t>
            </a:r>
          </a:p>
          <a:p>
            <a:r>
              <a:rPr lang="en-US" sz="1200" b="0" i="0" u="none" strike="noStrike" kern="1200" baseline="0" dirty="0">
                <a:solidFill>
                  <a:schemeClr val="tx1"/>
                </a:solidFill>
                <a:latin typeface="+mn-lt"/>
                <a:ea typeface="+mn-ea"/>
                <a:cs typeface="+mn-cs"/>
              </a:rPr>
              <a:t>• Use running water </a:t>
            </a:r>
          </a:p>
          <a:p>
            <a:r>
              <a:rPr lang="en-US" sz="1200" b="0" i="0" u="none" strike="noStrike" kern="1200" baseline="0" dirty="0">
                <a:solidFill>
                  <a:schemeClr val="tx1"/>
                </a:solidFill>
                <a:latin typeface="+mn-lt"/>
                <a:ea typeface="+mn-ea"/>
                <a:cs typeface="+mn-cs"/>
              </a:rPr>
              <a:t>• Dry hands and arms </a:t>
            </a:r>
          </a:p>
          <a:p>
            <a:r>
              <a:rPr lang="en-US" sz="1200" b="0" i="0" u="none" strike="noStrike" kern="1200" baseline="0" dirty="0">
                <a:solidFill>
                  <a:schemeClr val="tx1"/>
                </a:solidFill>
                <a:latin typeface="+mn-lt"/>
                <a:ea typeface="+mn-ea"/>
                <a:cs typeface="+mn-cs"/>
              </a:rPr>
              <a:t>• Do NOT use your apron or any part of your uniform </a:t>
            </a:r>
          </a:p>
          <a:p>
            <a:r>
              <a:rPr lang="en-US" sz="1200" b="0" i="0" u="none" strike="noStrike" kern="1200" baseline="0" dirty="0">
                <a:solidFill>
                  <a:schemeClr val="tx1"/>
                </a:solidFill>
                <a:latin typeface="+mn-lt"/>
                <a:ea typeface="+mn-ea"/>
                <a:cs typeface="+mn-cs"/>
              </a:rPr>
              <a:t>• Use a single-use paper towel or hand dryer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CDC – Centers for Disease Control and Prevention </a:t>
            </a:r>
          </a:p>
          <a:p>
            <a:r>
              <a:rPr lang="en-US" sz="1200" b="0" i="0" u="none" strike="noStrike" kern="1200" baseline="0" dirty="0">
                <a:solidFill>
                  <a:schemeClr val="tx1"/>
                </a:solidFill>
                <a:latin typeface="+mn-lt"/>
                <a:ea typeface="+mn-ea"/>
                <a:cs typeface="+mn-cs"/>
              </a:rPr>
              <a:t>Put Your Hands Together </a:t>
            </a:r>
          </a:p>
          <a:p>
            <a:r>
              <a:rPr lang="en-US" sz="1200" b="0" i="0" u="none" strike="noStrike" kern="1200" baseline="0" dirty="0">
                <a:solidFill>
                  <a:schemeClr val="tx1"/>
                </a:solidFill>
                <a:latin typeface="+mn-lt"/>
                <a:ea typeface="+mn-ea"/>
                <a:cs typeface="+mn-cs"/>
              </a:rPr>
              <a:t>http://www.cdc.gov/cdctv/handstogether/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527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873701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Vah4mXJyM&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60R76l-0g4&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UojO1HvC8c&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9IhS2jv2OM&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dshs.state.tx.us/foodestablishments/pubs.sht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yRtMl4a1F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Food Safety and Sanitation Guidelines</a:t>
            </a:r>
          </a:p>
        </p:txBody>
      </p:sp>
      <p:sp>
        <p:nvSpPr>
          <p:cNvPr id="2" name="Rectangle 1">
            <a:extLst>
              <a:ext uri="{FF2B5EF4-FFF2-40B4-BE49-F238E27FC236}">
                <a16:creationId xmlns:a16="http://schemas.microsoft.com/office/drawing/2014/main" id="{E9AD9D11-6451-4EC3-89CC-D39FE9215995}"/>
              </a:ext>
            </a:extLst>
          </p:cNvPr>
          <p:cNvSpPr/>
          <p:nvPr/>
        </p:nvSpPr>
        <p:spPr>
          <a:xfrm>
            <a:off x="4597393" y="4067294"/>
            <a:ext cx="6300443" cy="769441"/>
          </a:xfrm>
          <a:prstGeom prst="rect">
            <a:avLst/>
          </a:prstGeom>
        </p:spPr>
        <p:txBody>
          <a:bodyPr wrap="none">
            <a:spAutoFit/>
          </a:bodyPr>
          <a:lstStyle/>
          <a:p>
            <a:r>
              <a:rPr lang="en-US" sz="4400" dirty="0">
                <a:solidFill>
                  <a:schemeClr val="accent2">
                    <a:lumMod val="60000"/>
                    <a:lumOff val="40000"/>
                  </a:schemeClr>
                </a:solidFill>
                <a:latin typeface="Open Sans"/>
              </a:rPr>
              <a:t>Restaurant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Restaurant Safety </a:t>
            </a:r>
          </a:p>
        </p:txBody>
      </p:sp>
      <p:pic>
        <p:nvPicPr>
          <p:cNvPr id="6" name="Picture 5">
            <a:extLst>
              <a:ext uri="{FF2B5EF4-FFF2-40B4-BE49-F238E27FC236}">
                <a16:creationId xmlns:a16="http://schemas.microsoft.com/office/drawing/2014/main" id="{59310F28-E0C8-4970-B83D-23C6FFE0518C}"/>
              </a:ext>
            </a:extLst>
          </p:cNvPr>
          <p:cNvPicPr>
            <a:picLocks noChangeAspect="1"/>
          </p:cNvPicPr>
          <p:nvPr/>
        </p:nvPicPr>
        <p:blipFill>
          <a:blip r:embed="rId3"/>
          <a:stretch>
            <a:fillRect/>
          </a:stretch>
        </p:blipFill>
        <p:spPr>
          <a:xfrm>
            <a:off x="4226560" y="2280168"/>
            <a:ext cx="3044688" cy="3048151"/>
          </a:xfrm>
          <a:prstGeom prst="rect">
            <a:avLst/>
          </a:prstGeom>
        </p:spPr>
      </p:pic>
    </p:spTree>
    <p:extLst>
      <p:ext uri="{BB962C8B-B14F-4D97-AF65-F5344CB8AC3E}">
        <p14:creationId xmlns:p14="http://schemas.microsoft.com/office/powerpoint/2010/main" val="154613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General Hazards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Electrical Hazards</a:t>
            </a:r>
          </a:p>
          <a:p>
            <a:pPr lvl="1"/>
            <a:r>
              <a:rPr lang="en-US" dirty="0"/>
              <a:t>Fire Hazards</a:t>
            </a:r>
          </a:p>
          <a:p>
            <a:pPr lvl="1"/>
            <a:r>
              <a:rPr lang="en-US" dirty="0"/>
              <a:t>Slips/Trips/Falls</a:t>
            </a:r>
          </a:p>
          <a:p>
            <a:pPr lvl="1"/>
            <a:r>
              <a:rPr lang="en-US" dirty="0"/>
              <a:t>New Workers</a:t>
            </a:r>
          </a:p>
          <a:p>
            <a:pPr lvl="1"/>
            <a:r>
              <a:rPr lang="en-US" dirty="0">
                <a:hlinkClick r:id="rId3"/>
              </a:rPr>
              <a:t>OSHA Training – Slips, Trips and Falls Demo</a:t>
            </a:r>
            <a:endParaRPr lang="en-US" dirty="0"/>
          </a:p>
        </p:txBody>
      </p:sp>
    </p:spTree>
    <p:extLst>
      <p:ext uri="{BB962C8B-B14F-4D97-AF65-F5344CB8AC3E}">
        <p14:creationId xmlns:p14="http://schemas.microsoft.com/office/powerpoint/2010/main" val="115215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Guidelines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sure to locate:</a:t>
            </a:r>
          </a:p>
          <a:p>
            <a:pPr lvl="2"/>
            <a:r>
              <a:rPr lang="en-US" sz="2400" dirty="0"/>
              <a:t>Potential dangers</a:t>
            </a:r>
          </a:p>
          <a:p>
            <a:pPr lvl="2"/>
            <a:r>
              <a:rPr lang="en-US" sz="2400" dirty="0"/>
              <a:t>Emergency exits and routes</a:t>
            </a:r>
          </a:p>
          <a:p>
            <a:pPr lvl="2"/>
            <a:r>
              <a:rPr lang="en-US" sz="2400" dirty="0"/>
              <a:t>Handwashing stations</a:t>
            </a:r>
          </a:p>
          <a:p>
            <a:pPr lvl="2"/>
            <a:r>
              <a:rPr lang="en-US" sz="2400" dirty="0"/>
              <a:t>First aid kits</a:t>
            </a:r>
          </a:p>
          <a:p>
            <a:pPr lvl="2"/>
            <a:r>
              <a:rPr lang="en-US" sz="2400" dirty="0"/>
              <a:t>MSDS information</a:t>
            </a:r>
          </a:p>
        </p:txBody>
      </p:sp>
      <p:pic>
        <p:nvPicPr>
          <p:cNvPr id="4" name="Picture 3">
            <a:extLst>
              <a:ext uri="{FF2B5EF4-FFF2-40B4-BE49-F238E27FC236}">
                <a16:creationId xmlns:a16="http://schemas.microsoft.com/office/drawing/2014/main" id="{FC26DFB4-F534-4A90-8BE2-FFA9B3B74F0B}"/>
              </a:ext>
            </a:extLst>
          </p:cNvPr>
          <p:cNvPicPr>
            <a:picLocks noChangeAspect="1"/>
          </p:cNvPicPr>
          <p:nvPr/>
        </p:nvPicPr>
        <p:blipFill>
          <a:blip r:embed="rId3"/>
          <a:stretch>
            <a:fillRect/>
          </a:stretch>
        </p:blipFill>
        <p:spPr>
          <a:xfrm>
            <a:off x="7424755" y="2973360"/>
            <a:ext cx="3296250" cy="2354000"/>
          </a:xfrm>
          <a:prstGeom prst="rect">
            <a:avLst/>
          </a:prstGeom>
        </p:spPr>
      </p:pic>
    </p:spTree>
    <p:extLst>
      <p:ext uri="{BB962C8B-B14F-4D97-AF65-F5344CB8AC3E}">
        <p14:creationId xmlns:p14="http://schemas.microsoft.com/office/powerpoint/2010/main" val="77686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First Aid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Accidents</a:t>
            </a:r>
          </a:p>
          <a:p>
            <a:pPr lvl="2"/>
            <a:r>
              <a:rPr lang="en-US" sz="2400" dirty="0"/>
              <a:t>Can be prevented</a:t>
            </a:r>
          </a:p>
          <a:p>
            <a:pPr lvl="2"/>
            <a:r>
              <a:rPr lang="en-US" sz="2400" dirty="0"/>
              <a:t>Can be serious</a:t>
            </a:r>
          </a:p>
          <a:p>
            <a:pPr lvl="1"/>
            <a:r>
              <a:rPr lang="en-US" dirty="0"/>
              <a:t>Responsibility to</a:t>
            </a:r>
          </a:p>
          <a:p>
            <a:pPr lvl="2"/>
            <a:r>
              <a:rPr lang="en-US" sz="2400" dirty="0"/>
              <a:t>Keep safe</a:t>
            </a:r>
          </a:p>
          <a:p>
            <a:pPr lvl="2"/>
            <a:r>
              <a:rPr lang="en-US" sz="2400" dirty="0"/>
              <a:t>Keep your guests and other employees safe</a:t>
            </a:r>
          </a:p>
          <a:p>
            <a:pPr lvl="1"/>
            <a:r>
              <a:rPr lang="en-US" dirty="0"/>
              <a:t>Heimlich Maneuver Poster</a:t>
            </a:r>
          </a:p>
          <a:p>
            <a:pPr lvl="1"/>
            <a:r>
              <a:rPr lang="en-US" dirty="0">
                <a:hlinkClick r:id="rId3"/>
              </a:rPr>
              <a:t>How to Perform CPR – Martha Stewart </a:t>
            </a:r>
            <a:endParaRPr lang="en-US" dirty="0"/>
          </a:p>
        </p:txBody>
      </p:sp>
    </p:spTree>
    <p:extLst>
      <p:ext uri="{BB962C8B-B14F-4D97-AF65-F5344CB8AC3E}">
        <p14:creationId xmlns:p14="http://schemas.microsoft.com/office/powerpoint/2010/main" val="126083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Fire Extinguisher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How to Use Fire Extinguisher</a:t>
            </a:r>
            <a:endParaRPr lang="en-US" dirty="0"/>
          </a:p>
          <a:p>
            <a:pPr lvl="1"/>
            <a:r>
              <a:rPr lang="en-US" dirty="0"/>
              <a:t>Know how fire extinguishers are classified</a:t>
            </a:r>
          </a:p>
          <a:p>
            <a:pPr lvl="1"/>
            <a:r>
              <a:rPr lang="en-US" dirty="0"/>
              <a:t>Inspect the fire extinguisher</a:t>
            </a:r>
          </a:p>
          <a:p>
            <a:pPr lvl="1"/>
            <a:r>
              <a:rPr lang="en-US" dirty="0"/>
              <a:t>Decide if you will evacuate or stay and fight</a:t>
            </a:r>
          </a:p>
          <a:p>
            <a:pPr lvl="1"/>
            <a:r>
              <a:rPr lang="en-US" dirty="0"/>
              <a:t>Remember the acronym PASS</a:t>
            </a:r>
          </a:p>
          <a:p>
            <a:pPr lvl="2"/>
            <a:r>
              <a:rPr lang="en-US" sz="2400" dirty="0"/>
              <a:t>Pull the pin</a:t>
            </a:r>
          </a:p>
          <a:p>
            <a:pPr lvl="2"/>
            <a:r>
              <a:rPr lang="en-US" sz="2400" dirty="0"/>
              <a:t>Aim at the base of the fire</a:t>
            </a:r>
          </a:p>
          <a:p>
            <a:pPr lvl="2"/>
            <a:r>
              <a:rPr lang="en-US" sz="2400" dirty="0"/>
              <a:t>Squeeze the lever</a:t>
            </a:r>
          </a:p>
          <a:p>
            <a:pPr lvl="2"/>
            <a:r>
              <a:rPr lang="en-US" sz="2400" dirty="0"/>
              <a:t>Sweep back and forth</a:t>
            </a:r>
          </a:p>
        </p:txBody>
      </p:sp>
    </p:spTree>
    <p:extLst>
      <p:ext uri="{BB962C8B-B14F-4D97-AF65-F5344CB8AC3E}">
        <p14:creationId xmlns:p14="http://schemas.microsoft.com/office/powerpoint/2010/main" val="365337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Food Safety</a:t>
            </a:r>
          </a:p>
        </p:txBody>
      </p:sp>
      <p:pic>
        <p:nvPicPr>
          <p:cNvPr id="6" name="Picture 5">
            <a:extLst>
              <a:ext uri="{FF2B5EF4-FFF2-40B4-BE49-F238E27FC236}">
                <a16:creationId xmlns:a16="http://schemas.microsoft.com/office/drawing/2014/main" id="{459C9323-179F-4AC1-B91D-AE4349CBB767}"/>
              </a:ext>
            </a:extLst>
          </p:cNvPr>
          <p:cNvPicPr>
            <a:picLocks noChangeAspect="1"/>
          </p:cNvPicPr>
          <p:nvPr/>
        </p:nvPicPr>
        <p:blipFill>
          <a:blip r:embed="rId3"/>
          <a:stretch>
            <a:fillRect/>
          </a:stretch>
        </p:blipFill>
        <p:spPr>
          <a:xfrm>
            <a:off x="4196080" y="2190084"/>
            <a:ext cx="4179068" cy="2784566"/>
          </a:xfrm>
          <a:prstGeom prst="rect">
            <a:avLst/>
          </a:prstGeom>
        </p:spPr>
      </p:pic>
    </p:spTree>
    <p:extLst>
      <p:ext uri="{BB962C8B-B14F-4D97-AF65-F5344CB8AC3E}">
        <p14:creationId xmlns:p14="http://schemas.microsoft.com/office/powerpoint/2010/main" val="240305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Foodborne Illness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Each year, 1 in 6 Americans (or 48 million people) get sick from foodborne illnesses</a:t>
            </a:r>
          </a:p>
          <a:p>
            <a:pPr lvl="1"/>
            <a:r>
              <a:rPr lang="en-US" dirty="0"/>
              <a:t>3,000 Americans die yearly, from food borne illness</a:t>
            </a:r>
          </a:p>
          <a:p>
            <a:pPr lvl="1"/>
            <a:r>
              <a:rPr lang="en-US" dirty="0"/>
              <a:t>Reducing foodborne illness by just 10% would keep 5 million Americans from getting sick each year</a:t>
            </a:r>
          </a:p>
        </p:txBody>
      </p:sp>
    </p:spTree>
    <p:extLst>
      <p:ext uri="{BB962C8B-B14F-4D97-AF65-F5344CB8AC3E}">
        <p14:creationId xmlns:p14="http://schemas.microsoft.com/office/powerpoint/2010/main" val="235583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Causes of Food Poisoning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Bacteria and Viruses</a:t>
            </a:r>
          </a:p>
          <a:p>
            <a:pPr lvl="1"/>
            <a:r>
              <a:rPr lang="en-US" dirty="0"/>
              <a:t>Parasites</a:t>
            </a:r>
          </a:p>
          <a:p>
            <a:pPr lvl="1"/>
            <a:r>
              <a:rPr lang="en-US" dirty="0"/>
              <a:t>Mold, Toxins, and Contaminants</a:t>
            </a:r>
          </a:p>
          <a:p>
            <a:pPr lvl="1"/>
            <a:r>
              <a:rPr lang="en-US" dirty="0"/>
              <a:t>Allergens</a:t>
            </a:r>
          </a:p>
        </p:txBody>
      </p:sp>
      <p:pic>
        <p:nvPicPr>
          <p:cNvPr id="4" name="Picture 3">
            <a:extLst>
              <a:ext uri="{FF2B5EF4-FFF2-40B4-BE49-F238E27FC236}">
                <a16:creationId xmlns:a16="http://schemas.microsoft.com/office/drawing/2014/main" id="{38921EC8-BB1A-4506-B086-62ABB39C00E1}"/>
              </a:ext>
            </a:extLst>
          </p:cNvPr>
          <p:cNvPicPr>
            <a:picLocks noChangeAspect="1"/>
          </p:cNvPicPr>
          <p:nvPr/>
        </p:nvPicPr>
        <p:blipFill>
          <a:blip r:embed="rId3"/>
          <a:stretch>
            <a:fillRect/>
          </a:stretch>
        </p:blipFill>
        <p:spPr>
          <a:xfrm rot="20803830">
            <a:off x="7381171" y="2415812"/>
            <a:ext cx="2834775" cy="2821500"/>
          </a:xfrm>
          <a:prstGeom prst="rect">
            <a:avLst/>
          </a:prstGeom>
        </p:spPr>
      </p:pic>
    </p:spTree>
    <p:extLst>
      <p:ext uri="{BB962C8B-B14F-4D97-AF65-F5344CB8AC3E}">
        <p14:creationId xmlns:p14="http://schemas.microsoft.com/office/powerpoint/2010/main" val="308035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Least Wanted Foodborne Pathogens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Campylobacter</a:t>
            </a:r>
          </a:p>
          <a:p>
            <a:pPr lvl="1"/>
            <a:r>
              <a:rPr lang="en-US" dirty="0"/>
              <a:t>Clostridium botulinum</a:t>
            </a:r>
          </a:p>
          <a:p>
            <a:pPr lvl="1"/>
            <a:r>
              <a:rPr lang="en-US" dirty="0"/>
              <a:t>E. coli 0157:H7</a:t>
            </a:r>
          </a:p>
          <a:p>
            <a:pPr lvl="1"/>
            <a:r>
              <a:rPr lang="en-US" dirty="0"/>
              <a:t>Listeria monocytogenes</a:t>
            </a:r>
          </a:p>
          <a:p>
            <a:pPr lvl="1"/>
            <a:r>
              <a:rPr lang="en-US" dirty="0"/>
              <a:t>Norovirus</a:t>
            </a:r>
          </a:p>
        </p:txBody>
      </p:sp>
      <p:sp>
        <p:nvSpPr>
          <p:cNvPr id="4" name="Content Placeholder 3">
            <a:extLst>
              <a:ext uri="{FF2B5EF4-FFF2-40B4-BE49-F238E27FC236}">
                <a16:creationId xmlns:a16="http://schemas.microsoft.com/office/drawing/2014/main" id="{ED34DCF1-2A72-4E70-B197-770C13A9AEF3}"/>
              </a:ext>
            </a:extLst>
          </p:cNvPr>
          <p:cNvSpPr>
            <a:spLocks noGrp="1"/>
          </p:cNvSpPr>
          <p:nvPr>
            <p:ph sz="half" idx="10"/>
          </p:nvPr>
        </p:nvSpPr>
        <p:spPr/>
        <p:txBody>
          <a:bodyPr/>
          <a:lstStyle/>
          <a:p>
            <a:pPr lvl="1"/>
            <a:r>
              <a:rPr lang="en-US" dirty="0"/>
              <a:t>Salmonella</a:t>
            </a:r>
          </a:p>
          <a:p>
            <a:pPr lvl="1"/>
            <a:r>
              <a:rPr lang="en-US" dirty="0"/>
              <a:t>Staphylococcus aureus</a:t>
            </a:r>
          </a:p>
          <a:p>
            <a:pPr lvl="1"/>
            <a:r>
              <a:rPr lang="en-US" dirty="0"/>
              <a:t>Shigella</a:t>
            </a:r>
          </a:p>
          <a:p>
            <a:pPr lvl="1"/>
            <a:r>
              <a:rPr lang="en-US" dirty="0"/>
              <a:t>Toxoplasma gondii</a:t>
            </a:r>
          </a:p>
          <a:p>
            <a:pPr lvl="1"/>
            <a:r>
              <a:rPr lang="en-US" dirty="0"/>
              <a:t>Vibrio vulnificus</a:t>
            </a:r>
          </a:p>
        </p:txBody>
      </p:sp>
    </p:spTree>
    <p:extLst>
      <p:ext uri="{BB962C8B-B14F-4D97-AF65-F5344CB8AC3E}">
        <p14:creationId xmlns:p14="http://schemas.microsoft.com/office/powerpoint/2010/main" val="122319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Long Term Effects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Kidney failure</a:t>
            </a:r>
          </a:p>
          <a:p>
            <a:pPr lvl="1"/>
            <a:r>
              <a:rPr lang="en-US" dirty="0"/>
              <a:t>Chronic arthritis</a:t>
            </a:r>
          </a:p>
          <a:p>
            <a:pPr lvl="1"/>
            <a:r>
              <a:rPr lang="en-US" dirty="0"/>
              <a:t>Brain and nerve damage</a:t>
            </a:r>
          </a:p>
          <a:p>
            <a:pPr lvl="1"/>
            <a:r>
              <a:rPr lang="en-US" dirty="0"/>
              <a:t>Death</a:t>
            </a:r>
          </a:p>
        </p:txBody>
      </p:sp>
    </p:spTree>
    <p:extLst>
      <p:ext uri="{BB962C8B-B14F-4D97-AF65-F5344CB8AC3E}">
        <p14:creationId xmlns:p14="http://schemas.microsoft.com/office/powerpoint/2010/main" val="157022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Who’s at Risk?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Pregnant women</a:t>
            </a:r>
          </a:p>
          <a:p>
            <a:pPr lvl="1"/>
            <a:r>
              <a:rPr lang="en-US" dirty="0"/>
              <a:t>Older adults</a:t>
            </a:r>
          </a:p>
          <a:p>
            <a:pPr lvl="1"/>
            <a:r>
              <a:rPr lang="en-US" dirty="0"/>
              <a:t>Persons with chronic illnesses</a:t>
            </a:r>
          </a:p>
          <a:p>
            <a:pPr lvl="1"/>
            <a:r>
              <a:rPr lang="en-US" dirty="0"/>
              <a:t>Young children</a:t>
            </a:r>
          </a:p>
        </p:txBody>
      </p:sp>
      <p:pic>
        <p:nvPicPr>
          <p:cNvPr id="4" name="Picture 3">
            <a:extLst>
              <a:ext uri="{FF2B5EF4-FFF2-40B4-BE49-F238E27FC236}">
                <a16:creationId xmlns:a16="http://schemas.microsoft.com/office/drawing/2014/main" id="{B9CF4FAD-30AC-4973-97B3-1BB80B24FB99}"/>
              </a:ext>
            </a:extLst>
          </p:cNvPr>
          <p:cNvPicPr>
            <a:picLocks noChangeAspect="1"/>
          </p:cNvPicPr>
          <p:nvPr/>
        </p:nvPicPr>
        <p:blipFill>
          <a:blip r:embed="rId3"/>
          <a:stretch>
            <a:fillRect/>
          </a:stretch>
        </p:blipFill>
        <p:spPr>
          <a:xfrm>
            <a:off x="6618575" y="1234900"/>
            <a:ext cx="3120450" cy="1204500"/>
          </a:xfrm>
          <a:prstGeom prst="rect">
            <a:avLst/>
          </a:prstGeom>
        </p:spPr>
      </p:pic>
      <p:pic>
        <p:nvPicPr>
          <p:cNvPr id="5" name="Picture 4">
            <a:extLst>
              <a:ext uri="{FF2B5EF4-FFF2-40B4-BE49-F238E27FC236}">
                <a16:creationId xmlns:a16="http://schemas.microsoft.com/office/drawing/2014/main" id="{89488A56-545A-4C73-8B0C-AE9848F1BB2C}"/>
              </a:ext>
            </a:extLst>
          </p:cNvPr>
          <p:cNvPicPr>
            <a:picLocks noChangeAspect="1"/>
          </p:cNvPicPr>
          <p:nvPr/>
        </p:nvPicPr>
        <p:blipFill>
          <a:blip r:embed="rId4"/>
          <a:stretch>
            <a:fillRect/>
          </a:stretch>
        </p:blipFill>
        <p:spPr>
          <a:xfrm>
            <a:off x="6070340" y="3110105"/>
            <a:ext cx="1859427" cy="2763820"/>
          </a:xfrm>
          <a:prstGeom prst="rect">
            <a:avLst/>
          </a:prstGeom>
        </p:spPr>
      </p:pic>
      <p:pic>
        <p:nvPicPr>
          <p:cNvPr id="6" name="Picture 5">
            <a:extLst>
              <a:ext uri="{FF2B5EF4-FFF2-40B4-BE49-F238E27FC236}">
                <a16:creationId xmlns:a16="http://schemas.microsoft.com/office/drawing/2014/main" id="{A9D5B11F-DC06-4437-98DB-97D0155ADB2C}"/>
              </a:ext>
            </a:extLst>
          </p:cNvPr>
          <p:cNvPicPr>
            <a:picLocks noChangeAspect="1"/>
          </p:cNvPicPr>
          <p:nvPr/>
        </p:nvPicPr>
        <p:blipFill>
          <a:blip r:embed="rId5"/>
          <a:stretch>
            <a:fillRect/>
          </a:stretch>
        </p:blipFill>
        <p:spPr>
          <a:xfrm>
            <a:off x="8561909" y="3110105"/>
            <a:ext cx="1783268" cy="2763819"/>
          </a:xfrm>
          <a:prstGeom prst="rect">
            <a:avLst/>
          </a:prstGeom>
        </p:spPr>
      </p:pic>
    </p:spTree>
    <p:extLst>
      <p:ext uri="{BB962C8B-B14F-4D97-AF65-F5344CB8AC3E}">
        <p14:creationId xmlns:p14="http://schemas.microsoft.com/office/powerpoint/2010/main" val="160650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Cleaning and Sanitizing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Cleaning removes food and dirt from surface</a:t>
            </a:r>
          </a:p>
          <a:p>
            <a:pPr lvl="1"/>
            <a:r>
              <a:rPr lang="en-US" dirty="0"/>
              <a:t>Sanitizing reduces pathogens on a surface to safe levels</a:t>
            </a:r>
          </a:p>
          <a:p>
            <a:pPr lvl="1"/>
            <a:r>
              <a:rPr lang="en-US" dirty="0"/>
              <a:t>Prevents the spread of pathogens to food</a:t>
            </a:r>
          </a:p>
          <a:p>
            <a:pPr lvl="1"/>
            <a:r>
              <a:rPr lang="en-US" dirty="0"/>
              <a:t>Steps:</a:t>
            </a:r>
          </a:p>
          <a:p>
            <a:pPr lvl="2"/>
            <a:r>
              <a:rPr lang="en-US" sz="2400" dirty="0"/>
              <a:t>1.Clean the surface</a:t>
            </a:r>
          </a:p>
          <a:p>
            <a:pPr lvl="2"/>
            <a:r>
              <a:rPr lang="en-US" sz="2400" dirty="0"/>
              <a:t>2.Rinse the surface</a:t>
            </a:r>
          </a:p>
          <a:p>
            <a:pPr lvl="2"/>
            <a:r>
              <a:rPr lang="en-US" sz="2400" dirty="0"/>
              <a:t>3.Sanitize the surface</a:t>
            </a:r>
          </a:p>
          <a:p>
            <a:pPr lvl="2"/>
            <a:r>
              <a:rPr lang="en-US" sz="2400" dirty="0"/>
              <a:t>4.Allow the surface to air-dry</a:t>
            </a:r>
          </a:p>
          <a:p>
            <a:pPr lvl="1"/>
            <a:r>
              <a:rPr lang="en-US" dirty="0">
                <a:hlinkClick r:id="rId3"/>
              </a:rPr>
              <a:t>Sanitizing the Kitchen</a:t>
            </a:r>
            <a:endParaRPr lang="en-US" dirty="0"/>
          </a:p>
        </p:txBody>
      </p:sp>
    </p:spTree>
    <p:extLst>
      <p:ext uri="{BB962C8B-B14F-4D97-AF65-F5344CB8AC3E}">
        <p14:creationId xmlns:p14="http://schemas.microsoft.com/office/powerpoint/2010/main" val="174109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421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Glencoe/McGraw-Hill.</a:t>
            </a:r>
          </a:p>
          <a:p>
            <a:pPr lvl="2"/>
            <a:r>
              <a:rPr lang="en-US" sz="2000" dirty="0"/>
              <a:t>Foundations of restaurant management &amp; culinary arts: Level one. (2011). Boston, MA: Prentice Hall.</a:t>
            </a:r>
          </a:p>
          <a:p>
            <a:pPr lvl="2"/>
            <a:r>
              <a:rPr lang="en-US" sz="2000" dirty="0" err="1"/>
              <a:t>ServSafe</a:t>
            </a:r>
            <a:r>
              <a:rPr lang="en-US" sz="2000" dirty="0"/>
              <a:t>® Manager. 6th. Chicago, IL: National Restaurant Association, 2012. Print.</a:t>
            </a:r>
          </a:p>
          <a:p>
            <a:pPr lvl="2"/>
            <a:r>
              <a:rPr lang="en-US" sz="2000" dirty="0" err="1"/>
              <a:t>ServSafe</a:t>
            </a:r>
            <a:r>
              <a:rPr lang="en-US" sz="2000" dirty="0"/>
              <a:t> Starters Employee Guide™, 5th. Chicago, IL: National Restaurant Association, 2010. Print.</a:t>
            </a:r>
          </a:p>
          <a:p>
            <a:pPr lvl="1"/>
            <a:r>
              <a:rPr lang="en-US" sz="2000" dirty="0"/>
              <a:t>Websites:</a:t>
            </a:r>
          </a:p>
          <a:p>
            <a:pPr lvl="2"/>
            <a:r>
              <a:rPr lang="en-US" sz="2000" dirty="0"/>
              <a:t>Fightbac.org</a:t>
            </a:r>
            <a:br>
              <a:rPr lang="en-US" sz="2000" dirty="0"/>
            </a:br>
            <a:r>
              <a:rPr lang="en-US" sz="2000" dirty="0"/>
              <a:t>Least Wanted Foodborne Pathogens</a:t>
            </a:r>
            <a:br>
              <a:rPr lang="en-US" sz="2000" dirty="0"/>
            </a:br>
            <a:r>
              <a:rPr lang="en-US" sz="2000" dirty="0"/>
              <a:t>http://fightbac.org/about-foodborne-illness/least-wanted-pathogens</a:t>
            </a:r>
          </a:p>
        </p:txBody>
      </p:sp>
    </p:spTree>
    <p:extLst>
      <p:ext uri="{BB962C8B-B14F-4D97-AF65-F5344CB8AC3E}">
        <p14:creationId xmlns:p14="http://schemas.microsoft.com/office/powerpoint/2010/main" val="362149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National Institute of Occupational Safety and Health (NIOSH) NIOSH is the federal agency responsible for conduction research and making recommendations for the prevention of work-related injury and illness. This agency is part of the Centers for Disease Control and Prevention. http://www.cdc.gov/niosh/</a:t>
            </a:r>
          </a:p>
          <a:p>
            <a:pPr lvl="2"/>
            <a:r>
              <a:rPr lang="en-US" sz="2000" dirty="0"/>
              <a:t>Texas Department of State Health Services</a:t>
            </a:r>
            <a:br>
              <a:rPr lang="en-US" sz="2000" dirty="0"/>
            </a:br>
            <a:r>
              <a:rPr lang="en-US" sz="2000" dirty="0"/>
              <a:t>General Publications</a:t>
            </a:r>
            <a:br>
              <a:rPr lang="en-US" sz="2000" dirty="0"/>
            </a:br>
            <a:r>
              <a:rPr lang="en-US" sz="2000" dirty="0">
                <a:hlinkClick r:id="rId3"/>
              </a:rPr>
              <a:t>http://www.dshs.state.tx.us/foodestablishments/pubs.shtm</a:t>
            </a:r>
            <a:endParaRPr lang="en-US" sz="2000" dirty="0"/>
          </a:p>
          <a:p>
            <a:pPr lvl="1"/>
            <a:r>
              <a:rPr lang="en-US" sz="2000" dirty="0" err="1"/>
              <a:t>Youtube</a:t>
            </a:r>
            <a:r>
              <a:rPr lang="en-US" sz="2000" dirty="0"/>
              <a:t>:</a:t>
            </a:r>
          </a:p>
          <a:p>
            <a:pPr lvl="2"/>
            <a:r>
              <a:rPr lang="en-US" sz="2000" dirty="0"/>
              <a:t>GET THE POINT - Slips, Trips and Falls Safety DEMO Restaurants are busy, congested places that are particularly prone to slips, trips and falls because of the nature of the work and the work environment. This training program discusses the specific hazards presented to restaurant personnel and how to prevent accidents and work safely. http://youtu.be/-hVah4mXJyM</a:t>
            </a:r>
          </a:p>
        </p:txBody>
      </p:sp>
    </p:spTree>
    <p:extLst>
      <p:ext uri="{BB962C8B-B14F-4D97-AF65-F5344CB8AC3E}">
        <p14:creationId xmlns:p14="http://schemas.microsoft.com/office/powerpoint/2010/main" val="917744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err="1"/>
              <a:t>Youtube</a:t>
            </a:r>
            <a:r>
              <a:rPr lang="en-US" sz="2000" dirty="0"/>
              <a:t>:</a:t>
            </a:r>
          </a:p>
          <a:p>
            <a:pPr lvl="2"/>
            <a:r>
              <a:rPr lang="en-US" sz="2000" dirty="0"/>
              <a:t>How to Perform CPR - Martha Stewart</a:t>
            </a:r>
            <a:br>
              <a:rPr lang="en-US" sz="2000" dirty="0"/>
            </a:br>
            <a:r>
              <a:rPr lang="en-US" sz="2000" dirty="0" err="1"/>
              <a:t>Lipica</a:t>
            </a:r>
            <a:r>
              <a:rPr lang="en-US" sz="2000" dirty="0"/>
              <a:t> Shah of the Red Cross demonstrates the correct way to perform CPR, one of the essential how-</a:t>
            </a:r>
            <a:r>
              <a:rPr lang="en-US" sz="2000" dirty="0" err="1"/>
              <a:t>tos</a:t>
            </a:r>
            <a:r>
              <a:rPr lang="en-US" sz="2000" dirty="0"/>
              <a:t> in Martha's "20 More Things Everyone Should Know" series. http://youtu.be/K60R76l-0g4</a:t>
            </a:r>
          </a:p>
          <a:p>
            <a:pPr lvl="2"/>
            <a:r>
              <a:rPr lang="en-US" sz="2000" dirty="0"/>
              <a:t>How to Use a Fire Extinguisher</a:t>
            </a:r>
            <a:br>
              <a:rPr lang="en-US" sz="2000" dirty="0"/>
            </a:br>
            <a:r>
              <a:rPr lang="en-US" sz="2000" dirty="0"/>
              <a:t>Accidents happen. Be prepared to fight your own fire by learning how to use a fire extinguisher.</a:t>
            </a:r>
            <a:br>
              <a:rPr lang="en-US" sz="2000" dirty="0"/>
            </a:br>
            <a:r>
              <a:rPr lang="en-US" sz="2000" dirty="0"/>
              <a:t>http://youtu.be/lUojO1HvC8c</a:t>
            </a:r>
          </a:p>
          <a:p>
            <a:pPr lvl="2"/>
            <a:r>
              <a:rPr lang="en-US" sz="2000" dirty="0"/>
              <a:t>Put Your Hands Together</a:t>
            </a:r>
            <a:br>
              <a:rPr lang="en-US" sz="2000" dirty="0"/>
            </a:br>
            <a:r>
              <a:rPr lang="en-US" sz="2000" dirty="0"/>
              <a:t>CDC – Centers for Disease Control and Prevention</a:t>
            </a:r>
            <a:br>
              <a:rPr lang="en-US" sz="2000" dirty="0"/>
            </a:br>
            <a:r>
              <a:rPr lang="en-US" sz="2000" dirty="0"/>
              <a:t>http://youtu.be/ZlDqcmY_EV8</a:t>
            </a:r>
          </a:p>
          <a:p>
            <a:pPr lvl="2"/>
            <a:r>
              <a:rPr lang="en-US" sz="2000" dirty="0"/>
              <a:t>Sanitizing the Kitchen</a:t>
            </a:r>
            <a:br>
              <a:rPr lang="en-US" sz="2000" dirty="0"/>
            </a:br>
            <a:r>
              <a:rPr lang="en-US" sz="2000" dirty="0"/>
              <a:t>Consumers can protect themselves by preventing the spread of germs by both cleaning and sanitizing surfaces where food is prepared. This video explains how to make sanitizing solution with ingredients most people already have around the house.</a:t>
            </a:r>
            <a:br>
              <a:rPr lang="en-US" sz="2000" dirty="0"/>
            </a:br>
            <a:r>
              <a:rPr lang="en-US" sz="2000" dirty="0"/>
              <a:t>http://youtu.be/_9IhS2jv2OM</a:t>
            </a:r>
          </a:p>
        </p:txBody>
      </p:sp>
    </p:spTree>
    <p:extLst>
      <p:ext uri="{BB962C8B-B14F-4D97-AF65-F5344CB8AC3E}">
        <p14:creationId xmlns:p14="http://schemas.microsoft.com/office/powerpoint/2010/main" val="179456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Food Service Industry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First job for many young people</a:t>
            </a:r>
          </a:p>
          <a:p>
            <a:pPr lvl="1"/>
            <a:r>
              <a:rPr lang="en-US" dirty="0"/>
              <a:t>Industry employs 11.6 million workers</a:t>
            </a:r>
          </a:p>
          <a:p>
            <a:pPr lvl="1"/>
            <a:r>
              <a:rPr lang="en-US" dirty="0"/>
              <a:t>30% are age 20 and younger</a:t>
            </a:r>
          </a:p>
          <a:p>
            <a:pPr lvl="1"/>
            <a:r>
              <a:rPr lang="en-US" dirty="0"/>
              <a:t>Stay safe and healthy on the job</a:t>
            </a:r>
          </a:p>
          <a:p>
            <a:pPr lvl="1"/>
            <a:r>
              <a:rPr lang="en-US" dirty="0"/>
              <a:t>OSHA enforces job safety</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Hygiene</a:t>
            </a:r>
          </a:p>
        </p:txBody>
      </p:sp>
      <p:pic>
        <p:nvPicPr>
          <p:cNvPr id="4" name="Picture 3">
            <a:extLst>
              <a:ext uri="{FF2B5EF4-FFF2-40B4-BE49-F238E27FC236}">
                <a16:creationId xmlns:a16="http://schemas.microsoft.com/office/drawing/2014/main" id="{527A3402-146C-473C-B151-07022F143951}"/>
              </a:ext>
            </a:extLst>
          </p:cNvPr>
          <p:cNvPicPr>
            <a:picLocks noChangeAspect="1"/>
          </p:cNvPicPr>
          <p:nvPr/>
        </p:nvPicPr>
        <p:blipFill>
          <a:blip r:embed="rId3"/>
          <a:stretch>
            <a:fillRect/>
          </a:stretch>
        </p:blipFill>
        <p:spPr>
          <a:xfrm>
            <a:off x="5008237" y="1779000"/>
            <a:ext cx="2175525" cy="3300000"/>
          </a:xfrm>
          <a:prstGeom prst="rect">
            <a:avLst/>
          </a:prstGeom>
        </p:spPr>
      </p:pic>
    </p:spTree>
    <p:extLst>
      <p:ext uri="{BB962C8B-B14F-4D97-AF65-F5344CB8AC3E}">
        <p14:creationId xmlns:p14="http://schemas.microsoft.com/office/powerpoint/2010/main" val="18547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Appropriate Work Attire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Service Staff</a:t>
            </a:r>
          </a:p>
          <a:p>
            <a:pPr lvl="1"/>
            <a:r>
              <a:rPr lang="en-US" dirty="0"/>
              <a:t>Uniform</a:t>
            </a:r>
          </a:p>
          <a:p>
            <a:pPr lvl="1"/>
            <a:r>
              <a:rPr lang="en-US" dirty="0"/>
              <a:t>Clean</a:t>
            </a:r>
          </a:p>
          <a:p>
            <a:pPr lvl="1"/>
            <a:r>
              <a:rPr lang="en-US" dirty="0"/>
              <a:t>Fits properly</a:t>
            </a:r>
          </a:p>
          <a:p>
            <a:pPr lvl="1"/>
            <a:r>
              <a:rPr lang="en-US" dirty="0"/>
              <a:t>Shoes</a:t>
            </a:r>
          </a:p>
          <a:p>
            <a:pPr lvl="1"/>
            <a:r>
              <a:rPr lang="en-US" dirty="0"/>
              <a:t>Clean</a:t>
            </a:r>
          </a:p>
          <a:p>
            <a:pPr lvl="1"/>
            <a:r>
              <a:rPr lang="en-US" dirty="0"/>
              <a:t>Polished</a:t>
            </a:r>
          </a:p>
          <a:p>
            <a:pPr lvl="1"/>
            <a:r>
              <a:rPr lang="en-US" dirty="0"/>
              <a:t>Keep jewelry to minimum</a:t>
            </a:r>
          </a:p>
        </p:txBody>
      </p:sp>
      <p:sp>
        <p:nvSpPr>
          <p:cNvPr id="4" name="Content Placeholder 3">
            <a:extLst>
              <a:ext uri="{FF2B5EF4-FFF2-40B4-BE49-F238E27FC236}">
                <a16:creationId xmlns:a16="http://schemas.microsoft.com/office/drawing/2014/main" id="{08B71B61-FE88-419C-9253-39E7365531D7}"/>
              </a:ext>
            </a:extLst>
          </p:cNvPr>
          <p:cNvSpPr>
            <a:spLocks noGrp="1"/>
          </p:cNvSpPr>
          <p:nvPr>
            <p:ph sz="half" idx="10"/>
          </p:nvPr>
        </p:nvSpPr>
        <p:spPr/>
        <p:txBody>
          <a:bodyPr/>
          <a:lstStyle/>
          <a:p>
            <a:pPr lvl="1"/>
            <a:r>
              <a:rPr lang="en-US" dirty="0"/>
              <a:t>Hair pulled back</a:t>
            </a:r>
          </a:p>
          <a:p>
            <a:pPr lvl="1"/>
            <a:r>
              <a:rPr lang="en-US" dirty="0"/>
              <a:t>Hands clean</a:t>
            </a:r>
          </a:p>
          <a:p>
            <a:pPr lvl="1"/>
            <a:r>
              <a:rPr lang="en-US" dirty="0"/>
              <a:t>Fingernails trimmed and clean without nail polish</a:t>
            </a:r>
          </a:p>
          <a:p>
            <a:pPr lvl="1"/>
            <a:r>
              <a:rPr lang="en-US" dirty="0"/>
              <a:t>Teeth clean and breath is fresh</a:t>
            </a:r>
          </a:p>
          <a:p>
            <a:pPr lvl="1"/>
            <a:r>
              <a:rPr lang="en-US" dirty="0"/>
              <a:t>Use deodorant</a:t>
            </a:r>
          </a:p>
          <a:p>
            <a:pPr lvl="1"/>
            <a:r>
              <a:rPr lang="en-US" dirty="0"/>
              <a:t>No heavy colognes or perfume</a:t>
            </a:r>
          </a:p>
        </p:txBody>
      </p:sp>
    </p:spTree>
    <p:extLst>
      <p:ext uri="{BB962C8B-B14F-4D97-AF65-F5344CB8AC3E}">
        <p14:creationId xmlns:p14="http://schemas.microsoft.com/office/powerpoint/2010/main" val="104235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Health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Get enough sleep</a:t>
            </a:r>
          </a:p>
          <a:p>
            <a:pPr lvl="1"/>
            <a:r>
              <a:rPr lang="en-US" dirty="0"/>
              <a:t>Exercise regularly</a:t>
            </a:r>
          </a:p>
          <a:p>
            <a:pPr lvl="1"/>
            <a:r>
              <a:rPr lang="en-US" dirty="0"/>
              <a:t>Stay home when ill</a:t>
            </a:r>
          </a:p>
        </p:txBody>
      </p:sp>
      <p:pic>
        <p:nvPicPr>
          <p:cNvPr id="4" name="Picture 3">
            <a:extLst>
              <a:ext uri="{FF2B5EF4-FFF2-40B4-BE49-F238E27FC236}">
                <a16:creationId xmlns:a16="http://schemas.microsoft.com/office/drawing/2014/main" id="{21833013-05E4-4095-88BD-CD913011ADFD}"/>
              </a:ext>
            </a:extLst>
          </p:cNvPr>
          <p:cNvPicPr>
            <a:picLocks noChangeAspect="1"/>
          </p:cNvPicPr>
          <p:nvPr/>
        </p:nvPicPr>
        <p:blipFill>
          <a:blip r:embed="rId3"/>
          <a:stretch>
            <a:fillRect/>
          </a:stretch>
        </p:blipFill>
        <p:spPr>
          <a:xfrm>
            <a:off x="6871558" y="2011680"/>
            <a:ext cx="3275430" cy="3270660"/>
          </a:xfrm>
          <a:prstGeom prst="rect">
            <a:avLst/>
          </a:prstGeom>
        </p:spPr>
      </p:pic>
    </p:spTree>
    <p:extLst>
      <p:ext uri="{BB962C8B-B14F-4D97-AF65-F5344CB8AC3E}">
        <p14:creationId xmlns:p14="http://schemas.microsoft.com/office/powerpoint/2010/main" val="38292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Wash Hands Often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Before</a:t>
            </a:r>
          </a:p>
          <a:p>
            <a:pPr lvl="2"/>
            <a:r>
              <a:rPr lang="en-US" dirty="0"/>
              <a:t>Eating or drinking</a:t>
            </a:r>
          </a:p>
          <a:p>
            <a:pPr lvl="2"/>
            <a:r>
              <a:rPr lang="en-US" dirty="0"/>
              <a:t>Handling raw meat poultry, or seafood</a:t>
            </a:r>
          </a:p>
          <a:p>
            <a:pPr lvl="2"/>
            <a:r>
              <a:rPr lang="en-US" dirty="0"/>
              <a:t>Prepping food</a:t>
            </a:r>
          </a:p>
          <a:p>
            <a:pPr lvl="2"/>
            <a:r>
              <a:rPr lang="en-US" dirty="0"/>
              <a:t>Putting on gloves</a:t>
            </a:r>
          </a:p>
        </p:txBody>
      </p:sp>
      <p:pic>
        <p:nvPicPr>
          <p:cNvPr id="4" name="Picture 3">
            <a:extLst>
              <a:ext uri="{FF2B5EF4-FFF2-40B4-BE49-F238E27FC236}">
                <a16:creationId xmlns:a16="http://schemas.microsoft.com/office/drawing/2014/main" id="{7C927940-99C2-41D0-8A58-6A4F8A0D132A}"/>
              </a:ext>
            </a:extLst>
          </p:cNvPr>
          <p:cNvPicPr>
            <a:picLocks noChangeAspect="1"/>
          </p:cNvPicPr>
          <p:nvPr/>
        </p:nvPicPr>
        <p:blipFill>
          <a:blip r:embed="rId3"/>
          <a:stretch>
            <a:fillRect/>
          </a:stretch>
        </p:blipFill>
        <p:spPr>
          <a:xfrm>
            <a:off x="8678518" y="2323554"/>
            <a:ext cx="2152078" cy="2928050"/>
          </a:xfrm>
          <a:prstGeom prst="rect">
            <a:avLst/>
          </a:prstGeom>
        </p:spPr>
      </p:pic>
    </p:spTree>
    <p:extLst>
      <p:ext uri="{BB962C8B-B14F-4D97-AF65-F5344CB8AC3E}">
        <p14:creationId xmlns:p14="http://schemas.microsoft.com/office/powerpoint/2010/main" val="330984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Wash Hands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After</a:t>
            </a:r>
          </a:p>
          <a:p>
            <a:pPr lvl="2"/>
            <a:r>
              <a:rPr lang="en-US" sz="2400" dirty="0"/>
              <a:t>Cleaning tables or busing dirty dishes</a:t>
            </a:r>
          </a:p>
          <a:p>
            <a:pPr lvl="2"/>
            <a:r>
              <a:rPr lang="en-US" sz="2400" dirty="0"/>
              <a:t>Handling chemicals</a:t>
            </a:r>
          </a:p>
          <a:p>
            <a:pPr lvl="2"/>
            <a:r>
              <a:rPr lang="en-US" sz="2400" dirty="0"/>
              <a:t>Handling money</a:t>
            </a:r>
          </a:p>
          <a:p>
            <a:pPr lvl="2"/>
            <a:r>
              <a:rPr lang="en-US" sz="2400" dirty="0"/>
              <a:t>Handling raw meat, poultry, or seafood (before and after)</a:t>
            </a:r>
          </a:p>
          <a:p>
            <a:pPr lvl="2"/>
            <a:r>
              <a:rPr lang="en-US" sz="2400" dirty="0"/>
              <a:t>Removing chewing gum with your fingers</a:t>
            </a:r>
          </a:p>
          <a:p>
            <a:pPr lvl="2"/>
            <a:r>
              <a:rPr lang="en-US" sz="2400" dirty="0"/>
              <a:t>Sneezing, coughing, or using a tissue</a:t>
            </a:r>
          </a:p>
          <a:p>
            <a:pPr lvl="2"/>
            <a:r>
              <a:rPr lang="en-US" sz="2400" dirty="0"/>
              <a:t>Taking out garbage</a:t>
            </a:r>
          </a:p>
          <a:p>
            <a:pPr lvl="2"/>
            <a:r>
              <a:rPr lang="en-US" sz="2400" dirty="0"/>
              <a:t>Touching clothing or aprons</a:t>
            </a:r>
          </a:p>
          <a:p>
            <a:pPr lvl="2"/>
            <a:r>
              <a:rPr lang="en-US" sz="2400" dirty="0"/>
              <a:t>Touching your hair, face, or body</a:t>
            </a:r>
          </a:p>
        </p:txBody>
      </p:sp>
    </p:spTree>
    <p:extLst>
      <p:ext uri="{BB962C8B-B14F-4D97-AF65-F5344CB8AC3E}">
        <p14:creationId xmlns:p14="http://schemas.microsoft.com/office/powerpoint/2010/main" val="81398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to Wash Your Hands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Washing your hand</a:t>
            </a:r>
          </a:p>
          <a:p>
            <a:pPr lvl="2"/>
            <a:r>
              <a:rPr lang="en-US" sz="2400" dirty="0"/>
              <a:t>1. Apply soap</a:t>
            </a:r>
          </a:p>
          <a:p>
            <a:pPr lvl="2"/>
            <a:r>
              <a:rPr lang="en-US" sz="2400" dirty="0"/>
              <a:t>2. Wet hands and arms</a:t>
            </a:r>
          </a:p>
          <a:p>
            <a:pPr lvl="2"/>
            <a:r>
              <a:rPr lang="en-US" sz="2400" dirty="0"/>
              <a:t>3. Scrub hands and arms vigorously</a:t>
            </a:r>
          </a:p>
          <a:p>
            <a:pPr lvl="2"/>
            <a:r>
              <a:rPr lang="en-US" sz="2400" dirty="0"/>
              <a:t>4. Rinse hands and arms thoroughly</a:t>
            </a:r>
          </a:p>
          <a:p>
            <a:pPr lvl="2"/>
            <a:r>
              <a:rPr lang="en-US" sz="2400" dirty="0"/>
              <a:t>5. Dry hands and arms</a:t>
            </a:r>
          </a:p>
          <a:p>
            <a:pPr lvl="1"/>
            <a:r>
              <a:rPr lang="en-US" dirty="0"/>
              <a:t>After Washing Your Hands</a:t>
            </a:r>
          </a:p>
          <a:p>
            <a:pPr lvl="2"/>
            <a:r>
              <a:rPr lang="en-US" sz="2400" dirty="0"/>
              <a:t>1. Use a paper towel to turn off faucet</a:t>
            </a:r>
          </a:p>
          <a:p>
            <a:pPr lvl="2"/>
            <a:r>
              <a:rPr lang="en-US" sz="2400" dirty="0"/>
              <a:t>2. Use a paper towel to open restroom door</a:t>
            </a:r>
          </a:p>
          <a:p>
            <a:pPr lvl="1"/>
            <a:r>
              <a:rPr lang="en-US" dirty="0">
                <a:hlinkClick r:id="rId3"/>
              </a:rPr>
              <a:t>Put Your Hands Together</a:t>
            </a:r>
            <a:endParaRPr lang="en-US" dirty="0"/>
          </a:p>
        </p:txBody>
      </p:sp>
    </p:spTree>
    <p:extLst>
      <p:ext uri="{BB962C8B-B14F-4D97-AF65-F5344CB8AC3E}">
        <p14:creationId xmlns:p14="http://schemas.microsoft.com/office/powerpoint/2010/main" val="200107460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56ea17bb-c96d-4826-b465-01eec0dd23dd"/>
    <ds:schemaRef ds:uri="05d88611-e516-4d1a-b12e-39107e78b3d0"/>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80</TotalTime>
  <Words>3313</Words>
  <Application>Microsoft Office PowerPoint</Application>
  <PresentationFormat>Widescreen</PresentationFormat>
  <Paragraphs>334</Paragraphs>
  <Slides>25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.AppleSystemUIFont</vt:lpstr>
      <vt:lpstr>Arial</vt:lpstr>
      <vt:lpstr>Calibri</vt:lpstr>
      <vt:lpstr>Open Sans</vt:lpstr>
      <vt:lpstr>Open Sans SemiBold</vt:lpstr>
      <vt:lpstr>2_Office Theme</vt:lpstr>
      <vt:lpstr>3_Office Theme</vt:lpstr>
      <vt:lpstr>Food Safety and Sanitation Guidelines</vt:lpstr>
      <vt:lpstr>PowerPoint Presentation</vt:lpstr>
      <vt:lpstr>Food Service Industry</vt:lpstr>
      <vt:lpstr>Personal Hygiene</vt:lpstr>
      <vt:lpstr>Appropriate Work Attire</vt:lpstr>
      <vt:lpstr>Personal Health</vt:lpstr>
      <vt:lpstr> Wash Hands Often </vt:lpstr>
      <vt:lpstr>Wash Hands</vt:lpstr>
      <vt:lpstr>How to Wash Your Hands</vt:lpstr>
      <vt:lpstr>Restaurant Safety </vt:lpstr>
      <vt:lpstr>General Hazards</vt:lpstr>
      <vt:lpstr>Safety Guidelines</vt:lpstr>
      <vt:lpstr>First Aid</vt:lpstr>
      <vt:lpstr>Fire Extinguisher</vt:lpstr>
      <vt:lpstr>Food Safety</vt:lpstr>
      <vt:lpstr>Foodborne Illness</vt:lpstr>
      <vt:lpstr>Causes of Food Poisoning</vt:lpstr>
      <vt:lpstr>Least Wanted Foodborne Pathogens</vt:lpstr>
      <vt:lpstr>Long Term Effects</vt:lpstr>
      <vt:lpstr>Who’s at Risk?</vt:lpstr>
      <vt:lpstr> Cleaning and Sanitizing </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10</cp:revision>
  <cp:lastPrinted>2017-07-07T16:17:37Z</cp:lastPrinted>
  <dcterms:created xsi:type="dcterms:W3CDTF">2017-07-11T23:58:30Z</dcterms:created>
  <dcterms:modified xsi:type="dcterms:W3CDTF">2018-01-25T20:04:47Z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