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2"/>
  </p:notesMasterIdLst>
  <p:sldIdLst>
    <p:sldId id="321" r:id="rId6"/>
    <p:sldId id="319" r:id="rId7"/>
    <p:sldId id="323" r:id="rId8"/>
    <p:sldId id="324" r:id="rId9"/>
    <p:sldId id="325" r:id="rId10"/>
    <p:sldId id="351" r:id="rId11"/>
    <p:sldId id="352" r:id="rId12"/>
    <p:sldId id="353" r:id="rId13"/>
    <p:sldId id="354" r:id="rId14"/>
    <p:sldId id="355" r:id="rId15"/>
    <p:sldId id="356" r:id="rId16"/>
    <p:sldId id="357" r:id="rId17"/>
    <p:sldId id="358" r:id="rId18"/>
    <p:sldId id="359" r:id="rId19"/>
    <p:sldId id="360" r:id="rId20"/>
    <p:sldId id="361"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Purchasing involves buying products for the foodservice operation.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532366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Pathogens can grow if food is not stored at the correct temperature.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41321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Storing food in the refrigerator with the ready-to-eat food on top and the poultry on the bottom will prevent juices from the raw foods from dripping on the ready-to-eat foods. </a:t>
            </a:r>
          </a:p>
          <a:p>
            <a:endParaRPr lang="en-US" dirty="0"/>
          </a:p>
          <a:p>
            <a:r>
              <a:rPr lang="en-US" dirty="0"/>
              <a:t>Storing too much food in a refrigeration unit makes units work harder to stay cold and could lead to outages.</a:t>
            </a:r>
          </a:p>
          <a:p>
            <a:endParaRPr lang="en-US" dirty="0"/>
          </a:p>
          <a:p>
            <a:r>
              <a:rPr lang="en-US" dirty="0"/>
              <a:t>Opening the refrigerator often raises the temperature inside.</a:t>
            </a:r>
          </a:p>
          <a:p>
            <a:endParaRPr lang="en-US" dirty="0"/>
          </a:p>
          <a:p>
            <a:r>
              <a:rPr lang="en-US" dirty="0"/>
              <a:t>Never line shelves as this limits airflow.</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03640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image to view YouTube™ video:</a:t>
            </a:r>
          </a:p>
          <a:p>
            <a:endParaRPr lang="en-US" dirty="0"/>
          </a:p>
          <a:p>
            <a:r>
              <a:rPr lang="en-US" dirty="0"/>
              <a:t>Sysco Quality Assurance</a:t>
            </a:r>
          </a:p>
          <a:p>
            <a:r>
              <a:rPr lang="en-US" dirty="0"/>
              <a:t>Insuring food safety is one of the most critical challenges facing the food industry today.</a:t>
            </a:r>
          </a:p>
          <a:p>
            <a:r>
              <a:rPr lang="en-US" dirty="0"/>
              <a:t>http://www.youtube.com/watch?v=XXlUfaz7sQI</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402726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Purchasing includes the steps and procedures necessary to procure food products needed to create and prepare food items in the foodservice setting. </a:t>
            </a:r>
          </a:p>
          <a:p>
            <a:endParaRPr lang="en-US" dirty="0"/>
          </a:p>
          <a:p>
            <a:r>
              <a:rPr lang="en-US" dirty="0"/>
              <a:t>It also includes: </a:t>
            </a:r>
          </a:p>
          <a:p>
            <a:r>
              <a:rPr lang="en-US" dirty="0"/>
              <a:t>establishing product specifications</a:t>
            </a:r>
          </a:p>
          <a:p>
            <a:r>
              <a:rPr lang="en-US" dirty="0"/>
              <a:t>writing purchase orders</a:t>
            </a:r>
          </a:p>
          <a:p>
            <a:r>
              <a:rPr lang="en-US" dirty="0"/>
              <a:t>working with vendors to place orders</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274164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purchase from approved, reputable suppliers. These vendors should show unwavering commitment to providing safe food for the operation.</a:t>
            </a:r>
            <a:br>
              <a:rPr lang="en-US" dirty="0"/>
            </a:br>
            <a:br>
              <a:rPr lang="en-US" dirty="0"/>
            </a:br>
            <a:r>
              <a:rPr lang="en-US" dirty="0"/>
              <a:t>Get to know the vendors and their safety practices.</a:t>
            </a:r>
            <a:br>
              <a:rPr lang="en-US" dirty="0"/>
            </a:br>
            <a:br>
              <a:rPr lang="en-US" dirty="0"/>
            </a:br>
            <a:r>
              <a:rPr lang="en-US" dirty="0"/>
              <a:t>In order for food to be safe, it has to start safe.</a:t>
            </a:r>
          </a:p>
          <a:p>
            <a:endParaRPr lang="en-US" dirty="0"/>
          </a:p>
          <a:p>
            <a:r>
              <a:rPr lang="en-US" dirty="0"/>
              <a:t>Arrange deliveries so they arrive one at a time and during off-peak hours.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44698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Perishable foods have a short shelf life, spoil quickly and should be used immediately.</a:t>
            </a:r>
          </a:p>
          <a:p>
            <a:endParaRPr lang="en-US" dirty="0"/>
          </a:p>
          <a:p>
            <a:r>
              <a:rPr lang="en-US" dirty="0"/>
              <a:t>Semi-perishable foods contain a substance that slows down the chemical breakdown of the food.</a:t>
            </a:r>
          </a:p>
          <a:p>
            <a:endParaRPr lang="en-US" dirty="0"/>
          </a:p>
          <a:p>
            <a:r>
              <a:rPr lang="en-US" dirty="0"/>
              <a:t>Nonperishable foods have a long shelf life.</a:t>
            </a:r>
          </a:p>
          <a:p>
            <a:endParaRPr lang="en-US" dirty="0"/>
          </a:p>
          <a:p>
            <a:r>
              <a:rPr lang="en-US" dirty="0"/>
              <a:t>Nonedible foods are nonfood products.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61891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Receiving involves taking steps necessary to ensure food products are delivered following food safety guidelines.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596563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staff should be trained to receive and inspect all deliveries.</a:t>
            </a:r>
          </a:p>
          <a:p>
            <a:endParaRPr lang="en-US" dirty="0"/>
          </a:p>
          <a:p>
            <a:r>
              <a:rPr lang="en-US" dirty="0"/>
              <a:t>Supplier should deliver food when staff has enough time to do inspections.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313586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items are rejected, set them aside and make a note on the invoice.</a:t>
            </a:r>
          </a:p>
          <a:p>
            <a:endParaRPr lang="en-US" dirty="0"/>
          </a:p>
          <a:p>
            <a:r>
              <a:rPr lang="en-US" dirty="0"/>
              <a:t>Credit for the items should be given.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96670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Storage involves taking steps to store food and nonfood items immediately.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375743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label foods and date foods to preserve their quality.</a:t>
            </a:r>
          </a:p>
          <a:p>
            <a:endParaRPr lang="en-US" dirty="0"/>
          </a:p>
          <a:p>
            <a:r>
              <a:rPr lang="en-US" dirty="0"/>
              <a:t>Store items away from the walls and six inches off the floor.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969089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ideo" Target="https://www.youtube.com/embed/XXlUfaz7sQI"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Foundations of Safe food</a:t>
            </a:r>
          </a:p>
          <a:p>
            <a:endParaRPr lang="en-US" dirty="0"/>
          </a:p>
          <a:p>
            <a:pPr lvl="1"/>
            <a:r>
              <a:rPr lang="en-US" dirty="0"/>
              <a:t>Purchasing, receiving and storage</a:t>
            </a:r>
          </a:p>
          <a:p>
            <a:pPr lvl="1"/>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Storage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Safe practices</a:t>
            </a:r>
          </a:p>
          <a:p>
            <a:pPr lvl="1"/>
            <a:endParaRPr lang="en-US" dirty="0"/>
          </a:p>
        </p:txBody>
      </p:sp>
      <p:pic>
        <p:nvPicPr>
          <p:cNvPr id="4" name="Picture 3">
            <a:extLst>
              <a:ext uri="{FF2B5EF4-FFF2-40B4-BE49-F238E27FC236}">
                <a16:creationId xmlns:a16="http://schemas.microsoft.com/office/drawing/2014/main" id="{0F92CC3A-2AD3-46D8-A01A-260A176A7F25}"/>
              </a:ext>
            </a:extLst>
          </p:cNvPr>
          <p:cNvPicPr>
            <a:picLocks noChangeAspect="1"/>
          </p:cNvPicPr>
          <p:nvPr/>
        </p:nvPicPr>
        <p:blipFill>
          <a:blip r:embed="rId3"/>
          <a:stretch>
            <a:fillRect/>
          </a:stretch>
        </p:blipFill>
        <p:spPr>
          <a:xfrm>
            <a:off x="5167554" y="2438785"/>
            <a:ext cx="2597121" cy="3261643"/>
          </a:xfrm>
          <a:prstGeom prst="rect">
            <a:avLst/>
          </a:prstGeom>
        </p:spPr>
      </p:pic>
    </p:spTree>
    <p:extLst>
      <p:ext uri="{BB962C8B-B14F-4D97-AF65-F5344CB8AC3E}">
        <p14:creationId xmlns:p14="http://schemas.microsoft.com/office/powerpoint/2010/main" val="22748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Safe Storage practices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Store perishable and semi- perishable foods immediately</a:t>
            </a:r>
          </a:p>
          <a:p>
            <a:pPr lvl="1"/>
            <a:r>
              <a:rPr lang="en-US" dirty="0"/>
              <a:t>Label and date products</a:t>
            </a:r>
          </a:p>
          <a:p>
            <a:pPr lvl="1"/>
            <a:r>
              <a:rPr lang="en-US" dirty="0"/>
              <a:t>Practice FIFO (first in, first out)</a:t>
            </a:r>
          </a:p>
          <a:p>
            <a:pPr lvl="2"/>
            <a:r>
              <a:rPr lang="en-US" dirty="0"/>
              <a:t>Place older items in front</a:t>
            </a:r>
          </a:p>
          <a:p>
            <a:pPr lvl="2"/>
            <a:r>
              <a:rPr lang="en-US" dirty="0"/>
              <a:t>Use older items first</a:t>
            </a:r>
          </a:p>
          <a:p>
            <a:pPr lvl="1"/>
            <a:endParaRPr lang="en-US" dirty="0"/>
          </a:p>
        </p:txBody>
      </p:sp>
      <p:pic>
        <p:nvPicPr>
          <p:cNvPr id="4" name="Picture 3">
            <a:extLst>
              <a:ext uri="{FF2B5EF4-FFF2-40B4-BE49-F238E27FC236}">
                <a16:creationId xmlns:a16="http://schemas.microsoft.com/office/drawing/2014/main" id="{0C772D02-1E6F-41B9-A2F1-EBE7F00F5892}"/>
              </a:ext>
            </a:extLst>
          </p:cNvPr>
          <p:cNvPicPr>
            <a:picLocks noChangeAspect="1"/>
          </p:cNvPicPr>
          <p:nvPr/>
        </p:nvPicPr>
        <p:blipFill>
          <a:blip r:embed="rId3"/>
          <a:stretch>
            <a:fillRect/>
          </a:stretch>
        </p:blipFill>
        <p:spPr>
          <a:xfrm>
            <a:off x="8345712" y="3849528"/>
            <a:ext cx="3245889" cy="2165327"/>
          </a:xfrm>
          <a:prstGeom prst="rect">
            <a:avLst/>
          </a:prstGeom>
        </p:spPr>
      </p:pic>
    </p:spTree>
    <p:extLst>
      <p:ext uri="{BB962C8B-B14F-4D97-AF65-F5344CB8AC3E}">
        <p14:creationId xmlns:p14="http://schemas.microsoft.com/office/powerpoint/2010/main" val="370668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Storage Temperatures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Monitor storage temperatures regularly</a:t>
            </a:r>
          </a:p>
          <a:p>
            <a:pPr lvl="1"/>
            <a:r>
              <a:rPr lang="en-US" dirty="0"/>
              <a:t>Dry storage:</a:t>
            </a:r>
          </a:p>
          <a:p>
            <a:pPr lvl="2"/>
            <a:r>
              <a:rPr lang="en-US" dirty="0"/>
              <a:t>50°F to 70°F</a:t>
            </a:r>
          </a:p>
          <a:p>
            <a:pPr lvl="1"/>
            <a:r>
              <a:rPr lang="en-US" dirty="0"/>
              <a:t>Refrigeration:</a:t>
            </a:r>
          </a:p>
          <a:p>
            <a:pPr lvl="2"/>
            <a:r>
              <a:rPr lang="en-US" dirty="0"/>
              <a:t>41°F or lower</a:t>
            </a:r>
          </a:p>
          <a:p>
            <a:pPr lvl="1"/>
            <a:r>
              <a:rPr lang="en-US" dirty="0"/>
              <a:t>Freezer</a:t>
            </a:r>
          </a:p>
          <a:p>
            <a:pPr lvl="2"/>
            <a:r>
              <a:rPr lang="en-US" dirty="0"/>
              <a:t>32°F or lower</a:t>
            </a:r>
          </a:p>
          <a:p>
            <a:pPr lvl="1"/>
            <a:endParaRPr lang="en-US" dirty="0"/>
          </a:p>
        </p:txBody>
      </p:sp>
      <p:pic>
        <p:nvPicPr>
          <p:cNvPr id="4" name="Picture 3">
            <a:extLst>
              <a:ext uri="{FF2B5EF4-FFF2-40B4-BE49-F238E27FC236}">
                <a16:creationId xmlns:a16="http://schemas.microsoft.com/office/drawing/2014/main" id="{29524547-5993-4EDA-B4D4-93BC27A03588}"/>
              </a:ext>
            </a:extLst>
          </p:cNvPr>
          <p:cNvPicPr>
            <a:picLocks noChangeAspect="1"/>
          </p:cNvPicPr>
          <p:nvPr/>
        </p:nvPicPr>
        <p:blipFill>
          <a:blip r:embed="rId3"/>
          <a:stretch>
            <a:fillRect/>
          </a:stretch>
        </p:blipFill>
        <p:spPr>
          <a:xfrm>
            <a:off x="9029192" y="3245066"/>
            <a:ext cx="2111228" cy="3046583"/>
          </a:xfrm>
          <a:prstGeom prst="rect">
            <a:avLst/>
          </a:prstGeom>
        </p:spPr>
      </p:pic>
    </p:spTree>
    <p:extLst>
      <p:ext uri="{BB962C8B-B14F-4D97-AF65-F5344CB8AC3E}">
        <p14:creationId xmlns:p14="http://schemas.microsoft.com/office/powerpoint/2010/main" val="212155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Refrigerator Storage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To prevent cross-contamination:</a:t>
            </a:r>
          </a:p>
          <a:p>
            <a:pPr lvl="2"/>
            <a:r>
              <a:rPr lang="en-US" dirty="0"/>
              <a:t>Arrange food items in the following order (top to bottom):</a:t>
            </a:r>
          </a:p>
          <a:p>
            <a:pPr lvl="3"/>
            <a:r>
              <a:rPr lang="en-US" dirty="0"/>
              <a:t>Ready-to-eat food</a:t>
            </a:r>
          </a:p>
          <a:p>
            <a:pPr lvl="3"/>
            <a:r>
              <a:rPr lang="en-US" dirty="0"/>
              <a:t>Seafood</a:t>
            </a:r>
          </a:p>
          <a:p>
            <a:pPr lvl="3"/>
            <a:r>
              <a:rPr lang="en-US" dirty="0"/>
              <a:t>Whole cuts of meat</a:t>
            </a:r>
          </a:p>
          <a:p>
            <a:pPr lvl="3"/>
            <a:r>
              <a:rPr lang="en-US" dirty="0"/>
              <a:t>Ground meat/ground fish</a:t>
            </a:r>
          </a:p>
          <a:p>
            <a:pPr lvl="3"/>
            <a:r>
              <a:rPr lang="en-US" dirty="0"/>
              <a:t>Whole poultry/ground poultry</a:t>
            </a:r>
          </a:p>
          <a:p>
            <a:pPr lvl="1"/>
            <a:endParaRPr lang="en-US" dirty="0"/>
          </a:p>
        </p:txBody>
      </p:sp>
      <p:sp>
        <p:nvSpPr>
          <p:cNvPr id="4" name="Content Placeholder 3">
            <a:extLst>
              <a:ext uri="{FF2B5EF4-FFF2-40B4-BE49-F238E27FC236}">
                <a16:creationId xmlns:a16="http://schemas.microsoft.com/office/drawing/2014/main" id="{293FB1B8-5859-4E71-BE5D-FA91605E9144}"/>
              </a:ext>
            </a:extLst>
          </p:cNvPr>
          <p:cNvSpPr>
            <a:spLocks noGrp="1"/>
          </p:cNvSpPr>
          <p:nvPr>
            <p:ph sz="half" idx="10"/>
          </p:nvPr>
        </p:nvSpPr>
        <p:spPr/>
        <p:txBody>
          <a:bodyPr/>
          <a:lstStyle/>
          <a:p>
            <a:pPr lvl="1"/>
            <a:r>
              <a:rPr lang="en-US" dirty="0"/>
              <a:t>For proper airflow:</a:t>
            </a:r>
          </a:p>
          <a:p>
            <a:pPr lvl="2"/>
            <a:r>
              <a:rPr lang="en-US" dirty="0"/>
              <a:t>Do NOT overload </a:t>
            </a:r>
          </a:p>
          <a:p>
            <a:pPr lvl="2"/>
            <a:r>
              <a:rPr lang="en-US" dirty="0"/>
              <a:t>Limit opening refrigerator</a:t>
            </a:r>
          </a:p>
          <a:p>
            <a:pPr lvl="2"/>
            <a:r>
              <a:rPr lang="en-US" dirty="0"/>
              <a:t>Use open shelving </a:t>
            </a:r>
          </a:p>
          <a:p>
            <a:endParaRPr lang="en-US" dirty="0"/>
          </a:p>
        </p:txBody>
      </p:sp>
    </p:spTree>
    <p:extLst>
      <p:ext uri="{BB962C8B-B14F-4D97-AF65-F5344CB8AC3E}">
        <p14:creationId xmlns:p14="http://schemas.microsoft.com/office/powerpoint/2010/main" val="355023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Sysco Quality Assurance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Insuring food safety is one of the most critical challenges facing the food industry today. </a:t>
            </a:r>
          </a:p>
          <a:p>
            <a:pPr lvl="1"/>
            <a:endParaRPr lang="en-US" dirty="0"/>
          </a:p>
        </p:txBody>
      </p:sp>
      <p:pic>
        <p:nvPicPr>
          <p:cNvPr id="5" name="Picture 4">
            <a:extLst>
              <a:ext uri="{FF2B5EF4-FFF2-40B4-BE49-F238E27FC236}">
                <a16:creationId xmlns:a16="http://schemas.microsoft.com/office/drawing/2014/main" id="{F19CAA72-5EDD-48D3-8CD9-EDA7BFF0CE11}"/>
              </a:ext>
            </a:extLst>
          </p:cNvPr>
          <p:cNvPicPr>
            <a:picLocks noChangeAspect="1"/>
          </p:cNvPicPr>
          <p:nvPr/>
        </p:nvPicPr>
        <p:blipFill>
          <a:blip r:embed="rId4"/>
          <a:stretch>
            <a:fillRect/>
          </a:stretch>
        </p:blipFill>
        <p:spPr>
          <a:xfrm>
            <a:off x="5939605" y="5654823"/>
            <a:ext cx="1749704" cy="499915"/>
          </a:xfrm>
          <a:prstGeom prst="rect">
            <a:avLst/>
          </a:prstGeom>
        </p:spPr>
      </p:pic>
      <p:pic>
        <p:nvPicPr>
          <p:cNvPr id="6" name="XXlUfaz7sQI">
            <a:extLst>
              <a:ext uri="{FF2B5EF4-FFF2-40B4-BE49-F238E27FC236}">
                <a16:creationId xmlns:a16="http://schemas.microsoft.com/office/drawing/2014/main" id="{EA60F9C5-DC12-4E5E-A272-99EF2849D34B}"/>
              </a:ext>
            </a:extLst>
          </p:cNvPr>
          <p:cNvPicPr>
            <a:picLocks noRot="1" noChangeAspect="1"/>
          </p:cNvPicPr>
          <p:nvPr>
            <a:videoFile r:link="rId1"/>
          </p:nvPr>
        </p:nvPicPr>
        <p:blipFill>
          <a:blip r:embed="rId5"/>
          <a:stretch>
            <a:fillRect/>
          </a:stretch>
        </p:blipFill>
        <p:spPr>
          <a:xfrm>
            <a:off x="3962400" y="2561911"/>
            <a:ext cx="5498510" cy="3092912"/>
          </a:xfrm>
          <a:prstGeom prst="rect">
            <a:avLst/>
          </a:prstGeom>
        </p:spPr>
      </p:pic>
    </p:spTree>
    <p:extLst>
      <p:ext uri="{BB962C8B-B14F-4D97-AF65-F5344CB8AC3E}">
        <p14:creationId xmlns:p14="http://schemas.microsoft.com/office/powerpoint/2010/main" val="165593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A75C5A2C-0F12-4F8B-85F9-8CA4D2539E10}"/>
              </a:ext>
            </a:extLst>
          </p:cNvPr>
          <p:cNvPicPr>
            <a:picLocks noGrp="1" noChangeAspect="1"/>
          </p:cNvPicPr>
          <p:nvPr>
            <p:ph sz="half" idx="1"/>
          </p:nvPr>
        </p:nvPicPr>
        <p:blipFill>
          <a:blip r:embed="rId2"/>
          <a:stretch>
            <a:fillRect/>
          </a:stretch>
        </p:blipFill>
        <p:spPr>
          <a:xfrm>
            <a:off x="5050039" y="1952171"/>
            <a:ext cx="3139252" cy="4040673"/>
          </a:xfrm>
          <a:prstGeom prst="rect">
            <a:avLst/>
          </a:prstGeom>
        </p:spPr>
      </p:pic>
    </p:spTree>
    <p:extLst>
      <p:ext uri="{BB962C8B-B14F-4D97-AF65-F5344CB8AC3E}">
        <p14:creationId xmlns:p14="http://schemas.microsoft.com/office/powerpoint/2010/main" val="336221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a:t>Culinary essentials. (2010). Woodland Hills, CA: Glencoe/McGraw Hill.</a:t>
            </a:r>
          </a:p>
          <a:p>
            <a:pPr lvl="2"/>
            <a:r>
              <a:rPr lang="en-US" sz="2000" dirty="0" err="1"/>
              <a:t>ServSafe</a:t>
            </a:r>
            <a:r>
              <a:rPr lang="en-US" sz="2000" dirty="0"/>
              <a:t> manager:  Updated with the 2013 FDA Food Code. (2014). Chicago, IL: National Restaurant Association.</a:t>
            </a:r>
          </a:p>
          <a:p>
            <a:pPr lvl="1"/>
            <a:r>
              <a:rPr lang="en-US" sz="2000" dirty="0"/>
              <a:t>YouTube™:</a:t>
            </a:r>
          </a:p>
          <a:p>
            <a:pPr lvl="2"/>
            <a:r>
              <a:rPr lang="en-US" sz="2000" dirty="0"/>
              <a:t>Sysco Quality Assurance</a:t>
            </a:r>
          </a:p>
          <a:p>
            <a:pPr lvl="2"/>
            <a:r>
              <a:rPr lang="en-US" sz="2000" dirty="0"/>
              <a:t>Insuring food safety is one of the most critical challenges facing the food industry today.</a:t>
            </a:r>
          </a:p>
          <a:p>
            <a:pPr lvl="2"/>
            <a:r>
              <a:rPr lang="en-US" sz="2000" dirty="0"/>
              <a:t>http://www.youtube.com/watch?v=XXlUfaz7sQI</a:t>
            </a:r>
          </a:p>
          <a:p>
            <a:pPr lvl="1"/>
            <a:endParaRPr lang="en-US" dirty="0"/>
          </a:p>
        </p:txBody>
      </p:sp>
    </p:spTree>
    <p:extLst>
      <p:ext uri="{BB962C8B-B14F-4D97-AF65-F5344CB8AC3E}">
        <p14:creationId xmlns:p14="http://schemas.microsoft.com/office/powerpoint/2010/main" val="277900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Purchasing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Safe practices</a:t>
            </a:r>
          </a:p>
          <a:p>
            <a:pPr lvl="1"/>
            <a:endParaRPr lang="en-US" dirty="0"/>
          </a:p>
        </p:txBody>
      </p:sp>
      <p:pic>
        <p:nvPicPr>
          <p:cNvPr id="4" name="Picture 3">
            <a:extLst>
              <a:ext uri="{FF2B5EF4-FFF2-40B4-BE49-F238E27FC236}">
                <a16:creationId xmlns:a16="http://schemas.microsoft.com/office/drawing/2014/main" id="{C259580C-2FA3-4C05-A7B4-F7FE5D3E373F}"/>
              </a:ext>
            </a:extLst>
          </p:cNvPr>
          <p:cNvPicPr>
            <a:picLocks noChangeAspect="1"/>
          </p:cNvPicPr>
          <p:nvPr/>
        </p:nvPicPr>
        <p:blipFill>
          <a:blip r:embed="rId3"/>
          <a:stretch>
            <a:fillRect/>
          </a:stretch>
        </p:blipFill>
        <p:spPr>
          <a:xfrm>
            <a:off x="5667595" y="2589354"/>
            <a:ext cx="2017951" cy="2688569"/>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Foodservice purchasing steps</a:t>
            </a:r>
          </a:p>
        </p:txBody>
      </p:sp>
      <p:pic>
        <p:nvPicPr>
          <p:cNvPr id="4" name="Content Placeholder 3">
            <a:extLst>
              <a:ext uri="{FF2B5EF4-FFF2-40B4-BE49-F238E27FC236}">
                <a16:creationId xmlns:a16="http://schemas.microsoft.com/office/drawing/2014/main" id="{4A4577E1-F2B7-45BA-8A4E-D014F19A368D}"/>
              </a:ext>
            </a:extLst>
          </p:cNvPr>
          <p:cNvPicPr>
            <a:picLocks noGrp="1" noChangeAspect="1"/>
          </p:cNvPicPr>
          <p:nvPr>
            <p:ph sz="half" idx="1"/>
          </p:nvPr>
        </p:nvPicPr>
        <p:blipFill>
          <a:blip r:embed="rId3"/>
          <a:stretch>
            <a:fillRect/>
          </a:stretch>
        </p:blipFill>
        <p:spPr>
          <a:xfrm>
            <a:off x="1696641" y="1556446"/>
            <a:ext cx="9144793" cy="4462659"/>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Safe purchasing practices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Purchase from an approved, reputable supplier</a:t>
            </a:r>
          </a:p>
          <a:p>
            <a:pPr lvl="1"/>
            <a:r>
              <a:rPr lang="en-US" dirty="0"/>
              <a:t>Suppliers should be:</a:t>
            </a:r>
          </a:p>
          <a:p>
            <a:pPr lvl="2"/>
            <a:r>
              <a:rPr lang="en-US" dirty="0"/>
              <a:t>Inspected</a:t>
            </a:r>
          </a:p>
          <a:p>
            <a:pPr lvl="2"/>
            <a:r>
              <a:rPr lang="en-US" dirty="0"/>
              <a:t>Meet local, state and federal laws</a:t>
            </a:r>
          </a:p>
          <a:p>
            <a:pPr lvl="1"/>
            <a:r>
              <a:rPr lang="en-US" dirty="0"/>
              <a:t>Suppliers include:</a:t>
            </a:r>
          </a:p>
          <a:p>
            <a:pPr lvl="2"/>
            <a:r>
              <a:rPr lang="en-US" dirty="0"/>
              <a:t>Distributors </a:t>
            </a:r>
          </a:p>
          <a:p>
            <a:pPr lvl="2"/>
            <a:r>
              <a:rPr lang="en-US" dirty="0"/>
              <a:t>Growers</a:t>
            </a:r>
          </a:p>
          <a:p>
            <a:pPr lvl="2"/>
            <a:r>
              <a:rPr lang="en-US" dirty="0"/>
              <a:t>Local markets</a:t>
            </a:r>
          </a:p>
          <a:p>
            <a:pPr lvl="2"/>
            <a:r>
              <a:rPr lang="en-US" dirty="0"/>
              <a:t>Manufacturers </a:t>
            </a:r>
          </a:p>
          <a:p>
            <a:pPr lvl="2"/>
            <a:r>
              <a:rPr lang="en-US" dirty="0"/>
              <a:t>Packers</a:t>
            </a:r>
          </a:p>
          <a:p>
            <a:pPr lvl="2"/>
            <a:r>
              <a:rPr lang="en-US" dirty="0"/>
              <a:t>Shippers</a:t>
            </a:r>
          </a:p>
          <a:p>
            <a:pPr lvl="1"/>
            <a:endParaRPr lang="en-US" dirty="0"/>
          </a:p>
        </p:txBody>
      </p:sp>
      <p:pic>
        <p:nvPicPr>
          <p:cNvPr id="4" name="Picture 3">
            <a:extLst>
              <a:ext uri="{FF2B5EF4-FFF2-40B4-BE49-F238E27FC236}">
                <a16:creationId xmlns:a16="http://schemas.microsoft.com/office/drawing/2014/main" id="{D804F290-86A6-45DF-B920-5539CD6F30F8}"/>
              </a:ext>
            </a:extLst>
          </p:cNvPr>
          <p:cNvPicPr>
            <a:picLocks noChangeAspect="1"/>
          </p:cNvPicPr>
          <p:nvPr/>
        </p:nvPicPr>
        <p:blipFill>
          <a:blip r:embed="rId3"/>
          <a:stretch>
            <a:fillRect/>
          </a:stretch>
        </p:blipFill>
        <p:spPr>
          <a:xfrm>
            <a:off x="7782212" y="2378872"/>
            <a:ext cx="3669124" cy="3912777"/>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Products purchased</a:t>
            </a:r>
          </a:p>
        </p:txBody>
      </p:sp>
      <p:sp>
        <p:nvSpPr>
          <p:cNvPr id="4" name="Content Placeholder 3">
            <a:extLst>
              <a:ext uri="{FF2B5EF4-FFF2-40B4-BE49-F238E27FC236}">
                <a16:creationId xmlns:a16="http://schemas.microsoft.com/office/drawing/2014/main" id="{10FF8634-E746-4166-8107-E17C29F95BC9}"/>
              </a:ext>
            </a:extLst>
          </p:cNvPr>
          <p:cNvSpPr>
            <a:spLocks noGrp="1"/>
          </p:cNvSpPr>
          <p:nvPr>
            <p:ph sz="half" idx="1"/>
          </p:nvPr>
        </p:nvSpPr>
        <p:spPr/>
        <p:txBody>
          <a:bodyPr/>
          <a:lstStyle/>
          <a:p>
            <a:pPr lvl="1"/>
            <a:r>
              <a:rPr lang="en-US" dirty="0"/>
              <a:t>Perishable food</a:t>
            </a:r>
          </a:p>
          <a:p>
            <a:pPr lvl="2"/>
            <a:r>
              <a:rPr lang="en-US" dirty="0"/>
              <a:t>Fresh fruits</a:t>
            </a:r>
          </a:p>
          <a:p>
            <a:pPr lvl="2"/>
            <a:r>
              <a:rPr lang="en-US" dirty="0"/>
              <a:t>Meat</a:t>
            </a:r>
          </a:p>
          <a:p>
            <a:pPr lvl="2"/>
            <a:r>
              <a:rPr lang="en-US" dirty="0"/>
              <a:t>Poultry</a:t>
            </a:r>
          </a:p>
          <a:p>
            <a:pPr lvl="2"/>
            <a:r>
              <a:rPr lang="en-US" dirty="0"/>
              <a:t>Seafood</a:t>
            </a:r>
          </a:p>
          <a:p>
            <a:pPr lvl="2"/>
            <a:r>
              <a:rPr lang="en-US" dirty="0"/>
              <a:t>Vegetables </a:t>
            </a:r>
          </a:p>
          <a:p>
            <a:pPr lvl="1"/>
            <a:r>
              <a:rPr lang="en-US" dirty="0"/>
              <a:t>Semi-perishable foods</a:t>
            </a:r>
          </a:p>
          <a:p>
            <a:pPr lvl="2"/>
            <a:r>
              <a:rPr lang="en-US" dirty="0"/>
              <a:t>Pickled vegetables</a:t>
            </a:r>
          </a:p>
          <a:p>
            <a:pPr lvl="2"/>
            <a:r>
              <a:rPr lang="en-US" dirty="0"/>
              <a:t>Processed meats</a:t>
            </a:r>
          </a:p>
          <a:p>
            <a:pPr lvl="2"/>
            <a:r>
              <a:rPr lang="en-US" dirty="0"/>
              <a:t>Smoked fish</a:t>
            </a:r>
          </a:p>
          <a:p>
            <a:endParaRPr lang="en-US" dirty="0"/>
          </a:p>
        </p:txBody>
      </p:sp>
      <p:sp>
        <p:nvSpPr>
          <p:cNvPr id="5" name="Content Placeholder 4">
            <a:extLst>
              <a:ext uri="{FF2B5EF4-FFF2-40B4-BE49-F238E27FC236}">
                <a16:creationId xmlns:a16="http://schemas.microsoft.com/office/drawing/2014/main" id="{0E32199A-96FB-47C6-8792-CE2A515B1E2E}"/>
              </a:ext>
            </a:extLst>
          </p:cNvPr>
          <p:cNvSpPr>
            <a:spLocks noGrp="1"/>
          </p:cNvSpPr>
          <p:nvPr>
            <p:ph sz="half" idx="10"/>
          </p:nvPr>
        </p:nvSpPr>
        <p:spPr/>
        <p:txBody>
          <a:bodyPr/>
          <a:lstStyle/>
          <a:p>
            <a:pPr lvl="1"/>
            <a:r>
              <a:rPr lang="en-US" dirty="0"/>
              <a:t>Nonperishable foods</a:t>
            </a:r>
          </a:p>
          <a:p>
            <a:pPr lvl="2"/>
            <a:r>
              <a:rPr lang="en-US" dirty="0"/>
              <a:t>Canned goods</a:t>
            </a:r>
          </a:p>
          <a:p>
            <a:pPr lvl="2"/>
            <a:r>
              <a:rPr lang="en-US" dirty="0"/>
              <a:t>Flour</a:t>
            </a:r>
          </a:p>
          <a:p>
            <a:pPr lvl="1"/>
            <a:r>
              <a:rPr lang="en-US" dirty="0"/>
              <a:t>Nonedible foods </a:t>
            </a:r>
          </a:p>
          <a:p>
            <a:pPr lvl="2"/>
            <a:r>
              <a:rPr lang="en-US" dirty="0"/>
              <a:t>Cleaning materials</a:t>
            </a:r>
          </a:p>
          <a:p>
            <a:pPr lvl="2"/>
            <a:r>
              <a:rPr lang="en-US" dirty="0"/>
              <a:t>Paper goods</a:t>
            </a:r>
          </a:p>
          <a:p>
            <a:endParaRPr lang="en-US" dirty="0"/>
          </a:p>
        </p:txBody>
      </p:sp>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Receiving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Safe practices</a:t>
            </a:r>
          </a:p>
          <a:p>
            <a:pPr lvl="1"/>
            <a:endParaRPr lang="en-US" dirty="0"/>
          </a:p>
        </p:txBody>
      </p:sp>
      <p:pic>
        <p:nvPicPr>
          <p:cNvPr id="4" name="Picture 3">
            <a:extLst>
              <a:ext uri="{FF2B5EF4-FFF2-40B4-BE49-F238E27FC236}">
                <a16:creationId xmlns:a16="http://schemas.microsoft.com/office/drawing/2014/main" id="{F1CCEF06-959E-4B8F-9AE8-C633DDEBF343}"/>
              </a:ext>
            </a:extLst>
          </p:cNvPr>
          <p:cNvPicPr>
            <a:picLocks noChangeAspect="1"/>
          </p:cNvPicPr>
          <p:nvPr/>
        </p:nvPicPr>
        <p:blipFill>
          <a:blip r:embed="rId3"/>
          <a:stretch>
            <a:fillRect/>
          </a:stretch>
        </p:blipFill>
        <p:spPr>
          <a:xfrm>
            <a:off x="5085837" y="2919714"/>
            <a:ext cx="2615411" cy="2517866"/>
          </a:xfrm>
          <a:prstGeom prst="rect">
            <a:avLst/>
          </a:prstGeom>
        </p:spPr>
      </p:pic>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Safe Receiving practices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Trained staff should:</a:t>
            </a:r>
          </a:p>
          <a:p>
            <a:pPr lvl="2"/>
            <a:r>
              <a:rPr lang="en-US" dirty="0"/>
              <a:t>Be available to inspect all deliveries</a:t>
            </a:r>
          </a:p>
          <a:p>
            <a:pPr lvl="2"/>
            <a:r>
              <a:rPr lang="en-US" dirty="0"/>
              <a:t>Be authorized to accept, reject and sign for deliveries</a:t>
            </a:r>
          </a:p>
          <a:p>
            <a:pPr lvl="2"/>
            <a:r>
              <a:rPr lang="en-US" dirty="0"/>
              <a:t>Verify order</a:t>
            </a:r>
          </a:p>
          <a:p>
            <a:pPr lvl="2"/>
            <a:r>
              <a:rPr lang="en-US" dirty="0"/>
              <a:t>Inspect all products</a:t>
            </a:r>
          </a:p>
          <a:p>
            <a:pPr lvl="2"/>
            <a:r>
              <a:rPr lang="en-US" dirty="0"/>
              <a:t>Check each package for:</a:t>
            </a:r>
          </a:p>
          <a:p>
            <a:pPr lvl="3"/>
            <a:r>
              <a:rPr lang="en-US" dirty="0"/>
              <a:t>Freshness</a:t>
            </a:r>
          </a:p>
          <a:p>
            <a:pPr lvl="3"/>
            <a:r>
              <a:rPr lang="en-US" dirty="0"/>
              <a:t>Quality</a:t>
            </a:r>
          </a:p>
          <a:p>
            <a:pPr lvl="3"/>
            <a:r>
              <a:rPr lang="en-US" dirty="0"/>
              <a:t>Signs of damage</a:t>
            </a:r>
          </a:p>
          <a:p>
            <a:pPr lvl="1"/>
            <a:endParaRPr lang="en-US" dirty="0"/>
          </a:p>
        </p:txBody>
      </p:sp>
    </p:spTree>
    <p:extLst>
      <p:ext uri="{BB962C8B-B14F-4D97-AF65-F5344CB8AC3E}">
        <p14:creationId xmlns:p14="http://schemas.microsoft.com/office/powerpoint/2010/main" val="371973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Packaging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Reject items with:</a:t>
            </a:r>
          </a:p>
          <a:p>
            <a:pPr lvl="2"/>
            <a:r>
              <a:rPr lang="en-US" dirty="0"/>
              <a:t>Dents or leaks on cans</a:t>
            </a:r>
          </a:p>
          <a:p>
            <a:pPr lvl="2"/>
            <a:r>
              <a:rPr lang="en-US" dirty="0"/>
              <a:t>Expired dates</a:t>
            </a:r>
          </a:p>
          <a:p>
            <a:pPr lvl="2"/>
            <a:r>
              <a:rPr lang="en-US" dirty="0"/>
              <a:t>Signs of pest presence</a:t>
            </a:r>
          </a:p>
          <a:p>
            <a:pPr lvl="2"/>
            <a:r>
              <a:rPr lang="en-US" dirty="0"/>
              <a:t>Strange odors</a:t>
            </a:r>
          </a:p>
          <a:p>
            <a:pPr lvl="2"/>
            <a:r>
              <a:rPr lang="en-US" dirty="0"/>
              <a:t>Tears and holes in the packaging</a:t>
            </a:r>
          </a:p>
          <a:p>
            <a:pPr lvl="2"/>
            <a:r>
              <a:rPr lang="en-US" dirty="0"/>
              <a:t>Water spots and leaks</a:t>
            </a:r>
          </a:p>
          <a:p>
            <a:pPr lvl="1"/>
            <a:endParaRPr lang="en-US" dirty="0"/>
          </a:p>
        </p:txBody>
      </p:sp>
      <p:pic>
        <p:nvPicPr>
          <p:cNvPr id="4" name="Picture 3">
            <a:extLst>
              <a:ext uri="{FF2B5EF4-FFF2-40B4-BE49-F238E27FC236}">
                <a16:creationId xmlns:a16="http://schemas.microsoft.com/office/drawing/2014/main" id="{B7251558-6A40-40FE-9BB7-4373977B14FE}"/>
              </a:ext>
            </a:extLst>
          </p:cNvPr>
          <p:cNvPicPr>
            <a:picLocks noChangeAspect="1"/>
          </p:cNvPicPr>
          <p:nvPr/>
        </p:nvPicPr>
        <p:blipFill>
          <a:blip r:embed="rId3"/>
          <a:stretch>
            <a:fillRect/>
          </a:stretch>
        </p:blipFill>
        <p:spPr>
          <a:xfrm>
            <a:off x="8338457" y="2927233"/>
            <a:ext cx="2982462" cy="3071160"/>
          </a:xfrm>
          <a:prstGeom prst="rect">
            <a:avLst/>
          </a:prstGeom>
        </p:spPr>
      </p:pic>
    </p:spTree>
    <p:extLst>
      <p:ext uri="{BB962C8B-B14F-4D97-AF65-F5344CB8AC3E}">
        <p14:creationId xmlns:p14="http://schemas.microsoft.com/office/powerpoint/2010/main" val="38157921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office/2006/documentManagement/types"/>
    <ds:schemaRef ds:uri="http://purl.org/dc/elements/1.1/"/>
    <ds:schemaRef ds:uri="http://purl.org/dc/terms/"/>
    <ds:schemaRef ds:uri="http://schemas.microsoft.com/office/2006/metadata/properties"/>
    <ds:schemaRef ds:uri="http://purl.org/dc/dcmitype/"/>
    <ds:schemaRef ds:uri="http://schemas.microsoft.com/office/infopath/2007/PartnerControls"/>
    <ds:schemaRef ds:uri="56ea17bb-c96d-4826-b465-01eec0dd23dd"/>
    <ds:schemaRef ds:uri="http://schemas.openxmlformats.org/package/2006/metadata/core-properties"/>
    <ds:schemaRef ds:uri="05d88611-e516-4d1a-b12e-39107e78b3d0"/>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193</TotalTime>
  <Words>722</Words>
  <Application>Microsoft Office PowerPoint</Application>
  <PresentationFormat>Widescreen</PresentationFormat>
  <Paragraphs>149</Paragraphs>
  <Slides>16</Slides>
  <Notes>12</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Purchasing</vt:lpstr>
      <vt:lpstr>Foodservice purchasing steps</vt:lpstr>
      <vt:lpstr>Safe purchasing practices</vt:lpstr>
      <vt:lpstr>Products purchased</vt:lpstr>
      <vt:lpstr>Receiving</vt:lpstr>
      <vt:lpstr>Safe Receiving practices</vt:lpstr>
      <vt:lpstr>Packaging</vt:lpstr>
      <vt:lpstr>Storage</vt:lpstr>
      <vt:lpstr>Safe Storage practices</vt:lpstr>
      <vt:lpstr>Storage Temperatures</vt:lpstr>
      <vt:lpstr>Refrigerator Storage</vt:lpstr>
      <vt:lpstr>Sysco Quality Assurance</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8</cp:revision>
  <cp:lastPrinted>2017-07-07T16:17:37Z</cp:lastPrinted>
  <dcterms:created xsi:type="dcterms:W3CDTF">2017-07-11T23:58:30Z</dcterms:created>
  <dcterms:modified xsi:type="dcterms:W3CDTF">2017-11-29T15:58:12Z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