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3" r:id="rId17"/>
    <p:sldId id="332"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9521" autoAdjust="0"/>
  </p:normalViewPr>
  <p:slideViewPr>
    <p:cSldViewPr snapToGrid="0">
      <p:cViewPr>
        <p:scale>
          <a:sx n="40" d="100"/>
          <a:sy n="40" d="100"/>
        </p:scale>
        <p:origin x="170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04-Jan-18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04-Jan-18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Buy right </a:t>
            </a:r>
          </a:p>
          <a:p>
            <a:r>
              <a:rPr lang="en-US" sz="1200" b="0" i="0" u="none" strike="noStrike" kern="1200" baseline="0" dirty="0">
                <a:solidFill>
                  <a:schemeClr val="tx1"/>
                </a:solidFill>
                <a:latin typeface="+mn-lt"/>
                <a:ea typeface="+mn-ea"/>
                <a:cs typeface="+mn-cs"/>
              </a:rPr>
              <a:t>• purchase produce that is not bruised or damaged </a:t>
            </a:r>
          </a:p>
          <a:p>
            <a:r>
              <a:rPr lang="en-US" sz="1200" b="0" i="0" u="none" strike="noStrike" kern="1200" baseline="0" dirty="0">
                <a:solidFill>
                  <a:schemeClr val="tx1"/>
                </a:solidFill>
                <a:latin typeface="+mn-lt"/>
                <a:ea typeface="+mn-ea"/>
                <a:cs typeface="+mn-cs"/>
              </a:rPr>
              <a:t>• choose items that are refrigerated or surrounded by ice </a:t>
            </a:r>
          </a:p>
          <a:p>
            <a:r>
              <a:rPr lang="en-US" sz="1200" b="0" i="0" u="none" strike="noStrike" kern="1200" baseline="0" dirty="0">
                <a:solidFill>
                  <a:schemeClr val="tx1"/>
                </a:solidFill>
                <a:latin typeface="+mn-lt"/>
                <a:ea typeface="+mn-ea"/>
                <a:cs typeface="+mn-cs"/>
              </a:rPr>
              <a:t>• separate bagged fresh fruits and vegetables from meat, poultry and seafood products in the grocery cart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Store properly </a:t>
            </a:r>
          </a:p>
          <a:p>
            <a:r>
              <a:rPr lang="en-US" sz="1200" b="0" i="0" u="none" strike="noStrike" kern="1200" baseline="0" dirty="0">
                <a:solidFill>
                  <a:schemeClr val="tx1"/>
                </a:solidFill>
                <a:latin typeface="+mn-lt"/>
                <a:ea typeface="+mn-ea"/>
                <a:cs typeface="+mn-cs"/>
              </a:rPr>
              <a:t>• store perishable, fresh fruits and vegetables (like strawberries, lettuce, herbs, and mushrooms) in a clean refrigerator at a temperature of 40°F or below </a:t>
            </a:r>
          </a:p>
          <a:p>
            <a:r>
              <a:rPr lang="en-US" sz="1200" b="0" i="0" u="none" strike="noStrike" kern="1200" baseline="0" dirty="0">
                <a:solidFill>
                  <a:schemeClr val="tx1"/>
                </a:solidFill>
                <a:latin typeface="+mn-lt"/>
                <a:ea typeface="+mn-ea"/>
                <a:cs typeface="+mn-cs"/>
              </a:rPr>
              <a:t>• refrigerate all produce that is purchased pre-cut or peeled to maintain both quality and safety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Separate for safety </a:t>
            </a:r>
          </a:p>
          <a:p>
            <a:r>
              <a:rPr lang="en-US" sz="1200" b="0" i="0" u="none" strike="noStrike" kern="1200" baseline="0" dirty="0">
                <a:solidFill>
                  <a:schemeClr val="tx1"/>
                </a:solidFill>
                <a:latin typeface="+mn-lt"/>
                <a:ea typeface="+mn-ea"/>
                <a:cs typeface="+mn-cs"/>
              </a:rPr>
              <a:t>• wash cutting boards, dishes, utensils and counter tops with soap and hot water between the preparation of raw meat, poultry and seafood products and the preparation of produce that will not be cooked </a:t>
            </a:r>
          </a:p>
          <a:p>
            <a:r>
              <a:rPr lang="en-US" sz="1200" b="0" i="0" u="none" strike="noStrike" kern="1200" baseline="0" dirty="0">
                <a:solidFill>
                  <a:schemeClr val="tx1"/>
                </a:solidFill>
                <a:latin typeface="+mn-lt"/>
                <a:ea typeface="+mn-ea"/>
                <a:cs typeface="+mn-cs"/>
              </a:rPr>
              <a:t>• run plastic or other non-porous cutting boards in the dishwasher after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Prepare safely </a:t>
            </a:r>
          </a:p>
          <a:p>
            <a:r>
              <a:rPr lang="en-US" sz="1200" b="0" i="0" u="none" strike="noStrike" kern="1200" baseline="0" dirty="0">
                <a:solidFill>
                  <a:schemeClr val="tx1"/>
                </a:solidFill>
                <a:latin typeface="+mn-lt"/>
                <a:ea typeface="+mn-ea"/>
                <a:cs typeface="+mn-cs"/>
              </a:rPr>
              <a:t>• cut away any damaged or bruised areas on fresh fruits and vegetables before preparing and/or eating </a:t>
            </a:r>
          </a:p>
          <a:p>
            <a:r>
              <a:rPr lang="en-US" sz="1200" b="0" i="0" u="none" strike="noStrike" kern="1200" baseline="0" dirty="0">
                <a:solidFill>
                  <a:schemeClr val="tx1"/>
                </a:solidFill>
                <a:latin typeface="+mn-lt"/>
                <a:ea typeface="+mn-ea"/>
                <a:cs typeface="+mn-cs"/>
              </a:rPr>
              <a:t>• wash all produce thoroughly under running water before eating, cutting or cooking </a:t>
            </a:r>
          </a:p>
          <a:p>
            <a:r>
              <a:rPr lang="en-US" sz="1200" b="0" i="0" u="none" strike="noStrike" kern="1200" baseline="0" dirty="0">
                <a:solidFill>
                  <a:schemeClr val="tx1"/>
                </a:solidFill>
                <a:latin typeface="+mn-lt"/>
                <a:ea typeface="+mn-ea"/>
                <a:cs typeface="+mn-cs"/>
              </a:rPr>
              <a:t>• scrub firm produce, such as melons and cucumbers, with a clean produce brush </a:t>
            </a:r>
          </a:p>
          <a:p>
            <a:r>
              <a:rPr lang="en-US" sz="1200" b="0" i="0" u="none" strike="noStrike" kern="1200" baseline="0" dirty="0">
                <a:solidFill>
                  <a:schemeClr val="tx1"/>
                </a:solidFill>
                <a:latin typeface="+mn-lt"/>
                <a:ea typeface="+mn-ea"/>
                <a:cs typeface="+mn-cs"/>
              </a:rPr>
              <a:t>• dry produce with a clean cloth towel or paper towel to further reduce bacteria that may be present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on hyperlink: </a:t>
            </a:r>
            <a:r>
              <a:rPr lang="en-US" sz="1200" b="1" i="0" u="none" strike="noStrike" kern="1200" baseline="0" dirty="0">
                <a:solidFill>
                  <a:schemeClr val="tx1"/>
                </a:solidFill>
                <a:latin typeface="+mn-lt"/>
                <a:ea typeface="+mn-ea"/>
                <a:cs typeface="+mn-cs"/>
              </a:rPr>
              <a:t>Safe Handling of Raw Produce and Fresh-Squeezed Fruit and Vegetables Juices </a:t>
            </a:r>
            <a:r>
              <a:rPr lang="en-US" sz="1200" b="0" i="0" u="none" strike="noStrike" kern="1200" baseline="0" dirty="0">
                <a:solidFill>
                  <a:schemeClr val="tx1"/>
                </a:solidFill>
                <a:latin typeface="+mn-lt"/>
                <a:ea typeface="+mn-ea"/>
                <a:cs typeface="+mn-cs"/>
              </a:rPr>
              <a:t>to view video: </a:t>
            </a:r>
          </a:p>
          <a:p>
            <a:r>
              <a:rPr lang="en-US" sz="1200" b="0" i="0" u="none" strike="noStrike" kern="1200" baseline="0" dirty="0">
                <a:solidFill>
                  <a:schemeClr val="tx1"/>
                </a:solidFill>
                <a:latin typeface="+mn-lt"/>
                <a:ea typeface="+mn-ea"/>
                <a:cs typeface="+mn-cs"/>
              </a:rPr>
              <a:t>Raw Produce: Selecting and Serving it Safely </a:t>
            </a:r>
          </a:p>
          <a:p>
            <a:r>
              <a:rPr lang="en-US" sz="1200" b="0" i="0" u="none" strike="noStrike" kern="1200" baseline="0" dirty="0">
                <a:solidFill>
                  <a:schemeClr val="tx1"/>
                </a:solidFill>
                <a:latin typeface="+mn-lt"/>
                <a:ea typeface="+mn-ea"/>
                <a:cs typeface="+mn-cs"/>
              </a:rPr>
              <a:t>Food Facts from the U.S. Food and Drug Administration </a:t>
            </a:r>
          </a:p>
          <a:p>
            <a:r>
              <a:rPr lang="en-US" sz="1200" b="0" i="0" u="none" strike="noStrike" kern="1200" baseline="0" dirty="0">
                <a:solidFill>
                  <a:schemeClr val="tx1"/>
                </a:solidFill>
                <a:latin typeface="+mn-lt"/>
                <a:ea typeface="+mn-ea"/>
                <a:cs typeface="+mn-cs"/>
              </a:rPr>
              <a:t>http://www.fda.gov/food/resourcesforyou/consumers/ucm114299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87612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16370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Fruits are divided into categories of: </a:t>
            </a:r>
          </a:p>
          <a:p>
            <a:r>
              <a:rPr lang="en-US" sz="1200" b="0" i="0" u="none" strike="noStrike" kern="1200" baseline="0" dirty="0">
                <a:solidFill>
                  <a:schemeClr val="tx1"/>
                </a:solidFill>
                <a:latin typeface="+mn-lt"/>
                <a:ea typeface="+mn-ea"/>
                <a:cs typeface="+mn-cs"/>
              </a:rPr>
              <a:t>• Summer </a:t>
            </a:r>
          </a:p>
          <a:p>
            <a:r>
              <a:rPr lang="en-US" sz="1200" b="0" i="0" u="none" strike="noStrike" kern="1200" baseline="0" dirty="0">
                <a:solidFill>
                  <a:schemeClr val="tx1"/>
                </a:solidFill>
                <a:latin typeface="+mn-lt"/>
                <a:ea typeface="+mn-ea"/>
                <a:cs typeface="+mn-cs"/>
              </a:rPr>
              <a:t>• Winter, and </a:t>
            </a:r>
          </a:p>
          <a:p>
            <a:r>
              <a:rPr lang="en-US" sz="1200" b="0" i="0" u="none" strike="noStrike" kern="1200" baseline="0" dirty="0">
                <a:solidFill>
                  <a:schemeClr val="tx1"/>
                </a:solidFill>
                <a:latin typeface="+mn-lt"/>
                <a:ea typeface="+mn-ea"/>
                <a:cs typeface="+mn-cs"/>
              </a:rPr>
              <a:t>• Tropical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six other groups that fruits fit into: </a:t>
            </a:r>
          </a:p>
          <a:p>
            <a:r>
              <a:rPr lang="en-US" sz="1200" b="0" i="0" u="none" strike="noStrike" kern="1200" baseline="0" dirty="0">
                <a:solidFill>
                  <a:schemeClr val="tx1"/>
                </a:solidFill>
                <a:latin typeface="+mn-lt"/>
                <a:ea typeface="+mn-ea"/>
                <a:cs typeface="+mn-cs"/>
              </a:rPr>
              <a:t>• Pomes </a:t>
            </a:r>
          </a:p>
          <a:p>
            <a:r>
              <a:rPr lang="en-US" sz="1200" b="0" i="0" u="none" strike="noStrike" kern="1200" baseline="0" dirty="0">
                <a:solidFill>
                  <a:schemeClr val="tx1"/>
                </a:solidFill>
                <a:latin typeface="+mn-lt"/>
                <a:ea typeface="+mn-ea"/>
                <a:cs typeface="+mn-cs"/>
              </a:rPr>
              <a:t>• Berries </a:t>
            </a:r>
          </a:p>
          <a:p>
            <a:r>
              <a:rPr lang="en-US" sz="1200" b="0" i="0" u="none" strike="noStrike" kern="1200" baseline="0" dirty="0">
                <a:solidFill>
                  <a:schemeClr val="tx1"/>
                </a:solidFill>
                <a:latin typeface="+mn-lt"/>
                <a:ea typeface="+mn-ea"/>
                <a:cs typeface="+mn-cs"/>
              </a:rPr>
              <a:t>• Melons </a:t>
            </a:r>
          </a:p>
          <a:p>
            <a:r>
              <a:rPr lang="en-US" sz="1200" b="0" i="0" u="none" strike="noStrike" kern="1200" baseline="0" dirty="0">
                <a:solidFill>
                  <a:schemeClr val="tx1"/>
                </a:solidFill>
                <a:latin typeface="+mn-lt"/>
                <a:ea typeface="+mn-ea"/>
                <a:cs typeface="+mn-cs"/>
              </a:rPr>
              <a:t>• Drupes </a:t>
            </a:r>
          </a:p>
          <a:p>
            <a:r>
              <a:rPr lang="en-US" sz="1200" b="0" i="0" u="none" strike="noStrike" kern="1200" baseline="0" dirty="0">
                <a:solidFill>
                  <a:schemeClr val="tx1"/>
                </a:solidFill>
                <a:latin typeface="+mn-lt"/>
                <a:ea typeface="+mn-ea"/>
                <a:cs typeface="+mn-cs"/>
              </a:rPr>
              <a:t>• Citrus, and </a:t>
            </a:r>
          </a:p>
          <a:p>
            <a:r>
              <a:rPr lang="en-US" sz="1200" b="0" i="0" u="none" strike="noStrike" kern="1200" baseline="0" dirty="0">
                <a:solidFill>
                  <a:schemeClr val="tx1"/>
                </a:solidFill>
                <a:latin typeface="+mn-lt"/>
                <a:ea typeface="+mn-ea"/>
                <a:cs typeface="+mn-cs"/>
              </a:rPr>
              <a:t>• Tropical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will discuss each of them in the following slides.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were to cut an apple or pear in half horizontally you would expose a “star” that is divided into 5 sections that contain the seeds. That characteristic sets these 2 fruits apart. These fruits are considered winter fruits.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82911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Berries seem like a straight forward category. You would think it would just include fruits like: strawberries, blueberries, raspberries and so on. However, since grapes grow in small clusters, they are part of this category. They are also considered summer fruits.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5225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Melons come in many varieties. We are familiar with: watermelon, honeydew, and cantaloupe. Other melons you may not be familiar with are: </a:t>
            </a:r>
            <a:r>
              <a:rPr lang="en-US" sz="1200" b="0" i="0" u="none" strike="noStrike" kern="1200" baseline="0" dirty="0" err="1">
                <a:solidFill>
                  <a:schemeClr val="tx1"/>
                </a:solidFill>
                <a:latin typeface="+mn-lt"/>
                <a:ea typeface="+mn-ea"/>
                <a:cs typeface="+mn-cs"/>
              </a:rPr>
              <a:t>santa</a:t>
            </a:r>
            <a:r>
              <a:rPr lang="en-US" sz="1200" b="0" i="0" u="none" strike="noStrike" kern="1200" baseline="0" dirty="0">
                <a:solidFill>
                  <a:schemeClr val="tx1"/>
                </a:solidFill>
                <a:latin typeface="+mn-lt"/>
                <a:ea typeface="+mn-ea"/>
                <a:cs typeface="+mn-cs"/>
              </a:rPr>
              <a:t> clause melons, casaba melons, and </a:t>
            </a:r>
            <a:r>
              <a:rPr lang="en-US" sz="1200" b="0" i="0" u="none" strike="noStrike" kern="1200" baseline="0" dirty="0" err="1">
                <a:solidFill>
                  <a:schemeClr val="tx1"/>
                </a:solidFill>
                <a:latin typeface="+mn-lt"/>
                <a:ea typeface="+mn-ea"/>
                <a:cs typeface="+mn-cs"/>
              </a:rPr>
              <a:t>crenshaw</a:t>
            </a:r>
            <a:r>
              <a:rPr lang="en-US" sz="1200" b="0" i="0" u="none" strike="noStrike" kern="1200" baseline="0" dirty="0">
                <a:solidFill>
                  <a:schemeClr val="tx1"/>
                </a:solidFill>
                <a:latin typeface="+mn-lt"/>
                <a:ea typeface="+mn-ea"/>
                <a:cs typeface="+mn-cs"/>
              </a:rPr>
              <a:t>. No matter the variety, they all grown on vines on the ground and all contain seeds. Because melons need warm weather and lots of water, they are summer fruits.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3457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remember the drupe category, think of how these fruits are grown. All of them grow on trees, and as the branches get full of the fruits they “drupe!” These fruits are most often found in the summer.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20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flesh of this fruit is segmented. Think of an orange when you peel it. Once the orange is peeled, it can be broken into sections. It is the same with all citrus fruits. To grow, these fruits like warm, but not hot weather. Thus, they are considered tropical fruits.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43796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Tropical fruits need warm climates to grow. Many of these fruits are imported. Thus, they may be picked early and allowed to ripen in transport.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836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fruits such as apples, bananas, and peaches are cut, a scientific change takes place called, “Enzymatic Browning.” Which means when the fruit is cut and the meat of the fruit is exposed to air (oxygen), it turns brown. </a:t>
            </a:r>
          </a:p>
          <a:p>
            <a:r>
              <a:rPr lang="en-US" sz="1200" b="0" i="0" u="none" strike="noStrike" kern="1200" baseline="0" dirty="0">
                <a:solidFill>
                  <a:schemeClr val="tx1"/>
                </a:solidFill>
                <a:latin typeface="+mn-lt"/>
                <a:ea typeface="+mn-ea"/>
                <a:cs typeface="+mn-cs"/>
              </a:rPr>
              <a:t>This could be very unappealing in some recipes that may call for fresh apples or bananas. </a:t>
            </a:r>
          </a:p>
          <a:p>
            <a:r>
              <a:rPr lang="en-US" sz="1200" b="0" i="0" u="none" strike="noStrike" kern="1200" baseline="0" dirty="0">
                <a:solidFill>
                  <a:schemeClr val="tx1"/>
                </a:solidFill>
                <a:latin typeface="+mn-lt"/>
                <a:ea typeface="+mn-ea"/>
                <a:cs typeface="+mn-cs"/>
              </a:rPr>
              <a:t>Several options are available to prevent the browning. </a:t>
            </a:r>
          </a:p>
          <a:p>
            <a:r>
              <a:rPr lang="en-US" sz="1200" b="0" i="0" u="none" strike="noStrike" kern="1200" baseline="0" dirty="0">
                <a:solidFill>
                  <a:schemeClr val="tx1"/>
                </a:solidFill>
                <a:latin typeface="+mn-lt"/>
                <a:ea typeface="+mn-ea"/>
                <a:cs typeface="+mn-cs"/>
              </a:rPr>
              <a:t>The fruit can be dipped in ascorbic acid solution. </a:t>
            </a:r>
          </a:p>
          <a:p>
            <a:r>
              <a:rPr lang="en-US" sz="1200" b="0" i="0" u="none" strike="noStrike" kern="1200" baseline="0" dirty="0">
                <a:solidFill>
                  <a:schemeClr val="tx1"/>
                </a:solidFill>
                <a:latin typeface="+mn-lt"/>
                <a:ea typeface="+mn-ea"/>
                <a:cs typeface="+mn-cs"/>
              </a:rPr>
              <a:t> In a bowl of water, add a citrus juice (lemon, lime, orange) then add the fruit. </a:t>
            </a:r>
          </a:p>
          <a:p>
            <a:r>
              <a:rPr lang="en-US" sz="1200" b="0" i="0" u="none" strike="noStrike" kern="1200" baseline="0" dirty="0">
                <a:solidFill>
                  <a:schemeClr val="tx1"/>
                </a:solidFill>
                <a:latin typeface="+mn-lt"/>
                <a:ea typeface="+mn-ea"/>
                <a:cs typeface="+mn-cs"/>
              </a:rPr>
              <a:t> The fruit could also be dipped in lemon-lime soda. </a:t>
            </a:r>
          </a:p>
          <a:p>
            <a:r>
              <a:rPr lang="en-US" sz="1200" b="0" i="0" u="none" strike="noStrike" kern="1200" baseline="0" dirty="0">
                <a:solidFill>
                  <a:schemeClr val="tx1"/>
                </a:solidFill>
                <a:latin typeface="+mn-lt"/>
                <a:ea typeface="+mn-ea"/>
                <a:cs typeface="+mn-cs"/>
              </a:rPr>
              <a:t> Commercial chemical powders are available that can be dissolved in water and added to your fruit to prevent the browning.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40728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bhudxB3W-M&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Fruitful Discoveries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Preventing Oxidation in Fruit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When exposed to air, some fruits turn brown</a:t>
            </a:r>
          </a:p>
          <a:p>
            <a:pPr lvl="1"/>
            <a:r>
              <a:rPr lang="en-US" dirty="0"/>
              <a:t>Prevent browning by dipping in an ascorbic acid solution of:</a:t>
            </a:r>
          </a:p>
          <a:p>
            <a:pPr lvl="2"/>
            <a:r>
              <a:rPr lang="en-US" sz="2400" dirty="0"/>
              <a:t>lemon juice, or</a:t>
            </a:r>
          </a:p>
          <a:p>
            <a:pPr lvl="2"/>
            <a:r>
              <a:rPr lang="en-US" sz="2400" dirty="0"/>
              <a:t>lime juice, or</a:t>
            </a:r>
          </a:p>
          <a:p>
            <a:pPr lvl="2"/>
            <a:r>
              <a:rPr lang="en-US" sz="2400" dirty="0"/>
              <a:t>orange juice, or</a:t>
            </a:r>
          </a:p>
          <a:p>
            <a:pPr lvl="2"/>
            <a:r>
              <a:rPr lang="en-US" sz="2400" dirty="0"/>
              <a:t>lemon-lime soda, or</a:t>
            </a:r>
          </a:p>
          <a:p>
            <a:pPr lvl="2"/>
            <a:r>
              <a:rPr lang="en-US" sz="2400" dirty="0"/>
              <a:t>a commercial chemical powder</a:t>
            </a:r>
          </a:p>
        </p:txBody>
      </p:sp>
      <p:pic>
        <p:nvPicPr>
          <p:cNvPr id="4" name="Picture 3">
            <a:extLst>
              <a:ext uri="{FF2B5EF4-FFF2-40B4-BE49-F238E27FC236}">
                <a16:creationId xmlns:a16="http://schemas.microsoft.com/office/drawing/2014/main" id="{C688953C-1818-47BC-BF3A-0D8AFB48210E}"/>
              </a:ext>
            </a:extLst>
          </p:cNvPr>
          <p:cNvPicPr>
            <a:picLocks noChangeAspect="1"/>
          </p:cNvPicPr>
          <p:nvPr/>
        </p:nvPicPr>
        <p:blipFill>
          <a:blip r:embed="rId3"/>
          <a:stretch>
            <a:fillRect/>
          </a:stretch>
        </p:blipFill>
        <p:spPr>
          <a:xfrm>
            <a:off x="8660255" y="3806455"/>
            <a:ext cx="2139861" cy="1831015"/>
          </a:xfrm>
          <a:prstGeom prst="rect">
            <a:avLst/>
          </a:prstGeom>
        </p:spPr>
      </p:pic>
    </p:spTree>
    <p:extLst>
      <p:ext uri="{BB962C8B-B14F-4D97-AF65-F5344CB8AC3E}">
        <p14:creationId xmlns:p14="http://schemas.microsoft.com/office/powerpoint/2010/main" val="405515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 Handling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Buy right</a:t>
            </a:r>
          </a:p>
          <a:p>
            <a:pPr lvl="1"/>
            <a:r>
              <a:rPr lang="en-US" dirty="0"/>
              <a:t>Store properly</a:t>
            </a:r>
          </a:p>
          <a:p>
            <a:pPr lvl="1"/>
            <a:r>
              <a:rPr lang="en-US" dirty="0"/>
              <a:t>Separate for safety</a:t>
            </a:r>
          </a:p>
          <a:p>
            <a:pPr lvl="1"/>
            <a:r>
              <a:rPr lang="en-US" dirty="0"/>
              <a:t>Prepare safely</a:t>
            </a:r>
          </a:p>
          <a:p>
            <a:pPr lvl="1"/>
            <a:r>
              <a:rPr lang="en-US" dirty="0">
                <a:hlinkClick r:id="rId3"/>
              </a:rPr>
              <a:t>Safe Handling of Raw Produce and Fresh- Squeezed Fruit and Vegetable Juices</a:t>
            </a:r>
            <a:endParaRPr lang="en-US" dirty="0"/>
          </a:p>
        </p:txBody>
      </p:sp>
      <p:pic>
        <p:nvPicPr>
          <p:cNvPr id="4" name="Picture 3">
            <a:extLst>
              <a:ext uri="{FF2B5EF4-FFF2-40B4-BE49-F238E27FC236}">
                <a16:creationId xmlns:a16="http://schemas.microsoft.com/office/drawing/2014/main" id="{FCA87CCB-1011-46C0-BC51-D055EC1251A7}"/>
              </a:ext>
            </a:extLst>
          </p:cNvPr>
          <p:cNvPicPr>
            <a:picLocks noChangeAspect="1"/>
          </p:cNvPicPr>
          <p:nvPr/>
        </p:nvPicPr>
        <p:blipFill>
          <a:blip r:embed="rId4"/>
          <a:stretch>
            <a:fillRect/>
          </a:stretch>
        </p:blipFill>
        <p:spPr>
          <a:xfrm>
            <a:off x="8814391" y="4071034"/>
            <a:ext cx="2204372" cy="1842772"/>
          </a:xfrm>
          <a:prstGeom prst="rect">
            <a:avLst/>
          </a:prstGeom>
        </p:spPr>
      </p:pic>
    </p:spTree>
    <p:extLst>
      <p:ext uri="{BB962C8B-B14F-4D97-AF65-F5344CB8AC3E}">
        <p14:creationId xmlns:p14="http://schemas.microsoft.com/office/powerpoint/2010/main" val="187972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FDDF-9C48-4498-AF74-48128EF4CF6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7702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56622"/>
            <a:ext cx="10741802" cy="4734318"/>
          </a:xfrm>
        </p:spPr>
        <p:txBody>
          <a:bodyPr/>
          <a:lstStyle/>
          <a:p>
            <a:pPr lvl="1"/>
            <a:r>
              <a:rPr lang="en-US" sz="2000" dirty="0"/>
              <a:t>Textbook:</a:t>
            </a:r>
          </a:p>
          <a:p>
            <a:pPr lvl="2"/>
            <a:r>
              <a:rPr lang="en-US" sz="2000" dirty="0"/>
              <a:t>Culinary essentials. (2002). Woodland Hills, CA: </a:t>
            </a:r>
            <a:r>
              <a:rPr lang="en-US" sz="2000" dirty="0" err="1"/>
              <a:t>Gencoe</a:t>
            </a:r>
            <a:r>
              <a:rPr lang="en-US" sz="2000" dirty="0"/>
              <a:t>/McGraw Hill.</a:t>
            </a:r>
          </a:p>
          <a:p>
            <a:pPr lvl="2"/>
            <a:r>
              <a:rPr lang="en-US" sz="2000" dirty="0"/>
              <a:t>Foundations of restaurant management &amp; culinary arts: Level one (2011). Boston, MA: Prentice Hall.</a:t>
            </a:r>
          </a:p>
          <a:p>
            <a:pPr lvl="1"/>
            <a:r>
              <a:rPr lang="en-US" sz="2000" dirty="0"/>
              <a:t>YouTube:</a:t>
            </a:r>
          </a:p>
          <a:p>
            <a:pPr lvl="2"/>
            <a:r>
              <a:rPr lang="en-US" sz="2000" dirty="0"/>
              <a:t>About.com Food</a:t>
            </a:r>
            <a:br>
              <a:rPr lang="en-US" sz="2000" dirty="0"/>
            </a:br>
            <a:r>
              <a:rPr lang="en-US" sz="2000" dirty="0"/>
              <a:t>How to Make Bananas Foster</a:t>
            </a:r>
            <a:br>
              <a:rPr lang="en-US" sz="2000" dirty="0"/>
            </a:br>
            <a:r>
              <a:rPr lang="en-US" sz="2000" dirty="0"/>
              <a:t>http://youtu.be/xoE8hxpOBPk</a:t>
            </a:r>
          </a:p>
          <a:p>
            <a:pPr lvl="2"/>
            <a:r>
              <a:rPr lang="en-US" sz="2000" dirty="0"/>
              <a:t>Better Homes and Garden</a:t>
            </a:r>
            <a:br>
              <a:rPr lang="en-US" sz="2000" dirty="0"/>
            </a:br>
            <a:r>
              <a:rPr lang="en-US" sz="2000" dirty="0"/>
              <a:t>Grilling Fruit</a:t>
            </a:r>
            <a:br>
              <a:rPr lang="en-US" sz="2000" dirty="0"/>
            </a:br>
            <a:r>
              <a:rPr lang="en-US" sz="2000" dirty="0"/>
              <a:t>http://youtu.be/Kw4_d3LVUwk</a:t>
            </a:r>
          </a:p>
          <a:p>
            <a:pPr lvl="1"/>
            <a:r>
              <a:rPr lang="en-US" sz="2000" dirty="0"/>
              <a:t>Website:</a:t>
            </a:r>
          </a:p>
          <a:p>
            <a:pPr lvl="2"/>
            <a:r>
              <a:rPr lang="en-US" sz="2000" dirty="0"/>
              <a:t>Raw Produce: Selecting and Serving it Safely</a:t>
            </a:r>
            <a:br>
              <a:rPr lang="en-US" sz="2000" dirty="0"/>
            </a:br>
            <a:r>
              <a:rPr lang="en-US" sz="2000" dirty="0"/>
              <a:t>Food Facts from the U.S. Food and Drug Administration</a:t>
            </a:r>
            <a:br>
              <a:rPr lang="en-US" sz="2000" dirty="0"/>
            </a:br>
            <a:r>
              <a:rPr lang="en-US" sz="2000" dirty="0"/>
              <a:t>http://www.fda.gov/food/resourcesforyou/consumers/ucm114299</a:t>
            </a:r>
          </a:p>
        </p:txBody>
      </p:sp>
    </p:spTree>
    <p:extLst>
      <p:ext uri="{BB962C8B-B14F-4D97-AF65-F5344CB8AC3E}">
        <p14:creationId xmlns:p14="http://schemas.microsoft.com/office/powerpoint/2010/main" val="5577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Fruit Categories</a:t>
            </a:r>
          </a:p>
        </p:txBody>
      </p:sp>
      <p:pic>
        <p:nvPicPr>
          <p:cNvPr id="6" name="Picture 5">
            <a:extLst>
              <a:ext uri="{FF2B5EF4-FFF2-40B4-BE49-F238E27FC236}">
                <a16:creationId xmlns:a16="http://schemas.microsoft.com/office/drawing/2014/main" id="{BE5C7950-648A-46BD-9854-52537F92C3C6}"/>
              </a:ext>
            </a:extLst>
          </p:cNvPr>
          <p:cNvPicPr>
            <a:picLocks noChangeAspect="1"/>
          </p:cNvPicPr>
          <p:nvPr/>
        </p:nvPicPr>
        <p:blipFill>
          <a:blip r:embed="rId3"/>
          <a:stretch>
            <a:fillRect/>
          </a:stretch>
        </p:blipFill>
        <p:spPr>
          <a:xfrm>
            <a:off x="1523746" y="2169086"/>
            <a:ext cx="9276370" cy="2808231"/>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Pomes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Winter fruit</a:t>
            </a:r>
          </a:p>
          <a:p>
            <a:pPr lvl="2"/>
            <a:r>
              <a:rPr lang="en-US" sz="2400" dirty="0"/>
              <a:t>These fruits have 5 compartments that contain seeds</a:t>
            </a:r>
          </a:p>
          <a:p>
            <a:pPr lvl="2"/>
            <a:r>
              <a:rPr lang="en-US" sz="2400" dirty="0"/>
              <a:t>There are only 2 fruits in this category -</a:t>
            </a:r>
          </a:p>
          <a:p>
            <a:pPr lvl="2"/>
            <a:r>
              <a:rPr lang="en-US" sz="2400" dirty="0"/>
              <a:t>Apples and Pears</a:t>
            </a:r>
          </a:p>
        </p:txBody>
      </p:sp>
      <p:pic>
        <p:nvPicPr>
          <p:cNvPr id="5" name="Picture 4">
            <a:extLst>
              <a:ext uri="{FF2B5EF4-FFF2-40B4-BE49-F238E27FC236}">
                <a16:creationId xmlns:a16="http://schemas.microsoft.com/office/drawing/2014/main" id="{918061BB-BBD3-469B-8E91-407D61FC2F9A}"/>
              </a:ext>
            </a:extLst>
          </p:cNvPr>
          <p:cNvPicPr>
            <a:picLocks noChangeAspect="1"/>
          </p:cNvPicPr>
          <p:nvPr/>
        </p:nvPicPr>
        <p:blipFill>
          <a:blip r:embed="rId3"/>
          <a:stretch>
            <a:fillRect/>
          </a:stretch>
        </p:blipFill>
        <p:spPr>
          <a:xfrm>
            <a:off x="3067050" y="3917100"/>
            <a:ext cx="6057900" cy="2085975"/>
          </a:xfrm>
          <a:prstGeom prst="rect">
            <a:avLst/>
          </a:prstGeom>
        </p:spPr>
      </p:pic>
    </p:spTree>
    <p:extLst>
      <p:ext uri="{BB962C8B-B14F-4D97-AF65-F5344CB8AC3E}">
        <p14:creationId xmlns:p14="http://schemas.microsoft.com/office/powerpoint/2010/main" val="39187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Berries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Summer fruit</a:t>
            </a:r>
          </a:p>
          <a:p>
            <a:pPr lvl="1"/>
            <a:r>
              <a:rPr lang="en-US" dirty="0"/>
              <a:t>These fruits typically grow in small clusters</a:t>
            </a:r>
          </a:p>
          <a:p>
            <a:pPr lvl="1"/>
            <a:r>
              <a:rPr lang="en-US" dirty="0"/>
              <a:t>Examples are grapes, strawberries, and berries</a:t>
            </a:r>
          </a:p>
        </p:txBody>
      </p:sp>
      <p:pic>
        <p:nvPicPr>
          <p:cNvPr id="4" name="Picture 3">
            <a:extLst>
              <a:ext uri="{FF2B5EF4-FFF2-40B4-BE49-F238E27FC236}">
                <a16:creationId xmlns:a16="http://schemas.microsoft.com/office/drawing/2014/main" id="{14E875EB-9CBC-404A-A43F-1853C1FE0962}"/>
              </a:ext>
            </a:extLst>
          </p:cNvPr>
          <p:cNvPicPr>
            <a:picLocks noChangeAspect="1"/>
          </p:cNvPicPr>
          <p:nvPr/>
        </p:nvPicPr>
        <p:blipFill>
          <a:blip r:embed="rId3"/>
          <a:stretch>
            <a:fillRect/>
          </a:stretch>
        </p:blipFill>
        <p:spPr>
          <a:xfrm>
            <a:off x="3179135" y="3032034"/>
            <a:ext cx="5609449" cy="2916439"/>
          </a:xfrm>
          <a:prstGeom prst="rect">
            <a:avLst/>
          </a:prstGeom>
        </p:spPr>
      </p:pic>
    </p:spTree>
    <p:extLst>
      <p:ext uri="{BB962C8B-B14F-4D97-AF65-F5344CB8AC3E}">
        <p14:creationId xmlns:p14="http://schemas.microsoft.com/office/powerpoint/2010/main" val="276465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Melons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Summer fruit</a:t>
            </a:r>
          </a:p>
          <a:p>
            <a:pPr lvl="1"/>
            <a:r>
              <a:rPr lang="en-US" dirty="0"/>
              <a:t>Melons grow on a vine on the ground</a:t>
            </a:r>
          </a:p>
          <a:p>
            <a:pPr lvl="1"/>
            <a:r>
              <a:rPr lang="en-US" dirty="0"/>
              <a:t>Most contain seeds</a:t>
            </a:r>
          </a:p>
        </p:txBody>
      </p:sp>
      <p:pic>
        <p:nvPicPr>
          <p:cNvPr id="4" name="Picture 3">
            <a:extLst>
              <a:ext uri="{FF2B5EF4-FFF2-40B4-BE49-F238E27FC236}">
                <a16:creationId xmlns:a16="http://schemas.microsoft.com/office/drawing/2014/main" id="{F5903D6A-C28B-4020-BB3B-EBE0E8CC677D}"/>
              </a:ext>
            </a:extLst>
          </p:cNvPr>
          <p:cNvPicPr>
            <a:picLocks noChangeAspect="1"/>
          </p:cNvPicPr>
          <p:nvPr/>
        </p:nvPicPr>
        <p:blipFill>
          <a:blip r:embed="rId3"/>
          <a:stretch>
            <a:fillRect/>
          </a:stretch>
        </p:blipFill>
        <p:spPr>
          <a:xfrm>
            <a:off x="6869712" y="4146387"/>
            <a:ext cx="4524043" cy="1183211"/>
          </a:xfrm>
          <a:prstGeom prst="rect">
            <a:avLst/>
          </a:prstGeom>
        </p:spPr>
      </p:pic>
      <p:pic>
        <p:nvPicPr>
          <p:cNvPr id="5" name="Picture 4">
            <a:extLst>
              <a:ext uri="{FF2B5EF4-FFF2-40B4-BE49-F238E27FC236}">
                <a16:creationId xmlns:a16="http://schemas.microsoft.com/office/drawing/2014/main" id="{37C63736-7276-44C7-872E-EF504D484615}"/>
              </a:ext>
            </a:extLst>
          </p:cNvPr>
          <p:cNvPicPr>
            <a:picLocks noChangeAspect="1"/>
          </p:cNvPicPr>
          <p:nvPr/>
        </p:nvPicPr>
        <p:blipFill>
          <a:blip r:embed="rId4"/>
          <a:stretch>
            <a:fillRect/>
          </a:stretch>
        </p:blipFill>
        <p:spPr>
          <a:xfrm>
            <a:off x="4986748" y="4095056"/>
            <a:ext cx="1971675" cy="1285875"/>
          </a:xfrm>
          <a:prstGeom prst="rect">
            <a:avLst/>
          </a:prstGeom>
        </p:spPr>
      </p:pic>
      <p:pic>
        <p:nvPicPr>
          <p:cNvPr id="6" name="Picture 5">
            <a:extLst>
              <a:ext uri="{FF2B5EF4-FFF2-40B4-BE49-F238E27FC236}">
                <a16:creationId xmlns:a16="http://schemas.microsoft.com/office/drawing/2014/main" id="{9AF6DED5-B7A5-4C5D-AD3F-BC918A9BCB67}"/>
              </a:ext>
            </a:extLst>
          </p:cNvPr>
          <p:cNvPicPr>
            <a:picLocks noChangeAspect="1"/>
          </p:cNvPicPr>
          <p:nvPr/>
        </p:nvPicPr>
        <p:blipFill>
          <a:blip r:embed="rId5"/>
          <a:stretch>
            <a:fillRect/>
          </a:stretch>
        </p:blipFill>
        <p:spPr>
          <a:xfrm>
            <a:off x="2417643" y="4197720"/>
            <a:ext cx="2468007" cy="1491087"/>
          </a:xfrm>
          <a:prstGeom prst="rect">
            <a:avLst/>
          </a:prstGeom>
        </p:spPr>
      </p:pic>
    </p:spTree>
    <p:extLst>
      <p:ext uri="{BB962C8B-B14F-4D97-AF65-F5344CB8AC3E}">
        <p14:creationId xmlns:p14="http://schemas.microsoft.com/office/powerpoint/2010/main" val="16204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Drupes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Summer fruit</a:t>
            </a:r>
          </a:p>
          <a:p>
            <a:pPr lvl="1"/>
            <a:r>
              <a:rPr lang="en-US" dirty="0"/>
              <a:t>Contain a large pit or stone in the center of the fruit</a:t>
            </a:r>
          </a:p>
        </p:txBody>
      </p:sp>
      <p:pic>
        <p:nvPicPr>
          <p:cNvPr id="4" name="Picture 3">
            <a:extLst>
              <a:ext uri="{FF2B5EF4-FFF2-40B4-BE49-F238E27FC236}">
                <a16:creationId xmlns:a16="http://schemas.microsoft.com/office/drawing/2014/main" id="{15C69FD2-BE63-4D2A-A0A0-1B01E29A88BC}"/>
              </a:ext>
            </a:extLst>
          </p:cNvPr>
          <p:cNvPicPr>
            <a:picLocks noChangeAspect="1"/>
          </p:cNvPicPr>
          <p:nvPr/>
        </p:nvPicPr>
        <p:blipFill>
          <a:blip r:embed="rId3"/>
          <a:stretch>
            <a:fillRect/>
          </a:stretch>
        </p:blipFill>
        <p:spPr>
          <a:xfrm>
            <a:off x="3041964" y="3429000"/>
            <a:ext cx="6108072" cy="2159916"/>
          </a:xfrm>
          <a:prstGeom prst="rect">
            <a:avLst/>
          </a:prstGeom>
        </p:spPr>
      </p:pic>
    </p:spTree>
    <p:extLst>
      <p:ext uri="{BB962C8B-B14F-4D97-AF65-F5344CB8AC3E}">
        <p14:creationId xmlns:p14="http://schemas.microsoft.com/office/powerpoint/2010/main" val="17166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Citrus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Tropical fruit</a:t>
            </a:r>
          </a:p>
          <a:p>
            <a:pPr lvl="1"/>
            <a:r>
              <a:rPr lang="en-US" dirty="0"/>
              <a:t>The fruit is divided into sections and contain Ascorbic Acid (Vitamin C)</a:t>
            </a:r>
          </a:p>
        </p:txBody>
      </p:sp>
      <p:pic>
        <p:nvPicPr>
          <p:cNvPr id="4" name="Picture 3">
            <a:extLst>
              <a:ext uri="{FF2B5EF4-FFF2-40B4-BE49-F238E27FC236}">
                <a16:creationId xmlns:a16="http://schemas.microsoft.com/office/drawing/2014/main" id="{C016932B-DBE3-4C00-AF23-7E9CCE7B39E6}"/>
              </a:ext>
            </a:extLst>
          </p:cNvPr>
          <p:cNvPicPr>
            <a:picLocks noChangeAspect="1"/>
          </p:cNvPicPr>
          <p:nvPr/>
        </p:nvPicPr>
        <p:blipFill rotWithShape="1">
          <a:blip r:embed="rId3"/>
          <a:srcRect l="62331"/>
          <a:stretch/>
        </p:blipFill>
        <p:spPr>
          <a:xfrm>
            <a:off x="8349532" y="3097430"/>
            <a:ext cx="2113316" cy="1485900"/>
          </a:xfrm>
          <a:prstGeom prst="rect">
            <a:avLst/>
          </a:prstGeom>
        </p:spPr>
      </p:pic>
      <p:pic>
        <p:nvPicPr>
          <p:cNvPr id="5" name="Picture 4">
            <a:extLst>
              <a:ext uri="{FF2B5EF4-FFF2-40B4-BE49-F238E27FC236}">
                <a16:creationId xmlns:a16="http://schemas.microsoft.com/office/drawing/2014/main" id="{0BF17207-C019-4951-8FFB-13B73AAD71F8}"/>
              </a:ext>
            </a:extLst>
          </p:cNvPr>
          <p:cNvPicPr>
            <a:picLocks noChangeAspect="1"/>
          </p:cNvPicPr>
          <p:nvPr/>
        </p:nvPicPr>
        <p:blipFill rotWithShape="1">
          <a:blip r:embed="rId4"/>
          <a:srcRect l="52530"/>
          <a:stretch/>
        </p:blipFill>
        <p:spPr>
          <a:xfrm>
            <a:off x="3921659" y="2228850"/>
            <a:ext cx="4123660" cy="2686050"/>
          </a:xfrm>
          <a:prstGeom prst="rect">
            <a:avLst/>
          </a:prstGeom>
        </p:spPr>
      </p:pic>
      <p:pic>
        <p:nvPicPr>
          <p:cNvPr id="6" name="Picture 5">
            <a:extLst>
              <a:ext uri="{FF2B5EF4-FFF2-40B4-BE49-F238E27FC236}">
                <a16:creationId xmlns:a16="http://schemas.microsoft.com/office/drawing/2014/main" id="{820DA8B4-2819-4760-B69D-F5D56907B696}"/>
              </a:ext>
            </a:extLst>
          </p:cNvPr>
          <p:cNvPicPr>
            <a:picLocks noChangeAspect="1"/>
          </p:cNvPicPr>
          <p:nvPr/>
        </p:nvPicPr>
        <p:blipFill rotWithShape="1">
          <a:blip r:embed="rId4"/>
          <a:srcRect r="67585"/>
          <a:stretch/>
        </p:blipFill>
        <p:spPr>
          <a:xfrm>
            <a:off x="1190863" y="3585571"/>
            <a:ext cx="2815856" cy="2686050"/>
          </a:xfrm>
          <a:prstGeom prst="rect">
            <a:avLst/>
          </a:prstGeom>
        </p:spPr>
      </p:pic>
      <p:pic>
        <p:nvPicPr>
          <p:cNvPr id="7" name="Picture 6">
            <a:extLst>
              <a:ext uri="{FF2B5EF4-FFF2-40B4-BE49-F238E27FC236}">
                <a16:creationId xmlns:a16="http://schemas.microsoft.com/office/drawing/2014/main" id="{CA20DA4E-59CA-4C2B-ADD8-6E76861249F4}"/>
              </a:ext>
            </a:extLst>
          </p:cNvPr>
          <p:cNvPicPr>
            <a:picLocks noChangeAspect="1"/>
          </p:cNvPicPr>
          <p:nvPr/>
        </p:nvPicPr>
        <p:blipFill rotWithShape="1">
          <a:blip r:embed="rId3"/>
          <a:srcRect r="59338"/>
          <a:stretch/>
        </p:blipFill>
        <p:spPr>
          <a:xfrm>
            <a:off x="7689524" y="4785721"/>
            <a:ext cx="2281253" cy="1485900"/>
          </a:xfrm>
          <a:prstGeom prst="rect">
            <a:avLst/>
          </a:prstGeom>
        </p:spPr>
      </p:pic>
    </p:spTree>
    <p:extLst>
      <p:ext uri="{BB962C8B-B14F-4D97-AF65-F5344CB8AC3E}">
        <p14:creationId xmlns:p14="http://schemas.microsoft.com/office/powerpoint/2010/main" val="324240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Tropical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Tropical fruit</a:t>
            </a:r>
          </a:p>
          <a:p>
            <a:pPr lvl="1"/>
            <a:r>
              <a:rPr lang="en-US" dirty="0"/>
              <a:t>Grow in a warm, temperate climate</a:t>
            </a:r>
          </a:p>
        </p:txBody>
      </p:sp>
      <p:pic>
        <p:nvPicPr>
          <p:cNvPr id="4" name="Picture 3">
            <a:extLst>
              <a:ext uri="{FF2B5EF4-FFF2-40B4-BE49-F238E27FC236}">
                <a16:creationId xmlns:a16="http://schemas.microsoft.com/office/drawing/2014/main" id="{7E178CBC-6535-45C2-85ED-4D58C899A528}"/>
              </a:ext>
            </a:extLst>
          </p:cNvPr>
          <p:cNvPicPr>
            <a:picLocks noChangeAspect="1"/>
          </p:cNvPicPr>
          <p:nvPr/>
        </p:nvPicPr>
        <p:blipFill>
          <a:blip r:embed="rId3"/>
          <a:stretch>
            <a:fillRect/>
          </a:stretch>
        </p:blipFill>
        <p:spPr>
          <a:xfrm>
            <a:off x="3421096" y="3372877"/>
            <a:ext cx="6226692" cy="2379195"/>
          </a:xfrm>
          <a:prstGeom prst="rect">
            <a:avLst/>
          </a:prstGeom>
        </p:spPr>
      </p:pic>
      <p:pic>
        <p:nvPicPr>
          <p:cNvPr id="5" name="Picture 4">
            <a:extLst>
              <a:ext uri="{FF2B5EF4-FFF2-40B4-BE49-F238E27FC236}">
                <a16:creationId xmlns:a16="http://schemas.microsoft.com/office/drawing/2014/main" id="{128AD267-05EB-44AD-9A70-97BE7590BDAB}"/>
              </a:ext>
            </a:extLst>
          </p:cNvPr>
          <p:cNvPicPr>
            <a:picLocks noChangeAspect="1"/>
          </p:cNvPicPr>
          <p:nvPr/>
        </p:nvPicPr>
        <p:blipFill>
          <a:blip r:embed="rId4"/>
          <a:stretch>
            <a:fillRect/>
          </a:stretch>
        </p:blipFill>
        <p:spPr>
          <a:xfrm>
            <a:off x="2184104" y="3428999"/>
            <a:ext cx="1409700" cy="1133475"/>
          </a:xfrm>
          <a:prstGeom prst="rect">
            <a:avLst/>
          </a:prstGeom>
        </p:spPr>
      </p:pic>
    </p:spTree>
    <p:extLst>
      <p:ext uri="{BB962C8B-B14F-4D97-AF65-F5344CB8AC3E}">
        <p14:creationId xmlns:p14="http://schemas.microsoft.com/office/powerpoint/2010/main" val="34153872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57</TotalTime>
  <Words>983</Words>
  <Application>Microsoft Office PowerPoint</Application>
  <PresentationFormat>Widescreen</PresentationFormat>
  <Paragraphs>109</Paragraphs>
  <Slides>13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Fruitful Discoveries</vt:lpstr>
      <vt:lpstr>PowerPoint Presentation</vt:lpstr>
      <vt:lpstr>Fruit Categories</vt:lpstr>
      <vt:lpstr>Pomes</vt:lpstr>
      <vt:lpstr>Berries </vt:lpstr>
      <vt:lpstr>Melons </vt:lpstr>
      <vt:lpstr>Drupes </vt:lpstr>
      <vt:lpstr>Citrus </vt:lpstr>
      <vt:lpstr>Tropical </vt:lpstr>
      <vt:lpstr>Preventing Oxidation in Fruit </vt:lpstr>
      <vt:lpstr>Safe Handling</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2018-01-04T14:00:53Z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