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7"/>
  </p:notesMasterIdLst>
  <p:handoutMasterIdLst>
    <p:handoutMasterId r:id="rId28"/>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E3336-3996-4F53-B1B8-7BE7E5AB5A7E}"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en-US"/>
        </a:p>
      </dgm:t>
    </dgm:pt>
    <dgm:pt modelId="{BEED8B2C-F022-460E-84BA-9CC0522DC652}">
      <dgm:prSet/>
      <dgm:spPr/>
      <dgm:t>
        <a:bodyPr/>
        <a:lstStyle/>
        <a:p>
          <a:pPr rtl="0"/>
          <a:r>
            <a:rPr lang="en-US" dirty="0"/>
            <a:t>Be on time</a:t>
          </a:r>
        </a:p>
      </dgm:t>
    </dgm:pt>
    <dgm:pt modelId="{E17868A0-8AC9-43C6-A7B1-2DCE7F3B9657}" type="parTrans" cxnId="{121FB922-C4C8-4337-900B-637FD76A97E7}">
      <dgm:prSet/>
      <dgm:spPr/>
      <dgm:t>
        <a:bodyPr/>
        <a:lstStyle/>
        <a:p>
          <a:endParaRPr lang="en-US"/>
        </a:p>
      </dgm:t>
    </dgm:pt>
    <dgm:pt modelId="{33478769-96D9-46B3-9F09-5B31AFFE806B}" type="sibTrans" cxnId="{121FB922-C4C8-4337-900B-637FD76A97E7}">
      <dgm:prSet/>
      <dgm:spPr/>
      <dgm:t>
        <a:bodyPr/>
        <a:lstStyle/>
        <a:p>
          <a:endParaRPr lang="en-US"/>
        </a:p>
      </dgm:t>
    </dgm:pt>
    <dgm:pt modelId="{252A8E0B-13A5-4E2A-82A7-F2C0AFCBD3E1}">
      <dgm:prSet/>
      <dgm:spPr/>
      <dgm:t>
        <a:bodyPr/>
        <a:lstStyle/>
        <a:p>
          <a:pPr rtl="0"/>
          <a:r>
            <a:rPr lang="en-US" dirty="0"/>
            <a:t>Be at work every day</a:t>
          </a:r>
        </a:p>
      </dgm:t>
    </dgm:pt>
    <dgm:pt modelId="{11D0C572-CE05-4119-AA3E-F1ED4CF6ADD8}" type="parTrans" cxnId="{63EDBB64-1A3F-4E27-AC09-88750AA787EF}">
      <dgm:prSet/>
      <dgm:spPr/>
      <dgm:t>
        <a:bodyPr/>
        <a:lstStyle/>
        <a:p>
          <a:endParaRPr lang="en-US"/>
        </a:p>
      </dgm:t>
    </dgm:pt>
    <dgm:pt modelId="{C5147C9C-92DB-41F8-A4FB-6A239E00F44B}" type="sibTrans" cxnId="{63EDBB64-1A3F-4E27-AC09-88750AA787EF}">
      <dgm:prSet/>
      <dgm:spPr/>
      <dgm:t>
        <a:bodyPr/>
        <a:lstStyle/>
        <a:p>
          <a:endParaRPr lang="en-US"/>
        </a:p>
      </dgm:t>
    </dgm:pt>
    <dgm:pt modelId="{A94C412E-3939-4F81-9206-498FC2F9413A}">
      <dgm:prSet/>
      <dgm:spPr/>
      <dgm:t>
        <a:bodyPr/>
        <a:lstStyle/>
        <a:p>
          <a:pPr rtl="0"/>
          <a:r>
            <a:rPr lang="en-US" dirty="0"/>
            <a:t>Call your supervisor immediately if you become ill and must miss work</a:t>
          </a:r>
        </a:p>
      </dgm:t>
    </dgm:pt>
    <dgm:pt modelId="{ACA344BE-FFD8-4B9F-B4D4-8D3A525E56F2}" type="parTrans" cxnId="{389E9C90-32DF-4556-86CD-360E7FDB109A}">
      <dgm:prSet/>
      <dgm:spPr/>
      <dgm:t>
        <a:bodyPr/>
        <a:lstStyle/>
        <a:p>
          <a:endParaRPr lang="en-US"/>
        </a:p>
      </dgm:t>
    </dgm:pt>
    <dgm:pt modelId="{5273953B-0811-4D6F-9EB3-142584769E42}" type="sibTrans" cxnId="{389E9C90-32DF-4556-86CD-360E7FDB109A}">
      <dgm:prSet/>
      <dgm:spPr/>
      <dgm:t>
        <a:bodyPr/>
        <a:lstStyle/>
        <a:p>
          <a:endParaRPr lang="en-US"/>
        </a:p>
      </dgm:t>
    </dgm:pt>
    <dgm:pt modelId="{ABE69A03-5451-4125-BFF5-4348BE6B2A4C}">
      <dgm:prSet/>
      <dgm:spPr/>
      <dgm:t>
        <a:bodyPr/>
        <a:lstStyle/>
        <a:p>
          <a:pPr rtl="0"/>
          <a:r>
            <a:rPr lang="en-US" dirty="0"/>
            <a:t>Complete all work in a timely fashion</a:t>
          </a:r>
        </a:p>
      </dgm:t>
    </dgm:pt>
    <dgm:pt modelId="{F09F3918-A43A-4071-B777-C8EBCA1049E6}" type="parTrans" cxnId="{E475FD37-02F0-4DC6-94F5-55542BA7C0DC}">
      <dgm:prSet/>
      <dgm:spPr/>
      <dgm:t>
        <a:bodyPr/>
        <a:lstStyle/>
        <a:p>
          <a:endParaRPr lang="en-US"/>
        </a:p>
      </dgm:t>
    </dgm:pt>
    <dgm:pt modelId="{9A9A2094-8A25-465B-80C2-6AC88CC93707}" type="sibTrans" cxnId="{E475FD37-02F0-4DC6-94F5-55542BA7C0DC}">
      <dgm:prSet/>
      <dgm:spPr/>
      <dgm:t>
        <a:bodyPr/>
        <a:lstStyle/>
        <a:p>
          <a:endParaRPr lang="en-US"/>
        </a:p>
      </dgm:t>
    </dgm:pt>
    <dgm:pt modelId="{C0FC83E9-6CD4-4678-93B9-AF23DC40C746}">
      <dgm:prSet/>
      <dgm:spPr/>
      <dgm:t>
        <a:bodyPr/>
        <a:lstStyle/>
        <a:p>
          <a:pPr rtl="0"/>
          <a:r>
            <a:rPr lang="en-US" dirty="0"/>
            <a:t>Keep your work area neat and organized</a:t>
          </a:r>
        </a:p>
      </dgm:t>
    </dgm:pt>
    <dgm:pt modelId="{A29E5CE6-C86D-4B0B-8CFC-1500EB2BAF09}" type="parTrans" cxnId="{E8D1EEA0-CE66-4103-8A89-B8A67AA71F0D}">
      <dgm:prSet/>
      <dgm:spPr/>
      <dgm:t>
        <a:bodyPr/>
        <a:lstStyle/>
        <a:p>
          <a:endParaRPr lang="en-US"/>
        </a:p>
      </dgm:t>
    </dgm:pt>
    <dgm:pt modelId="{4F3DB631-C636-4D16-86EC-F77692958D86}" type="sibTrans" cxnId="{E8D1EEA0-CE66-4103-8A89-B8A67AA71F0D}">
      <dgm:prSet/>
      <dgm:spPr/>
      <dgm:t>
        <a:bodyPr/>
        <a:lstStyle/>
        <a:p>
          <a:endParaRPr lang="en-US"/>
        </a:p>
      </dgm:t>
    </dgm:pt>
    <dgm:pt modelId="{A08A59FC-A5A2-467A-A9E9-12233C8DA203}">
      <dgm:prSet/>
      <dgm:spPr/>
      <dgm:t>
        <a:bodyPr/>
        <a:lstStyle/>
        <a:p>
          <a:pPr rtl="0"/>
          <a:r>
            <a:rPr lang="en-US" dirty="0"/>
            <a:t>Be accurate</a:t>
          </a:r>
        </a:p>
      </dgm:t>
    </dgm:pt>
    <dgm:pt modelId="{AC5173BD-F1E2-46BF-8685-30113147B89A}" type="parTrans" cxnId="{603F49AE-CB6F-4578-9898-A60509097E79}">
      <dgm:prSet/>
      <dgm:spPr/>
      <dgm:t>
        <a:bodyPr/>
        <a:lstStyle/>
        <a:p>
          <a:endParaRPr lang="en-US"/>
        </a:p>
      </dgm:t>
    </dgm:pt>
    <dgm:pt modelId="{3177DDC5-C1F2-45C6-80D3-28022B890499}" type="sibTrans" cxnId="{603F49AE-CB6F-4578-9898-A60509097E79}">
      <dgm:prSet/>
      <dgm:spPr/>
      <dgm:t>
        <a:bodyPr/>
        <a:lstStyle/>
        <a:p>
          <a:endParaRPr lang="en-US"/>
        </a:p>
      </dgm:t>
    </dgm:pt>
    <dgm:pt modelId="{B1481C5A-EC9C-4BF0-A0DE-D260E7D3092F}">
      <dgm:prSet/>
      <dgm:spPr/>
      <dgm:t>
        <a:bodyPr/>
        <a:lstStyle/>
        <a:p>
          <a:pPr rtl="0"/>
          <a:r>
            <a:rPr lang="en-US" dirty="0"/>
            <a:t>Report mistakes or problems to your supervisor immediately</a:t>
          </a:r>
        </a:p>
      </dgm:t>
    </dgm:pt>
    <dgm:pt modelId="{D92E20EB-0C92-40E0-8E1A-1FA140EAFB48}" type="parTrans" cxnId="{B2AE127A-A7FC-42FF-BEF6-54B0922BAB7D}">
      <dgm:prSet/>
      <dgm:spPr/>
      <dgm:t>
        <a:bodyPr/>
        <a:lstStyle/>
        <a:p>
          <a:endParaRPr lang="en-US"/>
        </a:p>
      </dgm:t>
    </dgm:pt>
    <dgm:pt modelId="{2AF475B9-3889-4D54-BA72-7AC24163276D}" type="sibTrans" cxnId="{B2AE127A-A7FC-42FF-BEF6-54B0922BAB7D}">
      <dgm:prSet/>
      <dgm:spPr/>
      <dgm:t>
        <a:bodyPr/>
        <a:lstStyle/>
        <a:p>
          <a:endParaRPr lang="en-US"/>
        </a:p>
      </dgm:t>
    </dgm:pt>
    <dgm:pt modelId="{1591F05D-4C6A-4FC7-BB6E-12BA53CE9192}">
      <dgm:prSet/>
      <dgm:spPr/>
      <dgm:t>
        <a:bodyPr/>
        <a:lstStyle/>
        <a:p>
          <a:pPr rtl="0"/>
          <a:r>
            <a:rPr lang="en-US" dirty="0"/>
            <a:t>Do not make personal calls from work</a:t>
          </a:r>
        </a:p>
      </dgm:t>
    </dgm:pt>
    <dgm:pt modelId="{279012AD-3AF5-4404-8B14-B2C486837270}" type="parTrans" cxnId="{30C14E56-1F0D-4E31-AA4F-D1DFC7A74F18}">
      <dgm:prSet/>
      <dgm:spPr/>
      <dgm:t>
        <a:bodyPr/>
        <a:lstStyle/>
        <a:p>
          <a:endParaRPr lang="en-US"/>
        </a:p>
      </dgm:t>
    </dgm:pt>
    <dgm:pt modelId="{55CEC116-7E5A-4D0E-B98D-2BD051C7A37A}" type="sibTrans" cxnId="{30C14E56-1F0D-4E31-AA4F-D1DFC7A74F18}">
      <dgm:prSet/>
      <dgm:spPr/>
      <dgm:t>
        <a:bodyPr/>
        <a:lstStyle/>
        <a:p>
          <a:endParaRPr lang="en-US"/>
        </a:p>
      </dgm:t>
    </dgm:pt>
    <dgm:pt modelId="{6EE0DF46-50B1-4943-BECB-4DF37ADD1019}" type="pres">
      <dgm:prSet presAssocID="{928E3336-3996-4F53-B1B8-7BE7E5AB5A7E}" presName="Name0" presStyleCnt="0">
        <dgm:presLayoutVars>
          <dgm:dir/>
          <dgm:resizeHandles val="exact"/>
        </dgm:presLayoutVars>
      </dgm:prSet>
      <dgm:spPr/>
    </dgm:pt>
    <dgm:pt modelId="{495F60DD-5163-4F3E-9B2E-3B490083A48B}" type="pres">
      <dgm:prSet presAssocID="{BEED8B2C-F022-460E-84BA-9CC0522DC652}" presName="node" presStyleLbl="node1" presStyleIdx="0" presStyleCnt="8">
        <dgm:presLayoutVars>
          <dgm:bulletEnabled val="1"/>
        </dgm:presLayoutVars>
      </dgm:prSet>
      <dgm:spPr/>
    </dgm:pt>
    <dgm:pt modelId="{106836C0-DD67-420F-A0E1-B7C18B5E0192}" type="pres">
      <dgm:prSet presAssocID="{33478769-96D9-46B3-9F09-5B31AFFE806B}" presName="sibTrans" presStyleLbl="sibTrans1D1" presStyleIdx="0" presStyleCnt="7"/>
      <dgm:spPr/>
    </dgm:pt>
    <dgm:pt modelId="{C019320E-42CC-4C96-8DB6-3B96745D5D8C}" type="pres">
      <dgm:prSet presAssocID="{33478769-96D9-46B3-9F09-5B31AFFE806B}" presName="connectorText" presStyleLbl="sibTrans1D1" presStyleIdx="0" presStyleCnt="7"/>
      <dgm:spPr/>
    </dgm:pt>
    <dgm:pt modelId="{A8D5E4E9-43DF-44AF-8E08-C57786542117}" type="pres">
      <dgm:prSet presAssocID="{252A8E0B-13A5-4E2A-82A7-F2C0AFCBD3E1}" presName="node" presStyleLbl="node1" presStyleIdx="1" presStyleCnt="8">
        <dgm:presLayoutVars>
          <dgm:bulletEnabled val="1"/>
        </dgm:presLayoutVars>
      </dgm:prSet>
      <dgm:spPr/>
    </dgm:pt>
    <dgm:pt modelId="{3A7526FF-8E47-43A6-BBCE-CC3B540CCC47}" type="pres">
      <dgm:prSet presAssocID="{C5147C9C-92DB-41F8-A4FB-6A239E00F44B}" presName="sibTrans" presStyleLbl="sibTrans1D1" presStyleIdx="1" presStyleCnt="7"/>
      <dgm:spPr/>
    </dgm:pt>
    <dgm:pt modelId="{1EEC347A-3589-49A5-BD4A-A31F45307035}" type="pres">
      <dgm:prSet presAssocID="{C5147C9C-92DB-41F8-A4FB-6A239E00F44B}" presName="connectorText" presStyleLbl="sibTrans1D1" presStyleIdx="1" presStyleCnt="7"/>
      <dgm:spPr/>
    </dgm:pt>
    <dgm:pt modelId="{ACE5BDD7-BC8A-4C38-BFCB-028841953DC8}" type="pres">
      <dgm:prSet presAssocID="{A94C412E-3939-4F81-9206-498FC2F9413A}" presName="node" presStyleLbl="node1" presStyleIdx="2" presStyleCnt="8">
        <dgm:presLayoutVars>
          <dgm:bulletEnabled val="1"/>
        </dgm:presLayoutVars>
      </dgm:prSet>
      <dgm:spPr/>
    </dgm:pt>
    <dgm:pt modelId="{FC6D5501-CF46-43F6-9C43-B5D986145533}" type="pres">
      <dgm:prSet presAssocID="{5273953B-0811-4D6F-9EB3-142584769E42}" presName="sibTrans" presStyleLbl="sibTrans1D1" presStyleIdx="2" presStyleCnt="7"/>
      <dgm:spPr/>
    </dgm:pt>
    <dgm:pt modelId="{46542210-BFD6-4250-8E5C-05C496F240E0}" type="pres">
      <dgm:prSet presAssocID="{5273953B-0811-4D6F-9EB3-142584769E42}" presName="connectorText" presStyleLbl="sibTrans1D1" presStyleIdx="2" presStyleCnt="7"/>
      <dgm:spPr/>
    </dgm:pt>
    <dgm:pt modelId="{7545814F-0993-4F55-9A76-EE2770B00236}" type="pres">
      <dgm:prSet presAssocID="{ABE69A03-5451-4125-BFF5-4348BE6B2A4C}" presName="node" presStyleLbl="node1" presStyleIdx="3" presStyleCnt="8">
        <dgm:presLayoutVars>
          <dgm:bulletEnabled val="1"/>
        </dgm:presLayoutVars>
      </dgm:prSet>
      <dgm:spPr/>
    </dgm:pt>
    <dgm:pt modelId="{68424F5E-3300-4E46-93E5-AC7860D3AEC2}" type="pres">
      <dgm:prSet presAssocID="{9A9A2094-8A25-465B-80C2-6AC88CC93707}" presName="sibTrans" presStyleLbl="sibTrans1D1" presStyleIdx="3" presStyleCnt="7"/>
      <dgm:spPr/>
    </dgm:pt>
    <dgm:pt modelId="{B71685CB-88ED-487D-934B-D0285F701360}" type="pres">
      <dgm:prSet presAssocID="{9A9A2094-8A25-465B-80C2-6AC88CC93707}" presName="connectorText" presStyleLbl="sibTrans1D1" presStyleIdx="3" presStyleCnt="7"/>
      <dgm:spPr/>
    </dgm:pt>
    <dgm:pt modelId="{D9A00B94-41DF-4DC0-B4FC-8F93D8DFD440}" type="pres">
      <dgm:prSet presAssocID="{C0FC83E9-6CD4-4678-93B9-AF23DC40C746}" presName="node" presStyleLbl="node1" presStyleIdx="4" presStyleCnt="8">
        <dgm:presLayoutVars>
          <dgm:bulletEnabled val="1"/>
        </dgm:presLayoutVars>
      </dgm:prSet>
      <dgm:spPr/>
    </dgm:pt>
    <dgm:pt modelId="{460C40BD-BA30-4C28-BD9E-4B573E9E8EB7}" type="pres">
      <dgm:prSet presAssocID="{4F3DB631-C636-4D16-86EC-F77692958D86}" presName="sibTrans" presStyleLbl="sibTrans1D1" presStyleIdx="4" presStyleCnt="7"/>
      <dgm:spPr/>
    </dgm:pt>
    <dgm:pt modelId="{24BE950F-118F-4095-B4F5-2D631BA63A91}" type="pres">
      <dgm:prSet presAssocID="{4F3DB631-C636-4D16-86EC-F77692958D86}" presName="connectorText" presStyleLbl="sibTrans1D1" presStyleIdx="4" presStyleCnt="7"/>
      <dgm:spPr/>
    </dgm:pt>
    <dgm:pt modelId="{EAD1E265-CD09-47F8-B0AE-E5904C4D63A8}" type="pres">
      <dgm:prSet presAssocID="{A08A59FC-A5A2-467A-A9E9-12233C8DA203}" presName="node" presStyleLbl="node1" presStyleIdx="5" presStyleCnt="8">
        <dgm:presLayoutVars>
          <dgm:bulletEnabled val="1"/>
        </dgm:presLayoutVars>
      </dgm:prSet>
      <dgm:spPr/>
    </dgm:pt>
    <dgm:pt modelId="{68D88EBF-7326-4BB7-A6A8-218C8D937FC2}" type="pres">
      <dgm:prSet presAssocID="{3177DDC5-C1F2-45C6-80D3-28022B890499}" presName="sibTrans" presStyleLbl="sibTrans1D1" presStyleIdx="5" presStyleCnt="7"/>
      <dgm:spPr/>
    </dgm:pt>
    <dgm:pt modelId="{6443B1C1-1FF4-48A6-846E-98934F252FD5}" type="pres">
      <dgm:prSet presAssocID="{3177DDC5-C1F2-45C6-80D3-28022B890499}" presName="connectorText" presStyleLbl="sibTrans1D1" presStyleIdx="5" presStyleCnt="7"/>
      <dgm:spPr/>
    </dgm:pt>
    <dgm:pt modelId="{4F2E4D4B-F7A1-4D6B-8FCA-4D0B6920571E}" type="pres">
      <dgm:prSet presAssocID="{B1481C5A-EC9C-4BF0-A0DE-D260E7D3092F}" presName="node" presStyleLbl="node1" presStyleIdx="6" presStyleCnt="8">
        <dgm:presLayoutVars>
          <dgm:bulletEnabled val="1"/>
        </dgm:presLayoutVars>
      </dgm:prSet>
      <dgm:spPr/>
    </dgm:pt>
    <dgm:pt modelId="{EAC28208-0BBD-417E-A296-BF188DCC1447}" type="pres">
      <dgm:prSet presAssocID="{2AF475B9-3889-4D54-BA72-7AC24163276D}" presName="sibTrans" presStyleLbl="sibTrans1D1" presStyleIdx="6" presStyleCnt="7"/>
      <dgm:spPr/>
    </dgm:pt>
    <dgm:pt modelId="{AB63E640-68AE-407F-BF35-156CCFB6F801}" type="pres">
      <dgm:prSet presAssocID="{2AF475B9-3889-4D54-BA72-7AC24163276D}" presName="connectorText" presStyleLbl="sibTrans1D1" presStyleIdx="6" presStyleCnt="7"/>
      <dgm:spPr/>
    </dgm:pt>
    <dgm:pt modelId="{BB7200B2-1D55-434A-A659-E422DF530DAF}" type="pres">
      <dgm:prSet presAssocID="{1591F05D-4C6A-4FC7-BB6E-12BA53CE9192}" presName="node" presStyleLbl="node1" presStyleIdx="7" presStyleCnt="8">
        <dgm:presLayoutVars>
          <dgm:bulletEnabled val="1"/>
        </dgm:presLayoutVars>
      </dgm:prSet>
      <dgm:spPr/>
    </dgm:pt>
  </dgm:ptLst>
  <dgm:cxnLst>
    <dgm:cxn modelId="{3B00A90B-C2D8-475B-AA47-A1599617EAC1}" type="presOf" srcId="{9A9A2094-8A25-465B-80C2-6AC88CC93707}" destId="{68424F5E-3300-4E46-93E5-AC7860D3AEC2}" srcOrd="0" destOrd="0" presId="urn:microsoft.com/office/officeart/2005/8/layout/bProcess3"/>
    <dgm:cxn modelId="{EFBB2A1B-318D-47F9-AA19-C13C84C73118}" type="presOf" srcId="{A08A59FC-A5A2-467A-A9E9-12233C8DA203}" destId="{EAD1E265-CD09-47F8-B0AE-E5904C4D63A8}" srcOrd="0" destOrd="0" presId="urn:microsoft.com/office/officeart/2005/8/layout/bProcess3"/>
    <dgm:cxn modelId="{121FB922-C4C8-4337-900B-637FD76A97E7}" srcId="{928E3336-3996-4F53-B1B8-7BE7E5AB5A7E}" destId="{BEED8B2C-F022-460E-84BA-9CC0522DC652}" srcOrd="0" destOrd="0" parTransId="{E17868A0-8AC9-43C6-A7B1-2DCE7F3B9657}" sibTransId="{33478769-96D9-46B3-9F09-5B31AFFE806B}"/>
    <dgm:cxn modelId="{7D460C25-2AB2-4606-9D93-7DD720FE6C81}" type="presOf" srcId="{33478769-96D9-46B3-9F09-5B31AFFE806B}" destId="{106836C0-DD67-420F-A0E1-B7C18B5E0192}" srcOrd="0" destOrd="0" presId="urn:microsoft.com/office/officeart/2005/8/layout/bProcess3"/>
    <dgm:cxn modelId="{B82F6528-F1FF-4194-B896-2F8A523BBA17}" type="presOf" srcId="{C5147C9C-92DB-41F8-A4FB-6A239E00F44B}" destId="{3A7526FF-8E47-43A6-BBCE-CC3B540CCC47}" srcOrd="0" destOrd="0" presId="urn:microsoft.com/office/officeart/2005/8/layout/bProcess3"/>
    <dgm:cxn modelId="{C247C534-BA51-48A8-974C-ADC2DFE961A1}" type="presOf" srcId="{928E3336-3996-4F53-B1B8-7BE7E5AB5A7E}" destId="{6EE0DF46-50B1-4943-BECB-4DF37ADD1019}" srcOrd="0" destOrd="0" presId="urn:microsoft.com/office/officeart/2005/8/layout/bProcess3"/>
    <dgm:cxn modelId="{E475FD37-02F0-4DC6-94F5-55542BA7C0DC}" srcId="{928E3336-3996-4F53-B1B8-7BE7E5AB5A7E}" destId="{ABE69A03-5451-4125-BFF5-4348BE6B2A4C}" srcOrd="3" destOrd="0" parTransId="{F09F3918-A43A-4071-B777-C8EBCA1049E6}" sibTransId="{9A9A2094-8A25-465B-80C2-6AC88CC93707}"/>
    <dgm:cxn modelId="{A278013E-08B4-4422-AB13-E9F2B70DE314}" type="presOf" srcId="{9A9A2094-8A25-465B-80C2-6AC88CC93707}" destId="{B71685CB-88ED-487D-934B-D0285F701360}" srcOrd="1" destOrd="0" presId="urn:microsoft.com/office/officeart/2005/8/layout/bProcess3"/>
    <dgm:cxn modelId="{63EDBB64-1A3F-4E27-AC09-88750AA787EF}" srcId="{928E3336-3996-4F53-B1B8-7BE7E5AB5A7E}" destId="{252A8E0B-13A5-4E2A-82A7-F2C0AFCBD3E1}" srcOrd="1" destOrd="0" parTransId="{11D0C572-CE05-4119-AA3E-F1ED4CF6ADD8}" sibTransId="{C5147C9C-92DB-41F8-A4FB-6A239E00F44B}"/>
    <dgm:cxn modelId="{77701B65-5DF6-4EC6-86AF-434C90FB7A90}" type="presOf" srcId="{2AF475B9-3889-4D54-BA72-7AC24163276D}" destId="{EAC28208-0BBD-417E-A296-BF188DCC1447}" srcOrd="0" destOrd="0" presId="urn:microsoft.com/office/officeart/2005/8/layout/bProcess3"/>
    <dgm:cxn modelId="{45636A46-6004-4109-8E7E-404BC085B41C}" type="presOf" srcId="{1591F05D-4C6A-4FC7-BB6E-12BA53CE9192}" destId="{BB7200B2-1D55-434A-A659-E422DF530DAF}" srcOrd="0" destOrd="0" presId="urn:microsoft.com/office/officeart/2005/8/layout/bProcess3"/>
    <dgm:cxn modelId="{BA7B1367-61CE-4068-B670-CABE4C9CF66F}" type="presOf" srcId="{252A8E0B-13A5-4E2A-82A7-F2C0AFCBD3E1}" destId="{A8D5E4E9-43DF-44AF-8E08-C57786542117}" srcOrd="0" destOrd="0" presId="urn:microsoft.com/office/officeart/2005/8/layout/bProcess3"/>
    <dgm:cxn modelId="{6854644C-80B6-46DB-AC0F-A1684BFC5B7D}" type="presOf" srcId="{A94C412E-3939-4F81-9206-498FC2F9413A}" destId="{ACE5BDD7-BC8A-4C38-BFCB-028841953DC8}" srcOrd="0" destOrd="0" presId="urn:microsoft.com/office/officeart/2005/8/layout/bProcess3"/>
    <dgm:cxn modelId="{F7D6494C-2D81-4207-B298-29359E58045C}" type="presOf" srcId="{5273953B-0811-4D6F-9EB3-142584769E42}" destId="{FC6D5501-CF46-43F6-9C43-B5D986145533}" srcOrd="0" destOrd="0" presId="urn:microsoft.com/office/officeart/2005/8/layout/bProcess3"/>
    <dgm:cxn modelId="{14053B53-2506-40E8-BE5B-1AAD2871440A}" type="presOf" srcId="{33478769-96D9-46B3-9F09-5B31AFFE806B}" destId="{C019320E-42CC-4C96-8DB6-3B96745D5D8C}" srcOrd="1" destOrd="0" presId="urn:microsoft.com/office/officeart/2005/8/layout/bProcess3"/>
    <dgm:cxn modelId="{30C14E56-1F0D-4E31-AA4F-D1DFC7A74F18}" srcId="{928E3336-3996-4F53-B1B8-7BE7E5AB5A7E}" destId="{1591F05D-4C6A-4FC7-BB6E-12BA53CE9192}" srcOrd="7" destOrd="0" parTransId="{279012AD-3AF5-4404-8B14-B2C486837270}" sibTransId="{55CEC116-7E5A-4D0E-B98D-2BD051C7A37A}"/>
    <dgm:cxn modelId="{B2AE127A-A7FC-42FF-BEF6-54B0922BAB7D}" srcId="{928E3336-3996-4F53-B1B8-7BE7E5AB5A7E}" destId="{B1481C5A-EC9C-4BF0-A0DE-D260E7D3092F}" srcOrd="6" destOrd="0" parTransId="{D92E20EB-0C92-40E0-8E1A-1FA140EAFB48}" sibTransId="{2AF475B9-3889-4D54-BA72-7AC24163276D}"/>
    <dgm:cxn modelId="{389E9C90-32DF-4556-86CD-360E7FDB109A}" srcId="{928E3336-3996-4F53-B1B8-7BE7E5AB5A7E}" destId="{A94C412E-3939-4F81-9206-498FC2F9413A}" srcOrd="2" destOrd="0" parTransId="{ACA344BE-FFD8-4B9F-B4D4-8D3A525E56F2}" sibTransId="{5273953B-0811-4D6F-9EB3-142584769E42}"/>
    <dgm:cxn modelId="{56F0D692-1B7B-4387-B4B0-0445410CA15E}" type="presOf" srcId="{ABE69A03-5451-4125-BFF5-4348BE6B2A4C}" destId="{7545814F-0993-4F55-9A76-EE2770B00236}" srcOrd="0" destOrd="0" presId="urn:microsoft.com/office/officeart/2005/8/layout/bProcess3"/>
    <dgm:cxn modelId="{788CDD99-7F9F-485E-9D57-A675896511B3}" type="presOf" srcId="{4F3DB631-C636-4D16-86EC-F77692958D86}" destId="{24BE950F-118F-4095-B4F5-2D631BA63A91}" srcOrd="1" destOrd="0" presId="urn:microsoft.com/office/officeart/2005/8/layout/bProcess3"/>
    <dgm:cxn modelId="{7F3A429C-F356-44DF-9D7F-3A25A53BE949}" type="presOf" srcId="{C5147C9C-92DB-41F8-A4FB-6A239E00F44B}" destId="{1EEC347A-3589-49A5-BD4A-A31F45307035}" srcOrd="1" destOrd="0" presId="urn:microsoft.com/office/officeart/2005/8/layout/bProcess3"/>
    <dgm:cxn modelId="{E8D1EEA0-CE66-4103-8A89-B8A67AA71F0D}" srcId="{928E3336-3996-4F53-B1B8-7BE7E5AB5A7E}" destId="{C0FC83E9-6CD4-4678-93B9-AF23DC40C746}" srcOrd="4" destOrd="0" parTransId="{A29E5CE6-C86D-4B0B-8CFC-1500EB2BAF09}" sibTransId="{4F3DB631-C636-4D16-86EC-F77692958D86}"/>
    <dgm:cxn modelId="{603F49AE-CB6F-4578-9898-A60509097E79}" srcId="{928E3336-3996-4F53-B1B8-7BE7E5AB5A7E}" destId="{A08A59FC-A5A2-467A-A9E9-12233C8DA203}" srcOrd="5" destOrd="0" parTransId="{AC5173BD-F1E2-46BF-8685-30113147B89A}" sibTransId="{3177DDC5-C1F2-45C6-80D3-28022B890499}"/>
    <dgm:cxn modelId="{38C4EEBE-58F3-4B78-9FD3-7C6EA0CC76D2}" type="presOf" srcId="{3177DDC5-C1F2-45C6-80D3-28022B890499}" destId="{6443B1C1-1FF4-48A6-846E-98934F252FD5}" srcOrd="1" destOrd="0" presId="urn:microsoft.com/office/officeart/2005/8/layout/bProcess3"/>
    <dgm:cxn modelId="{395F31CB-A875-4F8A-B8D5-CEFC2AEC0644}" type="presOf" srcId="{B1481C5A-EC9C-4BF0-A0DE-D260E7D3092F}" destId="{4F2E4D4B-F7A1-4D6B-8FCA-4D0B6920571E}" srcOrd="0" destOrd="0" presId="urn:microsoft.com/office/officeart/2005/8/layout/bProcess3"/>
    <dgm:cxn modelId="{8D0C0FCD-6466-4C1E-A491-3AF1D6781A55}" type="presOf" srcId="{3177DDC5-C1F2-45C6-80D3-28022B890499}" destId="{68D88EBF-7326-4BB7-A6A8-218C8D937FC2}" srcOrd="0" destOrd="0" presId="urn:microsoft.com/office/officeart/2005/8/layout/bProcess3"/>
    <dgm:cxn modelId="{35DC77CF-B038-46D7-9830-301501E4F7EC}" type="presOf" srcId="{BEED8B2C-F022-460E-84BA-9CC0522DC652}" destId="{495F60DD-5163-4F3E-9B2E-3B490083A48B}" srcOrd="0" destOrd="0" presId="urn:microsoft.com/office/officeart/2005/8/layout/bProcess3"/>
    <dgm:cxn modelId="{BD4853D0-87E6-4A48-8280-C2654B367BD5}" type="presOf" srcId="{4F3DB631-C636-4D16-86EC-F77692958D86}" destId="{460C40BD-BA30-4C28-BD9E-4B573E9E8EB7}" srcOrd="0" destOrd="0" presId="urn:microsoft.com/office/officeart/2005/8/layout/bProcess3"/>
    <dgm:cxn modelId="{59BFBDD4-5D86-4FA6-B303-6E68220A5293}" type="presOf" srcId="{2AF475B9-3889-4D54-BA72-7AC24163276D}" destId="{AB63E640-68AE-407F-BF35-156CCFB6F801}" srcOrd="1" destOrd="0" presId="urn:microsoft.com/office/officeart/2005/8/layout/bProcess3"/>
    <dgm:cxn modelId="{4074EFE9-6872-4A6E-BFBA-4B4255E7AFBE}" type="presOf" srcId="{5273953B-0811-4D6F-9EB3-142584769E42}" destId="{46542210-BFD6-4250-8E5C-05C496F240E0}" srcOrd="1" destOrd="0" presId="urn:microsoft.com/office/officeart/2005/8/layout/bProcess3"/>
    <dgm:cxn modelId="{33ACC7EA-52F1-47C6-A9C4-F1CB3DED4A40}" type="presOf" srcId="{C0FC83E9-6CD4-4678-93B9-AF23DC40C746}" destId="{D9A00B94-41DF-4DC0-B4FC-8F93D8DFD440}" srcOrd="0" destOrd="0" presId="urn:microsoft.com/office/officeart/2005/8/layout/bProcess3"/>
    <dgm:cxn modelId="{AB63660B-2B1D-4CFF-B61F-1E86C9B50114}" type="presParOf" srcId="{6EE0DF46-50B1-4943-BECB-4DF37ADD1019}" destId="{495F60DD-5163-4F3E-9B2E-3B490083A48B}" srcOrd="0" destOrd="0" presId="urn:microsoft.com/office/officeart/2005/8/layout/bProcess3"/>
    <dgm:cxn modelId="{B8ECB3AD-D0F3-4944-A0F4-E287103EAA39}" type="presParOf" srcId="{6EE0DF46-50B1-4943-BECB-4DF37ADD1019}" destId="{106836C0-DD67-420F-A0E1-B7C18B5E0192}" srcOrd="1" destOrd="0" presId="urn:microsoft.com/office/officeart/2005/8/layout/bProcess3"/>
    <dgm:cxn modelId="{65C1F731-18CF-4C0E-94AA-76E388A7F8C3}" type="presParOf" srcId="{106836C0-DD67-420F-A0E1-B7C18B5E0192}" destId="{C019320E-42CC-4C96-8DB6-3B96745D5D8C}" srcOrd="0" destOrd="0" presId="urn:microsoft.com/office/officeart/2005/8/layout/bProcess3"/>
    <dgm:cxn modelId="{4219E69A-87FC-4574-A5A9-933E55D15A92}" type="presParOf" srcId="{6EE0DF46-50B1-4943-BECB-4DF37ADD1019}" destId="{A8D5E4E9-43DF-44AF-8E08-C57786542117}" srcOrd="2" destOrd="0" presId="urn:microsoft.com/office/officeart/2005/8/layout/bProcess3"/>
    <dgm:cxn modelId="{22B29211-0F1A-40DA-B722-FDF5630970F2}" type="presParOf" srcId="{6EE0DF46-50B1-4943-BECB-4DF37ADD1019}" destId="{3A7526FF-8E47-43A6-BBCE-CC3B540CCC47}" srcOrd="3" destOrd="0" presId="urn:microsoft.com/office/officeart/2005/8/layout/bProcess3"/>
    <dgm:cxn modelId="{626112F6-0944-4A88-8042-FA55FC9D50E9}" type="presParOf" srcId="{3A7526FF-8E47-43A6-BBCE-CC3B540CCC47}" destId="{1EEC347A-3589-49A5-BD4A-A31F45307035}" srcOrd="0" destOrd="0" presId="urn:microsoft.com/office/officeart/2005/8/layout/bProcess3"/>
    <dgm:cxn modelId="{BDEDCCBC-E4E2-4878-8455-476DE874742D}" type="presParOf" srcId="{6EE0DF46-50B1-4943-BECB-4DF37ADD1019}" destId="{ACE5BDD7-BC8A-4C38-BFCB-028841953DC8}" srcOrd="4" destOrd="0" presId="urn:microsoft.com/office/officeart/2005/8/layout/bProcess3"/>
    <dgm:cxn modelId="{12876947-7751-40D7-B752-46329EC5034C}" type="presParOf" srcId="{6EE0DF46-50B1-4943-BECB-4DF37ADD1019}" destId="{FC6D5501-CF46-43F6-9C43-B5D986145533}" srcOrd="5" destOrd="0" presId="urn:microsoft.com/office/officeart/2005/8/layout/bProcess3"/>
    <dgm:cxn modelId="{26610D86-556B-4CCB-A1C0-3FBBFC28A9CD}" type="presParOf" srcId="{FC6D5501-CF46-43F6-9C43-B5D986145533}" destId="{46542210-BFD6-4250-8E5C-05C496F240E0}" srcOrd="0" destOrd="0" presId="urn:microsoft.com/office/officeart/2005/8/layout/bProcess3"/>
    <dgm:cxn modelId="{041DB8DB-BA10-475E-A20D-05A57CCFE63E}" type="presParOf" srcId="{6EE0DF46-50B1-4943-BECB-4DF37ADD1019}" destId="{7545814F-0993-4F55-9A76-EE2770B00236}" srcOrd="6" destOrd="0" presId="urn:microsoft.com/office/officeart/2005/8/layout/bProcess3"/>
    <dgm:cxn modelId="{1A461AC3-2F89-48F2-8ECD-F2572CDC6205}" type="presParOf" srcId="{6EE0DF46-50B1-4943-BECB-4DF37ADD1019}" destId="{68424F5E-3300-4E46-93E5-AC7860D3AEC2}" srcOrd="7" destOrd="0" presId="urn:microsoft.com/office/officeart/2005/8/layout/bProcess3"/>
    <dgm:cxn modelId="{15FAB6E1-99D6-4675-AF19-2918B2AA6BAC}" type="presParOf" srcId="{68424F5E-3300-4E46-93E5-AC7860D3AEC2}" destId="{B71685CB-88ED-487D-934B-D0285F701360}" srcOrd="0" destOrd="0" presId="urn:microsoft.com/office/officeart/2005/8/layout/bProcess3"/>
    <dgm:cxn modelId="{A8B2815E-456B-44E3-ADED-1D1627F75FA3}" type="presParOf" srcId="{6EE0DF46-50B1-4943-BECB-4DF37ADD1019}" destId="{D9A00B94-41DF-4DC0-B4FC-8F93D8DFD440}" srcOrd="8" destOrd="0" presId="urn:microsoft.com/office/officeart/2005/8/layout/bProcess3"/>
    <dgm:cxn modelId="{E619BED5-06F9-4A26-AD85-CB9CAA4796A4}" type="presParOf" srcId="{6EE0DF46-50B1-4943-BECB-4DF37ADD1019}" destId="{460C40BD-BA30-4C28-BD9E-4B573E9E8EB7}" srcOrd="9" destOrd="0" presId="urn:microsoft.com/office/officeart/2005/8/layout/bProcess3"/>
    <dgm:cxn modelId="{10A03502-1BAA-4270-9140-1CB76AC336C4}" type="presParOf" srcId="{460C40BD-BA30-4C28-BD9E-4B573E9E8EB7}" destId="{24BE950F-118F-4095-B4F5-2D631BA63A91}" srcOrd="0" destOrd="0" presId="urn:microsoft.com/office/officeart/2005/8/layout/bProcess3"/>
    <dgm:cxn modelId="{F78BFB2F-4593-4C68-815E-01DFD1B156EE}" type="presParOf" srcId="{6EE0DF46-50B1-4943-BECB-4DF37ADD1019}" destId="{EAD1E265-CD09-47F8-B0AE-E5904C4D63A8}" srcOrd="10" destOrd="0" presId="urn:microsoft.com/office/officeart/2005/8/layout/bProcess3"/>
    <dgm:cxn modelId="{768DD08E-29A3-4B1E-A499-745DF8ABB4FB}" type="presParOf" srcId="{6EE0DF46-50B1-4943-BECB-4DF37ADD1019}" destId="{68D88EBF-7326-4BB7-A6A8-218C8D937FC2}" srcOrd="11" destOrd="0" presId="urn:microsoft.com/office/officeart/2005/8/layout/bProcess3"/>
    <dgm:cxn modelId="{AF119853-0231-4926-B0DD-BEBA2E487B34}" type="presParOf" srcId="{68D88EBF-7326-4BB7-A6A8-218C8D937FC2}" destId="{6443B1C1-1FF4-48A6-846E-98934F252FD5}" srcOrd="0" destOrd="0" presId="urn:microsoft.com/office/officeart/2005/8/layout/bProcess3"/>
    <dgm:cxn modelId="{464819C1-0B2D-4992-8DC5-DBC508F516FC}" type="presParOf" srcId="{6EE0DF46-50B1-4943-BECB-4DF37ADD1019}" destId="{4F2E4D4B-F7A1-4D6B-8FCA-4D0B6920571E}" srcOrd="12" destOrd="0" presId="urn:microsoft.com/office/officeart/2005/8/layout/bProcess3"/>
    <dgm:cxn modelId="{D80C8CD8-C4A5-4FAE-B3AE-D2F278FF82D4}" type="presParOf" srcId="{6EE0DF46-50B1-4943-BECB-4DF37ADD1019}" destId="{EAC28208-0BBD-417E-A296-BF188DCC1447}" srcOrd="13" destOrd="0" presId="urn:microsoft.com/office/officeart/2005/8/layout/bProcess3"/>
    <dgm:cxn modelId="{5F437C12-EB84-4571-9E58-CAB650A332FA}" type="presParOf" srcId="{EAC28208-0BBD-417E-A296-BF188DCC1447}" destId="{AB63E640-68AE-407F-BF35-156CCFB6F801}" srcOrd="0" destOrd="0" presId="urn:microsoft.com/office/officeart/2005/8/layout/bProcess3"/>
    <dgm:cxn modelId="{CBCF134E-829C-4FAA-A343-7E02A4984E0D}" type="presParOf" srcId="{6EE0DF46-50B1-4943-BECB-4DF37ADD1019}" destId="{BB7200B2-1D55-434A-A659-E422DF530DA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836C0-DD67-420F-A0E1-B7C18B5E0192}">
      <dsp:nvSpPr>
        <dsp:cNvPr id="0" name=""/>
        <dsp:cNvSpPr/>
      </dsp:nvSpPr>
      <dsp:spPr>
        <a:xfrm>
          <a:off x="2001755" y="1349067"/>
          <a:ext cx="429788" cy="91440"/>
        </a:xfrm>
        <a:custGeom>
          <a:avLst/>
          <a:gdLst/>
          <a:ahLst/>
          <a:cxnLst/>
          <a:rect l="0" t="0" r="0" b="0"/>
          <a:pathLst>
            <a:path>
              <a:moveTo>
                <a:pt x="0" y="45720"/>
              </a:moveTo>
              <a:lnTo>
                <a:pt x="42978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5140" y="1392485"/>
        <a:ext cx="23019" cy="4603"/>
      </dsp:txXfrm>
    </dsp:sp>
    <dsp:sp modelId="{495F60DD-5163-4F3E-9B2E-3B490083A48B}">
      <dsp:nvSpPr>
        <dsp:cNvPr id="0" name=""/>
        <dsp:cNvSpPr/>
      </dsp:nvSpPr>
      <dsp:spPr>
        <a:xfrm>
          <a:off x="1868" y="794281"/>
          <a:ext cx="2001687" cy="1201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Be on time</a:t>
          </a:r>
        </a:p>
      </dsp:txBody>
      <dsp:txXfrm>
        <a:off x="1868" y="794281"/>
        <a:ext cx="2001687" cy="1201012"/>
      </dsp:txXfrm>
    </dsp:sp>
    <dsp:sp modelId="{3A7526FF-8E47-43A6-BBCE-CC3B540CCC47}">
      <dsp:nvSpPr>
        <dsp:cNvPr id="0" name=""/>
        <dsp:cNvSpPr/>
      </dsp:nvSpPr>
      <dsp:spPr>
        <a:xfrm>
          <a:off x="4463830" y="1349067"/>
          <a:ext cx="429788" cy="91440"/>
        </a:xfrm>
        <a:custGeom>
          <a:avLst/>
          <a:gdLst/>
          <a:ahLst/>
          <a:cxnLst/>
          <a:rect l="0" t="0" r="0" b="0"/>
          <a:pathLst>
            <a:path>
              <a:moveTo>
                <a:pt x="0" y="45720"/>
              </a:moveTo>
              <a:lnTo>
                <a:pt x="42978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7215" y="1392485"/>
        <a:ext cx="23019" cy="4603"/>
      </dsp:txXfrm>
    </dsp:sp>
    <dsp:sp modelId="{A8D5E4E9-43DF-44AF-8E08-C57786542117}">
      <dsp:nvSpPr>
        <dsp:cNvPr id="0" name=""/>
        <dsp:cNvSpPr/>
      </dsp:nvSpPr>
      <dsp:spPr>
        <a:xfrm>
          <a:off x="2463943" y="794281"/>
          <a:ext cx="2001687" cy="1201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Be at work every day</a:t>
          </a:r>
        </a:p>
      </dsp:txBody>
      <dsp:txXfrm>
        <a:off x="2463943" y="794281"/>
        <a:ext cx="2001687" cy="1201012"/>
      </dsp:txXfrm>
    </dsp:sp>
    <dsp:sp modelId="{FC6D5501-CF46-43F6-9C43-B5D986145533}">
      <dsp:nvSpPr>
        <dsp:cNvPr id="0" name=""/>
        <dsp:cNvSpPr/>
      </dsp:nvSpPr>
      <dsp:spPr>
        <a:xfrm>
          <a:off x="6925906" y="1349067"/>
          <a:ext cx="429788" cy="91440"/>
        </a:xfrm>
        <a:custGeom>
          <a:avLst/>
          <a:gdLst/>
          <a:ahLst/>
          <a:cxnLst/>
          <a:rect l="0" t="0" r="0" b="0"/>
          <a:pathLst>
            <a:path>
              <a:moveTo>
                <a:pt x="0" y="45720"/>
              </a:moveTo>
              <a:lnTo>
                <a:pt x="429788"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9290" y="1392485"/>
        <a:ext cx="23019" cy="4603"/>
      </dsp:txXfrm>
    </dsp:sp>
    <dsp:sp modelId="{ACE5BDD7-BC8A-4C38-BFCB-028841953DC8}">
      <dsp:nvSpPr>
        <dsp:cNvPr id="0" name=""/>
        <dsp:cNvSpPr/>
      </dsp:nvSpPr>
      <dsp:spPr>
        <a:xfrm>
          <a:off x="4926019" y="794281"/>
          <a:ext cx="2001687" cy="12010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Call your supervisor immediately if you become ill and must miss work</a:t>
          </a:r>
        </a:p>
      </dsp:txBody>
      <dsp:txXfrm>
        <a:off x="4926019" y="794281"/>
        <a:ext cx="2001687" cy="1201012"/>
      </dsp:txXfrm>
    </dsp:sp>
    <dsp:sp modelId="{68424F5E-3300-4E46-93E5-AC7860D3AEC2}">
      <dsp:nvSpPr>
        <dsp:cNvPr id="0" name=""/>
        <dsp:cNvSpPr/>
      </dsp:nvSpPr>
      <dsp:spPr>
        <a:xfrm>
          <a:off x="1002712" y="1993493"/>
          <a:ext cx="7386225" cy="429788"/>
        </a:xfrm>
        <a:custGeom>
          <a:avLst/>
          <a:gdLst/>
          <a:ahLst/>
          <a:cxnLst/>
          <a:rect l="0" t="0" r="0" b="0"/>
          <a:pathLst>
            <a:path>
              <a:moveTo>
                <a:pt x="7386225" y="0"/>
              </a:moveTo>
              <a:lnTo>
                <a:pt x="7386225" y="231994"/>
              </a:lnTo>
              <a:lnTo>
                <a:pt x="0" y="231994"/>
              </a:lnTo>
              <a:lnTo>
                <a:pt x="0" y="429788"/>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10811" y="2206086"/>
        <a:ext cx="370027" cy="4603"/>
      </dsp:txXfrm>
    </dsp:sp>
    <dsp:sp modelId="{7545814F-0993-4F55-9A76-EE2770B00236}">
      <dsp:nvSpPr>
        <dsp:cNvPr id="0" name=""/>
        <dsp:cNvSpPr/>
      </dsp:nvSpPr>
      <dsp:spPr>
        <a:xfrm>
          <a:off x="7388094" y="794281"/>
          <a:ext cx="2001687" cy="12010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Complete all work in a timely fashion</a:t>
          </a:r>
        </a:p>
      </dsp:txBody>
      <dsp:txXfrm>
        <a:off x="7388094" y="794281"/>
        <a:ext cx="2001687" cy="1201012"/>
      </dsp:txXfrm>
    </dsp:sp>
    <dsp:sp modelId="{460C40BD-BA30-4C28-BD9E-4B573E9E8EB7}">
      <dsp:nvSpPr>
        <dsp:cNvPr id="0" name=""/>
        <dsp:cNvSpPr/>
      </dsp:nvSpPr>
      <dsp:spPr>
        <a:xfrm>
          <a:off x="2001755" y="3010468"/>
          <a:ext cx="429788" cy="91440"/>
        </a:xfrm>
        <a:custGeom>
          <a:avLst/>
          <a:gdLst/>
          <a:ahLst/>
          <a:cxnLst/>
          <a:rect l="0" t="0" r="0" b="0"/>
          <a:pathLst>
            <a:path>
              <a:moveTo>
                <a:pt x="0" y="45720"/>
              </a:moveTo>
              <a:lnTo>
                <a:pt x="42978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5140" y="3053886"/>
        <a:ext cx="23019" cy="4603"/>
      </dsp:txXfrm>
    </dsp:sp>
    <dsp:sp modelId="{D9A00B94-41DF-4DC0-B4FC-8F93D8DFD440}">
      <dsp:nvSpPr>
        <dsp:cNvPr id="0" name=""/>
        <dsp:cNvSpPr/>
      </dsp:nvSpPr>
      <dsp:spPr>
        <a:xfrm>
          <a:off x="1868" y="2455682"/>
          <a:ext cx="2001687" cy="12010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Keep your work area neat and organized</a:t>
          </a:r>
        </a:p>
      </dsp:txBody>
      <dsp:txXfrm>
        <a:off x="1868" y="2455682"/>
        <a:ext cx="2001687" cy="1201012"/>
      </dsp:txXfrm>
    </dsp:sp>
    <dsp:sp modelId="{68D88EBF-7326-4BB7-A6A8-218C8D937FC2}">
      <dsp:nvSpPr>
        <dsp:cNvPr id="0" name=""/>
        <dsp:cNvSpPr/>
      </dsp:nvSpPr>
      <dsp:spPr>
        <a:xfrm>
          <a:off x="4463830" y="3010468"/>
          <a:ext cx="429788" cy="91440"/>
        </a:xfrm>
        <a:custGeom>
          <a:avLst/>
          <a:gdLst/>
          <a:ahLst/>
          <a:cxnLst/>
          <a:rect l="0" t="0" r="0" b="0"/>
          <a:pathLst>
            <a:path>
              <a:moveTo>
                <a:pt x="0" y="45720"/>
              </a:moveTo>
              <a:lnTo>
                <a:pt x="42978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7215" y="3053886"/>
        <a:ext cx="23019" cy="4603"/>
      </dsp:txXfrm>
    </dsp:sp>
    <dsp:sp modelId="{EAD1E265-CD09-47F8-B0AE-E5904C4D63A8}">
      <dsp:nvSpPr>
        <dsp:cNvPr id="0" name=""/>
        <dsp:cNvSpPr/>
      </dsp:nvSpPr>
      <dsp:spPr>
        <a:xfrm>
          <a:off x="2463943" y="2455682"/>
          <a:ext cx="2001687" cy="1201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Be accurate</a:t>
          </a:r>
        </a:p>
      </dsp:txBody>
      <dsp:txXfrm>
        <a:off x="2463943" y="2455682"/>
        <a:ext cx="2001687" cy="1201012"/>
      </dsp:txXfrm>
    </dsp:sp>
    <dsp:sp modelId="{EAC28208-0BBD-417E-A296-BF188DCC1447}">
      <dsp:nvSpPr>
        <dsp:cNvPr id="0" name=""/>
        <dsp:cNvSpPr/>
      </dsp:nvSpPr>
      <dsp:spPr>
        <a:xfrm>
          <a:off x="6925906" y="3010468"/>
          <a:ext cx="429788" cy="91440"/>
        </a:xfrm>
        <a:custGeom>
          <a:avLst/>
          <a:gdLst/>
          <a:ahLst/>
          <a:cxnLst/>
          <a:rect l="0" t="0" r="0" b="0"/>
          <a:pathLst>
            <a:path>
              <a:moveTo>
                <a:pt x="0" y="45720"/>
              </a:moveTo>
              <a:lnTo>
                <a:pt x="42978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9290" y="3053886"/>
        <a:ext cx="23019" cy="4603"/>
      </dsp:txXfrm>
    </dsp:sp>
    <dsp:sp modelId="{4F2E4D4B-F7A1-4D6B-8FCA-4D0B6920571E}">
      <dsp:nvSpPr>
        <dsp:cNvPr id="0" name=""/>
        <dsp:cNvSpPr/>
      </dsp:nvSpPr>
      <dsp:spPr>
        <a:xfrm>
          <a:off x="4926019" y="2455682"/>
          <a:ext cx="2001687" cy="1201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Report mistakes or problems to your supervisor immediately</a:t>
          </a:r>
        </a:p>
      </dsp:txBody>
      <dsp:txXfrm>
        <a:off x="4926019" y="2455682"/>
        <a:ext cx="2001687" cy="1201012"/>
      </dsp:txXfrm>
    </dsp:sp>
    <dsp:sp modelId="{BB7200B2-1D55-434A-A659-E422DF530DAF}">
      <dsp:nvSpPr>
        <dsp:cNvPr id="0" name=""/>
        <dsp:cNvSpPr/>
      </dsp:nvSpPr>
      <dsp:spPr>
        <a:xfrm>
          <a:off x="7388094" y="2455682"/>
          <a:ext cx="2001687" cy="12010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Do not make personal calls from work</a:t>
          </a:r>
        </a:p>
      </dsp:txBody>
      <dsp:txXfrm>
        <a:off x="7388094" y="2455682"/>
        <a:ext cx="2001687" cy="120101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11/27/2017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secure all of the work samples, the following will be needed:</a:t>
            </a:r>
            <a:endParaRPr lang="en-US" dirty="0"/>
          </a:p>
          <a:p>
            <a:pPr marL="171450" indent="-171450">
              <a:buFont typeface="Arial" panose="020B0604020202020204" pitchFamily="34" charset="0"/>
              <a:buChar char="•"/>
            </a:pPr>
            <a:r>
              <a:rPr lang="en-US" dirty="0"/>
              <a:t>three</a:t>
            </a:r>
            <a:r>
              <a:rPr lang="en-US" baseline="0" dirty="0"/>
              <a:t> ring binder</a:t>
            </a:r>
          </a:p>
          <a:p>
            <a:pPr marL="171450" indent="-171450">
              <a:buFont typeface="Arial" panose="020B0604020202020204" pitchFamily="34" charset="0"/>
              <a:buChar char="•"/>
            </a:pPr>
            <a:r>
              <a:rPr lang="en-US" baseline="0" dirty="0"/>
              <a:t>clear sheet protectors</a:t>
            </a:r>
          </a:p>
          <a:p>
            <a:pPr marL="171450" indent="-171450">
              <a:buFont typeface="Arial" panose="020B0604020202020204" pitchFamily="34" charset="0"/>
              <a:buChar char="•"/>
            </a:pPr>
            <a:r>
              <a:rPr lang="en-US" baseline="0" dirty="0"/>
              <a:t>dividers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0249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a:solidFill>
                  <a:schemeClr val="tx1"/>
                </a:solidFill>
                <a:effectLst/>
                <a:latin typeface="+mn-lt"/>
                <a:ea typeface="+mn-ea"/>
                <a:cs typeface="+mn-cs"/>
              </a:rPr>
              <a:t>Refer to handout Career Portfolio Sections (see</a:t>
            </a:r>
            <a:r>
              <a:rPr lang="en-US" sz="1200" b="0" kern="1200" baseline="0" dirty="0">
                <a:solidFill>
                  <a:schemeClr val="tx1"/>
                </a:solidFill>
                <a:effectLst/>
                <a:latin typeface="+mn-lt"/>
                <a:ea typeface="+mn-ea"/>
                <a:cs typeface="+mn-cs"/>
              </a:rPr>
              <a:t> All Lesson Attachments tab) for reference.</a:t>
            </a: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Most portfolios include some of the following components: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Cover letter</a:t>
            </a:r>
            <a:r>
              <a:rPr lang="en-US" sz="1200" kern="1200" dirty="0">
                <a:solidFill>
                  <a:schemeClr val="tx1"/>
                </a:solidFill>
                <a:effectLst/>
                <a:latin typeface="+mn-lt"/>
                <a:ea typeface="+mn-ea"/>
                <a:cs typeface="+mn-cs"/>
              </a:rPr>
              <a:t> - A document sent with your resume to provide additional information on your skills and experience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Table of contents</a:t>
            </a:r>
            <a:r>
              <a:rPr lang="en-US" sz="1200" kern="1200" dirty="0">
                <a:solidFill>
                  <a:schemeClr val="tx1"/>
                </a:solidFill>
                <a:effectLst/>
                <a:latin typeface="+mn-lt"/>
                <a:ea typeface="+mn-ea"/>
                <a:cs typeface="+mn-cs"/>
              </a:rPr>
              <a:t> - A list of the sections of a book or </a:t>
            </a:r>
            <a:r>
              <a:rPr lang="en-US" sz="1200" u="none" kern="1200" dirty="0">
                <a:solidFill>
                  <a:schemeClr val="tx1"/>
                </a:solidFill>
                <a:effectLst/>
                <a:latin typeface="+mn-lt"/>
                <a:ea typeface="+mn-ea"/>
                <a:cs typeface="+mn-cs"/>
              </a:rPr>
              <a:t>document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organized in the order in which the sections appear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Résumé</a:t>
            </a:r>
            <a:r>
              <a:rPr lang="en-US" sz="1200" kern="1200" dirty="0">
                <a:solidFill>
                  <a:schemeClr val="tx1"/>
                </a:solidFill>
                <a:effectLst/>
                <a:latin typeface="+mn-lt"/>
                <a:ea typeface="+mn-ea"/>
                <a:cs typeface="+mn-cs"/>
              </a:rPr>
              <a:t> - A brief history of a person’s education, work experience and other qualifications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Employability skills</a:t>
            </a:r>
            <a:r>
              <a:rPr lang="en-US" sz="1200" kern="1200" dirty="0">
                <a:solidFill>
                  <a:schemeClr val="tx1"/>
                </a:solidFill>
                <a:effectLst/>
                <a:latin typeface="+mn-lt"/>
                <a:ea typeface="+mn-ea"/>
                <a:cs typeface="+mn-cs"/>
              </a:rPr>
              <a:t> - General skills required for success in the labor market at all employment levels and for all sectors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Licenses and/or certificates</a:t>
            </a:r>
            <a:r>
              <a:rPr lang="en-US" sz="1200" kern="1200" dirty="0">
                <a:solidFill>
                  <a:schemeClr val="tx1"/>
                </a:solidFill>
                <a:effectLst/>
                <a:latin typeface="+mn-lt"/>
                <a:ea typeface="+mn-ea"/>
                <a:cs typeface="+mn-cs"/>
              </a:rPr>
              <a:t> - A permit from an authority to do a particular thing or carry on a trade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Awards</a:t>
            </a:r>
            <a:r>
              <a:rPr lang="en-US" sz="1200" kern="1200" dirty="0">
                <a:solidFill>
                  <a:schemeClr val="tx1"/>
                </a:solidFill>
                <a:effectLst/>
                <a:latin typeface="+mn-lt"/>
                <a:ea typeface="+mn-ea"/>
                <a:cs typeface="+mn-cs"/>
              </a:rPr>
              <a:t> - A prize or other mark of recognition given in honor of an achievement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Goals and plans for the future</a:t>
            </a:r>
            <a:r>
              <a:rPr lang="en-US" sz="1200" kern="1200" dirty="0">
                <a:solidFill>
                  <a:schemeClr val="tx1"/>
                </a:solidFill>
                <a:effectLst/>
                <a:latin typeface="+mn-lt"/>
                <a:ea typeface="+mn-ea"/>
                <a:cs typeface="+mn-cs"/>
              </a:rPr>
              <a:t> - The object of a person's ambition or effort; an aim or desired result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Transcripts</a:t>
            </a:r>
            <a:r>
              <a:rPr lang="en-US" sz="1200" kern="1200" dirty="0">
                <a:solidFill>
                  <a:schemeClr val="tx1"/>
                </a:solidFill>
                <a:effectLst/>
                <a:latin typeface="+mn-lt"/>
                <a:ea typeface="+mn-ea"/>
                <a:cs typeface="+mn-cs"/>
              </a:rPr>
              <a:t> - An inventory of the courses taken and grades earned of a student throughout a course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Work samples</a:t>
            </a:r>
            <a:r>
              <a:rPr lang="en-US" sz="1200" kern="1200" dirty="0">
                <a:solidFill>
                  <a:schemeClr val="tx1"/>
                </a:solidFill>
                <a:effectLst/>
                <a:latin typeface="+mn-lt"/>
                <a:ea typeface="+mn-ea"/>
                <a:cs typeface="+mn-cs"/>
              </a:rPr>
              <a:t> - Examples of your best work specifically related to the job you seek</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Service Learning/Volunteer Log</a:t>
            </a:r>
            <a:r>
              <a:rPr lang="en-US" sz="1200" kern="1200" dirty="0">
                <a:solidFill>
                  <a:schemeClr val="tx1"/>
                </a:solidFill>
                <a:effectLst/>
                <a:latin typeface="+mn-lt"/>
                <a:ea typeface="+mn-ea"/>
                <a:cs typeface="+mn-cs"/>
              </a:rPr>
              <a:t> – Documentation of community service/volunteer hours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Employment evaluations</a:t>
            </a:r>
            <a:r>
              <a:rPr lang="en-US" sz="1200" kern="1200" dirty="0">
                <a:solidFill>
                  <a:schemeClr val="tx1"/>
                </a:solidFill>
                <a:effectLst/>
                <a:latin typeface="+mn-lt"/>
                <a:ea typeface="+mn-ea"/>
                <a:cs typeface="+mn-cs"/>
              </a:rPr>
              <a:t> (if available) - The assessment and review of a worker's job performance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Letters of recommendation</a:t>
            </a:r>
            <a:r>
              <a:rPr lang="en-US" sz="1200" kern="1200" dirty="0">
                <a:solidFill>
                  <a:schemeClr val="tx1"/>
                </a:solidFill>
                <a:effectLst/>
                <a:latin typeface="+mn-lt"/>
                <a:ea typeface="+mn-ea"/>
                <a:cs typeface="+mn-cs"/>
              </a:rPr>
              <a:t> (2) - The writer assesses the qualities, characteristics and capabilities of the person being recommended in terms of that individual's ability to perform a particular task or function</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50636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will be fortunate</a:t>
            </a:r>
            <a:r>
              <a:rPr lang="en-US" baseline="0" dirty="0"/>
              <a:t> to secure an interview with a potential employer.</a:t>
            </a:r>
          </a:p>
          <a:p>
            <a:endParaRPr lang="en-US" baseline="0" dirty="0"/>
          </a:p>
          <a:p>
            <a:r>
              <a:rPr lang="en-US" baseline="0" dirty="0"/>
              <a:t>Knowing what to do at the interview, will be key as to whether or not you “Get That Job!”</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75297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interview is probably the most important step in getting a job.</a:t>
            </a:r>
          </a:p>
          <a:p>
            <a:endParaRPr lang="en-US" baseline="0" dirty="0"/>
          </a:p>
          <a:p>
            <a:r>
              <a:rPr lang="en-US" baseline="0" dirty="0"/>
              <a:t>Be prepared with the following tips:</a:t>
            </a:r>
          </a:p>
          <a:p>
            <a:pPr marL="171450" indent="-171450">
              <a:buFont typeface="Arial" panose="020B0604020202020204" pitchFamily="34" charset="0"/>
              <a:buChar char="•"/>
            </a:pPr>
            <a:r>
              <a:rPr lang="en-US" baseline="0" dirty="0"/>
              <a:t>Learn about the employer and the job</a:t>
            </a:r>
          </a:p>
          <a:p>
            <a:pPr marL="171450" indent="-171450">
              <a:buFont typeface="Arial" panose="020B0604020202020204" pitchFamily="34" charset="0"/>
              <a:buChar char="•"/>
            </a:pPr>
            <a:r>
              <a:rPr lang="en-US" baseline="0" dirty="0"/>
              <a:t>Make a list of questions to ask</a:t>
            </a:r>
          </a:p>
          <a:p>
            <a:pPr marL="171450" indent="-171450">
              <a:buFont typeface="Arial" panose="020B0604020202020204" pitchFamily="34" charset="0"/>
              <a:buChar char="•"/>
            </a:pPr>
            <a:r>
              <a:rPr lang="en-US" baseline="0" dirty="0"/>
              <a:t>List the materials to take with you</a:t>
            </a:r>
          </a:p>
          <a:p>
            <a:pPr marL="171450" indent="-171450">
              <a:buFont typeface="Arial" panose="020B0604020202020204" pitchFamily="34" charset="0"/>
              <a:buChar char="•"/>
            </a:pPr>
            <a:r>
              <a:rPr lang="en-US" baseline="0" dirty="0"/>
              <a:t>Decide what to wear</a:t>
            </a:r>
          </a:p>
          <a:p>
            <a:pPr marL="171450" indent="-171450">
              <a:buFont typeface="Arial" panose="020B0604020202020204" pitchFamily="34" charset="0"/>
              <a:buChar char="•"/>
            </a:pPr>
            <a:r>
              <a:rPr lang="en-US" baseline="0" dirty="0"/>
              <a:t>Be prepared for questions</a:t>
            </a:r>
          </a:p>
          <a:p>
            <a:pPr marL="171450" indent="-171450">
              <a:buFont typeface="Arial" panose="020B0604020202020204" pitchFamily="34" charset="0"/>
              <a:buChar char="•"/>
            </a:pPr>
            <a:r>
              <a:rPr lang="en-US" baseline="0" dirty="0"/>
              <a:t>Practice for the interview</a:t>
            </a:r>
          </a:p>
          <a:p>
            <a:pPr marL="171450" indent="-171450">
              <a:buFont typeface="Arial" panose="020B0604020202020204" pitchFamily="34" charset="0"/>
              <a:buChar char="•"/>
            </a:pPr>
            <a:r>
              <a:rPr lang="en-US" baseline="0" dirty="0"/>
              <a:t>Know where to go for the interview</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70880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hyperlink to view video:</a:t>
            </a:r>
          </a:p>
          <a:p>
            <a:r>
              <a:rPr lang="en-US" b="1" dirty="0"/>
              <a:t>TED-Ed Talk: Put those smartphones away: Great tips for making your job interview count – Anna Post</a:t>
            </a:r>
          </a:p>
          <a:p>
            <a:r>
              <a:rPr lang="en-US" dirty="0">
                <a:effectLst/>
              </a:rPr>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endParaRPr lang="en-US" dirty="0"/>
          </a:p>
          <a:p>
            <a:r>
              <a:rPr lang="en-US" dirty="0"/>
              <a:t>http://youtu.be/NKBlWanXzGE</a:t>
            </a:r>
          </a:p>
          <a:p>
            <a:endParaRPr lang="en-US" dirty="0"/>
          </a:p>
          <a:p>
            <a:r>
              <a:rPr lang="en-US" b="1" dirty="0">
                <a:effectLst/>
              </a:rPr>
              <a:t>Seven No-brainers for Job Interviews</a:t>
            </a:r>
          </a:p>
          <a:p>
            <a:r>
              <a:rPr lang="en-US" dirty="0">
                <a:effectLst/>
              </a:rPr>
              <a:t>A job interview can be intimidating, and you only have a short amount of time to make a good impression on the interviewer. There are definitely some tricks to having a good job interview and giving yourself the best chance to be hired.</a:t>
            </a:r>
          </a:p>
          <a:p>
            <a:r>
              <a:rPr lang="en-US" dirty="0"/>
              <a:t>http://www.emilypost.com/getting-the-job/the-interview/212-seven-no-brainers-for-job-interviews</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58114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Attitude</a:t>
            </a:r>
            <a:r>
              <a:rPr lang="en-US" baseline="0" dirty="0"/>
              <a:t> is the way you look at the world and the way you respond to things that happen.</a:t>
            </a:r>
          </a:p>
          <a:p>
            <a:endParaRPr lang="en-US" baseline="0" dirty="0"/>
          </a:p>
          <a:p>
            <a:r>
              <a:rPr lang="en-US" baseline="0" dirty="0"/>
              <a:t>Positive attitudes include:</a:t>
            </a:r>
          </a:p>
          <a:p>
            <a:endParaRPr lang="en-US" baseline="0" dirty="0"/>
          </a:p>
          <a:p>
            <a:r>
              <a:rPr lang="en-US" b="1" baseline="0" dirty="0"/>
              <a:t>Friendliness</a:t>
            </a:r>
            <a:r>
              <a:rPr lang="en-US" baseline="0" dirty="0"/>
              <a:t> – consists of a positive attitude toward yourself and others</a:t>
            </a:r>
          </a:p>
          <a:p>
            <a:r>
              <a:rPr lang="en-US" b="1" baseline="0" dirty="0"/>
              <a:t>Self-motivation</a:t>
            </a:r>
            <a:r>
              <a:rPr lang="en-US" baseline="0" dirty="0"/>
              <a:t> – the inner urge to achieve your goals</a:t>
            </a:r>
          </a:p>
          <a:p>
            <a:r>
              <a:rPr lang="en-US" b="1" baseline="0" dirty="0"/>
              <a:t>Teamwork</a:t>
            </a:r>
            <a:r>
              <a:rPr lang="en-US" baseline="0" dirty="0"/>
              <a:t> – includes cooperation, the ability to work with others and commitment to a team and its members</a:t>
            </a:r>
          </a:p>
          <a:p>
            <a:r>
              <a:rPr lang="en-US" b="1" baseline="0" dirty="0"/>
              <a:t>Adaptability</a:t>
            </a:r>
            <a:r>
              <a:rPr lang="en-US" baseline="0" dirty="0"/>
              <a:t> – the ability to make changes to match new situations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202001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habits demonstrate</a:t>
            </a:r>
            <a:r>
              <a:rPr lang="en-US" baseline="0" dirty="0"/>
              <a:t> a proactive understanding of self-responsibility and self-management.</a:t>
            </a:r>
          </a:p>
          <a:p>
            <a:endParaRPr lang="en-US" baseline="0" dirty="0"/>
          </a:p>
          <a:p>
            <a:r>
              <a:rPr lang="en-US" baseline="0" dirty="0"/>
              <a:t>Will you have all of these habits?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350018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Etiquette is proper behavior in social situations and</a:t>
            </a:r>
            <a:r>
              <a:rPr lang="en-US" baseline="0" dirty="0"/>
              <a:t> is sometimes called manners.</a:t>
            </a:r>
          </a:p>
          <a:p>
            <a:endParaRPr lang="en-US" baseline="0" dirty="0"/>
          </a:p>
          <a:p>
            <a:r>
              <a:rPr lang="en-US" baseline="0" dirty="0"/>
              <a:t>Business etiquette is proper behavior in business situations. </a:t>
            </a:r>
          </a:p>
          <a:p>
            <a:endParaRPr lang="en-US" baseline="0" dirty="0"/>
          </a:p>
          <a:p>
            <a:r>
              <a:rPr lang="en-US" baseline="0" dirty="0"/>
              <a:t>Many people in management take special courses in etiquette.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84167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none" strike="noStrike" kern="1200" dirty="0">
                <a:solidFill>
                  <a:schemeClr val="tx1"/>
                </a:solidFill>
                <a:effectLst/>
                <a:latin typeface="+mn-lt"/>
                <a:ea typeface="+mn-ea"/>
                <a:cs typeface="+mn-cs"/>
              </a:rPr>
              <a:t>Many teens become more responsible at home and school because of the values that they learn at their jobs. They will likely be more prepared for college, too, where they may have to balance work, school and activities.</a:t>
            </a:r>
            <a:br>
              <a:rPr lang="en-US" sz="1200" u="none" strike="noStrike" kern="1200" dirty="0">
                <a:solidFill>
                  <a:schemeClr val="tx1"/>
                </a:solidFill>
                <a:effectLst/>
                <a:latin typeface="+mn-lt"/>
                <a:ea typeface="+mn-ea"/>
                <a:cs typeface="+mn-cs"/>
              </a:rPr>
            </a:b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Benefits</a:t>
            </a:r>
            <a:r>
              <a:rPr lang="en-US" sz="1200" u="none" strike="noStrike" kern="1200" baseline="0" dirty="0">
                <a:solidFill>
                  <a:schemeClr val="tx1"/>
                </a:solidFill>
                <a:effectLst/>
                <a:latin typeface="+mn-lt"/>
                <a:ea typeface="+mn-ea"/>
                <a:cs typeface="+mn-cs"/>
              </a:rPr>
              <a:t> include:</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Values </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Financial responsibility</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Teamwork</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Work skills</a:t>
            </a:r>
          </a:p>
          <a:p>
            <a:pPr marL="171450" indent="-171450">
              <a:buFont typeface="Arial" panose="020B0604020202020204" pitchFamily="34" charset="0"/>
              <a:buChar char="•"/>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Can you name any other reasons to work?</a:t>
            </a:r>
          </a:p>
          <a:p>
            <a:pPr marL="0" indent="0">
              <a:buFont typeface="Arial" panose="020B0604020202020204" pitchFamily="34" charset="0"/>
              <a:buNone/>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Source:</a:t>
            </a:r>
          </a:p>
          <a:p>
            <a:pPr marL="0" indent="0">
              <a:buFont typeface="Arial" panose="020B0604020202020204" pitchFamily="34" charset="0"/>
              <a:buNone/>
            </a:pPr>
            <a:r>
              <a:rPr lang="en-US" sz="1200" b="1" u="none" strike="noStrike" kern="1200" dirty="0">
                <a:solidFill>
                  <a:schemeClr val="tx1"/>
                </a:solidFill>
                <a:effectLst/>
                <a:latin typeface="+mn-lt"/>
                <a:ea typeface="+mn-ea"/>
                <a:cs typeface="+mn-cs"/>
              </a:rPr>
              <a:t>What Are the Benefits of Teenagers Having Jobs?</a:t>
            </a:r>
            <a:br>
              <a:rPr lang="en-US" sz="1200" b="1"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http://www.ehow.com/about_5103914_benefits-teenagers-having-jobs.html</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20008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jobs available in</a:t>
            </a:r>
            <a:r>
              <a:rPr lang="en-US" baseline="0" dirty="0"/>
              <a:t> Hospitality Services. A few jobs are listed.</a:t>
            </a:r>
          </a:p>
          <a:p>
            <a:endParaRPr lang="en-US" baseline="0" dirty="0"/>
          </a:p>
          <a:p>
            <a:r>
              <a:rPr lang="en-US" baseline="0" dirty="0"/>
              <a:t>Which job would interest you?</a:t>
            </a:r>
            <a:endParaRPr lang="en-US" dirty="0"/>
          </a:p>
          <a:p>
            <a:endParaRPr lang="en-US" dirty="0"/>
          </a:p>
          <a:p>
            <a:r>
              <a:rPr lang="en-US" dirty="0"/>
              <a:t>Sources:</a:t>
            </a:r>
            <a:endParaRPr lang="en-US" baseline="0" dirty="0"/>
          </a:p>
          <a:p>
            <a:r>
              <a:rPr lang="en-US" b="1" dirty="0"/>
              <a:t>Careers</a:t>
            </a:r>
            <a:r>
              <a:rPr lang="en-US" b="1" baseline="0" dirty="0"/>
              <a:t> in Hospitality Services</a:t>
            </a:r>
          </a:p>
          <a:p>
            <a:r>
              <a:rPr lang="en-US" dirty="0">
                <a:effectLst/>
              </a:rPr>
              <a:t>What career do you see in your future? What education do you need for this career? How much money will you make? What skills will you need? In this lesson you will explore the answers to these questions as well as additional information regarding Hospitality Services. Let’s get started!</a:t>
            </a:r>
          </a:p>
          <a:p>
            <a:r>
              <a:rPr lang="en-US" dirty="0"/>
              <a:t>http://cte.sfasu.edu/lesson-plans/careers-in-hospitality-services/</a:t>
            </a:r>
          </a:p>
          <a:p>
            <a:r>
              <a:rPr lang="en-US" b="1" baseline="0" dirty="0"/>
              <a:t>O*Net Online</a:t>
            </a:r>
          </a:p>
          <a:p>
            <a:r>
              <a:rPr lang="en-US" dirty="0"/>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a:t>
            </a:r>
          </a:p>
          <a:p>
            <a:r>
              <a:rPr lang="en-US" dirty="0"/>
              <a:t>http://www.onetonline.org/find/career?c=9&amp;g=Go</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42865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decide on the type of job you want, you can begin looking for one.</a:t>
            </a:r>
          </a:p>
          <a:p>
            <a:endParaRPr lang="en-US" baseline="0" dirty="0"/>
          </a:p>
          <a:p>
            <a:r>
              <a:rPr lang="en-US" baseline="0" dirty="0"/>
              <a:t>Places to search:</a:t>
            </a:r>
          </a:p>
          <a:p>
            <a:pPr marL="171450" indent="-171450">
              <a:buFont typeface="Arial" panose="020B0604020202020204" pitchFamily="34" charset="0"/>
              <a:buChar char="•"/>
            </a:pPr>
            <a:r>
              <a:rPr lang="en-US" b="1" baseline="0" dirty="0"/>
              <a:t>Businesses</a:t>
            </a:r>
            <a:r>
              <a:rPr lang="en-US" baseline="0" dirty="0"/>
              <a:t> – have job applications available to walk in and pick up</a:t>
            </a:r>
          </a:p>
          <a:p>
            <a:pPr marL="171450" indent="-171450">
              <a:buFont typeface="Arial" panose="020B0604020202020204" pitchFamily="34" charset="0"/>
              <a:buChar char="•"/>
            </a:pPr>
            <a:r>
              <a:rPr lang="en-US" b="1" baseline="0" dirty="0"/>
              <a:t>Internet</a:t>
            </a:r>
            <a:r>
              <a:rPr lang="en-US" baseline="0" dirty="0"/>
              <a:t> – many businesses now have their own websites and may include a section for career opportunities</a:t>
            </a:r>
          </a:p>
          <a:p>
            <a:pPr marL="171450" indent="-171450">
              <a:buFont typeface="Arial" panose="020B0604020202020204" pitchFamily="34" charset="0"/>
              <a:buChar char="•"/>
            </a:pPr>
            <a:r>
              <a:rPr lang="en-US" b="1" baseline="0" dirty="0"/>
              <a:t>Networking</a:t>
            </a:r>
            <a:r>
              <a:rPr lang="en-US" baseline="0" dirty="0"/>
              <a:t> – communicating with family and friends may result in a job prospect</a:t>
            </a:r>
          </a:p>
          <a:p>
            <a:pPr marL="171450" indent="-171450">
              <a:buFont typeface="Arial" panose="020B0604020202020204" pitchFamily="34" charset="0"/>
              <a:buChar char="•"/>
            </a:pPr>
            <a:r>
              <a:rPr lang="en-US" b="1" baseline="0" dirty="0"/>
              <a:t>Want ads </a:t>
            </a:r>
            <a:r>
              <a:rPr lang="en-US" baseline="0" dirty="0"/>
              <a:t>– located in the classified section of a newspaper</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90113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a:t>
            </a:r>
            <a:r>
              <a:rPr lang="en-US" baseline="0" dirty="0"/>
              <a:t> résumé, portfolio and interview skills are needed to secure a job.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be learning how to acquire these skills in this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82806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résumé provides a quic</a:t>
            </a:r>
            <a:r>
              <a:rPr lang="en-US" baseline="0" dirty="0"/>
              <a:t>k way for an employer to learn about your qualifications.</a:t>
            </a:r>
          </a:p>
          <a:p>
            <a:endParaRPr lang="en-US" baseline="0" dirty="0"/>
          </a:p>
          <a:p>
            <a:r>
              <a:rPr lang="en-US" baseline="0" dirty="0"/>
              <a:t>Does anyone in this class already have a </a:t>
            </a:r>
            <a:r>
              <a:rPr lang="en-US" dirty="0"/>
              <a:t>résumé?</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30500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Refer</a:t>
            </a:r>
            <a:r>
              <a:rPr lang="en-US" sz="1200" b="0" kern="1200" baseline="0" dirty="0">
                <a:solidFill>
                  <a:schemeClr val="tx1"/>
                </a:solidFill>
                <a:effectLst/>
                <a:latin typeface="+mn-lt"/>
                <a:ea typeface="+mn-ea"/>
                <a:cs typeface="+mn-cs"/>
              </a:rPr>
              <a:t> to handout </a:t>
            </a:r>
            <a:r>
              <a:rPr lang="en-US" sz="1200" b="1" kern="1200" dirty="0">
                <a:solidFill>
                  <a:schemeClr val="tx1"/>
                </a:solidFill>
                <a:effectLst/>
                <a:latin typeface="+mn-lt"/>
                <a:ea typeface="+mn-ea"/>
                <a:cs typeface="+mn-cs"/>
              </a:rPr>
              <a:t>Basic Information for Writing a Résumé</a:t>
            </a:r>
            <a:r>
              <a:rPr lang="en-US" sz="1200" b="0" kern="1200" baseline="0" dirty="0">
                <a:solidFill>
                  <a:schemeClr val="tx1"/>
                </a:solidFill>
                <a:effectLst/>
                <a:latin typeface="+mn-lt"/>
                <a:ea typeface="+mn-ea"/>
                <a:cs typeface="+mn-cs"/>
              </a:rPr>
              <a:t> (see All Lesson Attachments tab) for reference.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Heading</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Includes your formal name (not nickname) and personal information such as address, phone number and email address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Objective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 one sentence explanation of the type of job you are seeking.  It should be fairly specific.  If you are uncertain about specific positions available, note your areas of interest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Education</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Schools attended. </a:t>
            </a:r>
            <a:r>
              <a:rPr lang="en-US" sz="1200" kern="1200" dirty="0">
                <a:solidFill>
                  <a:schemeClr val="tx1"/>
                </a:solidFill>
                <a:effectLst/>
                <a:latin typeface="+mn-lt"/>
                <a:ea typeface="+mn-ea"/>
                <a:cs typeface="+mn-cs"/>
              </a:rPr>
              <a:t>Be sure to specify dates of attendance. You may also list classes that might contribute to your employability</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Experience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 previous employers, dates of employment and your job title.  Be sure to include duties performed and responsibilities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Activities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List any special activities, clubs, organization or service learning you have participated in. Include dates of participation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Honors</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nclude awards</a:t>
            </a:r>
            <a:r>
              <a:rPr lang="en-US" sz="1200" kern="1200" baseline="0" dirty="0">
                <a:solidFill>
                  <a:schemeClr val="tx1"/>
                </a:solidFill>
                <a:effectLst/>
                <a:latin typeface="+mn-lt"/>
                <a:ea typeface="+mn-ea"/>
                <a:cs typeface="+mn-cs"/>
              </a:rPr>
              <a:t>, certifications and achievements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References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Make sure to ask permission before you include anyone as a reference. Two or three references are usually sufficient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Click on hyperlink</a:t>
            </a:r>
            <a:r>
              <a:rPr lang="en-US" sz="1200" kern="1200" baseline="0" dirty="0">
                <a:solidFill>
                  <a:schemeClr val="tx1"/>
                </a:solidFill>
                <a:effectLst/>
                <a:latin typeface="+mn-lt"/>
                <a:ea typeface="+mn-ea"/>
                <a:cs typeface="+mn-cs"/>
              </a:rPr>
              <a:t> to view video:</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How to Write an Error-Free Résumé</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Your résumé is often your first impression on a potential employer. With some careful planning you can make sure it’s a good one.</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http://www.howcast.com/videos/307328-How-to-Write-an-ErrorFree-Resume#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9482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a:t>
            </a:r>
            <a:r>
              <a:rPr lang="en-US" b="0" baseline="0" dirty="0"/>
              <a:t> cover letter introduces you, highlights your strengths and asks for an interview.</a:t>
            </a:r>
            <a:endParaRPr lang="en-US" b="0" dirty="0"/>
          </a:p>
          <a:p>
            <a:endParaRPr lang="en-US" b="0" dirty="0"/>
          </a:p>
          <a:p>
            <a:r>
              <a:rPr lang="en-US" b="0" dirty="0"/>
              <a:t>Click on hyperlink</a:t>
            </a:r>
            <a:r>
              <a:rPr lang="en-US" b="0" baseline="0" dirty="0"/>
              <a:t> to view video:</a:t>
            </a:r>
            <a:endParaRPr lang="en-US" b="0" dirty="0"/>
          </a:p>
          <a:p>
            <a:r>
              <a:rPr lang="en-US" sz="1200" b="1" i="0" kern="1200" dirty="0">
                <a:solidFill>
                  <a:schemeClr val="tx1"/>
                </a:solidFill>
                <a:effectLst/>
                <a:latin typeface="+mn-lt"/>
                <a:ea typeface="+mn-ea"/>
                <a:cs typeface="+mn-cs"/>
              </a:rPr>
              <a:t>How to Avoid Writing an Awful Cover Letter</a:t>
            </a:r>
          </a:p>
          <a:p>
            <a:r>
              <a:rPr lang="en-US" sz="1200" b="0" i="0" kern="1200" dirty="0">
                <a:solidFill>
                  <a:schemeClr val="tx1"/>
                </a:solidFill>
                <a:effectLst/>
                <a:latin typeface="+mn-lt"/>
                <a:ea typeface="+mn-ea"/>
                <a:cs typeface="+mn-cs"/>
              </a:rPr>
              <a:t>Your cover letter is the first contact that a potential employer has with you. To make a great impression, there are several cover letter mistakes that you should avoid if you'd like to hear the words "you're hired."</a:t>
            </a:r>
          </a:p>
          <a:p>
            <a:r>
              <a:rPr lang="en-US" b="0" dirty="0"/>
              <a:t>http://www.howcast.com/videos/432521-How-to-Avoid-Writing-an-Awful-Cover-Letter#</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944035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youtube.com/watch?v=NKBlWanXzG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hyperlink" Target="http://www.howcast.com/videos/432521-How-to-Avoid-Writing-an-Awful-Cover-Letter"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onetonline.org/find/career?c=9&amp;g=Go" TargetMode="External"/><Relationship Id="rId2" Type="http://schemas.openxmlformats.org/officeDocument/2006/relationships/hyperlink" Target="http://cte.sfasu.edu/lesson-plans/careers-in-hospitality-services/" TargetMode="External"/><Relationship Id="rId1" Type="http://schemas.openxmlformats.org/officeDocument/2006/relationships/slideLayout" Target="../slideLayouts/slideLayout3.xml"/><Relationship Id="rId6" Type="http://schemas.openxmlformats.org/officeDocument/2006/relationships/hyperlink" Target="http://youtu.be/NKBlWanXzGE" TargetMode="External"/><Relationship Id="rId5" Type="http://schemas.openxmlformats.org/officeDocument/2006/relationships/hyperlink" Target="http://www.ehow.com/about_5103914_benefits-teenagers-having-jobs.html" TargetMode="External"/><Relationship Id="rId4" Type="http://schemas.openxmlformats.org/officeDocument/2006/relationships/hyperlink" Target="http://www.emilypost.com/getting-the-job/the-interview/212-seven-no-brainers-for-job-intervi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howcast.com/videos/307328-How-to-Write-an-ErrorFree-Resu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howcast.com/videos/432521-How-to-Avoid-Writing-an-Awful-Cover-Le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Get That Job! Résumés, Portfolios and Interview Skills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4492-BAB7-4711-80EF-113B43A03ED6}"/>
              </a:ext>
            </a:extLst>
          </p:cNvPr>
          <p:cNvSpPr>
            <a:spLocks noGrp="1"/>
          </p:cNvSpPr>
          <p:nvPr>
            <p:ph type="title"/>
          </p:nvPr>
        </p:nvSpPr>
        <p:spPr/>
        <p:txBody>
          <a:bodyPr/>
          <a:lstStyle/>
          <a:p>
            <a:r>
              <a:rPr lang="en-US" dirty="0"/>
              <a:t>Portfolio</a:t>
            </a:r>
          </a:p>
        </p:txBody>
      </p:sp>
      <p:sp>
        <p:nvSpPr>
          <p:cNvPr id="3" name="Content Placeholder 2">
            <a:extLst>
              <a:ext uri="{FF2B5EF4-FFF2-40B4-BE49-F238E27FC236}">
                <a16:creationId xmlns:a16="http://schemas.microsoft.com/office/drawing/2014/main" id="{579665CC-D63E-44CD-B804-54573EBB2552}"/>
              </a:ext>
            </a:extLst>
          </p:cNvPr>
          <p:cNvSpPr>
            <a:spLocks noGrp="1"/>
          </p:cNvSpPr>
          <p:nvPr>
            <p:ph sz="half" idx="1"/>
          </p:nvPr>
        </p:nvSpPr>
        <p:spPr>
          <a:xfrm>
            <a:off x="740664" y="1420420"/>
            <a:ext cx="11055750" cy="531043"/>
          </a:xfrm>
        </p:spPr>
        <p:txBody>
          <a:bodyPr/>
          <a:lstStyle/>
          <a:p>
            <a:r>
              <a:rPr lang="en-US" dirty="0"/>
              <a:t>A collection of work samples that support job qualifications</a:t>
            </a:r>
          </a:p>
          <a:p>
            <a:endParaRPr lang="en-US" dirty="0"/>
          </a:p>
        </p:txBody>
      </p:sp>
      <p:pic>
        <p:nvPicPr>
          <p:cNvPr id="4" name="Picture Placeholder 4">
            <a:extLst>
              <a:ext uri="{FF2B5EF4-FFF2-40B4-BE49-F238E27FC236}">
                <a16:creationId xmlns:a16="http://schemas.microsoft.com/office/drawing/2014/main" id="{03990353-B322-4317-8365-8C663E72B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256" y="1685941"/>
            <a:ext cx="4454267" cy="4454267"/>
          </a:xfrm>
          <a:prstGeom prst="round1Rect">
            <a:avLst>
              <a:gd name="adj" fmla="val 5636"/>
            </a:avLst>
          </a:prstGeom>
        </p:spPr>
      </p:pic>
    </p:spTree>
    <p:extLst>
      <p:ext uri="{BB962C8B-B14F-4D97-AF65-F5344CB8AC3E}">
        <p14:creationId xmlns:p14="http://schemas.microsoft.com/office/powerpoint/2010/main" val="214950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F192-6992-4728-97DB-64A15088AC3F}"/>
              </a:ext>
            </a:extLst>
          </p:cNvPr>
          <p:cNvSpPr>
            <a:spLocks noGrp="1"/>
          </p:cNvSpPr>
          <p:nvPr>
            <p:ph type="title"/>
          </p:nvPr>
        </p:nvSpPr>
        <p:spPr/>
        <p:txBody>
          <a:bodyPr/>
          <a:lstStyle/>
          <a:p>
            <a:r>
              <a:rPr lang="en-US" dirty="0"/>
              <a:t>Portfolio Components </a:t>
            </a:r>
          </a:p>
        </p:txBody>
      </p:sp>
      <p:sp>
        <p:nvSpPr>
          <p:cNvPr id="3" name="Content Placeholder 2">
            <a:extLst>
              <a:ext uri="{FF2B5EF4-FFF2-40B4-BE49-F238E27FC236}">
                <a16:creationId xmlns:a16="http://schemas.microsoft.com/office/drawing/2014/main" id="{551FD6B1-580F-4CA0-92D0-AC6C14F53FD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Transcripts</a:t>
            </a:r>
          </a:p>
          <a:p>
            <a:pPr marL="457200" indent="-457200">
              <a:buClr>
                <a:schemeClr val="accent1"/>
              </a:buClr>
              <a:buFont typeface="Wingdings" panose="05000000000000000000" pitchFamily="2" charset="2"/>
              <a:buChar char="Ø"/>
            </a:pPr>
            <a:r>
              <a:rPr lang="en-US" sz="2800" dirty="0"/>
              <a:t>Work samples</a:t>
            </a:r>
          </a:p>
          <a:p>
            <a:pPr marL="457200" indent="-457200">
              <a:buClr>
                <a:schemeClr val="accent1"/>
              </a:buClr>
              <a:buFont typeface="Wingdings" panose="05000000000000000000" pitchFamily="2" charset="2"/>
              <a:buChar char="Ø"/>
            </a:pPr>
            <a:r>
              <a:rPr lang="en-US" sz="2800" dirty="0"/>
              <a:t>Service learning/Volunteer log</a:t>
            </a:r>
          </a:p>
          <a:p>
            <a:pPr marL="457200" indent="-457200">
              <a:buClr>
                <a:schemeClr val="accent1"/>
              </a:buClr>
              <a:buFont typeface="Wingdings" panose="05000000000000000000" pitchFamily="2" charset="2"/>
              <a:buChar char="Ø"/>
            </a:pPr>
            <a:r>
              <a:rPr lang="en-US" sz="2800" dirty="0"/>
              <a:t>Employment evaluations</a:t>
            </a:r>
          </a:p>
          <a:p>
            <a:pPr marL="457200" indent="-457200">
              <a:buClr>
                <a:schemeClr val="accent1"/>
              </a:buClr>
              <a:buFont typeface="Wingdings" panose="05000000000000000000" pitchFamily="2" charset="2"/>
              <a:buChar char="Ø"/>
            </a:pPr>
            <a:r>
              <a:rPr lang="en-US" sz="2800" dirty="0"/>
              <a:t>Letters of recommendations</a:t>
            </a:r>
          </a:p>
          <a:p>
            <a:endParaRPr lang="en-US" dirty="0"/>
          </a:p>
        </p:txBody>
      </p:sp>
      <p:sp>
        <p:nvSpPr>
          <p:cNvPr id="4" name="Content Placeholder 3">
            <a:extLst>
              <a:ext uri="{FF2B5EF4-FFF2-40B4-BE49-F238E27FC236}">
                <a16:creationId xmlns:a16="http://schemas.microsoft.com/office/drawing/2014/main" id="{447CC1FE-26B7-478B-8A81-A1FC6EC957AE}"/>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Cover letter</a:t>
            </a:r>
          </a:p>
          <a:p>
            <a:pPr marL="457200" indent="-457200">
              <a:buClr>
                <a:schemeClr val="accent1"/>
              </a:buClr>
              <a:buFont typeface="Wingdings" panose="05000000000000000000" pitchFamily="2" charset="2"/>
              <a:buChar char="Ø"/>
            </a:pPr>
            <a:r>
              <a:rPr lang="en-US" sz="2800" dirty="0"/>
              <a:t>Table of contents</a:t>
            </a:r>
          </a:p>
          <a:p>
            <a:pPr marL="457200" indent="-457200">
              <a:buClr>
                <a:schemeClr val="accent1"/>
              </a:buClr>
              <a:buFont typeface="Wingdings" panose="05000000000000000000" pitchFamily="2" charset="2"/>
              <a:buChar char="Ø"/>
            </a:pPr>
            <a:r>
              <a:rPr lang="en-US" sz="2800" dirty="0"/>
              <a:t>Résumé</a:t>
            </a:r>
          </a:p>
          <a:p>
            <a:pPr marL="457200" indent="-457200">
              <a:buClr>
                <a:schemeClr val="accent1"/>
              </a:buClr>
              <a:buFont typeface="Wingdings" panose="05000000000000000000" pitchFamily="2" charset="2"/>
              <a:buChar char="Ø"/>
            </a:pPr>
            <a:r>
              <a:rPr lang="en-US" sz="2800" dirty="0"/>
              <a:t>Employability skills</a:t>
            </a:r>
          </a:p>
          <a:p>
            <a:pPr marL="457200" indent="-457200">
              <a:buClr>
                <a:schemeClr val="accent1"/>
              </a:buClr>
              <a:buFont typeface="Wingdings" panose="05000000000000000000" pitchFamily="2" charset="2"/>
              <a:buChar char="Ø"/>
            </a:pPr>
            <a:r>
              <a:rPr lang="en-US" sz="2800" dirty="0"/>
              <a:t>Licenses and/or certificates</a:t>
            </a:r>
          </a:p>
          <a:p>
            <a:pPr marL="457200" indent="-457200">
              <a:buClr>
                <a:schemeClr val="accent1"/>
              </a:buClr>
              <a:buFont typeface="Wingdings" panose="05000000000000000000" pitchFamily="2" charset="2"/>
              <a:buChar char="Ø"/>
            </a:pPr>
            <a:r>
              <a:rPr lang="en-US" sz="2800" dirty="0"/>
              <a:t>Awards</a:t>
            </a:r>
          </a:p>
          <a:p>
            <a:pPr marL="457200" indent="-457200">
              <a:buClr>
                <a:schemeClr val="accent1"/>
              </a:buClr>
              <a:buFont typeface="Wingdings" panose="05000000000000000000" pitchFamily="2" charset="2"/>
              <a:buChar char="Ø"/>
            </a:pPr>
            <a:r>
              <a:rPr lang="en-US" sz="2800" dirty="0"/>
              <a:t>Goals and plans for the future</a:t>
            </a:r>
          </a:p>
          <a:p>
            <a:endParaRPr lang="en-US" dirty="0"/>
          </a:p>
        </p:txBody>
      </p:sp>
    </p:spTree>
    <p:extLst>
      <p:ext uri="{BB962C8B-B14F-4D97-AF65-F5344CB8AC3E}">
        <p14:creationId xmlns:p14="http://schemas.microsoft.com/office/powerpoint/2010/main" val="282453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1803-CD5C-4A3B-A813-85312F3F44FD}"/>
              </a:ext>
            </a:extLst>
          </p:cNvPr>
          <p:cNvSpPr>
            <a:spLocks noGrp="1"/>
          </p:cNvSpPr>
          <p:nvPr>
            <p:ph type="title"/>
          </p:nvPr>
        </p:nvSpPr>
        <p:spPr/>
        <p:txBody>
          <a:bodyPr/>
          <a:lstStyle/>
          <a:p>
            <a:r>
              <a:rPr lang="en-US" dirty="0"/>
              <a:t>Interview Skills</a:t>
            </a:r>
          </a:p>
        </p:txBody>
      </p:sp>
      <p:sp>
        <p:nvSpPr>
          <p:cNvPr id="3" name="Content Placeholder 2">
            <a:extLst>
              <a:ext uri="{FF2B5EF4-FFF2-40B4-BE49-F238E27FC236}">
                <a16:creationId xmlns:a16="http://schemas.microsoft.com/office/drawing/2014/main" id="{8734AEAF-D19A-4785-80F6-42A1FC6E0C2A}"/>
              </a:ext>
            </a:extLst>
          </p:cNvPr>
          <p:cNvSpPr>
            <a:spLocks noGrp="1"/>
          </p:cNvSpPr>
          <p:nvPr>
            <p:ph sz="half" idx="1"/>
          </p:nvPr>
        </p:nvSpPr>
        <p:spPr/>
        <p:txBody>
          <a:bodyPr/>
          <a:lstStyle/>
          <a:p>
            <a:r>
              <a:rPr lang="en-US" dirty="0"/>
              <a:t>How to talk to people in an interview situation, answering questions correctly and knowing the right questions to ask</a:t>
            </a:r>
          </a:p>
          <a:p>
            <a:endParaRPr lang="en-US" dirty="0"/>
          </a:p>
        </p:txBody>
      </p:sp>
      <p:pic>
        <p:nvPicPr>
          <p:cNvPr id="4" name="Picture 3">
            <a:extLst>
              <a:ext uri="{FF2B5EF4-FFF2-40B4-BE49-F238E27FC236}">
                <a16:creationId xmlns:a16="http://schemas.microsoft.com/office/drawing/2014/main" id="{DA8C49C2-12F5-4BCC-80AE-A20AEFE0C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5077" y="2303835"/>
            <a:ext cx="4046923" cy="4146956"/>
          </a:xfrm>
          <a:prstGeom prst="rect">
            <a:avLst/>
          </a:prstGeom>
        </p:spPr>
      </p:pic>
    </p:spTree>
    <p:extLst>
      <p:ext uri="{BB962C8B-B14F-4D97-AF65-F5344CB8AC3E}">
        <p14:creationId xmlns:p14="http://schemas.microsoft.com/office/powerpoint/2010/main" val="112465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E827-EABA-4E55-8EB4-639623D515AA}"/>
              </a:ext>
            </a:extLst>
          </p:cNvPr>
          <p:cNvSpPr>
            <a:spLocks noGrp="1"/>
          </p:cNvSpPr>
          <p:nvPr>
            <p:ph type="title"/>
          </p:nvPr>
        </p:nvSpPr>
        <p:spPr/>
        <p:txBody>
          <a:bodyPr/>
          <a:lstStyle/>
          <a:p>
            <a:r>
              <a:rPr lang="en-US" dirty="0"/>
              <a:t>Interview</a:t>
            </a:r>
          </a:p>
        </p:txBody>
      </p:sp>
      <p:sp>
        <p:nvSpPr>
          <p:cNvPr id="3" name="Content Placeholder 2">
            <a:extLst>
              <a:ext uri="{FF2B5EF4-FFF2-40B4-BE49-F238E27FC236}">
                <a16:creationId xmlns:a16="http://schemas.microsoft.com/office/drawing/2014/main" id="{08E765D5-64FB-4071-8E84-23D5129E49DD}"/>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The employer will:</a:t>
            </a:r>
          </a:p>
          <a:p>
            <a:pPr lvl="2">
              <a:buFont typeface="Wingdings" panose="05000000000000000000" pitchFamily="2" charset="2"/>
              <a:buChar char="Ø"/>
            </a:pPr>
            <a:r>
              <a:rPr lang="en-US" sz="2600" dirty="0"/>
              <a:t>Become familiar with you</a:t>
            </a:r>
          </a:p>
          <a:p>
            <a:pPr lvl="2">
              <a:buFont typeface="Wingdings" panose="05000000000000000000" pitchFamily="2" charset="2"/>
              <a:buChar char="Ø"/>
            </a:pPr>
            <a:r>
              <a:rPr lang="en-US" sz="2600" dirty="0"/>
              <a:t>Evaluate your skills</a:t>
            </a:r>
          </a:p>
          <a:p>
            <a:pPr lvl="2">
              <a:buFont typeface="Wingdings" panose="05000000000000000000" pitchFamily="2" charset="2"/>
              <a:buChar char="Ø"/>
            </a:pPr>
            <a:r>
              <a:rPr lang="en-US" sz="2600" dirty="0"/>
              <a:t>Find out if you will work well with other employees</a:t>
            </a:r>
          </a:p>
          <a:p>
            <a:endParaRPr lang="en-US" dirty="0"/>
          </a:p>
        </p:txBody>
      </p:sp>
      <p:sp>
        <p:nvSpPr>
          <p:cNvPr id="4" name="Content Placeholder 3">
            <a:extLst>
              <a:ext uri="{FF2B5EF4-FFF2-40B4-BE49-F238E27FC236}">
                <a16:creationId xmlns:a16="http://schemas.microsoft.com/office/drawing/2014/main" id="{C34E5699-9B72-420A-AD6F-3264E2431684}"/>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A formal meeting between two or more people</a:t>
            </a:r>
          </a:p>
          <a:p>
            <a:pPr marL="457200" indent="-457200">
              <a:buClr>
                <a:schemeClr val="accent1"/>
              </a:buClr>
              <a:buFont typeface="Wingdings" panose="05000000000000000000" pitchFamily="2" charset="2"/>
              <a:buChar char="Ø"/>
            </a:pPr>
            <a:r>
              <a:rPr lang="en-US" sz="2800" dirty="0"/>
              <a:t>An opportunity to:</a:t>
            </a:r>
          </a:p>
          <a:p>
            <a:pPr lvl="2">
              <a:buFont typeface="Wingdings" panose="05000000000000000000" pitchFamily="2" charset="2"/>
              <a:buChar char="Ø"/>
            </a:pPr>
            <a:r>
              <a:rPr lang="en-US" sz="2600" dirty="0"/>
              <a:t>Impress the employer</a:t>
            </a:r>
          </a:p>
          <a:p>
            <a:pPr lvl="2">
              <a:buFont typeface="Wingdings" panose="05000000000000000000" pitchFamily="2" charset="2"/>
              <a:buChar char="Ø"/>
            </a:pPr>
            <a:r>
              <a:rPr lang="en-US" sz="2600" dirty="0"/>
              <a:t>Learn more about the job</a:t>
            </a:r>
          </a:p>
          <a:p>
            <a:pPr lvl="2">
              <a:buFont typeface="Wingdings" panose="05000000000000000000" pitchFamily="2" charset="2"/>
              <a:buChar char="Ø"/>
            </a:pPr>
            <a:r>
              <a:rPr lang="en-US" sz="2600" dirty="0"/>
              <a:t>Decide if the job is right for you</a:t>
            </a:r>
          </a:p>
          <a:p>
            <a:endParaRPr lang="en-US" dirty="0"/>
          </a:p>
        </p:txBody>
      </p:sp>
    </p:spTree>
    <p:extLst>
      <p:ext uri="{BB962C8B-B14F-4D97-AF65-F5344CB8AC3E}">
        <p14:creationId xmlns:p14="http://schemas.microsoft.com/office/powerpoint/2010/main" val="246123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37ED0-3D8D-47CA-BB62-9FF3C6391E99}"/>
              </a:ext>
            </a:extLst>
          </p:cNvPr>
          <p:cNvSpPr>
            <a:spLocks noGrp="1"/>
          </p:cNvSpPr>
          <p:nvPr>
            <p:ph type="title"/>
          </p:nvPr>
        </p:nvSpPr>
        <p:spPr/>
        <p:txBody>
          <a:bodyPr/>
          <a:lstStyle/>
          <a:p>
            <a:r>
              <a:rPr lang="en-US" dirty="0"/>
              <a:t>Seven No-Brainers for Job Interviews – Anna Post</a:t>
            </a:r>
          </a:p>
        </p:txBody>
      </p:sp>
      <p:sp>
        <p:nvSpPr>
          <p:cNvPr id="3" name="Content Placeholder 2">
            <a:extLst>
              <a:ext uri="{FF2B5EF4-FFF2-40B4-BE49-F238E27FC236}">
                <a16:creationId xmlns:a16="http://schemas.microsoft.com/office/drawing/2014/main" id="{6C04C805-8D4B-45BC-86FB-FE7E5923E420}"/>
              </a:ext>
            </a:extLst>
          </p:cNvPr>
          <p:cNvSpPr>
            <a:spLocks noGrp="1"/>
          </p:cNvSpPr>
          <p:nvPr>
            <p:ph sz="half" idx="1"/>
          </p:nvPr>
        </p:nvSpPr>
        <p:spPr/>
        <p:txBody>
          <a:bodyPr/>
          <a:lstStyle/>
          <a:p>
            <a:pPr marL="68580"/>
            <a:r>
              <a:rPr lang="en-US" sz="2800" dirty="0"/>
              <a:t>1. Be prepared</a:t>
            </a:r>
          </a:p>
          <a:p>
            <a:pPr marL="68580"/>
            <a:r>
              <a:rPr lang="en-US" sz="2800" dirty="0"/>
              <a:t>2. Be early</a:t>
            </a:r>
          </a:p>
          <a:p>
            <a:r>
              <a:rPr lang="en-US" sz="2800" dirty="0"/>
              <a:t>3. Dress appropriately</a:t>
            </a:r>
          </a:p>
          <a:p>
            <a:r>
              <a:rPr lang="en-US" sz="2800" dirty="0"/>
              <a:t>4. Speak clearly and make eye contact</a:t>
            </a:r>
          </a:p>
          <a:p>
            <a:r>
              <a:rPr lang="en-US" sz="2800" dirty="0"/>
              <a:t>5. Address the interviewer by name</a:t>
            </a:r>
          </a:p>
          <a:p>
            <a:r>
              <a:rPr lang="en-US" sz="2800" dirty="0"/>
              <a:t>6. Shake hands twice</a:t>
            </a:r>
          </a:p>
          <a:p>
            <a:r>
              <a:rPr lang="en-US" sz="2800" dirty="0"/>
              <a:t>7. Thank them twice</a:t>
            </a:r>
          </a:p>
          <a:p>
            <a:endParaRPr lang="en-US" dirty="0"/>
          </a:p>
        </p:txBody>
      </p:sp>
      <p:pic>
        <p:nvPicPr>
          <p:cNvPr id="4" name="Picture 3">
            <a:extLst>
              <a:ext uri="{FF2B5EF4-FFF2-40B4-BE49-F238E27FC236}">
                <a16:creationId xmlns:a16="http://schemas.microsoft.com/office/drawing/2014/main" id="{52E0AD34-F3BE-44EE-9CD3-96DED0340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343" y="1283509"/>
            <a:ext cx="4001492" cy="2923990"/>
          </a:xfrm>
          <a:prstGeom prst="rect">
            <a:avLst/>
          </a:prstGeom>
        </p:spPr>
      </p:pic>
      <p:sp>
        <p:nvSpPr>
          <p:cNvPr id="5" name="Rectangle 4">
            <a:extLst>
              <a:ext uri="{FF2B5EF4-FFF2-40B4-BE49-F238E27FC236}">
                <a16:creationId xmlns:a16="http://schemas.microsoft.com/office/drawing/2014/main" id="{DC4D0E2F-1086-46E2-B7B1-119A14059E8A}"/>
              </a:ext>
            </a:extLst>
          </p:cNvPr>
          <p:cNvSpPr/>
          <p:nvPr/>
        </p:nvSpPr>
        <p:spPr>
          <a:xfrm>
            <a:off x="5962089" y="3883470"/>
            <a:ext cx="6096000" cy="1200329"/>
          </a:xfrm>
          <a:prstGeom prst="rect">
            <a:avLst/>
          </a:prstGeom>
        </p:spPr>
        <p:txBody>
          <a:bodyPr>
            <a:spAutoFit/>
          </a:bodyPr>
          <a:lstStyle/>
          <a:p>
            <a:pPr marL="45720" indent="0">
              <a:buNone/>
            </a:pPr>
            <a:endParaRPr lang="en-US" dirty="0">
              <a:hlinkClick r:id="rId4"/>
            </a:endParaRPr>
          </a:p>
          <a:p>
            <a:pPr marL="45720" indent="0" algn="ctr">
              <a:buNone/>
            </a:pPr>
            <a:endParaRPr lang="en-US" dirty="0">
              <a:hlinkClick r:id="rId4"/>
            </a:endParaRPr>
          </a:p>
          <a:p>
            <a:pPr marL="45720" indent="0" algn="ctr">
              <a:buNone/>
            </a:pPr>
            <a:r>
              <a:rPr lang="en-US" b="1" dirty="0">
                <a:hlinkClick r:id="rId4"/>
              </a:rPr>
              <a:t>TED-Ed Talk: Put those smartphones away: Great tips for making your job interview count - Anna Post</a:t>
            </a:r>
            <a:endParaRPr lang="en-US" b="1" dirty="0"/>
          </a:p>
        </p:txBody>
      </p:sp>
      <p:sp>
        <p:nvSpPr>
          <p:cNvPr id="6" name="TextBox 5">
            <a:extLst>
              <a:ext uri="{FF2B5EF4-FFF2-40B4-BE49-F238E27FC236}">
                <a16:creationId xmlns:a16="http://schemas.microsoft.com/office/drawing/2014/main" id="{FB9162A5-2FDC-4FB8-B220-952601E43586}"/>
              </a:ext>
            </a:extLst>
          </p:cNvPr>
          <p:cNvSpPr txBox="1"/>
          <p:nvPr/>
        </p:nvSpPr>
        <p:spPr>
          <a:xfrm>
            <a:off x="8316275" y="5083799"/>
            <a:ext cx="1518364" cy="369332"/>
          </a:xfrm>
          <a:prstGeom prst="rect">
            <a:avLst/>
          </a:prstGeom>
          <a:noFill/>
          <a:ln>
            <a:noFill/>
          </a:ln>
        </p:spPr>
        <p:txBody>
          <a:bodyPr wrap="none" rtlCol="0" anchor="ctr" anchorCtr="1">
            <a:spAutoFit/>
          </a:bodyPr>
          <a:lstStyle/>
          <a:p>
            <a:r>
              <a:rPr lang="en-US" dirty="0"/>
              <a:t>(click on link)</a:t>
            </a:r>
          </a:p>
        </p:txBody>
      </p:sp>
    </p:spTree>
    <p:extLst>
      <p:ext uri="{BB962C8B-B14F-4D97-AF65-F5344CB8AC3E}">
        <p14:creationId xmlns:p14="http://schemas.microsoft.com/office/powerpoint/2010/main" val="384859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DC5F0-D86D-4364-83D4-5C482BE4D3AE}"/>
              </a:ext>
            </a:extLst>
          </p:cNvPr>
          <p:cNvSpPr>
            <a:spLocks noGrp="1"/>
          </p:cNvSpPr>
          <p:nvPr>
            <p:ph type="title"/>
          </p:nvPr>
        </p:nvSpPr>
        <p:spPr/>
        <p:txBody>
          <a:bodyPr/>
          <a:lstStyle/>
          <a:p>
            <a:r>
              <a:rPr lang="en-US" dirty="0"/>
              <a:t>Self-Responsibility and Self-Management </a:t>
            </a:r>
          </a:p>
        </p:txBody>
      </p:sp>
      <p:sp>
        <p:nvSpPr>
          <p:cNvPr id="3" name="Text Placeholder 2">
            <a:extLst>
              <a:ext uri="{FF2B5EF4-FFF2-40B4-BE49-F238E27FC236}">
                <a16:creationId xmlns:a16="http://schemas.microsoft.com/office/drawing/2014/main" id="{E3B608D8-2D7B-4B97-A0E8-A644493F6EEC}"/>
              </a:ext>
            </a:extLst>
          </p:cNvPr>
          <p:cNvSpPr>
            <a:spLocks noGrp="1"/>
          </p:cNvSpPr>
          <p:nvPr>
            <p:ph type="body" sz="quarter" idx="10"/>
          </p:nvPr>
        </p:nvSpPr>
        <p:spPr/>
        <p:txBody>
          <a:bodyPr/>
          <a:lstStyle/>
          <a:p>
            <a:r>
              <a:rPr lang="en-US" dirty="0"/>
              <a:t>Positive Attitude</a:t>
            </a:r>
          </a:p>
        </p:txBody>
      </p:sp>
      <p:sp>
        <p:nvSpPr>
          <p:cNvPr id="4" name="Text Placeholder 3">
            <a:extLst>
              <a:ext uri="{FF2B5EF4-FFF2-40B4-BE49-F238E27FC236}">
                <a16:creationId xmlns:a16="http://schemas.microsoft.com/office/drawing/2014/main" id="{BBCA8B71-67C1-47EF-A524-009BDBAD340D}"/>
              </a:ext>
            </a:extLst>
          </p:cNvPr>
          <p:cNvSpPr>
            <a:spLocks noGrp="1"/>
          </p:cNvSpPr>
          <p:nvPr>
            <p:ph type="body" sz="quarter" idx="11"/>
          </p:nvPr>
        </p:nvSpPr>
        <p:spPr/>
        <p:txBody>
          <a:bodyPr/>
          <a:lstStyle/>
          <a:p>
            <a:r>
              <a:rPr lang="en-US" dirty="0"/>
              <a:t>Good Work Habits</a:t>
            </a:r>
          </a:p>
        </p:txBody>
      </p:sp>
      <p:sp>
        <p:nvSpPr>
          <p:cNvPr id="5" name="Text Placeholder 4">
            <a:extLst>
              <a:ext uri="{FF2B5EF4-FFF2-40B4-BE49-F238E27FC236}">
                <a16:creationId xmlns:a16="http://schemas.microsoft.com/office/drawing/2014/main" id="{AAD2DFF2-12B2-4D33-B3FF-20D141FBE4B8}"/>
              </a:ext>
            </a:extLst>
          </p:cNvPr>
          <p:cNvSpPr>
            <a:spLocks noGrp="1"/>
          </p:cNvSpPr>
          <p:nvPr>
            <p:ph type="body" sz="quarter" idx="12"/>
          </p:nvPr>
        </p:nvSpPr>
        <p:spPr/>
        <p:txBody>
          <a:bodyPr/>
          <a:lstStyle/>
          <a:p>
            <a:r>
              <a:rPr lang="en-US" dirty="0"/>
              <a:t>Business Etiquette</a:t>
            </a:r>
          </a:p>
        </p:txBody>
      </p:sp>
    </p:spTree>
    <p:extLst>
      <p:ext uri="{BB962C8B-B14F-4D97-AF65-F5344CB8AC3E}">
        <p14:creationId xmlns:p14="http://schemas.microsoft.com/office/powerpoint/2010/main" val="137955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E8D8-0854-417A-BC47-71F72C1ABD63}"/>
              </a:ext>
            </a:extLst>
          </p:cNvPr>
          <p:cNvSpPr>
            <a:spLocks noGrp="1"/>
          </p:cNvSpPr>
          <p:nvPr>
            <p:ph type="title"/>
          </p:nvPr>
        </p:nvSpPr>
        <p:spPr/>
        <p:txBody>
          <a:bodyPr/>
          <a:lstStyle/>
          <a:p>
            <a:r>
              <a:rPr lang="en-US" dirty="0"/>
              <a:t>Positive Attitudes</a:t>
            </a:r>
          </a:p>
        </p:txBody>
      </p:sp>
      <p:sp>
        <p:nvSpPr>
          <p:cNvPr id="3" name="Content Placeholder 2">
            <a:extLst>
              <a:ext uri="{FF2B5EF4-FFF2-40B4-BE49-F238E27FC236}">
                <a16:creationId xmlns:a16="http://schemas.microsoft.com/office/drawing/2014/main" id="{8FED1382-6225-44A1-9405-3261A56A45B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Friendliness</a:t>
            </a:r>
          </a:p>
          <a:p>
            <a:pPr marL="457200" indent="-457200">
              <a:buClr>
                <a:schemeClr val="accent1"/>
              </a:buClr>
              <a:buFont typeface="Wingdings" panose="05000000000000000000" pitchFamily="2" charset="2"/>
              <a:buChar char="Ø"/>
            </a:pPr>
            <a:r>
              <a:rPr lang="en-US" sz="2800" dirty="0"/>
              <a:t>Self-motivation</a:t>
            </a:r>
          </a:p>
          <a:p>
            <a:pPr marL="457200" indent="-457200">
              <a:buClr>
                <a:schemeClr val="accent1"/>
              </a:buClr>
              <a:buFont typeface="Wingdings" panose="05000000000000000000" pitchFamily="2" charset="2"/>
              <a:buChar char="Ø"/>
            </a:pPr>
            <a:r>
              <a:rPr lang="en-US" sz="2800" dirty="0"/>
              <a:t>Teamwork</a:t>
            </a:r>
          </a:p>
          <a:p>
            <a:pPr marL="457200" indent="-457200">
              <a:buClr>
                <a:schemeClr val="accent1"/>
              </a:buClr>
              <a:buFont typeface="Wingdings" panose="05000000000000000000" pitchFamily="2" charset="2"/>
              <a:buChar char="Ø"/>
            </a:pPr>
            <a:r>
              <a:rPr lang="en-US" sz="2800" dirty="0"/>
              <a:t>Adaptability</a:t>
            </a:r>
          </a:p>
          <a:p>
            <a:endParaRPr lang="en-US" dirty="0"/>
          </a:p>
        </p:txBody>
      </p:sp>
      <p:pic>
        <p:nvPicPr>
          <p:cNvPr id="4" name="Content Placeholder 5">
            <a:extLst>
              <a:ext uri="{FF2B5EF4-FFF2-40B4-BE49-F238E27FC236}">
                <a16:creationId xmlns:a16="http://schemas.microsoft.com/office/drawing/2014/main" id="{01AC225F-2D4C-4BA0-86F2-9E6A16A57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825" y="1505415"/>
            <a:ext cx="4950339" cy="4316860"/>
          </a:xfrm>
          <a:prstGeom prst="round1Rect">
            <a:avLst>
              <a:gd name="adj" fmla="val 5636"/>
            </a:avLst>
          </a:prstGeom>
        </p:spPr>
      </p:pic>
    </p:spTree>
    <p:extLst>
      <p:ext uri="{BB962C8B-B14F-4D97-AF65-F5344CB8AC3E}">
        <p14:creationId xmlns:p14="http://schemas.microsoft.com/office/powerpoint/2010/main" val="177162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91D9-4F75-4E37-AD4F-B0C4CE5D3F04}"/>
              </a:ext>
            </a:extLst>
          </p:cNvPr>
          <p:cNvSpPr>
            <a:spLocks noGrp="1"/>
          </p:cNvSpPr>
          <p:nvPr>
            <p:ph type="title"/>
          </p:nvPr>
        </p:nvSpPr>
        <p:spPr/>
        <p:txBody>
          <a:bodyPr/>
          <a:lstStyle/>
          <a:p>
            <a:r>
              <a:rPr lang="en-US" dirty="0"/>
              <a:t>Good Work Habits</a:t>
            </a:r>
          </a:p>
        </p:txBody>
      </p:sp>
      <p:graphicFrame>
        <p:nvGraphicFramePr>
          <p:cNvPr id="4" name="Content Placeholder 4">
            <a:extLst>
              <a:ext uri="{FF2B5EF4-FFF2-40B4-BE49-F238E27FC236}">
                <a16:creationId xmlns:a16="http://schemas.microsoft.com/office/drawing/2014/main" id="{4129881D-09C2-43AB-A163-407C195CB6C6}"/>
              </a:ext>
            </a:extLst>
          </p:cNvPr>
          <p:cNvGraphicFramePr>
            <a:graphicFrameLocks noGrp="1"/>
          </p:cNvGraphicFramePr>
          <p:nvPr>
            <p:ph idx="1"/>
            <p:extLst>
              <p:ext uri="{D42A27DB-BD31-4B8C-83A1-F6EECF244321}">
                <p14:modId xmlns:p14="http://schemas.microsoft.com/office/powerpoint/2010/main" val="112728976"/>
              </p:ext>
            </p:extLst>
          </p:nvPr>
        </p:nvGraphicFramePr>
        <p:xfrm>
          <a:off x="1390650" y="1842248"/>
          <a:ext cx="9391650" cy="4450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81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19A0-C2D8-41E1-AF75-D0B58240CDB9}"/>
              </a:ext>
            </a:extLst>
          </p:cNvPr>
          <p:cNvSpPr>
            <a:spLocks noGrp="1"/>
          </p:cNvSpPr>
          <p:nvPr>
            <p:ph type="title"/>
          </p:nvPr>
        </p:nvSpPr>
        <p:spPr/>
        <p:txBody>
          <a:bodyPr/>
          <a:lstStyle/>
          <a:p>
            <a:r>
              <a:rPr lang="en-US" dirty="0"/>
              <a:t>Business Etiquette</a:t>
            </a:r>
          </a:p>
        </p:txBody>
      </p:sp>
      <p:sp>
        <p:nvSpPr>
          <p:cNvPr id="3" name="Content Placeholder 2">
            <a:extLst>
              <a:ext uri="{FF2B5EF4-FFF2-40B4-BE49-F238E27FC236}">
                <a16:creationId xmlns:a16="http://schemas.microsoft.com/office/drawing/2014/main" id="{709447FC-95C7-465A-971A-0629D6EC0632}"/>
              </a:ext>
            </a:extLst>
          </p:cNvPr>
          <p:cNvSpPr>
            <a:spLocks noGrp="1"/>
          </p:cNvSpPr>
          <p:nvPr>
            <p:ph sz="half" idx="1"/>
          </p:nvPr>
        </p:nvSpPr>
        <p:spPr>
          <a:xfrm>
            <a:off x="737881" y="1420420"/>
            <a:ext cx="5354944" cy="4734318"/>
          </a:xfrm>
        </p:spPr>
        <p:txBody>
          <a:bodyPr/>
          <a:lstStyle/>
          <a:p>
            <a:pPr marL="457200" indent="-457200">
              <a:buClr>
                <a:schemeClr val="accent1"/>
              </a:buClr>
              <a:buFont typeface="Wingdings" panose="05000000000000000000" pitchFamily="2" charset="2"/>
              <a:buChar char="Ø"/>
            </a:pPr>
            <a:r>
              <a:rPr lang="en-US" sz="2800" dirty="0"/>
              <a:t>Proper behavior for business situations</a:t>
            </a:r>
          </a:p>
          <a:p>
            <a:pPr marL="457200" indent="-457200">
              <a:buClr>
                <a:schemeClr val="accent1"/>
              </a:buClr>
              <a:buFont typeface="Wingdings" panose="05000000000000000000" pitchFamily="2" charset="2"/>
              <a:buChar char="Ø"/>
            </a:pPr>
            <a:r>
              <a:rPr lang="en-US" sz="2800" dirty="0"/>
              <a:t>Can make a difference in making a sale or receiving a promotion</a:t>
            </a:r>
          </a:p>
          <a:p>
            <a:pPr marL="457200" indent="-457200">
              <a:buClr>
                <a:schemeClr val="accent1"/>
              </a:buClr>
              <a:buFont typeface="Wingdings" panose="05000000000000000000" pitchFamily="2" charset="2"/>
              <a:buChar char="Ø"/>
            </a:pPr>
            <a:r>
              <a:rPr lang="en-US" sz="2800" dirty="0"/>
              <a:t>Examples:</a:t>
            </a:r>
          </a:p>
          <a:p>
            <a:pPr lvl="2">
              <a:buFont typeface="Wingdings" panose="05000000000000000000" pitchFamily="2" charset="2"/>
              <a:buChar char="Ø"/>
            </a:pPr>
            <a:r>
              <a:rPr lang="en-US" sz="2600" dirty="0"/>
              <a:t>Confident handshakes</a:t>
            </a:r>
          </a:p>
          <a:p>
            <a:pPr lvl="2">
              <a:buFont typeface="Wingdings" panose="05000000000000000000" pitchFamily="2" charset="2"/>
              <a:buChar char="Ø"/>
            </a:pPr>
            <a:r>
              <a:rPr lang="en-US" sz="2600" dirty="0"/>
              <a:t>Introducing people correctly</a:t>
            </a:r>
          </a:p>
          <a:p>
            <a:pPr lvl="2">
              <a:buFont typeface="Wingdings" panose="05000000000000000000" pitchFamily="2" charset="2"/>
              <a:buChar char="Ø"/>
            </a:pPr>
            <a:r>
              <a:rPr lang="en-US" sz="2600" dirty="0"/>
              <a:t>Wearing appropriate clothes to a business meeting</a:t>
            </a:r>
          </a:p>
          <a:p>
            <a:endParaRPr lang="en-US" dirty="0"/>
          </a:p>
        </p:txBody>
      </p:sp>
      <p:pic>
        <p:nvPicPr>
          <p:cNvPr id="4" name="Content Placeholder 6">
            <a:extLst>
              <a:ext uri="{FF2B5EF4-FFF2-40B4-BE49-F238E27FC236}">
                <a16:creationId xmlns:a16="http://schemas.microsoft.com/office/drawing/2014/main" id="{4B1BC83F-D08D-4E44-AA9D-06FC4B702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6779" y="1844166"/>
            <a:ext cx="4159668" cy="3906030"/>
          </a:xfrm>
          <a:prstGeom prst="rect">
            <a:avLst/>
          </a:prstGeom>
        </p:spPr>
      </p:pic>
    </p:spTree>
    <p:extLst>
      <p:ext uri="{BB962C8B-B14F-4D97-AF65-F5344CB8AC3E}">
        <p14:creationId xmlns:p14="http://schemas.microsoft.com/office/powerpoint/2010/main" val="44031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D6BD-142C-457C-860D-8F9283E4DAB9}"/>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1842528F-DB25-44A5-B049-B72D42000A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54138" y="657922"/>
            <a:ext cx="7445995" cy="5318567"/>
          </a:xfrm>
          <a:prstGeom prst="rect">
            <a:avLst/>
          </a:prstGeom>
          <a:noFill/>
          <a:ln w="9525">
            <a:noFill/>
            <a:miter lim="800000"/>
            <a:headEnd/>
            <a:tailEnd/>
          </a:ln>
          <a:effectLst/>
        </p:spPr>
      </p:pic>
    </p:spTree>
    <p:extLst>
      <p:ext uri="{BB962C8B-B14F-4D97-AF65-F5344CB8AC3E}">
        <p14:creationId xmlns:p14="http://schemas.microsoft.com/office/powerpoint/2010/main" val="198397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0B6C-B918-4AC6-BAC2-44A7C8EDFDF2}"/>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9DF14D4A-24CF-4686-8214-54A7E31F2E4E}"/>
              </a:ext>
            </a:extLst>
          </p:cNvPr>
          <p:cNvSpPr>
            <a:spLocks noGrp="1"/>
          </p:cNvSpPr>
          <p:nvPr>
            <p:ph sz="half" idx="1"/>
          </p:nvPr>
        </p:nvSpPr>
        <p:spPr/>
        <p:txBody>
          <a:bodyPr/>
          <a:lstStyle/>
          <a:p>
            <a:pPr marL="342900" lvl="0" indent="-342900">
              <a:spcBef>
                <a:spcPct val="20000"/>
              </a:spcBef>
              <a:buClr>
                <a:srgbClr val="F0A22E"/>
              </a:buClr>
              <a:buSzPct val="76000"/>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Images:</a:t>
            </a:r>
          </a:p>
          <a:p>
            <a:pPr marL="285750" lvl="0" indent="-285750">
              <a:spcBef>
                <a:spcPct val="20000"/>
              </a:spcBef>
              <a:buClr>
                <a:schemeClr val="accent1"/>
              </a:buClr>
              <a:buSzPct val="76000"/>
              <a:buFont typeface="Wingdings" panose="05000000000000000000" pitchFamily="2" charset="2"/>
              <a:buChar char="Ø"/>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Microsoft Office Clip Art: Used with permission from Microsoft.</a:t>
            </a:r>
          </a:p>
          <a:p>
            <a:pPr lvl="0">
              <a:spcBef>
                <a:spcPct val="20000"/>
              </a:spcBef>
              <a:buClr>
                <a:srgbClr val="F0A22E"/>
              </a:buClr>
              <a:buSzPct val="76000"/>
            </a:pPr>
            <a:endPar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F0A22E"/>
              </a:buClr>
              <a:buSzPct val="76000"/>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Textbooks:</a:t>
            </a:r>
          </a:p>
          <a:p>
            <a:pPr marL="285750" lvl="0" indent="-285750">
              <a:spcBef>
                <a:spcPct val="20000"/>
              </a:spcBef>
              <a:buClr>
                <a:schemeClr val="accent1"/>
              </a:buClr>
              <a:buSzPct val="76000"/>
              <a:buFont typeface="Wingdings" panose="05000000000000000000" pitchFamily="2" charset="2"/>
              <a:buChar char="Ø"/>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Reynolds, J.S. (2010). </a:t>
            </a:r>
            <a:r>
              <a:rPr lang="en-US" sz="1600" i="1"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Hospitality services: Food &amp; lodging</a:t>
            </a: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 Tinley Park, IL: </a:t>
            </a:r>
            <a:r>
              <a:rPr lang="en-US" sz="1600" dirty="0" err="1">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Goodheart</a:t>
            </a: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-Willcox Company.</a:t>
            </a:r>
          </a:p>
          <a:p>
            <a:pPr marL="285750" lvl="0" indent="-285750">
              <a:spcBef>
                <a:spcPct val="20000"/>
              </a:spcBef>
              <a:buClr>
                <a:schemeClr val="accent1"/>
              </a:buClr>
              <a:buSzPct val="76000"/>
              <a:buFont typeface="Wingdings" panose="05000000000000000000" pitchFamily="2" charset="2"/>
              <a:buChar char="Ø"/>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Littrell, J.J., Lorenz, J.H. &amp; Smith, H.T. (2009). </a:t>
            </a:r>
            <a:r>
              <a:rPr lang="en-US" sz="1600" i="1"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From school to work</a:t>
            </a: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 Tinley Park, IL: </a:t>
            </a:r>
            <a:r>
              <a:rPr lang="en-US" sz="1600" dirty="0" err="1">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Goodheart</a:t>
            </a: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-Willcox.</a:t>
            </a:r>
          </a:p>
          <a:p>
            <a:pPr lvl="0">
              <a:spcBef>
                <a:spcPts val="0"/>
              </a:spcBef>
            </a:pPr>
            <a:endPar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lvl="0">
              <a:spcBef>
                <a:spcPts val="0"/>
              </a:spcBef>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Videos: </a:t>
            </a:r>
          </a:p>
          <a:p>
            <a:pPr marL="287338" lvl="0" indent="-287338">
              <a:spcBef>
                <a:spcPts val="0"/>
              </a:spcBef>
              <a:buClr>
                <a:schemeClr val="accent1"/>
              </a:buClr>
              <a:buSzPct val="75000"/>
              <a:buFont typeface="Wingdings" panose="05000000000000000000" pitchFamily="2" charset="2"/>
              <a:buChar char="Ø"/>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How to Avoid Writing an Awful Cover Letter</a:t>
            </a:r>
          </a:p>
          <a:p>
            <a:pPr marL="287338" lvl="0">
              <a:spcBef>
                <a:spcPts val="0"/>
              </a:spcBef>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Your cover letter is the first contact that a potential employer has with you. To make a great impression, there are several cover letter mistakes that you should avoid if you'd like to hear the words "you're hired."</a:t>
            </a:r>
          </a:p>
          <a:p>
            <a:pPr lvl="0" indent="287338">
              <a:spcBef>
                <a:spcPts val="0"/>
              </a:spcBef>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hlinkClick r:id="rId2"/>
              </a:rPr>
              <a:t>http://www.howcast.com/videos/432521-How-to-Avoid-Writing-an-Awful-Cover-Letter#</a:t>
            </a:r>
            <a:endPar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endParaRPr>
          </a:p>
          <a:p>
            <a:pPr marL="287338" lvl="0" indent="-287338">
              <a:spcBef>
                <a:spcPts val="0"/>
              </a:spcBef>
              <a:buClr>
                <a:schemeClr val="accent1"/>
              </a:buClr>
              <a:buSzPct val="75000"/>
              <a:buFont typeface="Wingdings" panose="05000000000000000000" pitchFamily="2" charset="2"/>
              <a:buChar char="Ø"/>
            </a:pP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How to Write an Error-Free Résumé</a:t>
            </a:r>
            <a:b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t>Your résumé is often your first impression on a potential employer. With some careful planning you can make sure it’s a good one.</a:t>
            </a:r>
            <a:b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hlinkClick r:id="rId3"/>
              </a:rPr>
              <a:t>http://www.howcast.com/videos/307328-How-to-Write-an-ErrorFree-Resume#</a:t>
            </a:r>
            <a:endParaRPr lang="en-US" sz="1600" dirty="0">
              <a:solidFill>
                <a:srgbClr val="4E3B30">
                  <a:lumMod val="75000"/>
                </a:srgbClr>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94953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2502-4BB8-425A-A783-090C37CA4F1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C469306-6222-4133-8652-CC43E1026C26}"/>
              </a:ext>
            </a:extLst>
          </p:cNvPr>
          <p:cNvSpPr>
            <a:spLocks noGrp="1"/>
          </p:cNvSpPr>
          <p:nvPr>
            <p:ph sz="half" idx="1"/>
          </p:nvPr>
        </p:nvSpPr>
        <p:spPr/>
        <p:txBody>
          <a:bodyPr/>
          <a:lstStyle/>
          <a:p>
            <a:pPr lvl="0">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t>Websites:</a:t>
            </a:r>
          </a:p>
          <a:p>
            <a:pPr marL="282575" lvl="0" indent="-282575">
              <a:spcBef>
                <a:spcPct val="20000"/>
              </a:spcBef>
              <a:buClr>
                <a:schemeClr val="accent1"/>
              </a:buClr>
              <a:buSzPct val="76000"/>
              <a:buFont typeface="Wingdings" panose="05000000000000000000" pitchFamily="2" charset="2"/>
              <a:buChar char="Ø"/>
            </a:pPr>
            <a:r>
              <a:rPr lang="en-US" sz="1200" b="1" dirty="0">
                <a:solidFill>
                  <a:srgbClr val="4E3B30"/>
                </a:solidFill>
                <a:latin typeface="Open Sans" panose="020B0606030504020204" pitchFamily="34" charset="0"/>
                <a:ea typeface="Open Sans" panose="020B0606030504020204" pitchFamily="34" charset="0"/>
                <a:cs typeface="Open Sans" panose="020B0606030504020204" pitchFamily="34" charset="0"/>
              </a:rPr>
              <a:t>Careers in Hospitality Services</a:t>
            </a:r>
          </a:p>
          <a:p>
            <a:pPr marL="282575" lvl="0">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t>What career do you see in your future? What education do you need for this career? How much money will you make? What skills will you need? In this lesson you will explore the answers to these questions as well as additional information regarding Hospitality Services. Let’s get started!</a:t>
            </a:r>
          </a:p>
          <a:p>
            <a:pPr lvl="0" indent="282575">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hlinkClick r:id="rId2"/>
              </a:rPr>
              <a:t>http://cte.sfasu.edu/lesson-plans/careers-in-hospitality-services/</a:t>
            </a:r>
            <a:endPar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endParaRPr>
          </a:p>
          <a:p>
            <a:pPr marL="282575" lvl="0" indent="-282575">
              <a:spcBef>
                <a:spcPct val="20000"/>
              </a:spcBef>
              <a:buClr>
                <a:schemeClr val="accent1"/>
              </a:buClr>
              <a:buSzPct val="76000"/>
              <a:buFont typeface="Wingdings" panose="05000000000000000000" pitchFamily="2" charset="2"/>
              <a:buChar char="Ø"/>
            </a:pPr>
            <a:r>
              <a:rPr lang="en-US" sz="1200" b="1" dirty="0">
                <a:solidFill>
                  <a:srgbClr val="4E3B30"/>
                </a:solidFill>
                <a:latin typeface="Open Sans" panose="020B0606030504020204" pitchFamily="34" charset="0"/>
                <a:ea typeface="Open Sans" panose="020B0606030504020204" pitchFamily="34" charset="0"/>
                <a:cs typeface="Open Sans" panose="020B0606030504020204" pitchFamily="34" charset="0"/>
              </a:rPr>
              <a:t>O*Net Online</a:t>
            </a:r>
          </a:p>
          <a:p>
            <a:pPr marL="288925" lvl="0">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a:t>
            </a:r>
          </a:p>
          <a:p>
            <a:pPr marL="44450" lvl="0" indent="244475">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hlinkClick r:id="rId3"/>
              </a:rPr>
              <a:t>http://www.onetonline.org/find/career?c=9&amp;g=Go</a:t>
            </a:r>
            <a:endPar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endParaRPr>
          </a:p>
          <a:p>
            <a:pPr marL="282575" lvl="0" indent="-282575">
              <a:spcBef>
                <a:spcPct val="20000"/>
              </a:spcBef>
              <a:buClr>
                <a:schemeClr val="accent1"/>
              </a:buClr>
              <a:buSzPct val="76000"/>
              <a:buFont typeface="Wingdings" panose="05000000000000000000" pitchFamily="2" charset="2"/>
              <a:buChar char="Ø"/>
            </a:pPr>
            <a:r>
              <a:rPr lang="en-US" sz="1200" b="1" dirty="0">
                <a:solidFill>
                  <a:srgbClr val="4E3B30"/>
                </a:solidFill>
                <a:latin typeface="Open Sans" panose="020B0606030504020204" pitchFamily="34" charset="0"/>
                <a:ea typeface="Open Sans" panose="020B0606030504020204" pitchFamily="34" charset="0"/>
                <a:cs typeface="Open Sans" panose="020B0606030504020204" pitchFamily="34" charset="0"/>
              </a:rPr>
              <a:t>Seven No-brainers for Job Interviews</a:t>
            </a:r>
          </a:p>
          <a:p>
            <a:pPr marL="287338" lvl="0">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t>A job interview can be intimidating, and you only have a short amount of time to make a good impression on the interviewer. There are definitely some tricks to having a good job interview and giving yourself the best chance to be hired.</a:t>
            </a:r>
          </a:p>
          <a:p>
            <a:pPr marL="44450" lvl="0" indent="242888">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hlinkClick r:id="rId4"/>
              </a:rPr>
              <a:t>http://www.emilypost.com/getting-the-job/the-interview/212-seven-no-brainers-for-job-interviews</a:t>
            </a:r>
            <a:endPar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endParaRPr>
          </a:p>
          <a:p>
            <a:pPr marL="282575" lvl="0" indent="-282575">
              <a:spcBef>
                <a:spcPct val="20000"/>
              </a:spcBef>
              <a:buClr>
                <a:schemeClr val="accent1"/>
              </a:buClr>
              <a:buSzPct val="76000"/>
              <a:buFont typeface="Wingdings" panose="05000000000000000000" pitchFamily="2" charset="2"/>
              <a:buChar char="Ø"/>
            </a:pPr>
            <a:r>
              <a:rPr lang="en-US" sz="1200" b="1" dirty="0">
                <a:solidFill>
                  <a:srgbClr val="4E3B30"/>
                </a:solidFill>
                <a:latin typeface="Open Sans" panose="020B0606030504020204" pitchFamily="34" charset="0"/>
                <a:ea typeface="Open Sans" panose="020B0606030504020204" pitchFamily="34" charset="0"/>
                <a:cs typeface="Open Sans" panose="020B0606030504020204" pitchFamily="34" charset="0"/>
              </a:rPr>
              <a:t>What Are the Benefits of Teenagers Having Jobs?</a:t>
            </a:r>
            <a:br>
              <a:rPr lang="en-US" sz="1200" b="1" dirty="0">
                <a:solidFill>
                  <a:srgbClr val="4E3B30"/>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hlinkClick r:id="rId5"/>
              </a:rPr>
              <a:t>http://www.ehow.com/about_5103914_benefits-teenagers-having-jobs.html</a:t>
            </a:r>
            <a:endPar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t>YouTube™:</a:t>
            </a:r>
          </a:p>
          <a:p>
            <a:pPr marL="342900" lvl="0" indent="-274320">
              <a:spcBef>
                <a:spcPct val="20000"/>
              </a:spcBef>
              <a:buClr>
                <a:schemeClr val="accent1"/>
              </a:buClr>
              <a:buSzPct val="76000"/>
              <a:buFont typeface="Wingdings" panose="05000000000000000000" pitchFamily="2" charset="2"/>
              <a:buChar char="Ø"/>
            </a:pPr>
            <a:r>
              <a:rPr lang="en-US" sz="1200" b="1" dirty="0">
                <a:solidFill>
                  <a:srgbClr val="4E3B30"/>
                </a:solidFill>
                <a:latin typeface="Open Sans" panose="020B0606030504020204" pitchFamily="34" charset="0"/>
                <a:ea typeface="Open Sans" panose="020B0606030504020204" pitchFamily="34" charset="0"/>
                <a:cs typeface="Open Sans" panose="020B0606030504020204" pitchFamily="34" charset="0"/>
              </a:rPr>
              <a:t>TED-Ed Talk: Put those smartphones away: Great tips for making your job interview count – Anna Post</a:t>
            </a:r>
          </a:p>
          <a:p>
            <a:pPr marL="342900" lvl="0">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rPr>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p>
          <a:p>
            <a:pPr marL="44450" lvl="0" indent="298450">
              <a:spcBef>
                <a:spcPct val="20000"/>
              </a:spcBef>
              <a:buClr>
                <a:srgbClr val="F0A22E"/>
              </a:buClr>
              <a:buSzPct val="76000"/>
            </a:pPr>
            <a:r>
              <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hlinkClick r:id="rId6"/>
              </a:rPr>
              <a:t>http://youtu.be/NKBlWanXzGE</a:t>
            </a:r>
            <a:endParaRPr lang="en-US" sz="1200" dirty="0">
              <a:solidFill>
                <a:srgbClr val="4E3B30"/>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3733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72F4A-2D05-40E3-8BD8-224DE1D14567}"/>
              </a:ext>
            </a:extLst>
          </p:cNvPr>
          <p:cNvSpPr>
            <a:spLocks noGrp="1"/>
          </p:cNvSpPr>
          <p:nvPr>
            <p:ph type="title"/>
          </p:nvPr>
        </p:nvSpPr>
        <p:spPr/>
        <p:txBody>
          <a:bodyPr/>
          <a:lstStyle/>
          <a:p>
            <a:r>
              <a:rPr lang="en-US" dirty="0"/>
              <a:t>What is a job?</a:t>
            </a:r>
          </a:p>
        </p:txBody>
      </p:sp>
      <p:sp>
        <p:nvSpPr>
          <p:cNvPr id="3" name="Content Placeholder 2">
            <a:extLst>
              <a:ext uri="{FF2B5EF4-FFF2-40B4-BE49-F238E27FC236}">
                <a16:creationId xmlns:a16="http://schemas.microsoft.com/office/drawing/2014/main" id="{D655F2CE-B574-4D0C-8871-149F2F5ADDE7}"/>
              </a:ext>
            </a:extLst>
          </p:cNvPr>
          <p:cNvSpPr>
            <a:spLocks noGrp="1"/>
          </p:cNvSpPr>
          <p:nvPr>
            <p:ph sz="half" idx="1"/>
          </p:nvPr>
        </p:nvSpPr>
        <p:spPr>
          <a:xfrm>
            <a:off x="740664" y="1420420"/>
            <a:ext cx="11055750" cy="486439"/>
          </a:xfrm>
        </p:spPr>
        <p:txBody>
          <a:bodyPr/>
          <a:lstStyle/>
          <a:p>
            <a:r>
              <a:rPr lang="en-US" dirty="0"/>
              <a:t>It is a paid position of regular employment</a:t>
            </a:r>
          </a:p>
          <a:p>
            <a:endParaRPr lang="en-US" dirty="0"/>
          </a:p>
        </p:txBody>
      </p:sp>
      <p:pic>
        <p:nvPicPr>
          <p:cNvPr id="4" name="Picture 3">
            <a:extLst>
              <a:ext uri="{FF2B5EF4-FFF2-40B4-BE49-F238E27FC236}">
                <a16:creationId xmlns:a16="http://schemas.microsoft.com/office/drawing/2014/main" id="{AEF09179-5FCC-4E59-AB8D-A24774717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142" y="2041473"/>
            <a:ext cx="4124496" cy="4409318"/>
          </a:xfrm>
          <a:prstGeom prst="rect">
            <a:avLst/>
          </a:prstGeom>
        </p:spPr>
      </p:pic>
    </p:spTree>
    <p:extLst>
      <p:ext uri="{BB962C8B-B14F-4D97-AF65-F5344CB8AC3E}">
        <p14:creationId xmlns:p14="http://schemas.microsoft.com/office/powerpoint/2010/main" val="1497096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69BE-A5CE-4EBD-82CC-254A095D7B30}"/>
              </a:ext>
            </a:extLst>
          </p:cNvPr>
          <p:cNvSpPr>
            <a:spLocks noGrp="1"/>
          </p:cNvSpPr>
          <p:nvPr>
            <p:ph type="title"/>
          </p:nvPr>
        </p:nvSpPr>
        <p:spPr/>
        <p:txBody>
          <a:bodyPr/>
          <a:lstStyle/>
          <a:p>
            <a:r>
              <a:rPr lang="en-US" dirty="0"/>
              <a:t>Jobs in Hospitality Services</a:t>
            </a:r>
          </a:p>
        </p:txBody>
      </p:sp>
      <p:sp>
        <p:nvSpPr>
          <p:cNvPr id="3" name="Content Placeholder 2">
            <a:extLst>
              <a:ext uri="{FF2B5EF4-FFF2-40B4-BE49-F238E27FC236}">
                <a16:creationId xmlns:a16="http://schemas.microsoft.com/office/drawing/2014/main" id="{7CFD7F8B-47BE-4ED6-8288-FA912F9212D6}"/>
              </a:ext>
            </a:extLst>
          </p:cNvPr>
          <p:cNvSpPr>
            <a:spLocks noGrp="1"/>
          </p:cNvSpPr>
          <p:nvPr>
            <p:ph sz="half" idx="1"/>
          </p:nvPr>
        </p:nvSpPr>
        <p:spPr>
          <a:xfrm>
            <a:off x="740664" y="1420420"/>
            <a:ext cx="5526321" cy="4734318"/>
          </a:xfrm>
        </p:spPr>
        <p:txBody>
          <a:bodyPr/>
          <a:lstStyle/>
          <a:p>
            <a:pPr marL="457200" indent="-457200">
              <a:buClr>
                <a:schemeClr val="accent1"/>
              </a:buClr>
              <a:buFont typeface="Wingdings" panose="05000000000000000000" pitchFamily="2" charset="2"/>
              <a:buChar char="Ø"/>
            </a:pPr>
            <a:r>
              <a:rPr lang="en-US" dirty="0"/>
              <a:t>Amusement and Recreation Attendants</a:t>
            </a:r>
          </a:p>
          <a:p>
            <a:pPr marL="457200" indent="-457200">
              <a:buClr>
                <a:schemeClr val="accent1"/>
              </a:buClr>
              <a:buFont typeface="Wingdings" panose="05000000000000000000" pitchFamily="2" charset="2"/>
              <a:buChar char="Ø"/>
            </a:pPr>
            <a:r>
              <a:rPr lang="en-US" dirty="0"/>
              <a:t>Animal Trainers</a:t>
            </a:r>
          </a:p>
          <a:p>
            <a:pPr marL="457200" indent="-457200">
              <a:buClr>
                <a:schemeClr val="accent1"/>
              </a:buClr>
              <a:buFont typeface="Wingdings" panose="05000000000000000000" pitchFamily="2" charset="2"/>
              <a:buChar char="Ø"/>
            </a:pPr>
            <a:r>
              <a:rPr lang="en-US" dirty="0"/>
              <a:t>Athletes and Sports Competitors</a:t>
            </a:r>
          </a:p>
          <a:p>
            <a:pPr marL="457200" indent="-457200">
              <a:buClr>
                <a:schemeClr val="accent1"/>
              </a:buClr>
              <a:buFont typeface="Wingdings" panose="05000000000000000000" pitchFamily="2" charset="2"/>
              <a:buChar char="Ø"/>
            </a:pPr>
            <a:r>
              <a:rPr lang="en-US" dirty="0"/>
              <a:t>Farm and Home Management Advisors</a:t>
            </a:r>
          </a:p>
          <a:p>
            <a:pPr marL="457200" indent="-457200">
              <a:buClr>
                <a:schemeClr val="accent1"/>
              </a:buClr>
              <a:buFont typeface="Wingdings" panose="05000000000000000000" pitchFamily="2" charset="2"/>
              <a:buChar char="Ø"/>
            </a:pPr>
            <a:r>
              <a:rPr lang="en-US" dirty="0"/>
              <a:t>Lodging Managers</a:t>
            </a:r>
          </a:p>
          <a:p>
            <a:pPr marL="457200" indent="-457200">
              <a:buClr>
                <a:schemeClr val="accent1"/>
              </a:buClr>
              <a:buFont typeface="Wingdings" panose="05000000000000000000" pitchFamily="2" charset="2"/>
              <a:buChar char="Ø"/>
            </a:pPr>
            <a:r>
              <a:rPr lang="en-US" dirty="0"/>
              <a:t>Motion Picture Projectionists</a:t>
            </a:r>
          </a:p>
          <a:p>
            <a:endParaRPr lang="en-US" dirty="0"/>
          </a:p>
        </p:txBody>
      </p:sp>
      <p:sp>
        <p:nvSpPr>
          <p:cNvPr id="5" name="Content Placeholder 2">
            <a:extLst>
              <a:ext uri="{FF2B5EF4-FFF2-40B4-BE49-F238E27FC236}">
                <a16:creationId xmlns:a16="http://schemas.microsoft.com/office/drawing/2014/main" id="{33B8AAE2-52D6-431E-A705-77BBCAEAAEAC}"/>
              </a:ext>
            </a:extLst>
          </p:cNvPr>
          <p:cNvSpPr txBox="1">
            <a:spLocks/>
          </p:cNvSpPr>
          <p:nvPr/>
        </p:nvSpPr>
        <p:spPr>
          <a:xfrm>
            <a:off x="6411951" y="1420420"/>
            <a:ext cx="5526321"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chemeClr val="accent1"/>
              </a:buClr>
              <a:buFont typeface="Wingdings" panose="05000000000000000000" pitchFamily="2" charset="2"/>
              <a:buChar char="Ø"/>
            </a:pPr>
            <a:r>
              <a:rPr lang="en-US" dirty="0"/>
              <a:t>Museum Technicians and Conservators</a:t>
            </a:r>
          </a:p>
          <a:p>
            <a:pPr marL="457200" indent="-457200">
              <a:buClr>
                <a:schemeClr val="accent1"/>
              </a:buClr>
              <a:buFont typeface="Wingdings" panose="05000000000000000000" pitchFamily="2" charset="2"/>
              <a:buChar char="Ø"/>
            </a:pPr>
            <a:r>
              <a:rPr lang="en-US" dirty="0"/>
              <a:t>Recreation Workers</a:t>
            </a:r>
          </a:p>
          <a:p>
            <a:pPr marL="457200" indent="-457200">
              <a:buClr>
                <a:schemeClr val="accent1"/>
              </a:buClr>
              <a:buFont typeface="Wingdings" panose="05000000000000000000" pitchFamily="2" charset="2"/>
              <a:buChar char="Ø"/>
            </a:pPr>
            <a:r>
              <a:rPr lang="en-US" dirty="0"/>
              <a:t>Self-Enrichment Education Teachers</a:t>
            </a:r>
          </a:p>
          <a:p>
            <a:pPr marL="457200" indent="-457200">
              <a:buClr>
                <a:schemeClr val="accent1"/>
              </a:buClr>
              <a:buFont typeface="Wingdings" panose="05000000000000000000" pitchFamily="2" charset="2"/>
              <a:buChar char="Ø"/>
            </a:pPr>
            <a:r>
              <a:rPr lang="en-US" dirty="0"/>
              <a:t>Set and Exhibit Designers</a:t>
            </a:r>
          </a:p>
          <a:p>
            <a:pPr marL="457200" indent="-457200">
              <a:buClr>
                <a:schemeClr val="accent1"/>
              </a:buClr>
              <a:buFont typeface="Wingdings" panose="05000000000000000000" pitchFamily="2" charset="2"/>
              <a:buChar char="Ø"/>
            </a:pPr>
            <a:r>
              <a:rPr lang="en-US" dirty="0"/>
              <a:t>Umpires, Referees and other Sports Officials</a:t>
            </a:r>
          </a:p>
          <a:p>
            <a:endParaRPr lang="en-US" dirty="0"/>
          </a:p>
        </p:txBody>
      </p:sp>
    </p:spTree>
    <p:extLst>
      <p:ext uri="{BB962C8B-B14F-4D97-AF65-F5344CB8AC3E}">
        <p14:creationId xmlns:p14="http://schemas.microsoft.com/office/powerpoint/2010/main" val="322552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C311-6B3F-48F3-82BC-46D0F4E574EC}"/>
              </a:ext>
            </a:extLst>
          </p:cNvPr>
          <p:cNvSpPr>
            <a:spLocks noGrp="1"/>
          </p:cNvSpPr>
          <p:nvPr>
            <p:ph type="title"/>
          </p:nvPr>
        </p:nvSpPr>
        <p:spPr/>
        <p:txBody>
          <a:bodyPr/>
          <a:lstStyle/>
          <a:p>
            <a:r>
              <a:rPr lang="en-US" dirty="0"/>
              <a:t>How does the search begin?</a:t>
            </a:r>
          </a:p>
        </p:txBody>
      </p:sp>
      <p:sp>
        <p:nvSpPr>
          <p:cNvPr id="3" name="Content Placeholder 2">
            <a:extLst>
              <a:ext uri="{FF2B5EF4-FFF2-40B4-BE49-F238E27FC236}">
                <a16:creationId xmlns:a16="http://schemas.microsoft.com/office/drawing/2014/main" id="{713F2DBC-8964-4C78-93B7-DFC94C4D3AF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Businesses</a:t>
            </a:r>
          </a:p>
          <a:p>
            <a:pPr marL="457200" indent="-457200">
              <a:buClr>
                <a:schemeClr val="accent1"/>
              </a:buClr>
              <a:buFont typeface="Wingdings" panose="05000000000000000000" pitchFamily="2" charset="2"/>
              <a:buChar char="Ø"/>
            </a:pPr>
            <a:r>
              <a:rPr lang="en-US" sz="2800" dirty="0"/>
              <a:t>Internet</a:t>
            </a:r>
          </a:p>
          <a:p>
            <a:pPr marL="457200" indent="-457200">
              <a:buClr>
                <a:schemeClr val="accent1"/>
              </a:buClr>
              <a:buFont typeface="Wingdings" panose="05000000000000000000" pitchFamily="2" charset="2"/>
              <a:buChar char="Ø"/>
            </a:pPr>
            <a:r>
              <a:rPr lang="en-US" sz="2800" dirty="0"/>
              <a:t>Networking</a:t>
            </a:r>
          </a:p>
          <a:p>
            <a:pPr marL="457200" indent="-457200">
              <a:buClr>
                <a:schemeClr val="accent1"/>
              </a:buClr>
              <a:buFont typeface="Wingdings" panose="05000000000000000000" pitchFamily="2" charset="2"/>
              <a:buChar char="Ø"/>
            </a:pPr>
            <a:r>
              <a:rPr lang="en-US" sz="2800" dirty="0"/>
              <a:t>Want ads</a:t>
            </a:r>
          </a:p>
          <a:p>
            <a:endParaRPr lang="en-US" dirty="0"/>
          </a:p>
        </p:txBody>
      </p:sp>
      <p:pic>
        <p:nvPicPr>
          <p:cNvPr id="4" name="Picture 3">
            <a:extLst>
              <a:ext uri="{FF2B5EF4-FFF2-40B4-BE49-F238E27FC236}">
                <a16:creationId xmlns:a16="http://schemas.microsoft.com/office/drawing/2014/main" id="{34BD6444-3505-42B1-8A6F-7CEB3BFB4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616" y="1873346"/>
            <a:ext cx="4775364" cy="3828465"/>
          </a:xfrm>
          <a:prstGeom prst="rect">
            <a:avLst/>
          </a:prstGeom>
        </p:spPr>
      </p:pic>
    </p:spTree>
    <p:extLst>
      <p:ext uri="{BB962C8B-B14F-4D97-AF65-F5344CB8AC3E}">
        <p14:creationId xmlns:p14="http://schemas.microsoft.com/office/powerpoint/2010/main" val="250577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E822-1176-4A50-BE35-59E0721740A4}"/>
              </a:ext>
            </a:extLst>
          </p:cNvPr>
          <p:cNvSpPr>
            <a:spLocks noGrp="1"/>
          </p:cNvSpPr>
          <p:nvPr>
            <p:ph type="title"/>
          </p:nvPr>
        </p:nvSpPr>
        <p:spPr/>
        <p:txBody>
          <a:bodyPr/>
          <a:lstStyle/>
          <a:p>
            <a:r>
              <a:rPr lang="en-US" dirty="0"/>
              <a:t>Key Requirements</a:t>
            </a:r>
          </a:p>
        </p:txBody>
      </p:sp>
      <p:sp>
        <p:nvSpPr>
          <p:cNvPr id="3" name="Content Placeholder 2">
            <a:extLst>
              <a:ext uri="{FF2B5EF4-FFF2-40B4-BE49-F238E27FC236}">
                <a16:creationId xmlns:a16="http://schemas.microsoft.com/office/drawing/2014/main" id="{DC64BD4A-30F6-43BC-9F6A-5FAF56AE1F48}"/>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Résumé</a:t>
            </a:r>
          </a:p>
          <a:p>
            <a:pPr marL="457200" indent="-457200">
              <a:buClr>
                <a:schemeClr val="accent1"/>
              </a:buClr>
              <a:buFont typeface="Wingdings" panose="05000000000000000000" pitchFamily="2" charset="2"/>
              <a:buChar char="Ø"/>
            </a:pPr>
            <a:r>
              <a:rPr lang="en-US" sz="2800" dirty="0"/>
              <a:t>Portfolio</a:t>
            </a:r>
          </a:p>
          <a:p>
            <a:pPr marL="457200" indent="-457200">
              <a:buClr>
                <a:schemeClr val="accent1"/>
              </a:buClr>
              <a:buFont typeface="Wingdings" panose="05000000000000000000" pitchFamily="2" charset="2"/>
              <a:buChar char="Ø"/>
            </a:pPr>
            <a:r>
              <a:rPr lang="en-US" sz="2800" dirty="0"/>
              <a:t>Interview skills</a:t>
            </a:r>
          </a:p>
          <a:p>
            <a:endParaRPr lang="en-US" dirty="0"/>
          </a:p>
        </p:txBody>
      </p:sp>
      <p:pic>
        <p:nvPicPr>
          <p:cNvPr id="4" name="Content Placeholder 9">
            <a:extLst>
              <a:ext uri="{FF2B5EF4-FFF2-40B4-BE49-F238E27FC236}">
                <a16:creationId xmlns:a16="http://schemas.microsoft.com/office/drawing/2014/main" id="{B9248916-6D18-49DA-8C0A-A751F55BA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391" y="1598779"/>
            <a:ext cx="4288804" cy="4377599"/>
          </a:xfrm>
          <a:prstGeom prst="rect">
            <a:avLst/>
          </a:prstGeom>
        </p:spPr>
      </p:pic>
    </p:spTree>
    <p:extLst>
      <p:ext uri="{BB962C8B-B14F-4D97-AF65-F5344CB8AC3E}">
        <p14:creationId xmlns:p14="http://schemas.microsoft.com/office/powerpoint/2010/main" val="172631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E8F0-7006-4ACF-81E4-DCD739714FBC}"/>
              </a:ext>
            </a:extLst>
          </p:cNvPr>
          <p:cNvSpPr>
            <a:spLocks noGrp="1"/>
          </p:cNvSpPr>
          <p:nvPr>
            <p:ph type="title"/>
          </p:nvPr>
        </p:nvSpPr>
        <p:spPr/>
        <p:txBody>
          <a:bodyPr/>
          <a:lstStyle/>
          <a:p>
            <a:r>
              <a:rPr lang="en-US" dirty="0"/>
              <a:t>Résumé</a:t>
            </a:r>
          </a:p>
        </p:txBody>
      </p:sp>
      <p:sp>
        <p:nvSpPr>
          <p:cNvPr id="3" name="Content Placeholder 2">
            <a:extLst>
              <a:ext uri="{FF2B5EF4-FFF2-40B4-BE49-F238E27FC236}">
                <a16:creationId xmlns:a16="http://schemas.microsoft.com/office/drawing/2014/main" id="{6C976DCD-D776-410B-8AB0-70D685E46F6E}"/>
              </a:ext>
            </a:extLst>
          </p:cNvPr>
          <p:cNvSpPr>
            <a:spLocks noGrp="1"/>
          </p:cNvSpPr>
          <p:nvPr>
            <p:ph sz="half" idx="1"/>
          </p:nvPr>
        </p:nvSpPr>
        <p:spPr>
          <a:xfrm>
            <a:off x="740664" y="1420420"/>
            <a:ext cx="11055750" cy="1010546"/>
          </a:xfrm>
        </p:spPr>
        <p:txBody>
          <a:bodyPr/>
          <a:lstStyle/>
          <a:p>
            <a:r>
              <a:rPr lang="en-US" dirty="0"/>
              <a:t>A brief history of a person’s education, work experience and other qualifications</a:t>
            </a:r>
          </a:p>
          <a:p>
            <a:endParaRPr lang="en-US" dirty="0"/>
          </a:p>
        </p:txBody>
      </p:sp>
      <p:pic>
        <p:nvPicPr>
          <p:cNvPr id="4" name="Picture Placeholder 4">
            <a:extLst>
              <a:ext uri="{FF2B5EF4-FFF2-40B4-BE49-F238E27FC236}">
                <a16:creationId xmlns:a16="http://schemas.microsoft.com/office/drawing/2014/main" id="{5825693A-ABCB-44FE-8DB2-E934E77E1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8701" y="2430966"/>
            <a:ext cx="3294597" cy="3697941"/>
          </a:xfrm>
          <a:prstGeom prst="round1Rect">
            <a:avLst>
              <a:gd name="adj" fmla="val 5636"/>
            </a:avLst>
          </a:prstGeom>
        </p:spPr>
      </p:pic>
    </p:spTree>
    <p:extLst>
      <p:ext uri="{BB962C8B-B14F-4D97-AF65-F5344CB8AC3E}">
        <p14:creationId xmlns:p14="http://schemas.microsoft.com/office/powerpoint/2010/main" val="131556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87E4-C6D5-490D-8E92-8B06B6B7CFB7}"/>
              </a:ext>
            </a:extLst>
          </p:cNvPr>
          <p:cNvSpPr>
            <a:spLocks noGrp="1"/>
          </p:cNvSpPr>
          <p:nvPr>
            <p:ph type="title"/>
          </p:nvPr>
        </p:nvSpPr>
        <p:spPr/>
        <p:txBody>
          <a:bodyPr/>
          <a:lstStyle/>
          <a:p>
            <a:r>
              <a:rPr lang="en-US" dirty="0"/>
              <a:t>Résumé Components</a:t>
            </a:r>
          </a:p>
        </p:txBody>
      </p:sp>
      <p:sp>
        <p:nvSpPr>
          <p:cNvPr id="3" name="Content Placeholder 2">
            <a:extLst>
              <a:ext uri="{FF2B5EF4-FFF2-40B4-BE49-F238E27FC236}">
                <a16:creationId xmlns:a16="http://schemas.microsoft.com/office/drawing/2014/main" id="{C464C17D-6F4B-4C20-AA59-D0A2C4B5282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Name</a:t>
            </a:r>
          </a:p>
          <a:p>
            <a:pPr marL="457200" indent="-457200">
              <a:buClr>
                <a:schemeClr val="accent1"/>
              </a:buClr>
              <a:buFont typeface="Wingdings" panose="05000000000000000000" pitchFamily="2" charset="2"/>
              <a:buChar char="Ø"/>
            </a:pPr>
            <a:r>
              <a:rPr lang="en-US" dirty="0"/>
              <a:t>Objective</a:t>
            </a:r>
          </a:p>
          <a:p>
            <a:pPr marL="457200" indent="-457200">
              <a:buClr>
                <a:schemeClr val="accent1"/>
              </a:buClr>
              <a:buFont typeface="Wingdings" panose="05000000000000000000" pitchFamily="2" charset="2"/>
              <a:buChar char="Ø"/>
            </a:pPr>
            <a:r>
              <a:rPr lang="en-US" dirty="0"/>
              <a:t>Education</a:t>
            </a:r>
          </a:p>
          <a:p>
            <a:pPr marL="457200" indent="-457200">
              <a:buClr>
                <a:schemeClr val="accent1"/>
              </a:buClr>
              <a:buFont typeface="Wingdings" panose="05000000000000000000" pitchFamily="2" charset="2"/>
              <a:buChar char="Ø"/>
            </a:pPr>
            <a:r>
              <a:rPr lang="en-US" dirty="0"/>
              <a:t>Work experience</a:t>
            </a:r>
          </a:p>
          <a:p>
            <a:pPr marL="457200" indent="-457200">
              <a:buClr>
                <a:schemeClr val="accent1"/>
              </a:buClr>
              <a:buFont typeface="Wingdings" panose="05000000000000000000" pitchFamily="2" charset="2"/>
              <a:buChar char="Ø"/>
            </a:pPr>
            <a:r>
              <a:rPr lang="en-US" dirty="0"/>
              <a:t>Activities and interests</a:t>
            </a:r>
          </a:p>
          <a:p>
            <a:pPr marL="457200" indent="-457200">
              <a:buClr>
                <a:schemeClr val="accent1"/>
              </a:buClr>
              <a:buFont typeface="Wingdings" panose="05000000000000000000" pitchFamily="2" charset="2"/>
              <a:buChar char="Ø"/>
            </a:pPr>
            <a:r>
              <a:rPr lang="en-US" dirty="0"/>
              <a:t>Honors</a:t>
            </a:r>
          </a:p>
          <a:p>
            <a:pPr marL="457200" indent="-457200">
              <a:buClr>
                <a:schemeClr val="accent1"/>
              </a:buClr>
              <a:buFont typeface="Wingdings" panose="05000000000000000000" pitchFamily="2" charset="2"/>
              <a:buChar char="Ø"/>
            </a:pPr>
            <a:r>
              <a:rPr lang="en-US" dirty="0"/>
              <a:t>References</a:t>
            </a:r>
          </a:p>
          <a:p>
            <a:endParaRPr lang="en-US" dirty="0"/>
          </a:p>
        </p:txBody>
      </p:sp>
      <p:pic>
        <p:nvPicPr>
          <p:cNvPr id="4" name="Picture 3">
            <a:extLst>
              <a:ext uri="{FF2B5EF4-FFF2-40B4-BE49-F238E27FC236}">
                <a16:creationId xmlns:a16="http://schemas.microsoft.com/office/drawing/2014/main" id="{A375FE4C-CCB1-4671-B175-09ACDD150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567" y="1639062"/>
            <a:ext cx="5159552" cy="3003482"/>
          </a:xfrm>
          <a:prstGeom prst="rect">
            <a:avLst/>
          </a:prstGeom>
        </p:spPr>
      </p:pic>
      <p:sp>
        <p:nvSpPr>
          <p:cNvPr id="5" name="Rectangle 4">
            <a:extLst>
              <a:ext uri="{FF2B5EF4-FFF2-40B4-BE49-F238E27FC236}">
                <a16:creationId xmlns:a16="http://schemas.microsoft.com/office/drawing/2014/main" id="{B4601CCD-9962-4EBE-8E62-B19F646837AF}"/>
              </a:ext>
            </a:extLst>
          </p:cNvPr>
          <p:cNvSpPr/>
          <p:nvPr/>
        </p:nvSpPr>
        <p:spPr>
          <a:xfrm>
            <a:off x="7058012" y="4813431"/>
            <a:ext cx="3632661" cy="369332"/>
          </a:xfrm>
          <a:prstGeom prst="rect">
            <a:avLst/>
          </a:prstGeom>
        </p:spPr>
        <p:txBody>
          <a:bodyPr wrap="none">
            <a:spAutoFit/>
          </a:bodyPr>
          <a:lstStyle/>
          <a:p>
            <a:pPr marL="45720" indent="0" algn="ctr">
              <a:buNone/>
            </a:pPr>
            <a:r>
              <a:rPr lang="en-US" b="1" dirty="0">
                <a:hlinkClick r:id="rId4"/>
              </a:rPr>
              <a:t>How to Write an Error-Free Résumé</a:t>
            </a:r>
            <a:endParaRPr lang="en-US" b="1" dirty="0"/>
          </a:p>
        </p:txBody>
      </p:sp>
      <p:sp>
        <p:nvSpPr>
          <p:cNvPr id="6" name="TextBox 5">
            <a:extLst>
              <a:ext uri="{FF2B5EF4-FFF2-40B4-BE49-F238E27FC236}">
                <a16:creationId xmlns:a16="http://schemas.microsoft.com/office/drawing/2014/main" id="{369F6C60-FDFE-4954-AFAC-375E3EF59B04}"/>
              </a:ext>
            </a:extLst>
          </p:cNvPr>
          <p:cNvSpPr txBox="1"/>
          <p:nvPr/>
        </p:nvSpPr>
        <p:spPr>
          <a:xfrm>
            <a:off x="8115160" y="5182763"/>
            <a:ext cx="1518364" cy="369332"/>
          </a:xfrm>
          <a:prstGeom prst="rect">
            <a:avLst/>
          </a:prstGeom>
          <a:noFill/>
          <a:ln>
            <a:noFill/>
          </a:ln>
        </p:spPr>
        <p:txBody>
          <a:bodyPr wrap="none" rtlCol="0" anchor="ctr" anchorCtr="1">
            <a:spAutoFit/>
          </a:bodyPr>
          <a:lstStyle/>
          <a:p>
            <a:r>
              <a:rPr lang="en-US" dirty="0"/>
              <a:t>(click on link)</a:t>
            </a:r>
          </a:p>
        </p:txBody>
      </p:sp>
    </p:spTree>
    <p:extLst>
      <p:ext uri="{BB962C8B-B14F-4D97-AF65-F5344CB8AC3E}">
        <p14:creationId xmlns:p14="http://schemas.microsoft.com/office/powerpoint/2010/main" val="199130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F4E3-39B0-423E-B0C5-001D5443FC4B}"/>
              </a:ext>
            </a:extLst>
          </p:cNvPr>
          <p:cNvSpPr>
            <a:spLocks noGrp="1"/>
          </p:cNvSpPr>
          <p:nvPr>
            <p:ph type="title"/>
          </p:nvPr>
        </p:nvSpPr>
        <p:spPr/>
        <p:txBody>
          <a:bodyPr/>
          <a:lstStyle/>
          <a:p>
            <a:r>
              <a:rPr lang="en-US" dirty="0"/>
              <a:t>Cover Letter</a:t>
            </a:r>
          </a:p>
        </p:txBody>
      </p:sp>
      <p:sp>
        <p:nvSpPr>
          <p:cNvPr id="3" name="Content Placeholder 2">
            <a:extLst>
              <a:ext uri="{FF2B5EF4-FFF2-40B4-BE49-F238E27FC236}">
                <a16:creationId xmlns:a16="http://schemas.microsoft.com/office/drawing/2014/main" id="{0BF7A839-8109-43D1-807A-49798CF1A3B3}"/>
              </a:ext>
            </a:extLst>
          </p:cNvPr>
          <p:cNvSpPr>
            <a:spLocks noGrp="1"/>
          </p:cNvSpPr>
          <p:nvPr>
            <p:ph sz="half" idx="1"/>
          </p:nvPr>
        </p:nvSpPr>
        <p:spPr>
          <a:xfrm>
            <a:off x="740664" y="1420420"/>
            <a:ext cx="11055750" cy="876300"/>
          </a:xfrm>
        </p:spPr>
        <p:txBody>
          <a:bodyPr/>
          <a:lstStyle/>
          <a:p>
            <a:r>
              <a:rPr lang="en-US" dirty="0"/>
              <a:t>A document sent with your résumé to provide additional information on your skills and experience</a:t>
            </a:r>
          </a:p>
          <a:p>
            <a:endParaRPr lang="en-US" dirty="0"/>
          </a:p>
        </p:txBody>
      </p:sp>
      <p:pic>
        <p:nvPicPr>
          <p:cNvPr id="4" name="Picture 3">
            <a:extLst>
              <a:ext uri="{FF2B5EF4-FFF2-40B4-BE49-F238E27FC236}">
                <a16:creationId xmlns:a16="http://schemas.microsoft.com/office/drawing/2014/main" id="{5E5FED19-14BF-46FB-B091-9C4505971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737" y="2296720"/>
            <a:ext cx="4756526" cy="2934803"/>
          </a:xfrm>
          <a:prstGeom prst="rect">
            <a:avLst/>
          </a:prstGeom>
        </p:spPr>
      </p:pic>
      <p:sp>
        <p:nvSpPr>
          <p:cNvPr id="5" name="Rectangle 4">
            <a:extLst>
              <a:ext uri="{FF2B5EF4-FFF2-40B4-BE49-F238E27FC236}">
                <a16:creationId xmlns:a16="http://schemas.microsoft.com/office/drawing/2014/main" id="{C2534570-E3A4-43C7-B1A2-E20C9DA6AC8D}"/>
              </a:ext>
            </a:extLst>
          </p:cNvPr>
          <p:cNvSpPr/>
          <p:nvPr/>
        </p:nvSpPr>
        <p:spPr>
          <a:xfrm>
            <a:off x="3890396" y="5410200"/>
            <a:ext cx="4411208" cy="369332"/>
          </a:xfrm>
          <a:prstGeom prst="rect">
            <a:avLst/>
          </a:prstGeom>
        </p:spPr>
        <p:txBody>
          <a:bodyPr wrap="none">
            <a:spAutoFit/>
          </a:bodyPr>
          <a:lstStyle/>
          <a:p>
            <a:pPr marL="45720" indent="0" algn="ctr">
              <a:buNone/>
            </a:pPr>
            <a:r>
              <a:rPr lang="en-US" b="1" dirty="0">
                <a:hlinkClick r:id="rId4"/>
              </a:rPr>
              <a:t>How to Avoid Writing an Awful Cover Letter</a:t>
            </a:r>
            <a:endParaRPr lang="en-US" b="1" dirty="0"/>
          </a:p>
        </p:txBody>
      </p:sp>
      <p:sp>
        <p:nvSpPr>
          <p:cNvPr id="6" name="TextBox 5">
            <a:extLst>
              <a:ext uri="{FF2B5EF4-FFF2-40B4-BE49-F238E27FC236}">
                <a16:creationId xmlns:a16="http://schemas.microsoft.com/office/drawing/2014/main" id="{74FFF4DF-7571-42D5-9995-51C20661795B}"/>
              </a:ext>
            </a:extLst>
          </p:cNvPr>
          <p:cNvSpPr txBox="1"/>
          <p:nvPr/>
        </p:nvSpPr>
        <p:spPr>
          <a:xfrm>
            <a:off x="5336818" y="5827595"/>
            <a:ext cx="1518364" cy="369332"/>
          </a:xfrm>
          <a:prstGeom prst="rect">
            <a:avLst/>
          </a:prstGeom>
          <a:noFill/>
          <a:ln>
            <a:noFill/>
          </a:ln>
        </p:spPr>
        <p:txBody>
          <a:bodyPr wrap="none" rtlCol="0" anchor="ctr" anchorCtr="1">
            <a:spAutoFit/>
          </a:bodyPr>
          <a:lstStyle/>
          <a:p>
            <a:r>
              <a:rPr lang="en-US" dirty="0"/>
              <a:t>(click on link)</a:t>
            </a:r>
          </a:p>
        </p:txBody>
      </p:sp>
    </p:spTree>
    <p:extLst>
      <p:ext uri="{BB962C8B-B14F-4D97-AF65-F5344CB8AC3E}">
        <p14:creationId xmlns:p14="http://schemas.microsoft.com/office/powerpoint/2010/main" val="108213525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05d88611-e516-4d1a-b12e-39107e78b3d0"/>
    <ds:schemaRef ds:uri="http://purl.org/dc/dcmitype/"/>
    <ds:schemaRef ds:uri="http://schemas.microsoft.com/office/infopath/2007/PartnerControls"/>
    <ds:schemaRef ds:uri="56ea17bb-c96d-4826-b465-01eec0dd23dd"/>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79</TotalTime>
  <Words>2100</Words>
  <Application>Microsoft Office PowerPoint</Application>
  <PresentationFormat>Widescreen</PresentationFormat>
  <Paragraphs>259</Paragraphs>
  <Slides>21</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.AppleSystemUIFont</vt:lpstr>
      <vt:lpstr>Arial</vt:lpstr>
      <vt:lpstr>Calibri</vt:lpstr>
      <vt:lpstr>Open Sans</vt:lpstr>
      <vt:lpstr>Open Sans SemiBold</vt:lpstr>
      <vt:lpstr>Wingdings</vt:lpstr>
      <vt:lpstr>2_Office Theme</vt:lpstr>
      <vt:lpstr>3_Office Theme</vt:lpstr>
      <vt:lpstr>Get That Job! Résumés, Portfolios and Interview Skills</vt:lpstr>
      <vt:lpstr>PowerPoint Presentation</vt:lpstr>
      <vt:lpstr>What is a job?</vt:lpstr>
      <vt:lpstr>Jobs in Hospitality Services</vt:lpstr>
      <vt:lpstr>How does the search begin?</vt:lpstr>
      <vt:lpstr>Key Requirements</vt:lpstr>
      <vt:lpstr>Résumé</vt:lpstr>
      <vt:lpstr>Résumé Components</vt:lpstr>
      <vt:lpstr>Cover Letter</vt:lpstr>
      <vt:lpstr>Portfolio</vt:lpstr>
      <vt:lpstr>Portfolio Components </vt:lpstr>
      <vt:lpstr>Interview Skills</vt:lpstr>
      <vt:lpstr>Interview</vt:lpstr>
      <vt:lpstr>Seven No-Brainers for Job Interviews – Anna Post</vt:lpstr>
      <vt:lpstr>Self-Responsibility and Self-Management </vt:lpstr>
      <vt:lpstr>Positive Attitudes</vt:lpstr>
      <vt:lpstr>Good Work Habits</vt:lpstr>
      <vt:lpstr>Business Etiquette</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2017-11-27T22:31:02Z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