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9"/>
  </p:notesMasterIdLst>
  <p:handoutMasterIdLst>
    <p:handoutMasterId r:id="rId30"/>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72037" autoAdjust="0"/>
  </p:normalViewPr>
  <p:slideViewPr>
    <p:cSldViewPr snapToGrid="0">
      <p:cViewPr>
        <p:scale>
          <a:sx n="49" d="100"/>
          <a:sy n="49" d="100"/>
        </p:scale>
        <p:origin x="1356" y="3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8E3336-3996-4F53-B1B8-7BE7E5AB5A7E}" type="doc">
      <dgm:prSet loTypeId="urn:microsoft.com/office/officeart/2005/8/layout/bProcess3" loCatId="process" qsTypeId="urn:microsoft.com/office/officeart/2005/8/quickstyle/simple1" qsCatId="simple" csTypeId="urn:microsoft.com/office/officeart/2005/8/colors/colorful1" csCatId="colorful"/>
      <dgm:spPr/>
      <dgm:t>
        <a:bodyPr/>
        <a:lstStyle/>
        <a:p>
          <a:endParaRPr lang="en-US"/>
        </a:p>
      </dgm:t>
    </dgm:pt>
    <dgm:pt modelId="{BEED8B2C-F022-460E-84BA-9CC0522DC652}">
      <dgm:prSet/>
      <dgm:spPr/>
      <dgm:t>
        <a:bodyPr/>
        <a:lstStyle/>
        <a:p>
          <a:pPr rtl="0"/>
          <a:r>
            <a:rPr lang="en-US" dirty="0"/>
            <a:t>Be on time</a:t>
          </a:r>
        </a:p>
      </dgm:t>
    </dgm:pt>
    <dgm:pt modelId="{E17868A0-8AC9-43C6-A7B1-2DCE7F3B9657}" type="parTrans" cxnId="{121FB922-C4C8-4337-900B-637FD76A97E7}">
      <dgm:prSet/>
      <dgm:spPr/>
      <dgm:t>
        <a:bodyPr/>
        <a:lstStyle/>
        <a:p>
          <a:endParaRPr lang="en-US"/>
        </a:p>
      </dgm:t>
    </dgm:pt>
    <dgm:pt modelId="{33478769-96D9-46B3-9F09-5B31AFFE806B}" type="sibTrans" cxnId="{121FB922-C4C8-4337-900B-637FD76A97E7}">
      <dgm:prSet/>
      <dgm:spPr/>
      <dgm:t>
        <a:bodyPr/>
        <a:lstStyle/>
        <a:p>
          <a:endParaRPr lang="en-US"/>
        </a:p>
      </dgm:t>
    </dgm:pt>
    <dgm:pt modelId="{252A8E0B-13A5-4E2A-82A7-F2C0AFCBD3E1}">
      <dgm:prSet/>
      <dgm:spPr/>
      <dgm:t>
        <a:bodyPr/>
        <a:lstStyle/>
        <a:p>
          <a:pPr rtl="0"/>
          <a:r>
            <a:rPr lang="en-US" dirty="0"/>
            <a:t>Be at work every day</a:t>
          </a:r>
        </a:p>
      </dgm:t>
    </dgm:pt>
    <dgm:pt modelId="{11D0C572-CE05-4119-AA3E-F1ED4CF6ADD8}" type="parTrans" cxnId="{63EDBB64-1A3F-4E27-AC09-88750AA787EF}">
      <dgm:prSet/>
      <dgm:spPr/>
      <dgm:t>
        <a:bodyPr/>
        <a:lstStyle/>
        <a:p>
          <a:endParaRPr lang="en-US"/>
        </a:p>
      </dgm:t>
    </dgm:pt>
    <dgm:pt modelId="{C5147C9C-92DB-41F8-A4FB-6A239E00F44B}" type="sibTrans" cxnId="{63EDBB64-1A3F-4E27-AC09-88750AA787EF}">
      <dgm:prSet/>
      <dgm:spPr/>
      <dgm:t>
        <a:bodyPr/>
        <a:lstStyle/>
        <a:p>
          <a:endParaRPr lang="en-US"/>
        </a:p>
      </dgm:t>
    </dgm:pt>
    <dgm:pt modelId="{A94C412E-3939-4F81-9206-498FC2F9413A}">
      <dgm:prSet/>
      <dgm:spPr/>
      <dgm:t>
        <a:bodyPr/>
        <a:lstStyle/>
        <a:p>
          <a:pPr rtl="0"/>
          <a:r>
            <a:rPr lang="en-US" dirty="0"/>
            <a:t>Call your supervisor immediately if you become ill and must miss work</a:t>
          </a:r>
        </a:p>
      </dgm:t>
    </dgm:pt>
    <dgm:pt modelId="{ACA344BE-FFD8-4B9F-B4D4-8D3A525E56F2}" type="parTrans" cxnId="{389E9C90-32DF-4556-86CD-360E7FDB109A}">
      <dgm:prSet/>
      <dgm:spPr/>
      <dgm:t>
        <a:bodyPr/>
        <a:lstStyle/>
        <a:p>
          <a:endParaRPr lang="en-US"/>
        </a:p>
      </dgm:t>
    </dgm:pt>
    <dgm:pt modelId="{5273953B-0811-4D6F-9EB3-142584769E42}" type="sibTrans" cxnId="{389E9C90-32DF-4556-86CD-360E7FDB109A}">
      <dgm:prSet/>
      <dgm:spPr/>
      <dgm:t>
        <a:bodyPr/>
        <a:lstStyle/>
        <a:p>
          <a:endParaRPr lang="en-US"/>
        </a:p>
      </dgm:t>
    </dgm:pt>
    <dgm:pt modelId="{ABE69A03-5451-4125-BFF5-4348BE6B2A4C}">
      <dgm:prSet/>
      <dgm:spPr/>
      <dgm:t>
        <a:bodyPr/>
        <a:lstStyle/>
        <a:p>
          <a:pPr rtl="0"/>
          <a:r>
            <a:rPr lang="en-US" dirty="0"/>
            <a:t>Complete all work in a timely fashion</a:t>
          </a:r>
        </a:p>
      </dgm:t>
    </dgm:pt>
    <dgm:pt modelId="{F09F3918-A43A-4071-B777-C8EBCA1049E6}" type="parTrans" cxnId="{E475FD37-02F0-4DC6-94F5-55542BA7C0DC}">
      <dgm:prSet/>
      <dgm:spPr/>
      <dgm:t>
        <a:bodyPr/>
        <a:lstStyle/>
        <a:p>
          <a:endParaRPr lang="en-US"/>
        </a:p>
      </dgm:t>
    </dgm:pt>
    <dgm:pt modelId="{9A9A2094-8A25-465B-80C2-6AC88CC93707}" type="sibTrans" cxnId="{E475FD37-02F0-4DC6-94F5-55542BA7C0DC}">
      <dgm:prSet/>
      <dgm:spPr/>
      <dgm:t>
        <a:bodyPr/>
        <a:lstStyle/>
        <a:p>
          <a:endParaRPr lang="en-US"/>
        </a:p>
      </dgm:t>
    </dgm:pt>
    <dgm:pt modelId="{C0FC83E9-6CD4-4678-93B9-AF23DC40C746}">
      <dgm:prSet/>
      <dgm:spPr/>
      <dgm:t>
        <a:bodyPr/>
        <a:lstStyle/>
        <a:p>
          <a:pPr rtl="0"/>
          <a:r>
            <a:rPr lang="en-US" dirty="0"/>
            <a:t>Keep your work area neat and organized</a:t>
          </a:r>
        </a:p>
      </dgm:t>
    </dgm:pt>
    <dgm:pt modelId="{A29E5CE6-C86D-4B0B-8CFC-1500EB2BAF09}" type="parTrans" cxnId="{E8D1EEA0-CE66-4103-8A89-B8A67AA71F0D}">
      <dgm:prSet/>
      <dgm:spPr/>
      <dgm:t>
        <a:bodyPr/>
        <a:lstStyle/>
        <a:p>
          <a:endParaRPr lang="en-US"/>
        </a:p>
      </dgm:t>
    </dgm:pt>
    <dgm:pt modelId="{4F3DB631-C636-4D16-86EC-F77692958D86}" type="sibTrans" cxnId="{E8D1EEA0-CE66-4103-8A89-B8A67AA71F0D}">
      <dgm:prSet/>
      <dgm:spPr/>
      <dgm:t>
        <a:bodyPr/>
        <a:lstStyle/>
        <a:p>
          <a:endParaRPr lang="en-US"/>
        </a:p>
      </dgm:t>
    </dgm:pt>
    <dgm:pt modelId="{A08A59FC-A5A2-467A-A9E9-12233C8DA203}">
      <dgm:prSet/>
      <dgm:spPr/>
      <dgm:t>
        <a:bodyPr/>
        <a:lstStyle/>
        <a:p>
          <a:pPr rtl="0"/>
          <a:r>
            <a:rPr lang="en-US" dirty="0"/>
            <a:t>Be accurate</a:t>
          </a:r>
        </a:p>
      </dgm:t>
    </dgm:pt>
    <dgm:pt modelId="{AC5173BD-F1E2-46BF-8685-30113147B89A}" type="parTrans" cxnId="{603F49AE-CB6F-4578-9898-A60509097E79}">
      <dgm:prSet/>
      <dgm:spPr/>
      <dgm:t>
        <a:bodyPr/>
        <a:lstStyle/>
        <a:p>
          <a:endParaRPr lang="en-US"/>
        </a:p>
      </dgm:t>
    </dgm:pt>
    <dgm:pt modelId="{3177DDC5-C1F2-45C6-80D3-28022B890499}" type="sibTrans" cxnId="{603F49AE-CB6F-4578-9898-A60509097E79}">
      <dgm:prSet/>
      <dgm:spPr/>
      <dgm:t>
        <a:bodyPr/>
        <a:lstStyle/>
        <a:p>
          <a:endParaRPr lang="en-US"/>
        </a:p>
      </dgm:t>
    </dgm:pt>
    <dgm:pt modelId="{B1481C5A-EC9C-4BF0-A0DE-D260E7D3092F}">
      <dgm:prSet/>
      <dgm:spPr/>
      <dgm:t>
        <a:bodyPr/>
        <a:lstStyle/>
        <a:p>
          <a:pPr rtl="0"/>
          <a:r>
            <a:rPr lang="en-US" dirty="0"/>
            <a:t>Report mistakes or problems to your supervisor immediately</a:t>
          </a:r>
        </a:p>
      </dgm:t>
    </dgm:pt>
    <dgm:pt modelId="{D92E20EB-0C92-40E0-8E1A-1FA140EAFB48}" type="parTrans" cxnId="{B2AE127A-A7FC-42FF-BEF6-54B0922BAB7D}">
      <dgm:prSet/>
      <dgm:spPr/>
      <dgm:t>
        <a:bodyPr/>
        <a:lstStyle/>
        <a:p>
          <a:endParaRPr lang="en-US"/>
        </a:p>
      </dgm:t>
    </dgm:pt>
    <dgm:pt modelId="{2AF475B9-3889-4D54-BA72-7AC24163276D}" type="sibTrans" cxnId="{B2AE127A-A7FC-42FF-BEF6-54B0922BAB7D}">
      <dgm:prSet/>
      <dgm:spPr/>
      <dgm:t>
        <a:bodyPr/>
        <a:lstStyle/>
        <a:p>
          <a:endParaRPr lang="en-US"/>
        </a:p>
      </dgm:t>
    </dgm:pt>
    <dgm:pt modelId="{1591F05D-4C6A-4FC7-BB6E-12BA53CE9192}">
      <dgm:prSet/>
      <dgm:spPr/>
      <dgm:t>
        <a:bodyPr/>
        <a:lstStyle/>
        <a:p>
          <a:pPr rtl="0"/>
          <a:r>
            <a:rPr lang="en-US" dirty="0"/>
            <a:t>Do not make personal calls from work</a:t>
          </a:r>
        </a:p>
      </dgm:t>
    </dgm:pt>
    <dgm:pt modelId="{279012AD-3AF5-4404-8B14-B2C486837270}" type="parTrans" cxnId="{30C14E56-1F0D-4E31-AA4F-D1DFC7A74F18}">
      <dgm:prSet/>
      <dgm:spPr/>
      <dgm:t>
        <a:bodyPr/>
        <a:lstStyle/>
        <a:p>
          <a:endParaRPr lang="en-US"/>
        </a:p>
      </dgm:t>
    </dgm:pt>
    <dgm:pt modelId="{55CEC116-7E5A-4D0E-B98D-2BD051C7A37A}" type="sibTrans" cxnId="{30C14E56-1F0D-4E31-AA4F-D1DFC7A74F18}">
      <dgm:prSet/>
      <dgm:spPr/>
      <dgm:t>
        <a:bodyPr/>
        <a:lstStyle/>
        <a:p>
          <a:endParaRPr lang="en-US"/>
        </a:p>
      </dgm:t>
    </dgm:pt>
    <dgm:pt modelId="{6EE0DF46-50B1-4943-BECB-4DF37ADD1019}" type="pres">
      <dgm:prSet presAssocID="{928E3336-3996-4F53-B1B8-7BE7E5AB5A7E}" presName="Name0" presStyleCnt="0">
        <dgm:presLayoutVars>
          <dgm:dir/>
          <dgm:resizeHandles val="exact"/>
        </dgm:presLayoutVars>
      </dgm:prSet>
      <dgm:spPr/>
    </dgm:pt>
    <dgm:pt modelId="{495F60DD-5163-4F3E-9B2E-3B490083A48B}" type="pres">
      <dgm:prSet presAssocID="{BEED8B2C-F022-460E-84BA-9CC0522DC652}" presName="node" presStyleLbl="node1" presStyleIdx="0" presStyleCnt="8">
        <dgm:presLayoutVars>
          <dgm:bulletEnabled val="1"/>
        </dgm:presLayoutVars>
      </dgm:prSet>
      <dgm:spPr/>
    </dgm:pt>
    <dgm:pt modelId="{106836C0-DD67-420F-A0E1-B7C18B5E0192}" type="pres">
      <dgm:prSet presAssocID="{33478769-96D9-46B3-9F09-5B31AFFE806B}" presName="sibTrans" presStyleLbl="sibTrans1D1" presStyleIdx="0" presStyleCnt="7"/>
      <dgm:spPr/>
    </dgm:pt>
    <dgm:pt modelId="{C019320E-42CC-4C96-8DB6-3B96745D5D8C}" type="pres">
      <dgm:prSet presAssocID="{33478769-96D9-46B3-9F09-5B31AFFE806B}" presName="connectorText" presStyleLbl="sibTrans1D1" presStyleIdx="0" presStyleCnt="7"/>
      <dgm:spPr/>
    </dgm:pt>
    <dgm:pt modelId="{A8D5E4E9-43DF-44AF-8E08-C57786542117}" type="pres">
      <dgm:prSet presAssocID="{252A8E0B-13A5-4E2A-82A7-F2C0AFCBD3E1}" presName="node" presStyleLbl="node1" presStyleIdx="1" presStyleCnt="8">
        <dgm:presLayoutVars>
          <dgm:bulletEnabled val="1"/>
        </dgm:presLayoutVars>
      </dgm:prSet>
      <dgm:spPr/>
    </dgm:pt>
    <dgm:pt modelId="{3A7526FF-8E47-43A6-BBCE-CC3B540CCC47}" type="pres">
      <dgm:prSet presAssocID="{C5147C9C-92DB-41F8-A4FB-6A239E00F44B}" presName="sibTrans" presStyleLbl="sibTrans1D1" presStyleIdx="1" presStyleCnt="7"/>
      <dgm:spPr/>
    </dgm:pt>
    <dgm:pt modelId="{1EEC347A-3589-49A5-BD4A-A31F45307035}" type="pres">
      <dgm:prSet presAssocID="{C5147C9C-92DB-41F8-A4FB-6A239E00F44B}" presName="connectorText" presStyleLbl="sibTrans1D1" presStyleIdx="1" presStyleCnt="7"/>
      <dgm:spPr/>
    </dgm:pt>
    <dgm:pt modelId="{ACE5BDD7-BC8A-4C38-BFCB-028841953DC8}" type="pres">
      <dgm:prSet presAssocID="{A94C412E-3939-4F81-9206-498FC2F9413A}" presName="node" presStyleLbl="node1" presStyleIdx="2" presStyleCnt="8">
        <dgm:presLayoutVars>
          <dgm:bulletEnabled val="1"/>
        </dgm:presLayoutVars>
      </dgm:prSet>
      <dgm:spPr/>
    </dgm:pt>
    <dgm:pt modelId="{FC6D5501-CF46-43F6-9C43-B5D986145533}" type="pres">
      <dgm:prSet presAssocID="{5273953B-0811-4D6F-9EB3-142584769E42}" presName="sibTrans" presStyleLbl="sibTrans1D1" presStyleIdx="2" presStyleCnt="7"/>
      <dgm:spPr/>
    </dgm:pt>
    <dgm:pt modelId="{46542210-BFD6-4250-8E5C-05C496F240E0}" type="pres">
      <dgm:prSet presAssocID="{5273953B-0811-4D6F-9EB3-142584769E42}" presName="connectorText" presStyleLbl="sibTrans1D1" presStyleIdx="2" presStyleCnt="7"/>
      <dgm:spPr/>
    </dgm:pt>
    <dgm:pt modelId="{7545814F-0993-4F55-9A76-EE2770B00236}" type="pres">
      <dgm:prSet presAssocID="{ABE69A03-5451-4125-BFF5-4348BE6B2A4C}" presName="node" presStyleLbl="node1" presStyleIdx="3" presStyleCnt="8">
        <dgm:presLayoutVars>
          <dgm:bulletEnabled val="1"/>
        </dgm:presLayoutVars>
      </dgm:prSet>
      <dgm:spPr/>
    </dgm:pt>
    <dgm:pt modelId="{68424F5E-3300-4E46-93E5-AC7860D3AEC2}" type="pres">
      <dgm:prSet presAssocID="{9A9A2094-8A25-465B-80C2-6AC88CC93707}" presName="sibTrans" presStyleLbl="sibTrans1D1" presStyleIdx="3" presStyleCnt="7"/>
      <dgm:spPr/>
    </dgm:pt>
    <dgm:pt modelId="{B71685CB-88ED-487D-934B-D0285F701360}" type="pres">
      <dgm:prSet presAssocID="{9A9A2094-8A25-465B-80C2-6AC88CC93707}" presName="connectorText" presStyleLbl="sibTrans1D1" presStyleIdx="3" presStyleCnt="7"/>
      <dgm:spPr/>
    </dgm:pt>
    <dgm:pt modelId="{D9A00B94-41DF-4DC0-B4FC-8F93D8DFD440}" type="pres">
      <dgm:prSet presAssocID="{C0FC83E9-6CD4-4678-93B9-AF23DC40C746}" presName="node" presStyleLbl="node1" presStyleIdx="4" presStyleCnt="8">
        <dgm:presLayoutVars>
          <dgm:bulletEnabled val="1"/>
        </dgm:presLayoutVars>
      </dgm:prSet>
      <dgm:spPr/>
    </dgm:pt>
    <dgm:pt modelId="{460C40BD-BA30-4C28-BD9E-4B573E9E8EB7}" type="pres">
      <dgm:prSet presAssocID="{4F3DB631-C636-4D16-86EC-F77692958D86}" presName="sibTrans" presStyleLbl="sibTrans1D1" presStyleIdx="4" presStyleCnt="7"/>
      <dgm:spPr/>
    </dgm:pt>
    <dgm:pt modelId="{24BE950F-118F-4095-B4F5-2D631BA63A91}" type="pres">
      <dgm:prSet presAssocID="{4F3DB631-C636-4D16-86EC-F77692958D86}" presName="connectorText" presStyleLbl="sibTrans1D1" presStyleIdx="4" presStyleCnt="7"/>
      <dgm:spPr/>
    </dgm:pt>
    <dgm:pt modelId="{EAD1E265-CD09-47F8-B0AE-E5904C4D63A8}" type="pres">
      <dgm:prSet presAssocID="{A08A59FC-A5A2-467A-A9E9-12233C8DA203}" presName="node" presStyleLbl="node1" presStyleIdx="5" presStyleCnt="8">
        <dgm:presLayoutVars>
          <dgm:bulletEnabled val="1"/>
        </dgm:presLayoutVars>
      </dgm:prSet>
      <dgm:spPr/>
    </dgm:pt>
    <dgm:pt modelId="{68D88EBF-7326-4BB7-A6A8-218C8D937FC2}" type="pres">
      <dgm:prSet presAssocID="{3177DDC5-C1F2-45C6-80D3-28022B890499}" presName="sibTrans" presStyleLbl="sibTrans1D1" presStyleIdx="5" presStyleCnt="7"/>
      <dgm:spPr/>
    </dgm:pt>
    <dgm:pt modelId="{6443B1C1-1FF4-48A6-846E-98934F252FD5}" type="pres">
      <dgm:prSet presAssocID="{3177DDC5-C1F2-45C6-80D3-28022B890499}" presName="connectorText" presStyleLbl="sibTrans1D1" presStyleIdx="5" presStyleCnt="7"/>
      <dgm:spPr/>
    </dgm:pt>
    <dgm:pt modelId="{4F2E4D4B-F7A1-4D6B-8FCA-4D0B6920571E}" type="pres">
      <dgm:prSet presAssocID="{B1481C5A-EC9C-4BF0-A0DE-D260E7D3092F}" presName="node" presStyleLbl="node1" presStyleIdx="6" presStyleCnt="8">
        <dgm:presLayoutVars>
          <dgm:bulletEnabled val="1"/>
        </dgm:presLayoutVars>
      </dgm:prSet>
      <dgm:spPr/>
    </dgm:pt>
    <dgm:pt modelId="{EAC28208-0BBD-417E-A296-BF188DCC1447}" type="pres">
      <dgm:prSet presAssocID="{2AF475B9-3889-4D54-BA72-7AC24163276D}" presName="sibTrans" presStyleLbl="sibTrans1D1" presStyleIdx="6" presStyleCnt="7"/>
      <dgm:spPr/>
    </dgm:pt>
    <dgm:pt modelId="{AB63E640-68AE-407F-BF35-156CCFB6F801}" type="pres">
      <dgm:prSet presAssocID="{2AF475B9-3889-4D54-BA72-7AC24163276D}" presName="connectorText" presStyleLbl="sibTrans1D1" presStyleIdx="6" presStyleCnt="7"/>
      <dgm:spPr/>
    </dgm:pt>
    <dgm:pt modelId="{BB7200B2-1D55-434A-A659-E422DF530DAF}" type="pres">
      <dgm:prSet presAssocID="{1591F05D-4C6A-4FC7-BB6E-12BA53CE9192}" presName="node" presStyleLbl="node1" presStyleIdx="7" presStyleCnt="8">
        <dgm:presLayoutVars>
          <dgm:bulletEnabled val="1"/>
        </dgm:presLayoutVars>
      </dgm:prSet>
      <dgm:spPr/>
    </dgm:pt>
  </dgm:ptLst>
  <dgm:cxnLst>
    <dgm:cxn modelId="{2CDBAF02-36F4-4963-9381-2DA4A4E0A584}" type="presOf" srcId="{3177DDC5-C1F2-45C6-80D3-28022B890499}" destId="{68D88EBF-7326-4BB7-A6A8-218C8D937FC2}" srcOrd="0" destOrd="0" presId="urn:microsoft.com/office/officeart/2005/8/layout/bProcess3"/>
    <dgm:cxn modelId="{47E78F21-C8F4-49C6-B294-F0F0708BD0D1}" type="presOf" srcId="{9A9A2094-8A25-465B-80C2-6AC88CC93707}" destId="{68424F5E-3300-4E46-93E5-AC7860D3AEC2}" srcOrd="0" destOrd="0" presId="urn:microsoft.com/office/officeart/2005/8/layout/bProcess3"/>
    <dgm:cxn modelId="{121FB922-C4C8-4337-900B-637FD76A97E7}" srcId="{928E3336-3996-4F53-B1B8-7BE7E5AB5A7E}" destId="{BEED8B2C-F022-460E-84BA-9CC0522DC652}" srcOrd="0" destOrd="0" parTransId="{E17868A0-8AC9-43C6-A7B1-2DCE7F3B9657}" sibTransId="{33478769-96D9-46B3-9F09-5B31AFFE806B}"/>
    <dgm:cxn modelId="{D94D9D28-488A-4BBD-AC83-F351F23F5453}" type="presOf" srcId="{33478769-96D9-46B3-9F09-5B31AFFE806B}" destId="{106836C0-DD67-420F-A0E1-B7C18B5E0192}" srcOrd="0" destOrd="0" presId="urn:microsoft.com/office/officeart/2005/8/layout/bProcess3"/>
    <dgm:cxn modelId="{E475FD37-02F0-4DC6-94F5-55542BA7C0DC}" srcId="{928E3336-3996-4F53-B1B8-7BE7E5AB5A7E}" destId="{ABE69A03-5451-4125-BFF5-4348BE6B2A4C}" srcOrd="3" destOrd="0" parTransId="{F09F3918-A43A-4071-B777-C8EBCA1049E6}" sibTransId="{9A9A2094-8A25-465B-80C2-6AC88CC93707}"/>
    <dgm:cxn modelId="{0EAD1F39-6D38-4114-9212-EFBF94E305CB}" type="presOf" srcId="{1591F05D-4C6A-4FC7-BB6E-12BA53CE9192}" destId="{BB7200B2-1D55-434A-A659-E422DF530DAF}" srcOrd="0" destOrd="0" presId="urn:microsoft.com/office/officeart/2005/8/layout/bProcess3"/>
    <dgm:cxn modelId="{55881F5B-0707-40A1-922A-7A49DC7FCB30}" type="presOf" srcId="{C5147C9C-92DB-41F8-A4FB-6A239E00F44B}" destId="{1EEC347A-3589-49A5-BD4A-A31F45307035}" srcOrd="1" destOrd="0" presId="urn:microsoft.com/office/officeart/2005/8/layout/bProcess3"/>
    <dgm:cxn modelId="{63EDBB64-1A3F-4E27-AC09-88750AA787EF}" srcId="{928E3336-3996-4F53-B1B8-7BE7E5AB5A7E}" destId="{252A8E0B-13A5-4E2A-82A7-F2C0AFCBD3E1}" srcOrd="1" destOrd="0" parTransId="{11D0C572-CE05-4119-AA3E-F1ED4CF6ADD8}" sibTransId="{C5147C9C-92DB-41F8-A4FB-6A239E00F44B}"/>
    <dgm:cxn modelId="{1F6C5146-0428-4302-A807-589871837964}" type="presOf" srcId="{A08A59FC-A5A2-467A-A9E9-12233C8DA203}" destId="{EAD1E265-CD09-47F8-B0AE-E5904C4D63A8}" srcOrd="0" destOrd="0" presId="urn:microsoft.com/office/officeart/2005/8/layout/bProcess3"/>
    <dgm:cxn modelId="{85F9EA48-38D1-4417-ACA9-B822F7AEB2E9}" type="presOf" srcId="{3177DDC5-C1F2-45C6-80D3-28022B890499}" destId="{6443B1C1-1FF4-48A6-846E-98934F252FD5}" srcOrd="1" destOrd="0" presId="urn:microsoft.com/office/officeart/2005/8/layout/bProcess3"/>
    <dgm:cxn modelId="{734F606A-A08C-4E14-BB80-ECA47E9F150B}" type="presOf" srcId="{4F3DB631-C636-4D16-86EC-F77692958D86}" destId="{460C40BD-BA30-4C28-BD9E-4B573E9E8EB7}" srcOrd="0" destOrd="0" presId="urn:microsoft.com/office/officeart/2005/8/layout/bProcess3"/>
    <dgm:cxn modelId="{E0325D6B-E957-44E9-BECB-E41C7AB3008E}" type="presOf" srcId="{C0FC83E9-6CD4-4678-93B9-AF23DC40C746}" destId="{D9A00B94-41DF-4DC0-B4FC-8F93D8DFD440}" srcOrd="0" destOrd="0" presId="urn:microsoft.com/office/officeart/2005/8/layout/bProcess3"/>
    <dgm:cxn modelId="{D950AC4B-7AE7-4ADD-AEC5-9B39E6E8E88F}" type="presOf" srcId="{BEED8B2C-F022-460E-84BA-9CC0522DC652}" destId="{495F60DD-5163-4F3E-9B2E-3B490083A48B}" srcOrd="0" destOrd="0" presId="urn:microsoft.com/office/officeart/2005/8/layout/bProcess3"/>
    <dgm:cxn modelId="{61E9C06E-E31B-4154-B8EE-E38F3C3E6F71}" type="presOf" srcId="{5273953B-0811-4D6F-9EB3-142584769E42}" destId="{46542210-BFD6-4250-8E5C-05C496F240E0}" srcOrd="1" destOrd="0" presId="urn:microsoft.com/office/officeart/2005/8/layout/bProcess3"/>
    <dgm:cxn modelId="{30C14E56-1F0D-4E31-AA4F-D1DFC7A74F18}" srcId="{928E3336-3996-4F53-B1B8-7BE7E5AB5A7E}" destId="{1591F05D-4C6A-4FC7-BB6E-12BA53CE9192}" srcOrd="7" destOrd="0" parTransId="{279012AD-3AF5-4404-8B14-B2C486837270}" sibTransId="{55CEC116-7E5A-4D0E-B98D-2BD051C7A37A}"/>
    <dgm:cxn modelId="{BD682759-9688-47CE-98FA-36D9CCC1BA25}" type="presOf" srcId="{C5147C9C-92DB-41F8-A4FB-6A239E00F44B}" destId="{3A7526FF-8E47-43A6-BBCE-CC3B540CCC47}" srcOrd="0" destOrd="0" presId="urn:microsoft.com/office/officeart/2005/8/layout/bProcess3"/>
    <dgm:cxn modelId="{B2AE127A-A7FC-42FF-BEF6-54B0922BAB7D}" srcId="{928E3336-3996-4F53-B1B8-7BE7E5AB5A7E}" destId="{B1481C5A-EC9C-4BF0-A0DE-D260E7D3092F}" srcOrd="6" destOrd="0" parTransId="{D92E20EB-0C92-40E0-8E1A-1FA140EAFB48}" sibTransId="{2AF475B9-3889-4D54-BA72-7AC24163276D}"/>
    <dgm:cxn modelId="{CE6F0F7B-6657-4C6B-9542-25AA87D8C74B}" type="presOf" srcId="{ABE69A03-5451-4125-BFF5-4348BE6B2A4C}" destId="{7545814F-0993-4F55-9A76-EE2770B00236}" srcOrd="0" destOrd="0" presId="urn:microsoft.com/office/officeart/2005/8/layout/bProcess3"/>
    <dgm:cxn modelId="{8675A58E-BEBD-4EF3-9374-DF53A94AD003}" type="presOf" srcId="{A94C412E-3939-4F81-9206-498FC2F9413A}" destId="{ACE5BDD7-BC8A-4C38-BFCB-028841953DC8}" srcOrd="0" destOrd="0" presId="urn:microsoft.com/office/officeart/2005/8/layout/bProcess3"/>
    <dgm:cxn modelId="{389E9C90-32DF-4556-86CD-360E7FDB109A}" srcId="{928E3336-3996-4F53-B1B8-7BE7E5AB5A7E}" destId="{A94C412E-3939-4F81-9206-498FC2F9413A}" srcOrd="2" destOrd="0" parTransId="{ACA344BE-FFD8-4B9F-B4D4-8D3A525E56F2}" sibTransId="{5273953B-0811-4D6F-9EB3-142584769E42}"/>
    <dgm:cxn modelId="{37ACEE94-1848-48A6-BE0A-65AD67F6BC7C}" type="presOf" srcId="{5273953B-0811-4D6F-9EB3-142584769E42}" destId="{FC6D5501-CF46-43F6-9C43-B5D986145533}" srcOrd="0" destOrd="0" presId="urn:microsoft.com/office/officeart/2005/8/layout/bProcess3"/>
    <dgm:cxn modelId="{C7380095-3C59-4CAF-9622-6FAC9F112409}" type="presOf" srcId="{2AF475B9-3889-4D54-BA72-7AC24163276D}" destId="{AB63E640-68AE-407F-BF35-156CCFB6F801}" srcOrd="1" destOrd="0" presId="urn:microsoft.com/office/officeart/2005/8/layout/bProcess3"/>
    <dgm:cxn modelId="{E8D1EEA0-CE66-4103-8A89-B8A67AA71F0D}" srcId="{928E3336-3996-4F53-B1B8-7BE7E5AB5A7E}" destId="{C0FC83E9-6CD4-4678-93B9-AF23DC40C746}" srcOrd="4" destOrd="0" parTransId="{A29E5CE6-C86D-4B0B-8CFC-1500EB2BAF09}" sibTransId="{4F3DB631-C636-4D16-86EC-F77692958D86}"/>
    <dgm:cxn modelId="{603F49AE-CB6F-4578-9898-A60509097E79}" srcId="{928E3336-3996-4F53-B1B8-7BE7E5AB5A7E}" destId="{A08A59FC-A5A2-467A-A9E9-12233C8DA203}" srcOrd="5" destOrd="0" parTransId="{AC5173BD-F1E2-46BF-8685-30113147B89A}" sibTransId="{3177DDC5-C1F2-45C6-80D3-28022B890499}"/>
    <dgm:cxn modelId="{0E5303B2-F49D-44E3-AECE-5B0D1859E876}" type="presOf" srcId="{252A8E0B-13A5-4E2A-82A7-F2C0AFCBD3E1}" destId="{A8D5E4E9-43DF-44AF-8E08-C57786542117}" srcOrd="0" destOrd="0" presId="urn:microsoft.com/office/officeart/2005/8/layout/bProcess3"/>
    <dgm:cxn modelId="{D1B86DBC-C388-439E-95CD-DB05AD70499A}" type="presOf" srcId="{B1481C5A-EC9C-4BF0-A0DE-D260E7D3092F}" destId="{4F2E4D4B-F7A1-4D6B-8FCA-4D0B6920571E}" srcOrd="0" destOrd="0" presId="urn:microsoft.com/office/officeart/2005/8/layout/bProcess3"/>
    <dgm:cxn modelId="{7BDF59BD-C644-4B04-A263-35C62E0A0086}" type="presOf" srcId="{9A9A2094-8A25-465B-80C2-6AC88CC93707}" destId="{B71685CB-88ED-487D-934B-D0285F701360}" srcOrd="1" destOrd="0" presId="urn:microsoft.com/office/officeart/2005/8/layout/bProcess3"/>
    <dgm:cxn modelId="{65B519BE-D735-4727-B9F3-3DE11052FCC7}" type="presOf" srcId="{33478769-96D9-46B3-9F09-5B31AFFE806B}" destId="{C019320E-42CC-4C96-8DB6-3B96745D5D8C}" srcOrd="1" destOrd="0" presId="urn:microsoft.com/office/officeart/2005/8/layout/bProcess3"/>
    <dgm:cxn modelId="{CA2B7DDB-9D19-429A-B0C7-AD88F660035A}" type="presOf" srcId="{2AF475B9-3889-4D54-BA72-7AC24163276D}" destId="{EAC28208-0BBD-417E-A296-BF188DCC1447}" srcOrd="0" destOrd="0" presId="urn:microsoft.com/office/officeart/2005/8/layout/bProcess3"/>
    <dgm:cxn modelId="{020503DC-8FAC-47E0-8D1E-EEBC37727E07}" type="presOf" srcId="{928E3336-3996-4F53-B1B8-7BE7E5AB5A7E}" destId="{6EE0DF46-50B1-4943-BECB-4DF37ADD1019}" srcOrd="0" destOrd="0" presId="urn:microsoft.com/office/officeart/2005/8/layout/bProcess3"/>
    <dgm:cxn modelId="{9256EAF4-F35C-4E28-8DC0-93351151B5D9}" type="presOf" srcId="{4F3DB631-C636-4D16-86EC-F77692958D86}" destId="{24BE950F-118F-4095-B4F5-2D631BA63A91}" srcOrd="1" destOrd="0" presId="urn:microsoft.com/office/officeart/2005/8/layout/bProcess3"/>
    <dgm:cxn modelId="{5CA64D59-BFD8-4322-8022-ABE09DCB439E}" type="presParOf" srcId="{6EE0DF46-50B1-4943-BECB-4DF37ADD1019}" destId="{495F60DD-5163-4F3E-9B2E-3B490083A48B}" srcOrd="0" destOrd="0" presId="urn:microsoft.com/office/officeart/2005/8/layout/bProcess3"/>
    <dgm:cxn modelId="{FA4ECB15-1648-42C4-925F-D178C93A4014}" type="presParOf" srcId="{6EE0DF46-50B1-4943-BECB-4DF37ADD1019}" destId="{106836C0-DD67-420F-A0E1-B7C18B5E0192}" srcOrd="1" destOrd="0" presId="urn:microsoft.com/office/officeart/2005/8/layout/bProcess3"/>
    <dgm:cxn modelId="{F533D5BB-2DA5-487F-BDB8-37A71AAF5663}" type="presParOf" srcId="{106836C0-DD67-420F-A0E1-B7C18B5E0192}" destId="{C019320E-42CC-4C96-8DB6-3B96745D5D8C}" srcOrd="0" destOrd="0" presId="urn:microsoft.com/office/officeart/2005/8/layout/bProcess3"/>
    <dgm:cxn modelId="{FE5B6BC5-D3EB-4425-AE51-13AD7D45FA38}" type="presParOf" srcId="{6EE0DF46-50B1-4943-BECB-4DF37ADD1019}" destId="{A8D5E4E9-43DF-44AF-8E08-C57786542117}" srcOrd="2" destOrd="0" presId="urn:microsoft.com/office/officeart/2005/8/layout/bProcess3"/>
    <dgm:cxn modelId="{D8952BB1-19F0-4FF2-9A5A-E670E0E6E665}" type="presParOf" srcId="{6EE0DF46-50B1-4943-BECB-4DF37ADD1019}" destId="{3A7526FF-8E47-43A6-BBCE-CC3B540CCC47}" srcOrd="3" destOrd="0" presId="urn:microsoft.com/office/officeart/2005/8/layout/bProcess3"/>
    <dgm:cxn modelId="{7B1B6841-8736-40AF-89F6-F8B5EE85529D}" type="presParOf" srcId="{3A7526FF-8E47-43A6-BBCE-CC3B540CCC47}" destId="{1EEC347A-3589-49A5-BD4A-A31F45307035}" srcOrd="0" destOrd="0" presId="urn:microsoft.com/office/officeart/2005/8/layout/bProcess3"/>
    <dgm:cxn modelId="{AE67046A-0D75-473E-8DA5-E8423612C8E5}" type="presParOf" srcId="{6EE0DF46-50B1-4943-BECB-4DF37ADD1019}" destId="{ACE5BDD7-BC8A-4C38-BFCB-028841953DC8}" srcOrd="4" destOrd="0" presId="urn:microsoft.com/office/officeart/2005/8/layout/bProcess3"/>
    <dgm:cxn modelId="{F4CD5F82-3E49-4DB1-975B-22A7EEB2F4FD}" type="presParOf" srcId="{6EE0DF46-50B1-4943-BECB-4DF37ADD1019}" destId="{FC6D5501-CF46-43F6-9C43-B5D986145533}" srcOrd="5" destOrd="0" presId="urn:microsoft.com/office/officeart/2005/8/layout/bProcess3"/>
    <dgm:cxn modelId="{A0236510-3EAC-46FD-A778-9C166AB7D2EA}" type="presParOf" srcId="{FC6D5501-CF46-43F6-9C43-B5D986145533}" destId="{46542210-BFD6-4250-8E5C-05C496F240E0}" srcOrd="0" destOrd="0" presId="urn:microsoft.com/office/officeart/2005/8/layout/bProcess3"/>
    <dgm:cxn modelId="{42C38C3C-F723-42EB-BE44-A679EBBC5A08}" type="presParOf" srcId="{6EE0DF46-50B1-4943-BECB-4DF37ADD1019}" destId="{7545814F-0993-4F55-9A76-EE2770B00236}" srcOrd="6" destOrd="0" presId="urn:microsoft.com/office/officeart/2005/8/layout/bProcess3"/>
    <dgm:cxn modelId="{D5426B58-C34D-44A5-B844-443D3D45FA02}" type="presParOf" srcId="{6EE0DF46-50B1-4943-BECB-4DF37ADD1019}" destId="{68424F5E-3300-4E46-93E5-AC7860D3AEC2}" srcOrd="7" destOrd="0" presId="urn:microsoft.com/office/officeart/2005/8/layout/bProcess3"/>
    <dgm:cxn modelId="{8EF8A2D4-78B7-442A-9F70-47048391C033}" type="presParOf" srcId="{68424F5E-3300-4E46-93E5-AC7860D3AEC2}" destId="{B71685CB-88ED-487D-934B-D0285F701360}" srcOrd="0" destOrd="0" presId="urn:microsoft.com/office/officeart/2005/8/layout/bProcess3"/>
    <dgm:cxn modelId="{5C7FA467-AA71-4A45-A143-E77C63582DFF}" type="presParOf" srcId="{6EE0DF46-50B1-4943-BECB-4DF37ADD1019}" destId="{D9A00B94-41DF-4DC0-B4FC-8F93D8DFD440}" srcOrd="8" destOrd="0" presId="urn:microsoft.com/office/officeart/2005/8/layout/bProcess3"/>
    <dgm:cxn modelId="{DF20BAC7-4A3C-439D-BE8E-FF9ECA2D31B6}" type="presParOf" srcId="{6EE0DF46-50B1-4943-BECB-4DF37ADD1019}" destId="{460C40BD-BA30-4C28-BD9E-4B573E9E8EB7}" srcOrd="9" destOrd="0" presId="urn:microsoft.com/office/officeart/2005/8/layout/bProcess3"/>
    <dgm:cxn modelId="{4E361529-F1C9-4DFD-95E3-4D2EF2D10D57}" type="presParOf" srcId="{460C40BD-BA30-4C28-BD9E-4B573E9E8EB7}" destId="{24BE950F-118F-4095-B4F5-2D631BA63A91}" srcOrd="0" destOrd="0" presId="urn:microsoft.com/office/officeart/2005/8/layout/bProcess3"/>
    <dgm:cxn modelId="{D70423EA-91B0-4F46-93C6-69E416AABA2C}" type="presParOf" srcId="{6EE0DF46-50B1-4943-BECB-4DF37ADD1019}" destId="{EAD1E265-CD09-47F8-B0AE-E5904C4D63A8}" srcOrd="10" destOrd="0" presId="urn:microsoft.com/office/officeart/2005/8/layout/bProcess3"/>
    <dgm:cxn modelId="{75417365-A97C-4B0A-AAB1-231F196AF366}" type="presParOf" srcId="{6EE0DF46-50B1-4943-BECB-4DF37ADD1019}" destId="{68D88EBF-7326-4BB7-A6A8-218C8D937FC2}" srcOrd="11" destOrd="0" presId="urn:microsoft.com/office/officeart/2005/8/layout/bProcess3"/>
    <dgm:cxn modelId="{B4EFFFD5-470A-43C5-93C1-79B8D41874E1}" type="presParOf" srcId="{68D88EBF-7326-4BB7-A6A8-218C8D937FC2}" destId="{6443B1C1-1FF4-48A6-846E-98934F252FD5}" srcOrd="0" destOrd="0" presId="urn:microsoft.com/office/officeart/2005/8/layout/bProcess3"/>
    <dgm:cxn modelId="{A8890946-7B81-4966-B140-8F60C1C25AFF}" type="presParOf" srcId="{6EE0DF46-50B1-4943-BECB-4DF37ADD1019}" destId="{4F2E4D4B-F7A1-4D6B-8FCA-4D0B6920571E}" srcOrd="12" destOrd="0" presId="urn:microsoft.com/office/officeart/2005/8/layout/bProcess3"/>
    <dgm:cxn modelId="{A5686622-3FBD-4EC0-A1E5-276AC34F4217}" type="presParOf" srcId="{6EE0DF46-50B1-4943-BECB-4DF37ADD1019}" destId="{EAC28208-0BBD-417E-A296-BF188DCC1447}" srcOrd="13" destOrd="0" presId="urn:microsoft.com/office/officeart/2005/8/layout/bProcess3"/>
    <dgm:cxn modelId="{6A99EBD8-FF26-4126-9A5D-23D43F40FB26}" type="presParOf" srcId="{EAC28208-0BBD-417E-A296-BF188DCC1447}" destId="{AB63E640-68AE-407F-BF35-156CCFB6F801}" srcOrd="0" destOrd="0" presId="urn:microsoft.com/office/officeart/2005/8/layout/bProcess3"/>
    <dgm:cxn modelId="{C1162A02-F7F8-4155-A104-EA937DD21AFE}" type="presParOf" srcId="{6EE0DF46-50B1-4943-BECB-4DF37ADD1019}" destId="{BB7200B2-1D55-434A-A659-E422DF530DAF}" srcOrd="1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836C0-DD67-420F-A0E1-B7C18B5E0192}">
      <dsp:nvSpPr>
        <dsp:cNvPr id="0" name=""/>
        <dsp:cNvSpPr/>
      </dsp:nvSpPr>
      <dsp:spPr>
        <a:xfrm>
          <a:off x="3319805" y="595037"/>
          <a:ext cx="459668" cy="91440"/>
        </a:xfrm>
        <a:custGeom>
          <a:avLst/>
          <a:gdLst/>
          <a:ahLst/>
          <a:cxnLst/>
          <a:rect l="0" t="0" r="0" b="0"/>
          <a:pathLst>
            <a:path>
              <a:moveTo>
                <a:pt x="0" y="45720"/>
              </a:moveTo>
              <a:lnTo>
                <a:pt x="459668"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37382" y="638306"/>
        <a:ext cx="24513" cy="4902"/>
      </dsp:txXfrm>
    </dsp:sp>
    <dsp:sp modelId="{495F60DD-5163-4F3E-9B2E-3B490083A48B}">
      <dsp:nvSpPr>
        <dsp:cNvPr id="0" name=""/>
        <dsp:cNvSpPr/>
      </dsp:nvSpPr>
      <dsp:spPr>
        <a:xfrm>
          <a:off x="1190004" y="1277"/>
          <a:ext cx="2131600" cy="127896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t>Be on time</a:t>
          </a:r>
        </a:p>
      </dsp:txBody>
      <dsp:txXfrm>
        <a:off x="1190004" y="1277"/>
        <a:ext cx="2131600" cy="1278960"/>
      </dsp:txXfrm>
    </dsp:sp>
    <dsp:sp modelId="{3A7526FF-8E47-43A6-BBCE-CC3B540CCC47}">
      <dsp:nvSpPr>
        <dsp:cNvPr id="0" name=""/>
        <dsp:cNvSpPr/>
      </dsp:nvSpPr>
      <dsp:spPr>
        <a:xfrm>
          <a:off x="5941674" y="595037"/>
          <a:ext cx="459668" cy="91440"/>
        </a:xfrm>
        <a:custGeom>
          <a:avLst/>
          <a:gdLst/>
          <a:ahLst/>
          <a:cxnLst/>
          <a:rect l="0" t="0" r="0" b="0"/>
          <a:pathLst>
            <a:path>
              <a:moveTo>
                <a:pt x="0" y="45720"/>
              </a:moveTo>
              <a:lnTo>
                <a:pt x="459668"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159251" y="638306"/>
        <a:ext cx="24513" cy="4902"/>
      </dsp:txXfrm>
    </dsp:sp>
    <dsp:sp modelId="{A8D5E4E9-43DF-44AF-8E08-C57786542117}">
      <dsp:nvSpPr>
        <dsp:cNvPr id="0" name=""/>
        <dsp:cNvSpPr/>
      </dsp:nvSpPr>
      <dsp:spPr>
        <a:xfrm>
          <a:off x="3811873" y="1277"/>
          <a:ext cx="2131600" cy="127896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t>Be at work every day</a:t>
          </a:r>
        </a:p>
      </dsp:txBody>
      <dsp:txXfrm>
        <a:off x="3811873" y="1277"/>
        <a:ext cx="2131600" cy="1278960"/>
      </dsp:txXfrm>
    </dsp:sp>
    <dsp:sp modelId="{FC6D5501-CF46-43F6-9C43-B5D986145533}">
      <dsp:nvSpPr>
        <dsp:cNvPr id="0" name=""/>
        <dsp:cNvSpPr/>
      </dsp:nvSpPr>
      <dsp:spPr>
        <a:xfrm>
          <a:off x="2255805" y="1278438"/>
          <a:ext cx="5243737" cy="459668"/>
        </a:xfrm>
        <a:custGeom>
          <a:avLst/>
          <a:gdLst/>
          <a:ahLst/>
          <a:cxnLst/>
          <a:rect l="0" t="0" r="0" b="0"/>
          <a:pathLst>
            <a:path>
              <a:moveTo>
                <a:pt x="5243737" y="0"/>
              </a:moveTo>
              <a:lnTo>
                <a:pt x="5243737" y="246934"/>
              </a:lnTo>
              <a:lnTo>
                <a:pt x="0" y="246934"/>
              </a:lnTo>
              <a:lnTo>
                <a:pt x="0" y="459668"/>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46008" y="1505820"/>
        <a:ext cx="263330" cy="4902"/>
      </dsp:txXfrm>
    </dsp:sp>
    <dsp:sp modelId="{ACE5BDD7-BC8A-4C38-BFCB-028841953DC8}">
      <dsp:nvSpPr>
        <dsp:cNvPr id="0" name=""/>
        <dsp:cNvSpPr/>
      </dsp:nvSpPr>
      <dsp:spPr>
        <a:xfrm>
          <a:off x="6433742" y="1277"/>
          <a:ext cx="2131600" cy="127896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t>Call your supervisor immediately if you become ill and must miss work</a:t>
          </a:r>
        </a:p>
      </dsp:txBody>
      <dsp:txXfrm>
        <a:off x="6433742" y="1277"/>
        <a:ext cx="2131600" cy="1278960"/>
      </dsp:txXfrm>
    </dsp:sp>
    <dsp:sp modelId="{68424F5E-3300-4E46-93E5-AC7860D3AEC2}">
      <dsp:nvSpPr>
        <dsp:cNvPr id="0" name=""/>
        <dsp:cNvSpPr/>
      </dsp:nvSpPr>
      <dsp:spPr>
        <a:xfrm>
          <a:off x="3319805" y="2364266"/>
          <a:ext cx="459668" cy="91440"/>
        </a:xfrm>
        <a:custGeom>
          <a:avLst/>
          <a:gdLst/>
          <a:ahLst/>
          <a:cxnLst/>
          <a:rect l="0" t="0" r="0" b="0"/>
          <a:pathLst>
            <a:path>
              <a:moveTo>
                <a:pt x="0" y="45720"/>
              </a:moveTo>
              <a:lnTo>
                <a:pt x="459668"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37382" y="2407535"/>
        <a:ext cx="24513" cy="4902"/>
      </dsp:txXfrm>
    </dsp:sp>
    <dsp:sp modelId="{7545814F-0993-4F55-9A76-EE2770B00236}">
      <dsp:nvSpPr>
        <dsp:cNvPr id="0" name=""/>
        <dsp:cNvSpPr/>
      </dsp:nvSpPr>
      <dsp:spPr>
        <a:xfrm>
          <a:off x="1190004" y="1770506"/>
          <a:ext cx="2131600" cy="127896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t>Complete all work in a timely fashion</a:t>
          </a:r>
        </a:p>
      </dsp:txBody>
      <dsp:txXfrm>
        <a:off x="1190004" y="1770506"/>
        <a:ext cx="2131600" cy="1278960"/>
      </dsp:txXfrm>
    </dsp:sp>
    <dsp:sp modelId="{460C40BD-BA30-4C28-BD9E-4B573E9E8EB7}">
      <dsp:nvSpPr>
        <dsp:cNvPr id="0" name=""/>
        <dsp:cNvSpPr/>
      </dsp:nvSpPr>
      <dsp:spPr>
        <a:xfrm>
          <a:off x="5941674" y="2364266"/>
          <a:ext cx="459668" cy="91440"/>
        </a:xfrm>
        <a:custGeom>
          <a:avLst/>
          <a:gdLst/>
          <a:ahLst/>
          <a:cxnLst/>
          <a:rect l="0" t="0" r="0" b="0"/>
          <a:pathLst>
            <a:path>
              <a:moveTo>
                <a:pt x="0" y="45720"/>
              </a:moveTo>
              <a:lnTo>
                <a:pt x="459668"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159251" y="2407535"/>
        <a:ext cx="24513" cy="4902"/>
      </dsp:txXfrm>
    </dsp:sp>
    <dsp:sp modelId="{D9A00B94-41DF-4DC0-B4FC-8F93D8DFD440}">
      <dsp:nvSpPr>
        <dsp:cNvPr id="0" name=""/>
        <dsp:cNvSpPr/>
      </dsp:nvSpPr>
      <dsp:spPr>
        <a:xfrm>
          <a:off x="3811873" y="1770506"/>
          <a:ext cx="2131600" cy="127896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t>Keep your work area neat and organized</a:t>
          </a:r>
        </a:p>
      </dsp:txBody>
      <dsp:txXfrm>
        <a:off x="3811873" y="1770506"/>
        <a:ext cx="2131600" cy="1278960"/>
      </dsp:txXfrm>
    </dsp:sp>
    <dsp:sp modelId="{68D88EBF-7326-4BB7-A6A8-218C8D937FC2}">
      <dsp:nvSpPr>
        <dsp:cNvPr id="0" name=""/>
        <dsp:cNvSpPr/>
      </dsp:nvSpPr>
      <dsp:spPr>
        <a:xfrm>
          <a:off x="2255805" y="3047666"/>
          <a:ext cx="5243737" cy="459668"/>
        </a:xfrm>
        <a:custGeom>
          <a:avLst/>
          <a:gdLst/>
          <a:ahLst/>
          <a:cxnLst/>
          <a:rect l="0" t="0" r="0" b="0"/>
          <a:pathLst>
            <a:path>
              <a:moveTo>
                <a:pt x="5243737" y="0"/>
              </a:moveTo>
              <a:lnTo>
                <a:pt x="5243737" y="246934"/>
              </a:lnTo>
              <a:lnTo>
                <a:pt x="0" y="246934"/>
              </a:lnTo>
              <a:lnTo>
                <a:pt x="0" y="459668"/>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46008" y="3275049"/>
        <a:ext cx="263330" cy="4902"/>
      </dsp:txXfrm>
    </dsp:sp>
    <dsp:sp modelId="{EAD1E265-CD09-47F8-B0AE-E5904C4D63A8}">
      <dsp:nvSpPr>
        <dsp:cNvPr id="0" name=""/>
        <dsp:cNvSpPr/>
      </dsp:nvSpPr>
      <dsp:spPr>
        <a:xfrm>
          <a:off x="6433742" y="1770506"/>
          <a:ext cx="2131600" cy="127896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t>Be accurate</a:t>
          </a:r>
        </a:p>
      </dsp:txBody>
      <dsp:txXfrm>
        <a:off x="6433742" y="1770506"/>
        <a:ext cx="2131600" cy="1278960"/>
      </dsp:txXfrm>
    </dsp:sp>
    <dsp:sp modelId="{EAC28208-0BBD-417E-A296-BF188DCC1447}">
      <dsp:nvSpPr>
        <dsp:cNvPr id="0" name=""/>
        <dsp:cNvSpPr/>
      </dsp:nvSpPr>
      <dsp:spPr>
        <a:xfrm>
          <a:off x="3319805" y="4133495"/>
          <a:ext cx="459668" cy="91440"/>
        </a:xfrm>
        <a:custGeom>
          <a:avLst/>
          <a:gdLst/>
          <a:ahLst/>
          <a:cxnLst/>
          <a:rect l="0" t="0" r="0" b="0"/>
          <a:pathLst>
            <a:path>
              <a:moveTo>
                <a:pt x="0" y="45720"/>
              </a:moveTo>
              <a:lnTo>
                <a:pt x="459668"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37382" y="4176763"/>
        <a:ext cx="24513" cy="4902"/>
      </dsp:txXfrm>
    </dsp:sp>
    <dsp:sp modelId="{4F2E4D4B-F7A1-4D6B-8FCA-4D0B6920571E}">
      <dsp:nvSpPr>
        <dsp:cNvPr id="0" name=""/>
        <dsp:cNvSpPr/>
      </dsp:nvSpPr>
      <dsp:spPr>
        <a:xfrm>
          <a:off x="1190004" y="3539734"/>
          <a:ext cx="2131600" cy="127896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t>Report mistakes or problems to your supervisor immediately</a:t>
          </a:r>
        </a:p>
      </dsp:txBody>
      <dsp:txXfrm>
        <a:off x="1190004" y="3539734"/>
        <a:ext cx="2131600" cy="1278960"/>
      </dsp:txXfrm>
    </dsp:sp>
    <dsp:sp modelId="{BB7200B2-1D55-434A-A659-E422DF530DAF}">
      <dsp:nvSpPr>
        <dsp:cNvPr id="0" name=""/>
        <dsp:cNvSpPr/>
      </dsp:nvSpPr>
      <dsp:spPr>
        <a:xfrm>
          <a:off x="3811873" y="3539734"/>
          <a:ext cx="2131600" cy="127896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t>Do not make personal calls from work</a:t>
          </a:r>
        </a:p>
      </dsp:txBody>
      <dsp:txXfrm>
        <a:off x="3811873" y="3539734"/>
        <a:ext cx="2131600" cy="127896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29-Nov-17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29-Nov-17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howcast.com/videos/307328-How-to-Write-an-ErrorFree-Resum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b="0" kern="1200" dirty="0">
                <a:solidFill>
                  <a:schemeClr val="tx1"/>
                </a:solidFill>
                <a:effectLst/>
                <a:latin typeface="+mn-lt"/>
                <a:ea typeface="+mn-ea"/>
                <a:cs typeface="+mn-cs"/>
              </a:rPr>
              <a:t>Refer to handout Career Portfolio Sections (see</a:t>
            </a:r>
            <a:r>
              <a:rPr lang="en-US" sz="1200" b="0" kern="1200" baseline="0" dirty="0">
                <a:solidFill>
                  <a:schemeClr val="tx1"/>
                </a:solidFill>
                <a:effectLst/>
                <a:latin typeface="+mn-lt"/>
                <a:ea typeface="+mn-ea"/>
                <a:cs typeface="+mn-cs"/>
              </a:rPr>
              <a:t> All Lesson Attachments tab) for reference.</a:t>
            </a:r>
            <a:endParaRPr lang="en-US" sz="1200" b="0" kern="1200" dirty="0">
              <a:solidFill>
                <a:schemeClr val="tx1"/>
              </a:solidFill>
              <a:effectLst/>
              <a:latin typeface="+mn-lt"/>
              <a:ea typeface="+mn-ea"/>
              <a:cs typeface="+mn-cs"/>
            </a:endParaRPr>
          </a:p>
          <a:p>
            <a:pPr marL="0" lvl="0" indent="0">
              <a:buFont typeface="Arial" panose="020B0604020202020204" pitchFamily="34" charset="0"/>
              <a:buNone/>
            </a:pPr>
            <a:endParaRPr lang="en-US" sz="1200" b="0" kern="1200" dirty="0">
              <a:solidFill>
                <a:schemeClr val="tx1"/>
              </a:solidFill>
              <a:effectLst/>
              <a:latin typeface="+mn-lt"/>
              <a:ea typeface="+mn-ea"/>
              <a:cs typeface="+mn-cs"/>
            </a:endParaRPr>
          </a:p>
          <a:p>
            <a:pPr marL="0" lvl="0" indent="0">
              <a:buFont typeface="Arial" panose="020B0604020202020204" pitchFamily="34" charset="0"/>
              <a:buNone/>
            </a:pPr>
            <a:r>
              <a:rPr lang="en-US" sz="1200" b="0" kern="1200" dirty="0">
                <a:solidFill>
                  <a:schemeClr val="tx1"/>
                </a:solidFill>
                <a:effectLst/>
                <a:latin typeface="+mn-lt"/>
                <a:ea typeface="+mn-ea"/>
                <a:cs typeface="+mn-cs"/>
              </a:rPr>
              <a:t>Most portfolios include some of the following components: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Cover letter</a:t>
            </a:r>
            <a:r>
              <a:rPr lang="en-US" sz="1200" kern="1200" dirty="0">
                <a:solidFill>
                  <a:schemeClr val="tx1"/>
                </a:solidFill>
                <a:effectLst/>
                <a:latin typeface="+mn-lt"/>
                <a:ea typeface="+mn-ea"/>
                <a:cs typeface="+mn-cs"/>
              </a:rPr>
              <a:t> - A document sent with your resume to provide additional information on your skills and experience</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Table of contents</a:t>
            </a:r>
            <a:r>
              <a:rPr lang="en-US" sz="1200" kern="1200" dirty="0">
                <a:solidFill>
                  <a:schemeClr val="tx1"/>
                </a:solidFill>
                <a:effectLst/>
                <a:latin typeface="+mn-lt"/>
                <a:ea typeface="+mn-ea"/>
                <a:cs typeface="+mn-cs"/>
              </a:rPr>
              <a:t> - A list of the sections of a book or </a:t>
            </a:r>
            <a:r>
              <a:rPr lang="en-US" sz="1200" u="none" kern="1200" dirty="0">
                <a:solidFill>
                  <a:schemeClr val="tx1"/>
                </a:solidFill>
                <a:effectLst/>
                <a:latin typeface="+mn-lt"/>
                <a:ea typeface="+mn-ea"/>
                <a:cs typeface="+mn-cs"/>
              </a:rPr>
              <a:t>document</a:t>
            </a:r>
            <a:r>
              <a:rPr lang="en-US" sz="1200" u="none"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organized in the order in which the sections appear</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Résumé</a:t>
            </a:r>
            <a:r>
              <a:rPr lang="en-US" sz="1200" kern="1200" dirty="0">
                <a:solidFill>
                  <a:schemeClr val="tx1"/>
                </a:solidFill>
                <a:effectLst/>
                <a:latin typeface="+mn-lt"/>
                <a:ea typeface="+mn-ea"/>
                <a:cs typeface="+mn-cs"/>
              </a:rPr>
              <a:t> - A brief history of a person’s education, work experience and other qualifications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Employability skills</a:t>
            </a:r>
            <a:r>
              <a:rPr lang="en-US" sz="1200" kern="1200" dirty="0">
                <a:solidFill>
                  <a:schemeClr val="tx1"/>
                </a:solidFill>
                <a:effectLst/>
                <a:latin typeface="+mn-lt"/>
                <a:ea typeface="+mn-ea"/>
                <a:cs typeface="+mn-cs"/>
              </a:rPr>
              <a:t> - General skills required for success in the labor market at all employment levels and for all sectors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Licenses and/or certificates</a:t>
            </a:r>
            <a:r>
              <a:rPr lang="en-US" sz="1200" kern="1200" dirty="0">
                <a:solidFill>
                  <a:schemeClr val="tx1"/>
                </a:solidFill>
                <a:effectLst/>
                <a:latin typeface="+mn-lt"/>
                <a:ea typeface="+mn-ea"/>
                <a:cs typeface="+mn-cs"/>
              </a:rPr>
              <a:t> - A permit from an authority to do a particular thing or carry on a trade</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Awards</a:t>
            </a:r>
            <a:r>
              <a:rPr lang="en-US" sz="1200" kern="1200" dirty="0">
                <a:solidFill>
                  <a:schemeClr val="tx1"/>
                </a:solidFill>
                <a:effectLst/>
                <a:latin typeface="+mn-lt"/>
                <a:ea typeface="+mn-ea"/>
                <a:cs typeface="+mn-cs"/>
              </a:rPr>
              <a:t> - A prize or other mark of recognition given in honor of an achievement</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Goals and plans for the future</a:t>
            </a:r>
            <a:r>
              <a:rPr lang="en-US" sz="1200" kern="1200" dirty="0">
                <a:solidFill>
                  <a:schemeClr val="tx1"/>
                </a:solidFill>
                <a:effectLst/>
                <a:latin typeface="+mn-lt"/>
                <a:ea typeface="+mn-ea"/>
                <a:cs typeface="+mn-cs"/>
              </a:rPr>
              <a:t> - The object of a person's ambition or effort; an aim or desired result</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Transcripts</a:t>
            </a:r>
            <a:r>
              <a:rPr lang="en-US" sz="1200" kern="1200" dirty="0">
                <a:solidFill>
                  <a:schemeClr val="tx1"/>
                </a:solidFill>
                <a:effectLst/>
                <a:latin typeface="+mn-lt"/>
                <a:ea typeface="+mn-ea"/>
                <a:cs typeface="+mn-cs"/>
              </a:rPr>
              <a:t> - An inventory of the courses taken and grades earned of a student throughout a course</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Work samples</a:t>
            </a:r>
            <a:r>
              <a:rPr lang="en-US" sz="1200" kern="1200" dirty="0">
                <a:solidFill>
                  <a:schemeClr val="tx1"/>
                </a:solidFill>
                <a:effectLst/>
                <a:latin typeface="+mn-lt"/>
                <a:ea typeface="+mn-ea"/>
                <a:cs typeface="+mn-cs"/>
              </a:rPr>
              <a:t> - Examples of your best work specifically related to the job you seek</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Service Learning/Volunteer Log</a:t>
            </a:r>
            <a:r>
              <a:rPr lang="en-US" sz="1200" kern="1200" dirty="0">
                <a:solidFill>
                  <a:schemeClr val="tx1"/>
                </a:solidFill>
                <a:effectLst/>
                <a:latin typeface="+mn-lt"/>
                <a:ea typeface="+mn-ea"/>
                <a:cs typeface="+mn-cs"/>
              </a:rPr>
              <a:t> – Documentation of community service/volunteer hours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Employment evaluations</a:t>
            </a:r>
            <a:r>
              <a:rPr lang="en-US" sz="1200" kern="1200" dirty="0">
                <a:solidFill>
                  <a:schemeClr val="tx1"/>
                </a:solidFill>
                <a:effectLst/>
                <a:latin typeface="+mn-lt"/>
                <a:ea typeface="+mn-ea"/>
                <a:cs typeface="+mn-cs"/>
              </a:rPr>
              <a:t> (if available) - The assessment and review of a worker's job performance</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Letters of recommendation</a:t>
            </a:r>
            <a:r>
              <a:rPr lang="en-US" sz="1200" kern="1200" dirty="0">
                <a:solidFill>
                  <a:schemeClr val="tx1"/>
                </a:solidFill>
                <a:effectLst/>
                <a:latin typeface="+mn-lt"/>
                <a:ea typeface="+mn-ea"/>
                <a:cs typeface="+mn-cs"/>
              </a:rPr>
              <a:t> (2) - The writer assesses the qualities, characteristics and capabilities of the person being recommended in terms of that individual's ability to perform a particular task or function</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718680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Hopefully, you will be fortunate</a:t>
            </a:r>
            <a:r>
              <a:rPr lang="en-US" baseline="0" dirty="0"/>
              <a:t> to secure an interview with a potential employer.</a:t>
            </a:r>
          </a:p>
          <a:p>
            <a:endParaRPr lang="en-US" baseline="0" dirty="0"/>
          </a:p>
          <a:p>
            <a:r>
              <a:rPr lang="en-US" baseline="0" dirty="0"/>
              <a:t>Knowing what to do at the interview, will be key as to whether or not you “Get That Job!”</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2864302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interview is probably the most important step in getting a job.</a:t>
            </a:r>
          </a:p>
          <a:p>
            <a:endParaRPr lang="en-US" baseline="0" dirty="0"/>
          </a:p>
          <a:p>
            <a:r>
              <a:rPr lang="en-US" baseline="0" dirty="0"/>
              <a:t>Be prepared with the following tips:</a:t>
            </a:r>
          </a:p>
          <a:p>
            <a:pPr marL="171450" indent="-171450">
              <a:buFont typeface="Arial" panose="020B0604020202020204" pitchFamily="34" charset="0"/>
              <a:buChar char="•"/>
            </a:pPr>
            <a:r>
              <a:rPr lang="en-US" baseline="0" dirty="0"/>
              <a:t>Learn about the employer and the job</a:t>
            </a:r>
          </a:p>
          <a:p>
            <a:pPr marL="171450" indent="-171450">
              <a:buFont typeface="Arial" panose="020B0604020202020204" pitchFamily="34" charset="0"/>
              <a:buChar char="•"/>
            </a:pPr>
            <a:r>
              <a:rPr lang="en-US" baseline="0" dirty="0"/>
              <a:t>Make a list of questions to ask</a:t>
            </a:r>
          </a:p>
          <a:p>
            <a:pPr marL="171450" indent="-171450">
              <a:buFont typeface="Arial" panose="020B0604020202020204" pitchFamily="34" charset="0"/>
              <a:buChar char="•"/>
            </a:pPr>
            <a:r>
              <a:rPr lang="en-US" baseline="0" dirty="0"/>
              <a:t>List the materials to take with you</a:t>
            </a:r>
          </a:p>
          <a:p>
            <a:pPr marL="171450" indent="-171450">
              <a:buFont typeface="Arial" panose="020B0604020202020204" pitchFamily="34" charset="0"/>
              <a:buChar char="•"/>
            </a:pPr>
            <a:r>
              <a:rPr lang="en-US" baseline="0" dirty="0"/>
              <a:t>Decide what to wear</a:t>
            </a:r>
          </a:p>
          <a:p>
            <a:pPr marL="171450" indent="-171450">
              <a:buFont typeface="Arial" panose="020B0604020202020204" pitchFamily="34" charset="0"/>
              <a:buChar char="•"/>
            </a:pPr>
            <a:r>
              <a:rPr lang="en-US" baseline="0" dirty="0"/>
              <a:t>Be prepared for questions</a:t>
            </a:r>
          </a:p>
          <a:p>
            <a:pPr marL="171450" indent="-171450">
              <a:buFont typeface="Arial" panose="020B0604020202020204" pitchFamily="34" charset="0"/>
              <a:buChar char="•"/>
            </a:pPr>
            <a:r>
              <a:rPr lang="en-US" baseline="0" dirty="0"/>
              <a:t>Practice for the interview</a:t>
            </a:r>
          </a:p>
          <a:p>
            <a:pPr marL="171450" indent="-171450">
              <a:buFont typeface="Arial" panose="020B0604020202020204" pitchFamily="34" charset="0"/>
              <a:buChar char="•"/>
            </a:pPr>
            <a:r>
              <a:rPr lang="en-US" baseline="0" dirty="0"/>
              <a:t>Know where to go for the interview</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1773416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Click on hyperlink to view video:</a:t>
            </a:r>
          </a:p>
          <a:p>
            <a:r>
              <a:rPr lang="en-US" b="1" dirty="0"/>
              <a:t>TED-Ed Talk: Put those smartphones away: Great tips for making your job interview count – Anna Post</a:t>
            </a:r>
          </a:p>
          <a:p>
            <a:r>
              <a:rPr lang="en-US" dirty="0">
                <a:effectLst/>
              </a:rPr>
              <a:t>The primary event of the job search is the interview. This is your chance to apply your good manners and connect with a potential future employer, presenting yourself as the most qualified person for the job. The more prepared you are to speak eloquently about your life - your experiences, challenges and successes - the more likely you are prove yourself worthy of taking on the tasks within a workplace.</a:t>
            </a:r>
            <a:endParaRPr lang="en-US" dirty="0"/>
          </a:p>
          <a:p>
            <a:r>
              <a:rPr lang="en-US" dirty="0"/>
              <a:t>http://youtu.be/NKBlWanXzGE</a:t>
            </a:r>
          </a:p>
          <a:p>
            <a:endParaRPr lang="en-US" dirty="0"/>
          </a:p>
          <a:p>
            <a:r>
              <a:rPr lang="en-US" b="1" dirty="0">
                <a:effectLst/>
              </a:rPr>
              <a:t>Seven No-brainers for Job Interviews</a:t>
            </a:r>
          </a:p>
          <a:p>
            <a:r>
              <a:rPr lang="en-US" dirty="0">
                <a:effectLst/>
              </a:rPr>
              <a:t>A job interview can be intimidating, and you only have a short amount of time to make a good impression on the interviewer. There are definitely some tricks to having a good job interview and giving yourself the best chance to be hired.</a:t>
            </a:r>
          </a:p>
          <a:p>
            <a:r>
              <a:rPr lang="en-US" dirty="0"/>
              <a:t>http://www.emilypost.com/getting-the-job/the-interview/212-seven-no-brainers-for-job-interviews</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3661657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1837531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Attitude</a:t>
            </a:r>
            <a:r>
              <a:rPr lang="en-US" baseline="0" dirty="0"/>
              <a:t> is the way you look at the world and the way you respond to things that happen.</a:t>
            </a:r>
          </a:p>
          <a:p>
            <a:endParaRPr lang="en-US" baseline="0" dirty="0"/>
          </a:p>
          <a:p>
            <a:r>
              <a:rPr lang="en-US" baseline="0" dirty="0"/>
              <a:t>Positive attitudes include:</a:t>
            </a:r>
          </a:p>
          <a:p>
            <a:endParaRPr lang="en-US" baseline="0" dirty="0"/>
          </a:p>
          <a:p>
            <a:r>
              <a:rPr lang="en-US" b="1" baseline="0" dirty="0"/>
              <a:t>Friendliness</a:t>
            </a:r>
            <a:r>
              <a:rPr lang="en-US" baseline="0" dirty="0"/>
              <a:t> – consists of a positive attitude toward yourself and others</a:t>
            </a:r>
          </a:p>
          <a:p>
            <a:r>
              <a:rPr lang="en-US" b="1" baseline="0" dirty="0"/>
              <a:t>Self-motivation</a:t>
            </a:r>
            <a:r>
              <a:rPr lang="en-US" baseline="0" dirty="0"/>
              <a:t> – the inner urge to achieve your goals</a:t>
            </a:r>
          </a:p>
          <a:p>
            <a:r>
              <a:rPr lang="en-US" b="1" baseline="0" dirty="0"/>
              <a:t>Teamwork</a:t>
            </a:r>
            <a:r>
              <a:rPr lang="en-US" baseline="0" dirty="0"/>
              <a:t> – includes cooperation, the ability to work with others and commitment to a team and its members</a:t>
            </a:r>
          </a:p>
          <a:p>
            <a:r>
              <a:rPr lang="en-US" b="1" baseline="0" dirty="0"/>
              <a:t>Adaptability</a:t>
            </a:r>
            <a:r>
              <a:rPr lang="en-US" baseline="0" dirty="0"/>
              <a:t> – the ability to make changes to match new situations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1737708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habits demonstrate</a:t>
            </a:r>
            <a:r>
              <a:rPr lang="en-US" baseline="0" dirty="0"/>
              <a:t> a proactive understanding of self-responsibility and self-management.</a:t>
            </a:r>
          </a:p>
          <a:p>
            <a:endParaRPr lang="en-US" baseline="0" dirty="0"/>
          </a:p>
          <a:p>
            <a:r>
              <a:rPr lang="en-US" baseline="0" dirty="0"/>
              <a:t>Will you have all of these habits?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3878910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Etiquette is proper behavior in social situations and</a:t>
            </a:r>
            <a:r>
              <a:rPr lang="en-US" baseline="0" dirty="0"/>
              <a:t> is sometimes called manners.</a:t>
            </a:r>
          </a:p>
          <a:p>
            <a:endParaRPr lang="en-US" baseline="0" dirty="0"/>
          </a:p>
          <a:p>
            <a:r>
              <a:rPr lang="en-US" baseline="0" dirty="0"/>
              <a:t>Business etiquette is proper behavior in business situations. </a:t>
            </a:r>
          </a:p>
          <a:p>
            <a:endParaRPr lang="en-US" baseline="0" dirty="0"/>
          </a:p>
          <a:p>
            <a:r>
              <a:rPr lang="en-US" baseline="0" dirty="0"/>
              <a:t>Many people in management take special courses in etiquette.</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2668834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660250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318565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u="none" strike="noStrike" kern="1200" dirty="0">
                <a:solidFill>
                  <a:schemeClr val="tx1"/>
                </a:solidFill>
                <a:effectLst/>
                <a:latin typeface="+mn-lt"/>
                <a:ea typeface="+mn-ea"/>
                <a:cs typeface="+mn-cs"/>
              </a:rPr>
              <a:t>Many teens become more responsible at home and school because of the values that they learn at their jobs. They will likely be more prepared for college, too, where they may have to balance work, school and activities.</a:t>
            </a:r>
            <a:br>
              <a:rPr lang="en-US" sz="1200" u="none" strike="noStrike" kern="1200" dirty="0">
                <a:solidFill>
                  <a:schemeClr val="tx1"/>
                </a:solidFill>
                <a:effectLst/>
                <a:latin typeface="+mn-lt"/>
                <a:ea typeface="+mn-ea"/>
                <a:cs typeface="+mn-cs"/>
              </a:rPr>
            </a:br>
            <a:br>
              <a:rPr lang="en-US" sz="1200" u="none" strike="noStrike" kern="1200" dirty="0">
                <a:solidFill>
                  <a:schemeClr val="tx1"/>
                </a:solidFill>
                <a:effectLst/>
                <a:latin typeface="+mn-lt"/>
                <a:ea typeface="+mn-ea"/>
                <a:cs typeface="+mn-cs"/>
              </a:rPr>
            </a:br>
            <a:r>
              <a:rPr lang="en-US" sz="1200" u="none" strike="noStrike" kern="1200" dirty="0">
                <a:solidFill>
                  <a:schemeClr val="tx1"/>
                </a:solidFill>
                <a:effectLst/>
                <a:latin typeface="+mn-lt"/>
                <a:ea typeface="+mn-ea"/>
                <a:cs typeface="+mn-cs"/>
              </a:rPr>
              <a:t>Benefits</a:t>
            </a:r>
            <a:r>
              <a:rPr lang="en-US" sz="1200" u="none" strike="noStrike" kern="1200" baseline="0" dirty="0">
                <a:solidFill>
                  <a:schemeClr val="tx1"/>
                </a:solidFill>
                <a:effectLst/>
                <a:latin typeface="+mn-lt"/>
                <a:ea typeface="+mn-ea"/>
                <a:cs typeface="+mn-cs"/>
              </a:rPr>
              <a:t> include:</a:t>
            </a:r>
          </a:p>
          <a:p>
            <a:pPr marL="171450" indent="-171450">
              <a:buFont typeface="Arial" panose="020B0604020202020204" pitchFamily="34" charset="0"/>
              <a:buChar char="•"/>
            </a:pPr>
            <a:r>
              <a:rPr lang="en-US" sz="1200" u="none" strike="noStrike" kern="1200" baseline="0" dirty="0">
                <a:solidFill>
                  <a:schemeClr val="tx1"/>
                </a:solidFill>
                <a:effectLst/>
                <a:latin typeface="+mn-lt"/>
                <a:ea typeface="+mn-ea"/>
                <a:cs typeface="+mn-cs"/>
              </a:rPr>
              <a:t>Values </a:t>
            </a:r>
          </a:p>
          <a:p>
            <a:pPr marL="171450" indent="-171450">
              <a:buFont typeface="Arial" panose="020B0604020202020204" pitchFamily="34" charset="0"/>
              <a:buChar char="•"/>
            </a:pPr>
            <a:r>
              <a:rPr lang="en-US" sz="1200" u="none" strike="noStrike" kern="1200" baseline="0" dirty="0">
                <a:solidFill>
                  <a:schemeClr val="tx1"/>
                </a:solidFill>
                <a:effectLst/>
                <a:latin typeface="+mn-lt"/>
                <a:ea typeface="+mn-ea"/>
                <a:cs typeface="+mn-cs"/>
              </a:rPr>
              <a:t>Financial responsibility</a:t>
            </a:r>
          </a:p>
          <a:p>
            <a:pPr marL="171450" indent="-171450">
              <a:buFont typeface="Arial" panose="020B0604020202020204" pitchFamily="34" charset="0"/>
              <a:buChar char="•"/>
            </a:pPr>
            <a:r>
              <a:rPr lang="en-US" sz="1200" u="none" strike="noStrike" kern="1200" baseline="0" dirty="0">
                <a:solidFill>
                  <a:schemeClr val="tx1"/>
                </a:solidFill>
                <a:effectLst/>
                <a:latin typeface="+mn-lt"/>
                <a:ea typeface="+mn-ea"/>
                <a:cs typeface="+mn-cs"/>
              </a:rPr>
              <a:t>Teamwork</a:t>
            </a:r>
          </a:p>
          <a:p>
            <a:pPr marL="171450" indent="-171450">
              <a:buFont typeface="Arial" panose="020B0604020202020204" pitchFamily="34" charset="0"/>
              <a:buChar char="•"/>
            </a:pPr>
            <a:r>
              <a:rPr lang="en-US" sz="1200" u="none" strike="noStrike" kern="1200" baseline="0" dirty="0">
                <a:solidFill>
                  <a:schemeClr val="tx1"/>
                </a:solidFill>
                <a:effectLst/>
                <a:latin typeface="+mn-lt"/>
                <a:ea typeface="+mn-ea"/>
                <a:cs typeface="+mn-cs"/>
              </a:rPr>
              <a:t>Work skills</a:t>
            </a:r>
          </a:p>
          <a:p>
            <a:pPr marL="171450" indent="-171450">
              <a:buFont typeface="Arial" panose="020B0604020202020204" pitchFamily="34" charset="0"/>
              <a:buChar char="•"/>
            </a:pPr>
            <a:endParaRPr lang="en-US" sz="1200" u="none" strike="noStrike" kern="1200" baseline="0" dirty="0">
              <a:solidFill>
                <a:schemeClr val="tx1"/>
              </a:solidFill>
              <a:effectLst/>
              <a:latin typeface="+mn-lt"/>
              <a:ea typeface="+mn-ea"/>
              <a:cs typeface="+mn-cs"/>
            </a:endParaRPr>
          </a:p>
          <a:p>
            <a:pPr marL="0" indent="0">
              <a:buFont typeface="Arial" panose="020B0604020202020204" pitchFamily="34" charset="0"/>
              <a:buNone/>
            </a:pPr>
            <a:r>
              <a:rPr lang="en-US" sz="1200" u="none" strike="noStrike" kern="1200" baseline="0" dirty="0">
                <a:solidFill>
                  <a:schemeClr val="tx1"/>
                </a:solidFill>
                <a:effectLst/>
                <a:latin typeface="+mn-lt"/>
                <a:ea typeface="+mn-ea"/>
                <a:cs typeface="+mn-cs"/>
              </a:rPr>
              <a:t>Can you name any other reasons to work?</a:t>
            </a:r>
          </a:p>
          <a:p>
            <a:pPr marL="0" indent="0">
              <a:buFont typeface="Arial" panose="020B0604020202020204" pitchFamily="34" charset="0"/>
              <a:buNone/>
            </a:pPr>
            <a:endParaRPr lang="en-US" sz="1200" u="none" strike="noStrike" kern="1200" baseline="0" dirty="0">
              <a:solidFill>
                <a:schemeClr val="tx1"/>
              </a:solidFill>
              <a:effectLst/>
              <a:latin typeface="+mn-lt"/>
              <a:ea typeface="+mn-ea"/>
              <a:cs typeface="+mn-cs"/>
            </a:endParaRPr>
          </a:p>
          <a:p>
            <a:pPr marL="0" indent="0">
              <a:buFont typeface="Arial" panose="020B0604020202020204" pitchFamily="34" charset="0"/>
              <a:buNone/>
            </a:pPr>
            <a:r>
              <a:rPr lang="en-US" sz="1200" u="none" strike="noStrike" kern="1200" baseline="0" dirty="0">
                <a:solidFill>
                  <a:schemeClr val="tx1"/>
                </a:solidFill>
                <a:effectLst/>
                <a:latin typeface="+mn-lt"/>
                <a:ea typeface="+mn-ea"/>
                <a:cs typeface="+mn-cs"/>
              </a:rPr>
              <a:t>Source:</a:t>
            </a:r>
          </a:p>
          <a:p>
            <a:pPr marL="0" indent="0">
              <a:buFont typeface="Arial" panose="020B0604020202020204" pitchFamily="34" charset="0"/>
              <a:buNone/>
            </a:pPr>
            <a:r>
              <a:rPr lang="en-US" sz="1200" b="1" u="none" strike="noStrike" kern="1200" dirty="0">
                <a:solidFill>
                  <a:schemeClr val="tx1"/>
                </a:solidFill>
                <a:effectLst/>
                <a:latin typeface="+mn-lt"/>
                <a:ea typeface="+mn-ea"/>
                <a:cs typeface="+mn-cs"/>
              </a:rPr>
              <a:t>What Are the Benefits of Teenagers Having Jobs?</a:t>
            </a:r>
            <a:br>
              <a:rPr lang="en-US" sz="1200" b="1" u="none" strike="noStrike" kern="1200" dirty="0">
                <a:solidFill>
                  <a:schemeClr val="tx1"/>
                </a:solidFill>
                <a:effectLst/>
                <a:latin typeface="+mn-lt"/>
                <a:ea typeface="+mn-ea"/>
                <a:cs typeface="+mn-cs"/>
              </a:rPr>
            </a:br>
            <a:r>
              <a:rPr lang="en-US" sz="1200" u="none" strike="noStrike" kern="1200" dirty="0">
                <a:solidFill>
                  <a:schemeClr val="tx1"/>
                </a:solidFill>
                <a:effectLst/>
                <a:latin typeface="+mn-lt"/>
                <a:ea typeface="+mn-ea"/>
                <a:cs typeface="+mn-cs"/>
              </a:rPr>
              <a:t>Even though balancing work and school can be a challenge, working at places such as grocery stores, restaurants and movie theaters can help teens become more mature individuals. Many teens become more responsible at home and school because of the values that they learn at their jobs. They will likely be more prepared for college, too, where they may have to balance work, school and activities. </a:t>
            </a:r>
            <a:br>
              <a:rPr lang="en-US" sz="1200" u="none" strike="noStrike" kern="1200" dirty="0">
                <a:solidFill>
                  <a:schemeClr val="tx1"/>
                </a:solidFill>
                <a:effectLst/>
                <a:latin typeface="+mn-lt"/>
                <a:ea typeface="+mn-ea"/>
                <a:cs typeface="+mn-cs"/>
              </a:rPr>
            </a:br>
            <a:r>
              <a:rPr lang="en-US" sz="1200" u="none" strike="noStrike" kern="1200" dirty="0">
                <a:solidFill>
                  <a:schemeClr val="tx1"/>
                </a:solidFill>
                <a:effectLst/>
                <a:latin typeface="+mn-lt"/>
                <a:ea typeface="+mn-ea"/>
                <a:cs typeface="+mn-cs"/>
              </a:rPr>
              <a:t>http://www.ehow.com/about_5103914_benefits-teenagers-having-jobs.html</a:t>
            </a:r>
          </a:p>
          <a:p>
            <a:pPr marL="0" indent="0">
              <a:buFont typeface="Arial" panose="020B0604020202020204" pitchFamily="34" charset="0"/>
              <a:buNone/>
            </a:pPr>
            <a:endParaRPr lang="en-US" sz="1200" u="none" strike="noStrike" kern="1200" dirty="0">
              <a:solidFill>
                <a:schemeClr val="tx1"/>
              </a:solidFill>
              <a:effectLst/>
              <a:latin typeface="+mn-lt"/>
              <a:ea typeface="+mn-ea"/>
              <a:cs typeface="+mn-cs"/>
            </a:endParaRPr>
          </a:p>
          <a:p>
            <a:pPr marL="0" indent="0">
              <a:buFont typeface="Arial" panose="020B0604020202020204" pitchFamily="34" charset="0"/>
              <a:buNone/>
            </a:pPr>
            <a:br>
              <a:rPr lang="en-US" sz="1200" u="none" strike="noStrike" kern="1200" dirty="0">
                <a:solidFill>
                  <a:schemeClr val="tx1"/>
                </a:solidFill>
                <a:effectLst/>
                <a:latin typeface="+mn-lt"/>
                <a:ea typeface="+mn-ea"/>
                <a:cs typeface="+mn-cs"/>
              </a:rPr>
            </a:br>
            <a:endParaRPr lang="en-US" baseline="0"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2902953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4050947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1692295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jobs available in</a:t>
            </a:r>
            <a:r>
              <a:rPr lang="en-US" baseline="0" dirty="0"/>
              <a:t> Travel and Tourism Management. A few jobs are listed.</a:t>
            </a:r>
          </a:p>
          <a:p>
            <a:endParaRPr lang="en-US" baseline="0" dirty="0"/>
          </a:p>
          <a:p>
            <a:r>
              <a:rPr lang="en-US" baseline="0" dirty="0"/>
              <a:t>Which job would interest you?</a:t>
            </a:r>
            <a:endParaRPr lang="en-US" dirty="0"/>
          </a:p>
          <a:p>
            <a:endParaRPr lang="en-US" dirty="0"/>
          </a:p>
          <a:p>
            <a:r>
              <a:rPr lang="en-US" dirty="0"/>
              <a:t>Sources:</a:t>
            </a:r>
          </a:p>
          <a:p>
            <a:r>
              <a:rPr lang="en-US" b="1" baseline="0" dirty="0"/>
              <a:t>Careers in Travel and Tourism Management</a:t>
            </a:r>
          </a:p>
          <a:p>
            <a:r>
              <a:rPr lang="en-US" baseline="0" dirty="0"/>
              <a:t>What career do you see in your future? What education do you need for this career? How much money will you make? What skills will you need? In this lesson you will explore the answers to these questions as well as additional information regarding Travel and Tourism Management. Let’s get started!</a:t>
            </a:r>
          </a:p>
          <a:p>
            <a:r>
              <a:rPr lang="en-US" baseline="0" dirty="0"/>
              <a:t>http://cte.sfasu.edu/lesson-plans/careers-in-travel-and-tourism-management/</a:t>
            </a:r>
          </a:p>
          <a:p>
            <a:endParaRPr lang="en-US" baseline="0" dirty="0"/>
          </a:p>
          <a:p>
            <a:r>
              <a:rPr lang="en-US" b="1" baseline="0" dirty="0"/>
              <a:t>O*Net Online</a:t>
            </a:r>
          </a:p>
          <a:p>
            <a:r>
              <a:rPr lang="en-US" dirty="0"/>
              <a:t>Career Clusters contain occupations in the same field of work that require similar skills. Students, parents, and educators can use Career Clusters to help focus education plans towards obtaining the necessary knowledge, competencies, and training for success in a particular career pathway. </a:t>
            </a:r>
          </a:p>
          <a:p>
            <a:r>
              <a:rPr lang="en-US" dirty="0"/>
              <a:t>http://www.onetonline.org/find/career?c=9&amp;g=Go</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2406144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a:t>
            </a:r>
            <a:r>
              <a:rPr lang="en-US" baseline="0" dirty="0"/>
              <a:t> you decide on the type of job you want, you can begin looking for one.</a:t>
            </a:r>
          </a:p>
          <a:p>
            <a:endParaRPr lang="en-US" baseline="0" dirty="0"/>
          </a:p>
          <a:p>
            <a:r>
              <a:rPr lang="en-US" baseline="0" dirty="0"/>
              <a:t>Places to search:</a:t>
            </a:r>
          </a:p>
          <a:p>
            <a:pPr marL="171450" indent="-171450">
              <a:buFont typeface="Arial" panose="020B0604020202020204" pitchFamily="34" charset="0"/>
              <a:buChar char="•"/>
            </a:pPr>
            <a:r>
              <a:rPr lang="en-US" b="1" baseline="0" dirty="0"/>
              <a:t>Businesses</a:t>
            </a:r>
            <a:r>
              <a:rPr lang="en-US" baseline="0" dirty="0"/>
              <a:t> – have job applications available to walk in and pick up</a:t>
            </a:r>
          </a:p>
          <a:p>
            <a:pPr marL="171450" indent="-171450">
              <a:buFont typeface="Arial" panose="020B0604020202020204" pitchFamily="34" charset="0"/>
              <a:buChar char="•"/>
            </a:pPr>
            <a:r>
              <a:rPr lang="en-US" b="1" baseline="0" dirty="0"/>
              <a:t>Internet</a:t>
            </a:r>
            <a:r>
              <a:rPr lang="en-US" baseline="0" dirty="0"/>
              <a:t> – many businesses now have their own websites and may include a section for career opportunities</a:t>
            </a:r>
          </a:p>
          <a:p>
            <a:pPr marL="171450" indent="-171450">
              <a:buFont typeface="Arial" panose="020B0604020202020204" pitchFamily="34" charset="0"/>
              <a:buChar char="•"/>
            </a:pPr>
            <a:r>
              <a:rPr lang="en-US" b="1" baseline="0" dirty="0"/>
              <a:t>Networking</a:t>
            </a:r>
            <a:r>
              <a:rPr lang="en-US" baseline="0" dirty="0"/>
              <a:t> – communicating with family and friends may result in a job prospect</a:t>
            </a:r>
          </a:p>
          <a:p>
            <a:pPr marL="171450" indent="-171450">
              <a:buFont typeface="Arial" panose="020B0604020202020204" pitchFamily="34" charset="0"/>
              <a:buChar char="•"/>
            </a:pPr>
            <a:r>
              <a:rPr lang="en-US" b="1" baseline="0" dirty="0"/>
              <a:t>Want ads </a:t>
            </a:r>
            <a:r>
              <a:rPr lang="en-US" baseline="0" dirty="0"/>
              <a:t>– located in the classified section of a newspaper</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338945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a:t>
            </a:r>
            <a:r>
              <a:rPr lang="en-US" baseline="0" dirty="0"/>
              <a:t> résumé, portfolio and interview skills are needed to secure a job.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We will be learning how to acquire these skills in this lesson.</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3617798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résumé provides a quic</a:t>
            </a:r>
            <a:r>
              <a:rPr lang="en-US" baseline="0" dirty="0"/>
              <a:t>k way for an employer to learn about your qualifications.</a:t>
            </a:r>
          </a:p>
          <a:p>
            <a:endParaRPr lang="en-US" baseline="0" dirty="0"/>
          </a:p>
          <a:p>
            <a:r>
              <a:rPr lang="en-US" baseline="0" dirty="0"/>
              <a:t>Does anyone in this class already have a </a:t>
            </a:r>
            <a:r>
              <a:rPr lang="en-US" dirty="0"/>
              <a:t>résumé?</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1640284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a:solidFill>
                  <a:schemeClr val="tx1"/>
                </a:solidFill>
                <a:effectLst/>
                <a:latin typeface="+mn-lt"/>
                <a:ea typeface="+mn-ea"/>
                <a:cs typeface="+mn-cs"/>
              </a:rPr>
              <a:t>Refer</a:t>
            </a:r>
            <a:r>
              <a:rPr lang="en-US" sz="1200" b="0" kern="1200" baseline="0" dirty="0">
                <a:solidFill>
                  <a:schemeClr val="tx1"/>
                </a:solidFill>
                <a:effectLst/>
                <a:latin typeface="+mn-lt"/>
                <a:ea typeface="+mn-ea"/>
                <a:cs typeface="+mn-cs"/>
              </a:rPr>
              <a:t> to handout </a:t>
            </a:r>
            <a:r>
              <a:rPr lang="en-US" sz="1200" b="1" kern="1200" dirty="0">
                <a:solidFill>
                  <a:schemeClr val="tx1"/>
                </a:solidFill>
                <a:effectLst/>
                <a:latin typeface="+mn-lt"/>
                <a:ea typeface="+mn-ea"/>
                <a:cs typeface="+mn-cs"/>
              </a:rPr>
              <a:t>Basic Information for Writing a Résumé</a:t>
            </a:r>
            <a:r>
              <a:rPr lang="en-US" sz="1200" b="0" kern="1200" baseline="0" dirty="0">
                <a:solidFill>
                  <a:schemeClr val="tx1"/>
                </a:solidFill>
                <a:effectLst/>
                <a:latin typeface="+mn-lt"/>
                <a:ea typeface="+mn-ea"/>
                <a:cs typeface="+mn-cs"/>
              </a:rPr>
              <a:t> (see All Lesson Attachments tab) for reference.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Heading</a:t>
            </a:r>
            <a:r>
              <a:rPr lang="en-US" sz="1200" b="1"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Includes your formal name (not nickname) and personal information such as address, phone number and email address</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Objective</a:t>
            </a:r>
            <a:r>
              <a:rPr lang="en-US" sz="1200" b="1"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A one sentence explanation of the type of job you are seeking.  It should be fairly specific.  If you are uncertain about specific positions available, note your areas of interest</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Education</a:t>
            </a:r>
            <a:r>
              <a:rPr lang="en-US" sz="1200" b="1" kern="1200" baseline="0" dirty="0">
                <a:solidFill>
                  <a:schemeClr val="tx1"/>
                </a:solidFill>
                <a:effectLst/>
                <a:latin typeface="+mn-lt"/>
                <a:ea typeface="+mn-ea"/>
                <a:cs typeface="+mn-cs"/>
              </a:rPr>
              <a:t> – </a:t>
            </a:r>
            <a:r>
              <a:rPr lang="en-US" sz="1200" b="0" kern="1200" baseline="0" dirty="0">
                <a:solidFill>
                  <a:schemeClr val="tx1"/>
                </a:solidFill>
                <a:effectLst/>
                <a:latin typeface="+mn-lt"/>
                <a:ea typeface="+mn-ea"/>
                <a:cs typeface="+mn-cs"/>
              </a:rPr>
              <a:t>Schools attended. </a:t>
            </a:r>
            <a:r>
              <a:rPr lang="en-US" sz="1200" kern="1200" dirty="0">
                <a:solidFill>
                  <a:schemeClr val="tx1"/>
                </a:solidFill>
                <a:effectLst/>
                <a:latin typeface="+mn-lt"/>
                <a:ea typeface="+mn-ea"/>
                <a:cs typeface="+mn-cs"/>
              </a:rPr>
              <a:t>Be sure to specify dates of attendance. You may also list classes that might contribute to your employability</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Experience</a:t>
            </a:r>
            <a:r>
              <a:rPr lang="en-US" sz="1200" b="1"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Include previous employers, dates of employment and your job title.  Be sure to include duties performed and responsibilities </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Activities</a:t>
            </a:r>
            <a:r>
              <a:rPr lang="en-US" sz="1200" b="1"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List any special activities, clubs, organization or service learning you have participated in. Include dates of participation</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Honors</a:t>
            </a:r>
            <a:r>
              <a:rPr lang="en-US" sz="1200" b="1" kern="1200" baseline="0" dirty="0">
                <a:solidFill>
                  <a:schemeClr val="tx1"/>
                </a:solidFill>
                <a:effectLst/>
                <a:latin typeface="+mn-lt"/>
                <a:ea typeface="+mn-ea"/>
                <a:cs typeface="+mn-cs"/>
              </a:rPr>
              <a:t> - </a:t>
            </a:r>
            <a:r>
              <a:rPr lang="en-US" sz="1200" b="0" kern="1200" baseline="0" dirty="0">
                <a:solidFill>
                  <a:schemeClr val="tx1"/>
                </a:solidFill>
                <a:effectLst/>
                <a:latin typeface="+mn-lt"/>
                <a:ea typeface="+mn-ea"/>
                <a:cs typeface="+mn-cs"/>
              </a:rPr>
              <a:t>I</a:t>
            </a:r>
            <a:r>
              <a:rPr lang="en-US" sz="1200" kern="1200" dirty="0">
                <a:solidFill>
                  <a:schemeClr val="tx1"/>
                </a:solidFill>
                <a:effectLst/>
                <a:latin typeface="+mn-lt"/>
                <a:ea typeface="+mn-ea"/>
                <a:cs typeface="+mn-cs"/>
              </a:rPr>
              <a:t>nclude awards</a:t>
            </a:r>
            <a:r>
              <a:rPr lang="en-US" sz="1200" kern="1200" baseline="0" dirty="0">
                <a:solidFill>
                  <a:schemeClr val="tx1"/>
                </a:solidFill>
                <a:effectLst/>
                <a:latin typeface="+mn-lt"/>
                <a:ea typeface="+mn-ea"/>
                <a:cs typeface="+mn-cs"/>
              </a:rPr>
              <a:t>, certifications and achievements</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References</a:t>
            </a:r>
            <a:r>
              <a:rPr lang="en-US" sz="1200" b="1"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Make sure to ask permission before you include anyone as a reference. Two or three references are usually sufficient</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Click on hyperlink</a:t>
            </a:r>
            <a:r>
              <a:rPr lang="en-US" sz="1200" kern="1200" baseline="0" dirty="0">
                <a:solidFill>
                  <a:schemeClr val="tx1"/>
                </a:solidFill>
                <a:effectLst/>
                <a:latin typeface="+mn-lt"/>
                <a:ea typeface="+mn-ea"/>
                <a:cs typeface="+mn-cs"/>
              </a:rPr>
              <a:t> to view video:</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kern="1200" dirty="0">
                <a:solidFill>
                  <a:schemeClr val="tx1"/>
                </a:solidFill>
                <a:effectLst/>
                <a:latin typeface="+mn-lt"/>
                <a:ea typeface="+mn-ea"/>
                <a:cs typeface="+mn-cs"/>
              </a:rPr>
              <a:t>How to Write an Error-Free Résumé</a:t>
            </a:r>
            <a:br>
              <a:rPr lang="en-US" sz="1200" b="1"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Your résumé is often your first impression on a potential employer. With some careful planning you can make sure it’s a good one.</a:t>
            </a:r>
            <a:br>
              <a:rPr lang="en-US" sz="1200" b="0" i="0"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hlinkClick r:id="rId3"/>
              </a:rPr>
              <a:t>http://www.howcast.com/videos/307328-How-to-Write-an-ErrorFree-Resume#</a:t>
            </a: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2425220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a:t>
            </a:r>
            <a:r>
              <a:rPr lang="en-US" b="0" baseline="0" dirty="0"/>
              <a:t> cover letter introduces you, highlights your strengths and asks for an interview.</a:t>
            </a:r>
            <a:endParaRPr lang="en-US" b="0" dirty="0"/>
          </a:p>
          <a:p>
            <a:endParaRPr lang="en-US" b="0" dirty="0"/>
          </a:p>
          <a:p>
            <a:r>
              <a:rPr lang="en-US" b="0" dirty="0"/>
              <a:t>Click on hyperlink</a:t>
            </a:r>
            <a:r>
              <a:rPr lang="en-US" b="0" baseline="0" dirty="0"/>
              <a:t> to view video:</a:t>
            </a:r>
            <a:endParaRPr lang="en-US" b="0" dirty="0"/>
          </a:p>
          <a:p>
            <a:r>
              <a:rPr lang="en-US" sz="1200" b="1" i="0" kern="1200" dirty="0">
                <a:solidFill>
                  <a:schemeClr val="tx1"/>
                </a:solidFill>
                <a:effectLst/>
                <a:latin typeface="+mn-lt"/>
                <a:ea typeface="+mn-ea"/>
                <a:cs typeface="+mn-cs"/>
              </a:rPr>
              <a:t>How to Avoid Writing an Awful Cover Letter</a:t>
            </a:r>
          </a:p>
          <a:p>
            <a:r>
              <a:rPr lang="en-US" sz="1200" b="0" i="0" kern="1200" dirty="0">
                <a:solidFill>
                  <a:schemeClr val="tx1"/>
                </a:solidFill>
                <a:effectLst/>
                <a:latin typeface="+mn-lt"/>
                <a:ea typeface="+mn-ea"/>
                <a:cs typeface="+mn-cs"/>
              </a:rPr>
              <a:t>Your cover letter is the first contact that a potential employer has with you. To make a great impression, there are several cover letter mistakes that you should avoid if you'd like to hear the words "you're hired."</a:t>
            </a:r>
          </a:p>
          <a:p>
            <a:r>
              <a:rPr lang="en-US" b="0" dirty="0"/>
              <a:t>http://www.howcast.com/videos/432521-How-to-Avoid-Writing-an-Awful-Cover-Letter#</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2236465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order to secure all of the work samples, the following will be needed:</a:t>
            </a:r>
            <a:endParaRPr lang="en-US" dirty="0"/>
          </a:p>
          <a:p>
            <a:pPr marL="171450" indent="-171450">
              <a:buFont typeface="Arial" panose="020B0604020202020204" pitchFamily="34" charset="0"/>
              <a:buChar char="•"/>
            </a:pPr>
            <a:r>
              <a:rPr lang="en-US" dirty="0"/>
              <a:t>three</a:t>
            </a:r>
            <a:r>
              <a:rPr lang="en-US" baseline="0" dirty="0"/>
              <a:t> ring binder</a:t>
            </a:r>
          </a:p>
          <a:p>
            <a:pPr marL="171450" indent="-171450">
              <a:buFont typeface="Arial" panose="020B0604020202020204" pitchFamily="34" charset="0"/>
              <a:buChar char="•"/>
            </a:pPr>
            <a:r>
              <a:rPr lang="en-US" baseline="0" dirty="0"/>
              <a:t>clear sheet protectors</a:t>
            </a:r>
          </a:p>
          <a:p>
            <a:pPr marL="171450" indent="-171450">
              <a:buFont typeface="Arial" panose="020B0604020202020204" pitchFamily="34" charset="0"/>
              <a:buChar char="•"/>
            </a:pPr>
            <a:r>
              <a:rPr lang="en-US" baseline="0" dirty="0"/>
              <a:t>dividers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26150840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www.youtube.com/watch?v=NKBlWanXzGE"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howcast.com/videos/307328-How-to-Write-an-ErrorFree-Resume"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www.howcast.com/videos/432521-How-to-Avoid-Writing-an-Awful-Cover-Letter"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515186" y="954613"/>
            <a:ext cx="7778414" cy="3413772"/>
          </a:xfrm>
        </p:spPr>
        <p:txBody>
          <a:bodyPr>
            <a:noAutofit/>
          </a:bodyPr>
          <a:lstStyle/>
          <a:p>
            <a:r>
              <a:rPr lang="en-US" dirty="0"/>
              <a:t>Get That job! Résumés, Portfolios and Interview Skills</a:t>
            </a:r>
          </a:p>
        </p:txBody>
      </p:sp>
      <p:sp>
        <p:nvSpPr>
          <p:cNvPr id="2" name="Rectangle 1">
            <a:extLst>
              <a:ext uri="{FF2B5EF4-FFF2-40B4-BE49-F238E27FC236}">
                <a16:creationId xmlns:a16="http://schemas.microsoft.com/office/drawing/2014/main" id="{2BD2E071-9679-4DEF-872D-FC5857E826A7}"/>
              </a:ext>
            </a:extLst>
          </p:cNvPr>
          <p:cNvSpPr/>
          <p:nvPr/>
        </p:nvSpPr>
        <p:spPr>
          <a:xfrm>
            <a:off x="4515187" y="4687054"/>
            <a:ext cx="7534574" cy="1446550"/>
          </a:xfrm>
          <a:prstGeom prst="rect">
            <a:avLst/>
          </a:prstGeom>
        </p:spPr>
        <p:txBody>
          <a:bodyPr wrap="square">
            <a:spAutoFit/>
          </a:bodyPr>
          <a:lstStyle/>
          <a:p>
            <a:r>
              <a:rPr lang="en-US" sz="4400" dirty="0">
                <a:solidFill>
                  <a:schemeClr val="accent2">
                    <a:lumMod val="60000"/>
                    <a:lumOff val="40000"/>
                  </a:schemeClr>
                </a:solidFill>
                <a:latin typeface="Open Sans"/>
              </a:rPr>
              <a:t>Travel and Tourism Management</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381083"/>
            <a:ext cx="10059452" cy="876300"/>
          </a:xfrm>
        </p:spPr>
        <p:txBody>
          <a:bodyPr/>
          <a:lstStyle/>
          <a:p>
            <a:r>
              <a:rPr lang="en-US" dirty="0"/>
              <a:t>Portfolio</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 collection of work samples that support job qualifications</a:t>
            </a:r>
          </a:p>
        </p:txBody>
      </p:sp>
      <p:pic>
        <p:nvPicPr>
          <p:cNvPr id="4" name="Picture Placeholder 4">
            <a:extLst>
              <a:ext uri="{FF2B5EF4-FFF2-40B4-BE49-F238E27FC236}">
                <a16:creationId xmlns:a16="http://schemas.microsoft.com/office/drawing/2014/main" id="{391353EC-427C-475F-8432-4F3166599928}"/>
              </a:ext>
            </a:extLst>
          </p:cNvPr>
          <p:cNvPicPr>
            <a:picLocks noChangeAspect="1"/>
          </p:cNvPicPr>
          <p:nvPr/>
        </p:nvPicPr>
        <p:blipFill>
          <a:blip r:embed="rId3">
            <a:extLst>
              <a:ext uri="{28A0092B-C50C-407E-A947-70E740481C1C}">
                <a14:useLocalDpi xmlns:a14="http://schemas.microsoft.com/office/drawing/2010/main" val="0"/>
              </a:ext>
            </a:extLst>
          </a:blip>
          <a:srcRect t="7875" b="7875"/>
          <a:stretch>
            <a:fillRect/>
          </a:stretch>
        </p:blipFill>
        <p:spPr>
          <a:xfrm>
            <a:off x="4284617" y="2706038"/>
            <a:ext cx="3408758" cy="2871801"/>
          </a:xfrm>
          <a:prstGeom prst="round1Rect">
            <a:avLst>
              <a:gd name="adj" fmla="val 5636"/>
            </a:avLst>
          </a:prstGeom>
        </p:spPr>
      </p:pic>
    </p:spTree>
    <p:extLst>
      <p:ext uri="{BB962C8B-B14F-4D97-AF65-F5344CB8AC3E}">
        <p14:creationId xmlns:p14="http://schemas.microsoft.com/office/powerpoint/2010/main" val="2344125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Portfolio Components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Cover letter</a:t>
            </a:r>
          </a:p>
          <a:p>
            <a:pPr lvl="1"/>
            <a:r>
              <a:rPr lang="en-US" dirty="0"/>
              <a:t>Table of contents</a:t>
            </a:r>
          </a:p>
          <a:p>
            <a:pPr lvl="1"/>
            <a:r>
              <a:rPr lang="en-US" dirty="0"/>
              <a:t>Résumé</a:t>
            </a:r>
          </a:p>
          <a:p>
            <a:pPr lvl="1"/>
            <a:r>
              <a:rPr lang="en-US" dirty="0"/>
              <a:t>Employability skills</a:t>
            </a:r>
          </a:p>
          <a:p>
            <a:pPr lvl="1"/>
            <a:r>
              <a:rPr lang="en-US" dirty="0"/>
              <a:t>Licenses and/or certificates</a:t>
            </a:r>
          </a:p>
          <a:p>
            <a:pPr lvl="1"/>
            <a:r>
              <a:rPr lang="en-US" dirty="0"/>
              <a:t>Awards</a:t>
            </a:r>
          </a:p>
          <a:p>
            <a:pPr lvl="1"/>
            <a:r>
              <a:rPr lang="en-US" dirty="0"/>
              <a:t>Goals and plans for the future</a:t>
            </a:r>
          </a:p>
          <a:p>
            <a:pPr lvl="1"/>
            <a:endParaRPr lang="en-US" dirty="0"/>
          </a:p>
          <a:p>
            <a:pPr lvl="1"/>
            <a:endParaRPr lang="en-US" dirty="0"/>
          </a:p>
        </p:txBody>
      </p:sp>
      <p:sp>
        <p:nvSpPr>
          <p:cNvPr id="4" name="Content Placeholder 3">
            <a:extLst>
              <a:ext uri="{FF2B5EF4-FFF2-40B4-BE49-F238E27FC236}">
                <a16:creationId xmlns:a16="http://schemas.microsoft.com/office/drawing/2014/main" id="{3149B7A8-3C44-4941-B89D-7C5F171ED8B0}"/>
              </a:ext>
            </a:extLst>
          </p:cNvPr>
          <p:cNvSpPr>
            <a:spLocks noGrp="1"/>
          </p:cNvSpPr>
          <p:nvPr>
            <p:ph sz="half" idx="10"/>
          </p:nvPr>
        </p:nvSpPr>
        <p:spPr/>
        <p:txBody>
          <a:bodyPr/>
          <a:lstStyle/>
          <a:p>
            <a:pPr lvl="1"/>
            <a:r>
              <a:rPr lang="en-US" dirty="0"/>
              <a:t>Transcripts</a:t>
            </a:r>
          </a:p>
          <a:p>
            <a:pPr lvl="1"/>
            <a:r>
              <a:rPr lang="en-US" dirty="0"/>
              <a:t>Work samples</a:t>
            </a:r>
          </a:p>
          <a:p>
            <a:pPr lvl="1"/>
            <a:r>
              <a:rPr lang="en-US" dirty="0"/>
              <a:t>Service learning/Volunteer log</a:t>
            </a:r>
          </a:p>
          <a:p>
            <a:pPr lvl="1"/>
            <a:r>
              <a:rPr lang="en-US" dirty="0"/>
              <a:t>Employment evaluations</a:t>
            </a:r>
          </a:p>
          <a:p>
            <a:pPr lvl="1"/>
            <a:r>
              <a:rPr lang="en-US" dirty="0"/>
              <a:t>Letters of recommendations</a:t>
            </a:r>
          </a:p>
        </p:txBody>
      </p:sp>
    </p:spTree>
    <p:extLst>
      <p:ext uri="{BB962C8B-B14F-4D97-AF65-F5344CB8AC3E}">
        <p14:creationId xmlns:p14="http://schemas.microsoft.com/office/powerpoint/2010/main" val="2577867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Interview Skills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How to talk to people in an interview situation, answering questions correctly and knowing the right questions to ask</a:t>
            </a:r>
          </a:p>
        </p:txBody>
      </p:sp>
      <p:pic>
        <p:nvPicPr>
          <p:cNvPr id="4" name="Picture 3">
            <a:extLst>
              <a:ext uri="{FF2B5EF4-FFF2-40B4-BE49-F238E27FC236}">
                <a16:creationId xmlns:a16="http://schemas.microsoft.com/office/drawing/2014/main" id="{A54D501B-31E4-4A80-8BC5-321DEE41D5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8274" y="3249200"/>
            <a:ext cx="2835451" cy="2905538"/>
          </a:xfrm>
          <a:prstGeom prst="rect">
            <a:avLst/>
          </a:prstGeom>
        </p:spPr>
      </p:pic>
    </p:spTree>
    <p:extLst>
      <p:ext uri="{BB962C8B-B14F-4D97-AF65-F5344CB8AC3E}">
        <p14:creationId xmlns:p14="http://schemas.microsoft.com/office/powerpoint/2010/main" val="1945436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Interview</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A formal meeting between two or more people</a:t>
            </a:r>
          </a:p>
          <a:p>
            <a:pPr lvl="1"/>
            <a:r>
              <a:rPr lang="en-US" dirty="0"/>
              <a:t>An opportunity to:</a:t>
            </a:r>
          </a:p>
          <a:p>
            <a:pPr lvl="2"/>
            <a:r>
              <a:rPr lang="en-US" dirty="0"/>
              <a:t>Impress the employer</a:t>
            </a:r>
          </a:p>
          <a:p>
            <a:pPr lvl="2"/>
            <a:r>
              <a:rPr lang="en-US" dirty="0"/>
              <a:t>Learn more about the job</a:t>
            </a:r>
          </a:p>
          <a:p>
            <a:pPr lvl="2"/>
            <a:r>
              <a:rPr lang="en-US" dirty="0"/>
              <a:t>Decide if the job is right for you</a:t>
            </a:r>
          </a:p>
          <a:p>
            <a:pPr lvl="1"/>
            <a:endParaRPr lang="en-US" dirty="0"/>
          </a:p>
          <a:p>
            <a:pPr lvl="1"/>
            <a:endParaRPr lang="en-US" dirty="0"/>
          </a:p>
          <a:p>
            <a:pPr lvl="1"/>
            <a:endParaRPr lang="en-US" dirty="0"/>
          </a:p>
        </p:txBody>
      </p:sp>
      <p:sp>
        <p:nvSpPr>
          <p:cNvPr id="4" name="Content Placeholder 3">
            <a:extLst>
              <a:ext uri="{FF2B5EF4-FFF2-40B4-BE49-F238E27FC236}">
                <a16:creationId xmlns:a16="http://schemas.microsoft.com/office/drawing/2014/main" id="{223C3F65-8122-404C-8162-6C19440885B5}"/>
              </a:ext>
            </a:extLst>
          </p:cNvPr>
          <p:cNvSpPr>
            <a:spLocks noGrp="1"/>
          </p:cNvSpPr>
          <p:nvPr>
            <p:ph sz="half" idx="10"/>
          </p:nvPr>
        </p:nvSpPr>
        <p:spPr/>
        <p:txBody>
          <a:bodyPr/>
          <a:lstStyle/>
          <a:p>
            <a:pPr lvl="1"/>
            <a:r>
              <a:rPr lang="en-US" dirty="0"/>
              <a:t>The employer will:</a:t>
            </a:r>
          </a:p>
          <a:p>
            <a:pPr lvl="2"/>
            <a:r>
              <a:rPr lang="en-US" dirty="0"/>
              <a:t>Become familiar with you</a:t>
            </a:r>
          </a:p>
          <a:p>
            <a:pPr lvl="2"/>
            <a:r>
              <a:rPr lang="en-US" dirty="0"/>
              <a:t>Evaluate your skills</a:t>
            </a:r>
          </a:p>
          <a:p>
            <a:pPr lvl="2"/>
            <a:r>
              <a:rPr lang="en-US" dirty="0"/>
              <a:t>Find out if you will work well with other employees</a:t>
            </a:r>
          </a:p>
        </p:txBody>
      </p:sp>
    </p:spTree>
    <p:extLst>
      <p:ext uri="{BB962C8B-B14F-4D97-AF65-F5344CB8AC3E}">
        <p14:creationId xmlns:p14="http://schemas.microsoft.com/office/powerpoint/2010/main" val="4029551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Seven No-brainers for Job Interviews – </a:t>
            </a:r>
            <a:br>
              <a:rPr lang="en-US" dirty="0"/>
            </a:br>
            <a:r>
              <a:rPr lang="en-US" dirty="0"/>
              <a:t>Anna Post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5464193" cy="4734318"/>
          </a:xfrm>
        </p:spPr>
        <p:txBody>
          <a:bodyPr/>
          <a:lstStyle/>
          <a:p>
            <a:pPr lvl="1"/>
            <a:r>
              <a:rPr lang="en-US" dirty="0"/>
              <a:t>1. Be prepared</a:t>
            </a:r>
          </a:p>
          <a:p>
            <a:pPr lvl="1"/>
            <a:r>
              <a:rPr lang="en-US" dirty="0"/>
              <a:t>2. Be early</a:t>
            </a:r>
          </a:p>
          <a:p>
            <a:pPr lvl="1"/>
            <a:r>
              <a:rPr lang="en-US" dirty="0"/>
              <a:t>3. Dress appropriately</a:t>
            </a:r>
          </a:p>
          <a:p>
            <a:pPr lvl="1"/>
            <a:r>
              <a:rPr lang="en-US" dirty="0"/>
              <a:t>4. Speak clearly and make eye contact</a:t>
            </a:r>
          </a:p>
          <a:p>
            <a:pPr lvl="1"/>
            <a:r>
              <a:rPr lang="en-US" dirty="0"/>
              <a:t>5. Address the interviewer by name</a:t>
            </a:r>
          </a:p>
          <a:p>
            <a:pPr lvl="1"/>
            <a:r>
              <a:rPr lang="en-US" dirty="0"/>
              <a:t>6. Shake hands twice</a:t>
            </a:r>
          </a:p>
          <a:p>
            <a:pPr lvl="1"/>
            <a:r>
              <a:rPr lang="en-US" dirty="0"/>
              <a:t>7. Thank them twice</a:t>
            </a:r>
          </a:p>
          <a:p>
            <a:pPr lvl="1"/>
            <a:endParaRPr lang="en-US" dirty="0"/>
          </a:p>
          <a:p>
            <a:pPr lvl="1"/>
            <a:endParaRPr lang="en-US" dirty="0"/>
          </a:p>
          <a:p>
            <a:pPr lvl="1"/>
            <a:endParaRPr lang="en-US" dirty="0"/>
          </a:p>
        </p:txBody>
      </p:sp>
      <p:pic>
        <p:nvPicPr>
          <p:cNvPr id="4" name="Picture 3">
            <a:extLst>
              <a:ext uri="{FF2B5EF4-FFF2-40B4-BE49-F238E27FC236}">
                <a16:creationId xmlns:a16="http://schemas.microsoft.com/office/drawing/2014/main" id="{C073725B-44C5-45A1-BAB0-F988C6869F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8799" y="1420420"/>
            <a:ext cx="4001492" cy="2923990"/>
          </a:xfrm>
          <a:prstGeom prst="rect">
            <a:avLst/>
          </a:prstGeom>
        </p:spPr>
      </p:pic>
      <p:sp>
        <p:nvSpPr>
          <p:cNvPr id="6" name="Rectangle 5">
            <a:extLst>
              <a:ext uri="{FF2B5EF4-FFF2-40B4-BE49-F238E27FC236}">
                <a16:creationId xmlns:a16="http://schemas.microsoft.com/office/drawing/2014/main" id="{F3C9D93A-A5F5-4E7F-B458-10A003F7DDAE}"/>
              </a:ext>
            </a:extLst>
          </p:cNvPr>
          <p:cNvSpPr/>
          <p:nvPr/>
        </p:nvSpPr>
        <p:spPr>
          <a:xfrm>
            <a:off x="6588034" y="4481321"/>
            <a:ext cx="6096000" cy="1569660"/>
          </a:xfrm>
          <a:prstGeom prst="rect">
            <a:avLst/>
          </a:prstGeom>
        </p:spPr>
        <p:txBody>
          <a:bodyPr>
            <a:spAutoFit/>
          </a:bodyPr>
          <a:lstStyle/>
          <a:p>
            <a:pPr marL="342900" lvl="1" indent="-342900" defTabSz="914400">
              <a:spcBef>
                <a:spcPts val="1000"/>
              </a:spcBef>
              <a:buClr>
                <a:srgbClr val="C02033"/>
              </a:buClr>
              <a:buFont typeface=".AppleSystemUIFont" charset="-120"/>
              <a:buChar char="&gt;"/>
            </a:pPr>
            <a:r>
              <a:rPr lang="en-US" sz="2400" dirty="0">
                <a:solidFill>
                  <a:srgbClr val="000000"/>
                </a:solidFill>
                <a:latin typeface="Open Sans"/>
                <a:hlinkClick r:id="rId4"/>
              </a:rPr>
              <a:t>TED-Ed Talk: Put those smartphones away: Great tips for making your job interview count - Anna Post</a:t>
            </a:r>
            <a:br>
              <a:rPr lang="en-US" sz="2400" dirty="0">
                <a:solidFill>
                  <a:srgbClr val="000000"/>
                </a:solidFill>
                <a:latin typeface="Open Sans"/>
              </a:rPr>
            </a:br>
            <a:r>
              <a:rPr lang="en-US" sz="2400" dirty="0">
                <a:solidFill>
                  <a:srgbClr val="000000"/>
                </a:solidFill>
                <a:latin typeface="Open Sans"/>
              </a:rPr>
              <a:t>(click on link)</a:t>
            </a:r>
          </a:p>
        </p:txBody>
      </p:sp>
    </p:spTree>
    <p:extLst>
      <p:ext uri="{BB962C8B-B14F-4D97-AF65-F5344CB8AC3E}">
        <p14:creationId xmlns:p14="http://schemas.microsoft.com/office/powerpoint/2010/main" val="2537124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Self-Responsibility and Self-Management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Positive Attitude</a:t>
            </a:r>
          </a:p>
          <a:p>
            <a:pPr lvl="1"/>
            <a:r>
              <a:rPr lang="en-US" dirty="0"/>
              <a:t>Good Work Habits</a:t>
            </a:r>
          </a:p>
          <a:p>
            <a:pPr lvl="1"/>
            <a:r>
              <a:rPr lang="en-US" dirty="0"/>
              <a:t>Business Etiquette</a:t>
            </a:r>
          </a:p>
        </p:txBody>
      </p:sp>
    </p:spTree>
    <p:extLst>
      <p:ext uri="{BB962C8B-B14F-4D97-AF65-F5344CB8AC3E}">
        <p14:creationId xmlns:p14="http://schemas.microsoft.com/office/powerpoint/2010/main" val="2605048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Positive Attitudes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Friendliness</a:t>
            </a:r>
          </a:p>
          <a:p>
            <a:pPr lvl="1"/>
            <a:r>
              <a:rPr lang="en-US" dirty="0"/>
              <a:t>Self-motivation</a:t>
            </a:r>
          </a:p>
          <a:p>
            <a:pPr lvl="1"/>
            <a:r>
              <a:rPr lang="en-US" dirty="0"/>
              <a:t>Teamwork</a:t>
            </a:r>
          </a:p>
          <a:p>
            <a:pPr lvl="1"/>
            <a:r>
              <a:rPr lang="en-US" dirty="0"/>
              <a:t>Adaptability</a:t>
            </a:r>
          </a:p>
          <a:p>
            <a:pPr lvl="1"/>
            <a:endParaRPr lang="en-US" dirty="0"/>
          </a:p>
        </p:txBody>
      </p:sp>
      <p:pic>
        <p:nvPicPr>
          <p:cNvPr id="4" name="Content Placeholder 5">
            <a:extLst>
              <a:ext uri="{FF2B5EF4-FFF2-40B4-BE49-F238E27FC236}">
                <a16:creationId xmlns:a16="http://schemas.microsoft.com/office/drawing/2014/main" id="{38124968-F1CF-402D-BF81-2939193B0A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4360" y="2717074"/>
            <a:ext cx="3425756" cy="2987373"/>
          </a:xfrm>
          <a:prstGeom prst="round1Rect">
            <a:avLst>
              <a:gd name="adj" fmla="val 5636"/>
            </a:avLst>
          </a:prstGeom>
        </p:spPr>
      </p:pic>
    </p:spTree>
    <p:extLst>
      <p:ext uri="{BB962C8B-B14F-4D97-AF65-F5344CB8AC3E}">
        <p14:creationId xmlns:p14="http://schemas.microsoft.com/office/powerpoint/2010/main" val="3884749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Good Work Habits</a:t>
            </a:r>
          </a:p>
        </p:txBody>
      </p:sp>
      <p:graphicFrame>
        <p:nvGraphicFramePr>
          <p:cNvPr id="4" name="Content Placeholder 4">
            <a:extLst>
              <a:ext uri="{FF2B5EF4-FFF2-40B4-BE49-F238E27FC236}">
                <a16:creationId xmlns:a16="http://schemas.microsoft.com/office/drawing/2014/main" id="{E92E2E34-C0F0-4DFA-813F-ED3944BBC4E5}"/>
              </a:ext>
            </a:extLst>
          </p:cNvPr>
          <p:cNvGraphicFramePr>
            <a:graphicFrameLocks/>
          </p:cNvGraphicFramePr>
          <p:nvPr>
            <p:extLst/>
          </p:nvPr>
        </p:nvGraphicFramePr>
        <p:xfrm>
          <a:off x="1341438" y="1651887"/>
          <a:ext cx="9755348" cy="4819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2141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381083"/>
            <a:ext cx="10059452" cy="876300"/>
          </a:xfrm>
        </p:spPr>
        <p:txBody>
          <a:bodyPr/>
          <a:lstStyle/>
          <a:p>
            <a:r>
              <a:rPr lang="en-US" dirty="0"/>
              <a:t>Business Etiquette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7776319" cy="4734318"/>
          </a:xfrm>
        </p:spPr>
        <p:txBody>
          <a:bodyPr/>
          <a:lstStyle/>
          <a:p>
            <a:pPr lvl="1"/>
            <a:r>
              <a:rPr lang="en-US" dirty="0"/>
              <a:t>Proper behavior for business situations</a:t>
            </a:r>
          </a:p>
          <a:p>
            <a:pPr lvl="1"/>
            <a:r>
              <a:rPr lang="en-US" dirty="0"/>
              <a:t>Can make a difference in making a sale or receiving a promotion</a:t>
            </a:r>
          </a:p>
          <a:p>
            <a:pPr lvl="1"/>
            <a:r>
              <a:rPr lang="en-US" dirty="0"/>
              <a:t>Examples:</a:t>
            </a:r>
          </a:p>
          <a:p>
            <a:pPr lvl="2"/>
            <a:r>
              <a:rPr lang="en-US" dirty="0"/>
              <a:t>Confident handshakes</a:t>
            </a:r>
          </a:p>
          <a:p>
            <a:pPr lvl="2"/>
            <a:r>
              <a:rPr lang="en-US" dirty="0"/>
              <a:t>Introducing people correctly</a:t>
            </a:r>
          </a:p>
          <a:p>
            <a:pPr lvl="2"/>
            <a:r>
              <a:rPr lang="en-US" dirty="0"/>
              <a:t>Wearing appropriate clothes to a business meeting</a:t>
            </a:r>
          </a:p>
          <a:p>
            <a:pPr lvl="1"/>
            <a:endParaRPr lang="en-US" dirty="0"/>
          </a:p>
        </p:txBody>
      </p:sp>
      <p:pic>
        <p:nvPicPr>
          <p:cNvPr id="4" name="Content Placeholder 6">
            <a:extLst>
              <a:ext uri="{FF2B5EF4-FFF2-40B4-BE49-F238E27FC236}">
                <a16:creationId xmlns:a16="http://schemas.microsoft.com/office/drawing/2014/main" id="{C1A9F04E-3309-4B39-85C2-384B713801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0408" y="3787579"/>
            <a:ext cx="2363477" cy="2219363"/>
          </a:xfrm>
          <a:prstGeom prst="rect">
            <a:avLst/>
          </a:prstGeom>
        </p:spPr>
      </p:pic>
    </p:spTree>
    <p:extLst>
      <p:ext uri="{BB962C8B-B14F-4D97-AF65-F5344CB8AC3E}">
        <p14:creationId xmlns:p14="http://schemas.microsoft.com/office/powerpoint/2010/main" val="1178919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pic>
        <p:nvPicPr>
          <p:cNvPr id="6" name="Picture 2">
            <a:extLst>
              <a:ext uri="{FF2B5EF4-FFF2-40B4-BE49-F238E27FC236}">
                <a16:creationId xmlns:a16="http://schemas.microsoft.com/office/drawing/2014/main" id="{24DBCF0C-2417-4775-BC3F-4DF9687B68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407632" y="2337444"/>
            <a:ext cx="1458676" cy="2334352"/>
          </a:xfrm>
          <a:prstGeom prst="rect">
            <a:avLst/>
          </a:prstGeom>
          <a:noFill/>
          <a:ln w="9525">
            <a:noFill/>
            <a:miter lim="800000"/>
            <a:headEnd/>
            <a:tailEnd/>
          </a:ln>
          <a:effectLst/>
        </p:spPr>
      </p:pic>
    </p:spTree>
    <p:extLst>
      <p:ext uri="{BB962C8B-B14F-4D97-AF65-F5344CB8AC3E}">
        <p14:creationId xmlns:p14="http://schemas.microsoft.com/office/powerpoint/2010/main" val="426054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505580"/>
            <a:ext cx="10741802" cy="4734318"/>
          </a:xfrm>
        </p:spPr>
        <p:txBody>
          <a:bodyPr/>
          <a:lstStyle/>
          <a:p>
            <a:pPr lvl="1"/>
            <a:r>
              <a:rPr lang="en-US" sz="2000" dirty="0"/>
              <a:t>Images:</a:t>
            </a:r>
          </a:p>
          <a:p>
            <a:pPr lvl="2"/>
            <a:r>
              <a:rPr lang="en-US" sz="2000" dirty="0"/>
              <a:t>Microsoft Office Clip Art: Used with permission from Microsoft.</a:t>
            </a:r>
          </a:p>
          <a:p>
            <a:pPr lvl="1"/>
            <a:r>
              <a:rPr lang="en-US" sz="2000" dirty="0"/>
              <a:t>Textbooks:</a:t>
            </a:r>
          </a:p>
          <a:p>
            <a:pPr lvl="2"/>
            <a:r>
              <a:rPr lang="en-US" sz="2000" dirty="0"/>
              <a:t>Reynolds, J.S. (2010). Hospitality services: Food &amp; lodging. Tinley Park, IL: </a:t>
            </a:r>
            <a:r>
              <a:rPr lang="en-US" sz="2000" dirty="0" err="1"/>
              <a:t>Goodheart</a:t>
            </a:r>
            <a:r>
              <a:rPr lang="en-US" sz="2000" dirty="0"/>
              <a:t>-Willcox Company.</a:t>
            </a:r>
          </a:p>
          <a:p>
            <a:pPr lvl="2"/>
            <a:r>
              <a:rPr lang="en-US" sz="2000" dirty="0"/>
              <a:t>Littrell, J.J., Lorenz, J.H. &amp; Smith, H.T. (2009). From school to work. Tinley Park, IL: </a:t>
            </a:r>
            <a:r>
              <a:rPr lang="en-US" sz="2000" dirty="0" err="1"/>
              <a:t>Goodheart</a:t>
            </a:r>
            <a:r>
              <a:rPr lang="en-US" sz="2000" dirty="0"/>
              <a:t>-Willcox.</a:t>
            </a:r>
          </a:p>
          <a:p>
            <a:pPr lvl="1"/>
            <a:r>
              <a:rPr lang="en-US" sz="2000" dirty="0"/>
              <a:t>Videos: </a:t>
            </a:r>
          </a:p>
          <a:p>
            <a:pPr lvl="2"/>
            <a:r>
              <a:rPr lang="en-US" sz="2000" dirty="0"/>
              <a:t>How to Avoid Writing an Awful Cover Letter</a:t>
            </a:r>
            <a:br>
              <a:rPr lang="en-US" sz="2000" dirty="0"/>
            </a:br>
            <a:r>
              <a:rPr lang="en-US" sz="2000" dirty="0"/>
              <a:t>Your cover letter is the first contact that a potential employer has with you. To make a great impression, there are several cover letter mistakes that you should avoid if you'd like to hear the words "you're hired.“</a:t>
            </a:r>
            <a:br>
              <a:rPr lang="en-US" sz="2000" dirty="0"/>
            </a:br>
            <a:r>
              <a:rPr lang="en-US" sz="2000" dirty="0"/>
              <a:t>http://www.howcast.com/videos/432521-How-to-Avoid-Writing-an-Awful-Cover-Letter#</a:t>
            </a:r>
          </a:p>
          <a:p>
            <a:pPr lvl="1"/>
            <a:endParaRPr lang="en-US" sz="2000" dirty="0"/>
          </a:p>
        </p:txBody>
      </p:sp>
    </p:spTree>
    <p:extLst>
      <p:ext uri="{BB962C8B-B14F-4D97-AF65-F5344CB8AC3E}">
        <p14:creationId xmlns:p14="http://schemas.microsoft.com/office/powerpoint/2010/main" val="3303121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315768"/>
            <a:ext cx="10059452" cy="876300"/>
          </a:xfrm>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093845"/>
            <a:ext cx="10741802" cy="4734318"/>
          </a:xfrm>
        </p:spPr>
        <p:txBody>
          <a:bodyPr/>
          <a:lstStyle/>
          <a:p>
            <a:pPr lvl="1"/>
            <a:r>
              <a:rPr lang="en-US" sz="2000" dirty="0"/>
              <a:t>Videos: </a:t>
            </a:r>
          </a:p>
          <a:p>
            <a:pPr lvl="2"/>
            <a:r>
              <a:rPr lang="en-US" sz="2000" dirty="0"/>
              <a:t>How to Write an Error-Free Résumé</a:t>
            </a:r>
            <a:br>
              <a:rPr lang="en-US" sz="2000" dirty="0"/>
            </a:br>
            <a:r>
              <a:rPr lang="en-US" sz="2000" dirty="0"/>
              <a:t>Your résumé is often your first impression on a potential employer. With some careful planning you can make sure it’s a good one.</a:t>
            </a:r>
            <a:br>
              <a:rPr lang="en-US" sz="2000" dirty="0"/>
            </a:br>
            <a:r>
              <a:rPr lang="en-US" sz="2000" dirty="0"/>
              <a:t>http://www.howcast.com/videos/307328-How-to-Write-an-ErrorFree-Resume#</a:t>
            </a:r>
          </a:p>
          <a:p>
            <a:pPr lvl="1"/>
            <a:r>
              <a:rPr lang="en-US" sz="2000" dirty="0"/>
              <a:t>Websites:</a:t>
            </a:r>
          </a:p>
          <a:p>
            <a:pPr lvl="2"/>
            <a:r>
              <a:rPr lang="en-US" sz="2000" dirty="0"/>
              <a:t>Careers in Travel and Tourism Management</a:t>
            </a:r>
            <a:br>
              <a:rPr lang="en-US" sz="2000" dirty="0"/>
            </a:br>
            <a:r>
              <a:rPr lang="en-US" sz="2000" dirty="0"/>
              <a:t>What career do you see in your future? What education do you need for this career? How much money will you make? What skills will you need? In this lesson you will explore the answers to these questions as well as additional information regarding Travel and Tourism Management. Let’s get started!</a:t>
            </a:r>
            <a:br>
              <a:rPr lang="en-US" sz="2000" dirty="0"/>
            </a:br>
            <a:r>
              <a:rPr lang="en-US" sz="2000" dirty="0"/>
              <a:t>http://cte.sfasu.edu/lesson-plans/careers-in-travel-and-tourism-management/</a:t>
            </a:r>
          </a:p>
          <a:p>
            <a:pPr lvl="2"/>
            <a:r>
              <a:rPr lang="en-US" sz="2000" dirty="0"/>
              <a:t>O*Net Online </a:t>
            </a:r>
            <a:br>
              <a:rPr lang="en-US" sz="2000" dirty="0"/>
            </a:br>
            <a:r>
              <a:rPr lang="en-US" sz="2000" dirty="0"/>
              <a:t>Career Clusters contain occupations in the same field of work that require similar skills. Students, parents, and educators can use Career Clusters to help focus education plans towards obtaining the necessary knowledge, competencies, and training for success in a particular career pathway. http://www.onetonline.org/find/career?c=9&amp;g=Go</a:t>
            </a:r>
          </a:p>
          <a:p>
            <a:pPr lvl="1"/>
            <a:endParaRPr lang="en-US" sz="2000" dirty="0"/>
          </a:p>
        </p:txBody>
      </p:sp>
    </p:spTree>
    <p:extLst>
      <p:ext uri="{BB962C8B-B14F-4D97-AF65-F5344CB8AC3E}">
        <p14:creationId xmlns:p14="http://schemas.microsoft.com/office/powerpoint/2010/main" val="2763610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Websites:</a:t>
            </a:r>
          </a:p>
          <a:p>
            <a:pPr lvl="2"/>
            <a:r>
              <a:rPr lang="en-US" sz="2000" dirty="0"/>
              <a:t>Seven No-brainers for Job Interviews</a:t>
            </a:r>
            <a:br>
              <a:rPr lang="en-US" sz="2000" dirty="0"/>
            </a:br>
            <a:r>
              <a:rPr lang="en-US" sz="2000" dirty="0"/>
              <a:t>A job interview can be intimidating, and you only have a short amount of time to make a good impression on the interviewer. There are definitely some tricks to having a good job interview and giving yourself the best chance to be hired.</a:t>
            </a:r>
            <a:br>
              <a:rPr lang="en-US" sz="2000" dirty="0"/>
            </a:br>
            <a:r>
              <a:rPr lang="en-US" sz="2000" dirty="0"/>
              <a:t>http://www.emilypost.com/getting-the-job/the-interview/212-seven-no-brainers-for-job-interviews</a:t>
            </a:r>
          </a:p>
          <a:p>
            <a:pPr lvl="2"/>
            <a:r>
              <a:rPr lang="en-US" sz="2000" dirty="0"/>
              <a:t>What Are the Benefits of Teenagers Having Jobs?</a:t>
            </a:r>
            <a:br>
              <a:rPr lang="en-US" sz="2000" dirty="0"/>
            </a:br>
            <a:r>
              <a:rPr lang="en-US" sz="2000" dirty="0"/>
              <a:t>Even though balancing work and school can be a challenge, working at places such as grocery stores, restaurants and movie theaters can help teens become more mature individuals. Many teens become more responsible at home and school because of the values that they learn at their jobs. They will likely be more prepared for college, too, where they may have to balance work, school and activities. </a:t>
            </a:r>
            <a:br>
              <a:rPr lang="en-US" sz="2000" dirty="0"/>
            </a:br>
            <a:r>
              <a:rPr lang="en-US" sz="2000" dirty="0"/>
              <a:t>http://www.ehow.com/about_5103914_benefits-teenagers-having-jobs.html</a:t>
            </a:r>
          </a:p>
        </p:txBody>
      </p:sp>
    </p:spTree>
    <p:extLst>
      <p:ext uri="{BB962C8B-B14F-4D97-AF65-F5344CB8AC3E}">
        <p14:creationId xmlns:p14="http://schemas.microsoft.com/office/powerpoint/2010/main" val="1573472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YouTube™:</a:t>
            </a:r>
          </a:p>
          <a:p>
            <a:pPr lvl="2"/>
            <a:r>
              <a:rPr lang="en-US" sz="2000" dirty="0"/>
              <a:t>TED-Ed Talk: Put those smartphones away: Great tips for making your job interview count – Anna Post</a:t>
            </a:r>
            <a:br>
              <a:rPr lang="en-US" sz="2000" dirty="0"/>
            </a:br>
            <a:r>
              <a:rPr lang="en-US" sz="2000" dirty="0"/>
              <a:t>The primary event of the job search is the interview. This is your chance to apply your good manners and connect with a potential future employer, presenting yourself as the most qualified person for the job. The more prepared you are to speak eloquently about your life - your experiences, challenges and successes - the more likely you are prove yourself worthy of taking on the tasks within a workplace.</a:t>
            </a:r>
            <a:br>
              <a:rPr lang="en-US" sz="2000" dirty="0"/>
            </a:br>
            <a:r>
              <a:rPr lang="en-US" sz="2000" dirty="0"/>
              <a:t>http://youtu.be/NKBlWanXzGE</a:t>
            </a:r>
          </a:p>
          <a:p>
            <a:pPr lvl="1"/>
            <a:endParaRPr lang="en-US" sz="2000" dirty="0"/>
          </a:p>
          <a:p>
            <a:pPr lvl="1"/>
            <a:endParaRPr lang="en-US" sz="2000" dirty="0"/>
          </a:p>
          <a:p>
            <a:pPr lvl="1"/>
            <a:endParaRPr lang="en-US" sz="2000" dirty="0"/>
          </a:p>
          <a:p>
            <a:pPr lvl="1"/>
            <a:endParaRPr lang="en-US" sz="2000" dirty="0"/>
          </a:p>
          <a:p>
            <a:pPr lvl="1"/>
            <a:endParaRPr lang="en-US" sz="2000" dirty="0"/>
          </a:p>
        </p:txBody>
      </p:sp>
    </p:spTree>
    <p:extLst>
      <p:ext uri="{BB962C8B-B14F-4D97-AF65-F5344CB8AC3E}">
        <p14:creationId xmlns:p14="http://schemas.microsoft.com/office/powerpoint/2010/main" val="526939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What is a Job?</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It is a paid position of regular employment</a:t>
            </a:r>
          </a:p>
          <a:p>
            <a:pPr lvl="1"/>
            <a:endParaRPr lang="en-US" dirty="0"/>
          </a:p>
        </p:txBody>
      </p:sp>
      <p:pic>
        <p:nvPicPr>
          <p:cNvPr id="4" name="Picture 3">
            <a:extLst>
              <a:ext uri="{FF2B5EF4-FFF2-40B4-BE49-F238E27FC236}">
                <a16:creationId xmlns:a16="http://schemas.microsoft.com/office/drawing/2014/main" id="{13D9A539-A58C-4251-B694-6ADA53B721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26" y="3074628"/>
            <a:ext cx="2317077" cy="2477086"/>
          </a:xfrm>
          <a:prstGeom prst="rect">
            <a:avLst/>
          </a:prstGeom>
        </p:spPr>
      </p:pic>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Jobs in Travel and Tourism Management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Food Service Managers</a:t>
            </a:r>
          </a:p>
          <a:p>
            <a:pPr lvl="1"/>
            <a:r>
              <a:rPr lang="en-US" dirty="0"/>
              <a:t>Interpreters and Translators</a:t>
            </a:r>
          </a:p>
          <a:p>
            <a:pPr lvl="1"/>
            <a:r>
              <a:rPr lang="en-US" dirty="0"/>
              <a:t>Lodging Managers</a:t>
            </a:r>
          </a:p>
          <a:p>
            <a:pPr lvl="1"/>
            <a:r>
              <a:rPr lang="en-US" dirty="0"/>
              <a:t>Managers</a:t>
            </a:r>
          </a:p>
          <a:p>
            <a:pPr lvl="1"/>
            <a:r>
              <a:rPr lang="en-US" dirty="0"/>
              <a:t>Meeting, Convention and Event Planners</a:t>
            </a:r>
          </a:p>
        </p:txBody>
      </p:sp>
      <p:sp>
        <p:nvSpPr>
          <p:cNvPr id="4" name="Content Placeholder 3">
            <a:extLst>
              <a:ext uri="{FF2B5EF4-FFF2-40B4-BE49-F238E27FC236}">
                <a16:creationId xmlns:a16="http://schemas.microsoft.com/office/drawing/2014/main" id="{6A4189A4-4397-48F2-9336-52C53F5E672E}"/>
              </a:ext>
            </a:extLst>
          </p:cNvPr>
          <p:cNvSpPr>
            <a:spLocks noGrp="1"/>
          </p:cNvSpPr>
          <p:nvPr>
            <p:ph sz="half" idx="10"/>
          </p:nvPr>
        </p:nvSpPr>
        <p:spPr/>
        <p:txBody>
          <a:bodyPr/>
          <a:lstStyle/>
          <a:p>
            <a:pPr lvl="1"/>
            <a:r>
              <a:rPr lang="en-US" dirty="0"/>
              <a:t>Reservations and Transportation Ticket Agents and Travel Clerks</a:t>
            </a:r>
          </a:p>
          <a:p>
            <a:pPr lvl="1"/>
            <a:r>
              <a:rPr lang="en-US" dirty="0"/>
              <a:t>Tour Guides and Escorts</a:t>
            </a:r>
          </a:p>
          <a:p>
            <a:pPr lvl="1"/>
            <a:r>
              <a:rPr lang="en-US" dirty="0"/>
              <a:t>Transportation Attendants</a:t>
            </a:r>
          </a:p>
          <a:p>
            <a:pPr lvl="1"/>
            <a:r>
              <a:rPr lang="en-US" dirty="0"/>
              <a:t>Travel Agents</a:t>
            </a:r>
          </a:p>
          <a:p>
            <a:pPr lvl="1"/>
            <a:r>
              <a:rPr lang="en-US" dirty="0"/>
              <a:t>Travel Guides</a:t>
            </a:r>
          </a:p>
        </p:txBody>
      </p:sp>
    </p:spTree>
    <p:extLst>
      <p:ext uri="{BB962C8B-B14F-4D97-AF65-F5344CB8AC3E}">
        <p14:creationId xmlns:p14="http://schemas.microsoft.com/office/powerpoint/2010/main" val="1096156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How Does the Search Begin?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Businesses</a:t>
            </a:r>
          </a:p>
          <a:p>
            <a:pPr lvl="1"/>
            <a:r>
              <a:rPr lang="en-US" dirty="0"/>
              <a:t>Internet</a:t>
            </a:r>
          </a:p>
          <a:p>
            <a:pPr lvl="1"/>
            <a:r>
              <a:rPr lang="en-US" dirty="0"/>
              <a:t>Networking</a:t>
            </a:r>
          </a:p>
          <a:p>
            <a:pPr lvl="1"/>
            <a:r>
              <a:rPr lang="en-US" dirty="0"/>
              <a:t>Want ads</a:t>
            </a:r>
          </a:p>
        </p:txBody>
      </p:sp>
      <p:pic>
        <p:nvPicPr>
          <p:cNvPr id="4" name="Picture 3">
            <a:extLst>
              <a:ext uri="{FF2B5EF4-FFF2-40B4-BE49-F238E27FC236}">
                <a16:creationId xmlns:a16="http://schemas.microsoft.com/office/drawing/2014/main" id="{FAB16030-F196-4259-8F7F-28E764014A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0880" y="2207177"/>
            <a:ext cx="3632491" cy="2912211"/>
          </a:xfrm>
          <a:prstGeom prst="rect">
            <a:avLst/>
          </a:prstGeom>
        </p:spPr>
      </p:pic>
    </p:spTree>
    <p:extLst>
      <p:ext uri="{BB962C8B-B14F-4D97-AF65-F5344CB8AC3E}">
        <p14:creationId xmlns:p14="http://schemas.microsoft.com/office/powerpoint/2010/main" val="3737571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Key Requirements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Résumé</a:t>
            </a:r>
          </a:p>
          <a:p>
            <a:pPr lvl="1"/>
            <a:r>
              <a:rPr lang="en-US" dirty="0"/>
              <a:t>Portfolio</a:t>
            </a:r>
          </a:p>
          <a:p>
            <a:pPr lvl="1"/>
            <a:r>
              <a:rPr lang="en-US" dirty="0"/>
              <a:t>Interview skills</a:t>
            </a:r>
          </a:p>
        </p:txBody>
      </p:sp>
      <p:pic>
        <p:nvPicPr>
          <p:cNvPr id="4" name="Content Placeholder 9">
            <a:extLst>
              <a:ext uri="{FF2B5EF4-FFF2-40B4-BE49-F238E27FC236}">
                <a16:creationId xmlns:a16="http://schemas.microsoft.com/office/drawing/2014/main" id="{3BB14564-15F2-4EC9-AE20-5D87CA4C26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1406" y="3014179"/>
            <a:ext cx="2732414" cy="2788985"/>
          </a:xfrm>
          <a:prstGeom prst="rect">
            <a:avLst/>
          </a:prstGeom>
        </p:spPr>
      </p:pic>
    </p:spTree>
    <p:extLst>
      <p:ext uri="{BB962C8B-B14F-4D97-AF65-F5344CB8AC3E}">
        <p14:creationId xmlns:p14="http://schemas.microsoft.com/office/powerpoint/2010/main" val="4254779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Résumé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 brief history of a person’s education, work experience and other qualifications</a:t>
            </a:r>
          </a:p>
        </p:txBody>
      </p:sp>
      <p:pic>
        <p:nvPicPr>
          <p:cNvPr id="4" name="Picture Placeholder 4">
            <a:extLst>
              <a:ext uri="{FF2B5EF4-FFF2-40B4-BE49-F238E27FC236}">
                <a16:creationId xmlns:a16="http://schemas.microsoft.com/office/drawing/2014/main" id="{561839AB-28AD-4A6A-8FDE-FC89B3BD391D}"/>
              </a:ext>
            </a:extLst>
          </p:cNvPr>
          <p:cNvPicPr>
            <a:picLocks noChangeAspect="1"/>
          </p:cNvPicPr>
          <p:nvPr/>
        </p:nvPicPr>
        <p:blipFill>
          <a:blip r:embed="rId3" cstate="print">
            <a:extLst>
              <a:ext uri="{28A0092B-C50C-407E-A947-70E740481C1C}">
                <a14:useLocalDpi xmlns:a14="http://schemas.microsoft.com/office/drawing/2010/main" val="0"/>
              </a:ext>
            </a:extLst>
          </a:blip>
          <a:srcRect t="12470" b="12470"/>
          <a:stretch>
            <a:fillRect/>
          </a:stretch>
        </p:blipFill>
        <p:spPr>
          <a:xfrm>
            <a:off x="4376057" y="3288015"/>
            <a:ext cx="3139678" cy="2645107"/>
          </a:xfrm>
          <a:prstGeom prst="round1Rect">
            <a:avLst>
              <a:gd name="adj" fmla="val 5636"/>
            </a:avLst>
          </a:prstGeom>
        </p:spPr>
      </p:pic>
    </p:spTree>
    <p:extLst>
      <p:ext uri="{BB962C8B-B14F-4D97-AF65-F5344CB8AC3E}">
        <p14:creationId xmlns:p14="http://schemas.microsoft.com/office/powerpoint/2010/main" val="2273467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Résumé Components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Name</a:t>
            </a:r>
          </a:p>
          <a:p>
            <a:pPr lvl="1"/>
            <a:r>
              <a:rPr lang="en-US" dirty="0"/>
              <a:t>Objective</a:t>
            </a:r>
          </a:p>
          <a:p>
            <a:pPr lvl="1"/>
            <a:r>
              <a:rPr lang="en-US" dirty="0"/>
              <a:t>Education</a:t>
            </a:r>
          </a:p>
          <a:p>
            <a:pPr lvl="1"/>
            <a:r>
              <a:rPr lang="en-US" dirty="0"/>
              <a:t>Work experience</a:t>
            </a:r>
          </a:p>
          <a:p>
            <a:pPr lvl="1"/>
            <a:r>
              <a:rPr lang="en-US" dirty="0"/>
              <a:t>Activities and interests</a:t>
            </a:r>
          </a:p>
          <a:p>
            <a:pPr lvl="1"/>
            <a:r>
              <a:rPr lang="en-US" dirty="0"/>
              <a:t>Honors</a:t>
            </a:r>
          </a:p>
          <a:p>
            <a:pPr lvl="1"/>
            <a:r>
              <a:rPr lang="en-US" dirty="0"/>
              <a:t>References</a:t>
            </a:r>
          </a:p>
          <a:p>
            <a:pPr lvl="1"/>
            <a:r>
              <a:rPr lang="en-US" dirty="0">
                <a:hlinkClick r:id="rId3"/>
              </a:rPr>
              <a:t>How to Write an Error-Free Résumé</a:t>
            </a:r>
            <a:br>
              <a:rPr lang="en-US" dirty="0"/>
            </a:br>
            <a:r>
              <a:rPr lang="en-US" sz="2400" dirty="0"/>
              <a:t>(click on link)</a:t>
            </a:r>
          </a:p>
          <a:p>
            <a:pPr lvl="1"/>
            <a:endParaRPr lang="en-US" sz="2400" b="1" dirty="0"/>
          </a:p>
          <a:p>
            <a:pPr lvl="1"/>
            <a:endParaRPr lang="en-US" dirty="0"/>
          </a:p>
          <a:p>
            <a:pPr lvl="1"/>
            <a:endParaRPr lang="en-US" dirty="0"/>
          </a:p>
        </p:txBody>
      </p:sp>
      <p:pic>
        <p:nvPicPr>
          <p:cNvPr id="4" name="Picture 3">
            <a:extLst>
              <a:ext uri="{FF2B5EF4-FFF2-40B4-BE49-F238E27FC236}">
                <a16:creationId xmlns:a16="http://schemas.microsoft.com/office/drawing/2014/main" id="{D51F3A94-81BD-451B-8F43-8AFB44EB6C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1431" y="1964359"/>
            <a:ext cx="4199449" cy="2444586"/>
          </a:xfrm>
          <a:prstGeom prst="rect">
            <a:avLst/>
          </a:prstGeom>
        </p:spPr>
      </p:pic>
    </p:spTree>
    <p:extLst>
      <p:ext uri="{BB962C8B-B14F-4D97-AF65-F5344CB8AC3E}">
        <p14:creationId xmlns:p14="http://schemas.microsoft.com/office/powerpoint/2010/main" val="67488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Cover Letter</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 document sent with your résumé to provide additional information on your skills and experience</a:t>
            </a:r>
          </a:p>
          <a:p>
            <a:pPr lvl="1"/>
            <a:r>
              <a:rPr lang="en-US" dirty="0">
                <a:hlinkClick r:id="rId3"/>
              </a:rPr>
              <a:t>How to Avoid Writing an Awful Cover Letter</a:t>
            </a:r>
            <a:br>
              <a:rPr lang="en-US" dirty="0"/>
            </a:br>
            <a:r>
              <a:rPr lang="en-US" sz="2400" dirty="0"/>
              <a:t>(click on link)</a:t>
            </a:r>
          </a:p>
        </p:txBody>
      </p:sp>
      <p:pic>
        <p:nvPicPr>
          <p:cNvPr id="4" name="Picture 3">
            <a:extLst>
              <a:ext uri="{FF2B5EF4-FFF2-40B4-BE49-F238E27FC236}">
                <a16:creationId xmlns:a16="http://schemas.microsoft.com/office/drawing/2014/main" id="{8FFAE9CC-4B5F-4892-BB3A-8177856240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8034" y="3787579"/>
            <a:ext cx="3447061" cy="2327204"/>
          </a:xfrm>
          <a:prstGeom prst="rect">
            <a:avLst/>
          </a:prstGeom>
        </p:spPr>
      </p:pic>
    </p:spTree>
    <p:extLst>
      <p:ext uri="{BB962C8B-B14F-4D97-AF65-F5344CB8AC3E}">
        <p14:creationId xmlns:p14="http://schemas.microsoft.com/office/powerpoint/2010/main" val="3061934124"/>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http://schemas.microsoft.com/office/2006/metadata/properties"/>
    <ds:schemaRef ds:uri="http://purl.org/dc/terms/"/>
    <ds:schemaRef ds:uri="http://schemas.microsoft.com/sharepoint/v3"/>
    <ds:schemaRef ds:uri="http://schemas.microsoft.com/office/2006/documentManagement/types"/>
    <ds:schemaRef ds:uri="56ea17bb-c96d-4826-b465-01eec0dd23dd"/>
    <ds:schemaRef ds:uri="http://schemas.microsoft.com/office/infopath/2007/PartnerControls"/>
    <ds:schemaRef ds:uri="05d88611-e516-4d1a-b12e-39107e78b3d0"/>
    <ds:schemaRef ds:uri="http://purl.org/dc/elements/1.1/"/>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58</TotalTime>
  <Words>1859</Words>
  <Application>Microsoft Office PowerPoint</Application>
  <PresentationFormat>Widescreen</PresentationFormat>
  <Paragraphs>261</Paragraphs>
  <Slides>23</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.AppleSystemUIFont</vt:lpstr>
      <vt:lpstr>Arial</vt:lpstr>
      <vt:lpstr>Calibri</vt:lpstr>
      <vt:lpstr>Open Sans</vt:lpstr>
      <vt:lpstr>Open Sans SemiBold</vt:lpstr>
      <vt:lpstr>2_Office Theme</vt:lpstr>
      <vt:lpstr>3_Office Theme</vt:lpstr>
      <vt:lpstr>Get That job! Résumés, Portfolios and Interview Skills</vt:lpstr>
      <vt:lpstr>PowerPoint Presentation</vt:lpstr>
      <vt:lpstr>What is a Job?</vt:lpstr>
      <vt:lpstr>Jobs in Travel and Tourism Management</vt:lpstr>
      <vt:lpstr>How Does the Search Begin?</vt:lpstr>
      <vt:lpstr>Key Requirements</vt:lpstr>
      <vt:lpstr>Résumé </vt:lpstr>
      <vt:lpstr>Résumé Components</vt:lpstr>
      <vt:lpstr>Cover Letter</vt:lpstr>
      <vt:lpstr>Portfolio</vt:lpstr>
      <vt:lpstr>Portfolio Components</vt:lpstr>
      <vt:lpstr>Interview Skills</vt:lpstr>
      <vt:lpstr>Interview</vt:lpstr>
      <vt:lpstr>Seven No-brainers for Job Interviews –  Anna Post</vt:lpstr>
      <vt:lpstr>Self-Responsibility and Self-Management</vt:lpstr>
      <vt:lpstr>Positive Attitudes</vt:lpstr>
      <vt:lpstr>Good Work Habits</vt:lpstr>
      <vt:lpstr>Business Etiquette</vt:lpstr>
      <vt:lpstr>Questions?</vt:lpstr>
      <vt:lpstr>References and Resources</vt:lpstr>
      <vt:lpstr>References and Resources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7</cp:revision>
  <cp:lastPrinted>2017-07-07T16:17:37Z</cp:lastPrinted>
  <dcterms:created xsi:type="dcterms:W3CDTF">2017-07-11T23:58:30Z</dcterms:created>
  <dcterms:modified xsi:type="dcterms:W3CDTF">2017-11-28T20:04:06Z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