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19"/>
  </p:notesMasterIdLst>
  <p:handoutMasterIdLst>
    <p:handoutMasterId r:id="rId20"/>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66312" autoAdjust="0"/>
  </p:normalViewPr>
  <p:slideViewPr>
    <p:cSldViewPr snapToGrid="0">
      <p:cViewPr>
        <p:scale>
          <a:sx n="45" d="100"/>
          <a:sy n="45" d="100"/>
        </p:scale>
        <p:origin x="1516" y="36"/>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22-Nov-17</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22-Nov-17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1004836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Hospitality companies meet the needs of their customers through quality service. Quality service is achieved by thoroughly training employees in the art of customer service. Quality service is service that meets or exceeds customer expectations. Customers’ expectations change with the situation. Customer expectations at a fast-food restaurant will probably be different from expectations at a fancy restaurant.</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Universal customer expectations include:</a:t>
            </a:r>
          </a:p>
          <a:p>
            <a:pPr marL="171450" indent="-171450">
              <a:buFont typeface="Arial" panose="020B0604020202020204" pitchFamily="34" charset="0"/>
              <a:buChar char="•"/>
            </a:pPr>
            <a:r>
              <a:rPr lang="en-US" dirty="0"/>
              <a:t>To be treated with dignity and respect</a:t>
            </a:r>
          </a:p>
          <a:p>
            <a:pPr marL="171450" indent="-171450">
              <a:buFont typeface="Arial" panose="020B0604020202020204" pitchFamily="34" charset="0"/>
              <a:buChar char="•"/>
            </a:pPr>
            <a:r>
              <a:rPr lang="en-US" dirty="0"/>
              <a:t>To have their requests be handled accurately and efficiently</a:t>
            </a:r>
          </a:p>
          <a:p>
            <a:pPr marL="171450" indent="-171450">
              <a:buFont typeface="Arial" panose="020B0604020202020204" pitchFamily="34" charset="0"/>
              <a:buChar char="•"/>
            </a:pPr>
            <a:r>
              <a:rPr lang="en-US" dirty="0"/>
              <a:t>Honesty in menu descriptions</a:t>
            </a:r>
          </a:p>
          <a:p>
            <a:pPr marL="171450" indent="-171450">
              <a:buFont typeface="Arial" panose="020B0604020202020204" pitchFamily="34" charset="0"/>
              <a:buChar char="•"/>
            </a:pPr>
            <a:r>
              <a:rPr lang="en-US" dirty="0"/>
              <a:t>Money transactions to be handled honestly and accurately</a:t>
            </a:r>
          </a:p>
          <a:p>
            <a:endParaRPr lang="en-US" dirty="0"/>
          </a:p>
          <a:p>
            <a:r>
              <a:rPr lang="en-US" dirty="0"/>
              <a:t>Quality service is the key to establishing and maintaining a successful business. Service always depends on the employee who provides the service.</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4230281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Customers frequently compliment the following service elements:</a:t>
            </a:r>
          </a:p>
          <a:p>
            <a:pPr marL="171450" indent="-171450">
              <a:buFont typeface="Arial" panose="020B0604020202020204" pitchFamily="34" charset="0"/>
              <a:buChar char="•"/>
            </a:pPr>
            <a:r>
              <a:rPr lang="en-US" dirty="0"/>
              <a:t>cleanliness and attractiveness of the facilities and grounds</a:t>
            </a:r>
          </a:p>
          <a:p>
            <a:pPr marL="171450" indent="-171450">
              <a:buFont typeface="Arial" panose="020B0604020202020204" pitchFamily="34" charset="0"/>
              <a:buChar char="•"/>
            </a:pPr>
            <a:r>
              <a:rPr lang="en-US" dirty="0"/>
              <a:t>employees who anticipate customer needs</a:t>
            </a:r>
          </a:p>
          <a:p>
            <a:pPr marL="171450" indent="-171450">
              <a:buFont typeface="Arial" panose="020B0604020202020204" pitchFamily="34" charset="0"/>
              <a:buChar char="•"/>
            </a:pPr>
            <a:r>
              <a:rPr lang="en-US" dirty="0"/>
              <a:t>employees who respond quickly to requests</a:t>
            </a:r>
          </a:p>
          <a:p>
            <a:endParaRPr lang="en-US" dirty="0"/>
          </a:p>
          <a:p>
            <a:r>
              <a:rPr lang="en-US" dirty="0"/>
              <a:t>Each of these service elements is based on good training and the attitude of employees.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3365691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service encounters are important. However, certain service encounters have a greater impact on customer satisfaction than others. These important service encounters are called critical moments. A critical moment is a time when the customer’s experience makes a bigger impact on customer satisfaction than at other times.</a:t>
            </a:r>
          </a:p>
          <a:p>
            <a:endParaRPr lang="en-US" dirty="0"/>
          </a:p>
          <a:p>
            <a:r>
              <a:rPr lang="en-US" dirty="0"/>
              <a:t>Eleven critical moments include:</a:t>
            </a:r>
          </a:p>
          <a:p>
            <a:endParaRPr lang="en-US" dirty="0"/>
          </a:p>
          <a:p>
            <a:pPr marL="171450" indent="-171450">
              <a:buFont typeface="Arial" panose="020B0604020202020204" pitchFamily="34" charset="0"/>
              <a:buChar char="•"/>
            </a:pPr>
            <a:r>
              <a:rPr lang="en-US" sz="1200" kern="1200" dirty="0">
                <a:solidFill>
                  <a:schemeClr val="tx1"/>
                </a:solidFill>
                <a:effectLst/>
                <a:latin typeface="+mn-lt"/>
                <a:ea typeface="+mn-ea"/>
                <a:cs typeface="+mn-cs"/>
              </a:rPr>
              <a:t>Arrival of food</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Encounter with the manager</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First encounter with bussers and servers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First moments at the table or in the hotel room</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First phone call to the business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First view of the building entrance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Interaction with the greeter</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Last interaction with server or front office staff</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Presentation of the check or bill</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Visit to the restroom</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Wait for a table or room</a:t>
            </a:r>
          </a:p>
          <a:p>
            <a:endParaRPr lang="en-US" dirty="0"/>
          </a:p>
          <a:p>
            <a:r>
              <a:rPr lang="en-US" dirty="0"/>
              <a:t>The employee’s appearance and communication skills are key to the success of the company. First impressions are very important and the company wants to make a positive one. Make sure the grounds, building and interior of the company are clean and litter free, as well.</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2603905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attitude of teamwork includes:</a:t>
            </a:r>
          </a:p>
          <a:p>
            <a:pPr marL="171450" indent="-171450">
              <a:buFont typeface="Arial" panose="020B0604020202020204" pitchFamily="34" charset="0"/>
              <a:buChar char="•"/>
            </a:pPr>
            <a:r>
              <a:rPr lang="en-US" dirty="0"/>
              <a:t>commitment to the team and its members</a:t>
            </a:r>
          </a:p>
          <a:p>
            <a:pPr marL="171450" indent="-171450">
              <a:buFont typeface="Arial" panose="020B0604020202020204" pitchFamily="34" charset="0"/>
              <a:buChar char="•"/>
            </a:pPr>
            <a:r>
              <a:rPr lang="en-US" dirty="0"/>
              <a:t>cooperation, the ability to work with others</a:t>
            </a:r>
          </a:p>
          <a:p>
            <a:endParaRPr lang="en-US" dirty="0"/>
          </a:p>
          <a:p>
            <a:r>
              <a:rPr lang="en-US" dirty="0"/>
              <a:t>Cooperation is willingness to do what it takes to get the job done. A cooperative worker follows instructions and asks questions when he or she doesn’t understand what to do.</a:t>
            </a:r>
          </a:p>
          <a:p>
            <a:endParaRPr lang="en-US" dirty="0"/>
          </a:p>
          <a:p>
            <a:r>
              <a:rPr lang="en-US" dirty="0"/>
              <a:t>Someone who has the ability to work with others is:</a:t>
            </a:r>
          </a:p>
          <a:p>
            <a:pPr marL="171450" indent="-171450">
              <a:buFont typeface="Arial" panose="020B0604020202020204" pitchFamily="34" charset="0"/>
              <a:buChar char="•"/>
            </a:pPr>
            <a:r>
              <a:rPr lang="en-US" dirty="0"/>
              <a:t>agreeable</a:t>
            </a:r>
          </a:p>
          <a:p>
            <a:pPr marL="171450" indent="-171450">
              <a:buFont typeface="Arial" panose="020B0604020202020204" pitchFamily="34" charset="0"/>
              <a:buChar char="•"/>
            </a:pPr>
            <a:r>
              <a:rPr lang="en-US" dirty="0"/>
              <a:t>does not create conflict or angry situations</a:t>
            </a:r>
          </a:p>
          <a:p>
            <a:pPr marL="171450" indent="-171450">
              <a:buFont typeface="Arial" panose="020B0604020202020204" pitchFamily="34" charset="0"/>
              <a:buChar char="•"/>
            </a:pPr>
            <a:r>
              <a:rPr lang="en-US" dirty="0"/>
              <a:t>pleasant</a:t>
            </a:r>
          </a:p>
          <a:p>
            <a:pPr marL="171450" indent="-171450">
              <a:buFont typeface="Arial" panose="020B0604020202020204" pitchFamily="34" charset="0"/>
              <a:buChar char="•"/>
            </a:pPr>
            <a:endParaRPr lang="en-US" dirty="0"/>
          </a:p>
          <a:p>
            <a:r>
              <a:rPr lang="en-US" dirty="0"/>
              <a:t>Such a person understands and respects diversity. He or she can work with people from all kinds of backgrounds and points of view. He or she also knows how to resolve a difference of opinion or conflict in a positive way.</a:t>
            </a:r>
          </a:p>
          <a:p>
            <a:endParaRPr lang="en-US" dirty="0"/>
          </a:p>
          <a:p>
            <a:r>
              <a:rPr lang="en-US" dirty="0"/>
              <a:t>Commitment to the team and its members means that you feel an obligation to do your part for the sake of the team and your project. Teamwork on the job is much like being part of a football team.</a:t>
            </a:r>
          </a:p>
          <a:p>
            <a:endParaRPr lang="en-US" dirty="0"/>
          </a:p>
          <a:p>
            <a:r>
              <a:rPr lang="en-US" dirty="0"/>
              <a:t>The success of the whole team depends on your:</a:t>
            </a:r>
          </a:p>
          <a:p>
            <a:pPr marL="171450" indent="-171450">
              <a:buFont typeface="Arial" panose="020B0604020202020204" pitchFamily="34" charset="0"/>
              <a:buChar char="•"/>
            </a:pPr>
            <a:r>
              <a:rPr lang="en-US" dirty="0"/>
              <a:t>good attitude</a:t>
            </a:r>
          </a:p>
          <a:p>
            <a:pPr marL="171450" indent="-171450">
              <a:buFont typeface="Arial" panose="020B0604020202020204" pitchFamily="34" charset="0"/>
              <a:buChar char="•"/>
            </a:pPr>
            <a:r>
              <a:rPr lang="en-US" dirty="0"/>
              <a:t>individual attendance</a:t>
            </a:r>
          </a:p>
          <a:p>
            <a:pPr marL="171450" indent="-171450">
              <a:buFont typeface="Arial" panose="020B0604020202020204" pitchFamily="34" charset="0"/>
              <a:buChar char="•"/>
            </a:pPr>
            <a:r>
              <a:rPr lang="en-US" dirty="0"/>
              <a:t>professional skills</a:t>
            </a:r>
          </a:p>
          <a:p>
            <a:pPr marL="171450" indent="-171450">
              <a:buFont typeface="Arial" panose="020B0604020202020204" pitchFamily="34" charset="0"/>
              <a:buChar char="•"/>
            </a:pPr>
            <a:r>
              <a:rPr lang="en-US" dirty="0"/>
              <a:t>Punctuality</a:t>
            </a:r>
          </a:p>
          <a:p>
            <a:pPr marL="171450" indent="-171450">
              <a:buFont typeface="Arial" panose="020B0604020202020204" pitchFamily="34" charset="0"/>
              <a:buChar char="•"/>
            </a:pPr>
            <a:endParaRPr lang="en-US" dirty="0"/>
          </a:p>
          <a:p>
            <a:r>
              <a:rPr lang="en-US" dirty="0"/>
              <a:t>If one person does not perform well on a team, the entire team will suffer. The same is true of teamwork on the job.</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1726411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want to express our thoughts, opinions or feelings in any language, we need to know a set of words that will express our views about any topic. Possessing a common vocabulary increases understanding of those involved in the conversation.</a:t>
            </a:r>
          </a:p>
          <a:p>
            <a:endParaRPr lang="en-US" dirty="0"/>
          </a:p>
          <a:p>
            <a:r>
              <a:rPr lang="en-US" dirty="0"/>
              <a:t>Many hospitality jobs are tourism related. Employees and travel related businesses are all considered part of the tourism industry. It is important to </a:t>
            </a:r>
            <a:r>
              <a:rPr lang="en-US" sz="1200" b="0" i="0" kern="1200" dirty="0">
                <a:solidFill>
                  <a:schemeClr val="tx1"/>
                </a:solidFill>
                <a:effectLst/>
                <a:latin typeface="+mn-lt"/>
                <a:ea typeface="+mn-ea"/>
                <a:cs typeface="+mn-cs"/>
              </a:rPr>
              <a:t>develop technical vocabulary to enhance customer service.</a:t>
            </a:r>
          </a:p>
          <a:p>
            <a:endParaRPr lang="en-US" dirty="0"/>
          </a:p>
          <a:p>
            <a:r>
              <a:rPr lang="en-US" dirty="0"/>
              <a:t>Includes customer</a:t>
            </a:r>
            <a:r>
              <a:rPr lang="en-US" baseline="0" dirty="0"/>
              <a:t> service</a:t>
            </a:r>
            <a:r>
              <a:rPr lang="en-US" dirty="0"/>
              <a:t> in:</a:t>
            </a:r>
          </a:p>
          <a:p>
            <a:pPr marL="171450" indent="-171450">
              <a:buFont typeface="Arial" panose="020B0604020202020204" pitchFamily="34" charset="0"/>
              <a:buChar char="•"/>
            </a:pPr>
            <a:r>
              <a:rPr lang="en-US" dirty="0"/>
              <a:t>casinos</a:t>
            </a:r>
          </a:p>
          <a:p>
            <a:pPr marL="171450" indent="-171450">
              <a:buFont typeface="Arial" panose="020B0604020202020204" pitchFamily="34" charset="0"/>
              <a:buChar char="•"/>
            </a:pPr>
            <a:r>
              <a:rPr lang="en-US" dirty="0"/>
              <a:t>hotels</a:t>
            </a:r>
          </a:p>
          <a:p>
            <a:pPr marL="171450" indent="-171450">
              <a:buFont typeface="Arial" panose="020B0604020202020204" pitchFamily="34" charset="0"/>
              <a:buChar char="•"/>
            </a:pPr>
            <a:r>
              <a:rPr lang="en-US" dirty="0"/>
              <a:t>motels</a:t>
            </a:r>
          </a:p>
          <a:p>
            <a:pPr marL="171450" indent="-171450">
              <a:buFont typeface="Arial" panose="020B0604020202020204" pitchFamily="34" charset="0"/>
              <a:buChar char="•"/>
            </a:pPr>
            <a:r>
              <a:rPr lang="en-US" dirty="0"/>
              <a:t>National and state parks</a:t>
            </a:r>
          </a:p>
          <a:p>
            <a:pPr marL="171450" indent="-171450">
              <a:buFont typeface="Arial" panose="020B0604020202020204" pitchFamily="34" charset="0"/>
              <a:buChar char="•"/>
            </a:pPr>
            <a:r>
              <a:rPr lang="en-US" dirty="0"/>
              <a:t>professional sports teams/sporting events</a:t>
            </a:r>
          </a:p>
          <a:p>
            <a:pPr marL="171450" indent="-171450">
              <a:buFont typeface="Arial" panose="020B0604020202020204" pitchFamily="34" charset="0"/>
              <a:buChar char="•"/>
            </a:pPr>
            <a:r>
              <a:rPr lang="en-US" dirty="0"/>
              <a:t>restaurants/bars/taverns</a:t>
            </a:r>
          </a:p>
          <a:p>
            <a:pPr marL="171450" indent="-171450">
              <a:buFont typeface="Arial" panose="020B0604020202020204" pitchFamily="34" charset="0"/>
              <a:buChar char="•"/>
            </a:pPr>
            <a:r>
              <a:rPr lang="en-US" dirty="0"/>
              <a:t>theater/stage productions</a:t>
            </a:r>
          </a:p>
          <a:p>
            <a:pPr marL="171450" indent="-171450">
              <a:buFont typeface="Arial" panose="020B0604020202020204" pitchFamily="34" charset="0"/>
              <a:buChar char="•"/>
            </a:pPr>
            <a:r>
              <a:rPr lang="en-US" dirty="0"/>
              <a:t>theme parks</a:t>
            </a:r>
          </a:p>
          <a:p>
            <a:endParaRPr lang="en-US" dirty="0"/>
          </a:p>
          <a:p>
            <a:r>
              <a:rPr lang="en-US" dirty="0"/>
              <a:t>The next slides will review technical vocabulary terms used in the hospitality</a:t>
            </a:r>
            <a:r>
              <a:rPr lang="en-US" baseline="0" dirty="0"/>
              <a:t> services industry.</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3354528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Added value - Over and above the basic product or service</a:t>
            </a:r>
          </a:p>
          <a:p>
            <a:endParaRPr lang="en-US" dirty="0"/>
          </a:p>
          <a:p>
            <a:r>
              <a:rPr lang="en-US" dirty="0"/>
              <a:t>Code of practice – Guides employees on how they should conduct business</a:t>
            </a:r>
          </a:p>
          <a:p>
            <a:endParaRPr lang="en-US" dirty="0"/>
          </a:p>
          <a:p>
            <a:r>
              <a:rPr lang="en-US" dirty="0"/>
              <a:t>Teacher note: As a group, you may opt to have the students practice using the vocabulary terms. Check for understanding.</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2956888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image to view video:</a:t>
            </a:r>
          </a:p>
          <a:p>
            <a:endParaRPr lang="en-US" dirty="0"/>
          </a:p>
          <a:p>
            <a:r>
              <a:rPr lang="en-US" dirty="0"/>
              <a:t>A Day in the Hospitality Industry</a:t>
            </a:r>
          </a:p>
          <a:p>
            <a:r>
              <a:rPr lang="en-US" dirty="0"/>
              <a:t>If you can think</a:t>
            </a:r>
            <a:r>
              <a:rPr lang="en-US" baseline="0" dirty="0"/>
              <a:t> </a:t>
            </a:r>
            <a:r>
              <a:rPr lang="en-US" dirty="0"/>
              <a:t>on your feet,</a:t>
            </a:r>
            <a:r>
              <a:rPr lang="en-US" baseline="0" dirty="0"/>
              <a:t> are</a:t>
            </a:r>
            <a:r>
              <a:rPr lang="en-US" dirty="0"/>
              <a:t> creative, like geography,</a:t>
            </a:r>
            <a:r>
              <a:rPr lang="en-US" baseline="0" dirty="0"/>
              <a:t> </a:t>
            </a:r>
            <a:r>
              <a:rPr lang="en-US" dirty="0"/>
              <a:t>like to travel and</a:t>
            </a:r>
            <a:r>
              <a:rPr lang="en-US" baseline="0" dirty="0"/>
              <a:t> </a:t>
            </a:r>
            <a:r>
              <a:rPr lang="en-US" dirty="0"/>
              <a:t>have great attention to</a:t>
            </a:r>
            <a:r>
              <a:rPr lang="en-US" baseline="0" dirty="0"/>
              <a:t> </a:t>
            </a:r>
            <a:r>
              <a:rPr lang="en-US" dirty="0"/>
              <a:t>detail,</a:t>
            </a:r>
            <a:r>
              <a:rPr lang="en-US" baseline="0" dirty="0"/>
              <a:t> </a:t>
            </a:r>
            <a:r>
              <a:rPr lang="en-US" dirty="0"/>
              <a:t>then a career in hospitality management might be right for you.</a:t>
            </a:r>
          </a:p>
          <a:p>
            <a:r>
              <a:rPr lang="en-US" dirty="0"/>
              <a:t>https://youtu.be/_t_RJJ8KPhA</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20116301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_t_RJJ8KPhA"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a:xfrm>
            <a:off x="4484706" y="1147653"/>
            <a:ext cx="7462935" cy="3413772"/>
          </a:xfrm>
        </p:spPr>
        <p:txBody>
          <a:bodyPr>
            <a:noAutofit/>
          </a:bodyPr>
          <a:lstStyle/>
          <a:p>
            <a:r>
              <a:rPr lang="en-US" dirty="0"/>
              <a:t>Hospitality Services: Professional Customer Service </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latin typeface="Open Sans"/>
                <a:cs typeface="Arial" panose="020B0604020202020204" pitchFamily="34" charset="0"/>
              </a:rPr>
              <a:t>A Day in the Hospitality Industry</a:t>
            </a:r>
            <a:endParaRPr lang="en-US" dirty="0">
              <a:latin typeface="Open Sans"/>
            </a:endParaRPr>
          </a:p>
        </p:txBody>
      </p:sp>
      <p:pic>
        <p:nvPicPr>
          <p:cNvPr id="6" name="Picture 5">
            <a:hlinkClick r:id="rId3"/>
            <a:extLst>
              <a:ext uri="{FF2B5EF4-FFF2-40B4-BE49-F238E27FC236}">
                <a16:creationId xmlns:a16="http://schemas.microsoft.com/office/drawing/2014/main" id="{2AB80B3C-6C38-434A-B0E1-22DA9510A7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74458" y="2038350"/>
            <a:ext cx="4843083" cy="3230337"/>
          </a:xfrm>
          <a:prstGeom prst="rect">
            <a:avLst/>
          </a:prstGeom>
        </p:spPr>
      </p:pic>
      <p:sp>
        <p:nvSpPr>
          <p:cNvPr id="7" name="Rectangle 6">
            <a:extLst>
              <a:ext uri="{FF2B5EF4-FFF2-40B4-BE49-F238E27FC236}">
                <a16:creationId xmlns:a16="http://schemas.microsoft.com/office/drawing/2014/main" id="{9CEF4064-2F0D-4EB3-A648-9D72954FA769}"/>
              </a:ext>
            </a:extLst>
          </p:cNvPr>
          <p:cNvSpPr/>
          <p:nvPr/>
        </p:nvSpPr>
        <p:spPr>
          <a:xfrm>
            <a:off x="4998989" y="5387460"/>
            <a:ext cx="1965603" cy="400110"/>
          </a:xfrm>
          <a:prstGeom prst="rect">
            <a:avLst/>
          </a:prstGeom>
        </p:spPr>
        <p:txBody>
          <a:bodyPr wrap="none">
            <a:spAutoFit/>
          </a:bodyPr>
          <a:lstStyle/>
          <a:p>
            <a:r>
              <a:rPr lang="en-US" sz="2000" dirty="0">
                <a:latin typeface="Open Sans"/>
              </a:rPr>
              <a:t>(click on image)</a:t>
            </a:r>
          </a:p>
        </p:txBody>
      </p:sp>
    </p:spTree>
    <p:extLst>
      <p:ext uri="{BB962C8B-B14F-4D97-AF65-F5344CB8AC3E}">
        <p14:creationId xmlns:p14="http://schemas.microsoft.com/office/powerpoint/2010/main" val="3940711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3397777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D1B8F-66C2-47FF-97A5-1A9ED8A99ABC}"/>
              </a:ext>
            </a:extLst>
          </p:cNvPr>
          <p:cNvSpPr>
            <a:spLocks noGrp="1"/>
          </p:cNvSpPr>
          <p:nvPr>
            <p:ph type="title"/>
          </p:nvPr>
        </p:nvSpPr>
        <p:spPr/>
        <p:txBody>
          <a:bodyPr/>
          <a:lstStyle/>
          <a:p>
            <a:r>
              <a:rPr lang="en-US" dirty="0">
                <a:latin typeface="Open Sans"/>
                <a:cs typeface="Arial" panose="020B0604020202020204" pitchFamily="34" charset="0"/>
              </a:rPr>
              <a:t>References and Resources</a:t>
            </a:r>
            <a:endParaRPr lang="en-US" dirty="0">
              <a:latin typeface="Open Sans"/>
            </a:endParaRPr>
          </a:p>
        </p:txBody>
      </p:sp>
      <p:sp>
        <p:nvSpPr>
          <p:cNvPr id="3" name="Content Placeholder 2">
            <a:extLst>
              <a:ext uri="{FF2B5EF4-FFF2-40B4-BE49-F238E27FC236}">
                <a16:creationId xmlns:a16="http://schemas.microsoft.com/office/drawing/2014/main" id="{2DD6FE33-69F2-4FD4-8D31-3F9A97EDCEF9}"/>
              </a:ext>
            </a:extLst>
          </p:cNvPr>
          <p:cNvSpPr>
            <a:spLocks noGrp="1"/>
          </p:cNvSpPr>
          <p:nvPr>
            <p:ph sz="half" idx="1"/>
          </p:nvPr>
        </p:nvSpPr>
        <p:spPr/>
        <p:txBody>
          <a:bodyPr/>
          <a:lstStyle/>
          <a:p>
            <a:pPr lvl="1"/>
            <a:r>
              <a:rPr lang="en-US" dirty="0"/>
              <a:t>Images:</a:t>
            </a:r>
          </a:p>
          <a:p>
            <a:pPr lvl="2"/>
            <a:r>
              <a:rPr lang="en-US" dirty="0"/>
              <a:t>All photos obtained through a license with Shutterstock.com™</a:t>
            </a:r>
          </a:p>
          <a:p>
            <a:pPr lvl="1"/>
            <a:r>
              <a:rPr lang="en-US" dirty="0"/>
              <a:t>Websites:</a:t>
            </a:r>
          </a:p>
          <a:p>
            <a:pPr lvl="2"/>
            <a:r>
              <a:rPr lang="en-US" dirty="0"/>
              <a:t>Institute of Customer Service</a:t>
            </a:r>
          </a:p>
          <a:p>
            <a:pPr marL="457200" lvl="2" indent="0">
              <a:buNone/>
            </a:pPr>
            <a:r>
              <a:rPr lang="en-US" dirty="0"/>
              <a:t>   Resources, glossary and guidance notes on customer service.</a:t>
            </a:r>
          </a:p>
          <a:p>
            <a:pPr marL="457200" lvl="2" indent="0">
              <a:buNone/>
            </a:pPr>
            <a:r>
              <a:rPr lang="en-US" dirty="0"/>
              <a:t>   https://www.instituteofcustomerservice.com/1848/all/2/Glossary.html</a:t>
            </a:r>
          </a:p>
          <a:p>
            <a:pPr lvl="2"/>
            <a:r>
              <a:rPr lang="en-US" dirty="0" err="1"/>
              <a:t>Wordle</a:t>
            </a:r>
            <a:endParaRPr lang="en-US" dirty="0"/>
          </a:p>
          <a:p>
            <a:pPr marL="457200" lvl="2" indent="0">
              <a:buNone/>
            </a:pPr>
            <a:r>
              <a:rPr lang="en-US" dirty="0"/>
              <a:t>   Ideas for creating vocabulary or a personal </a:t>
            </a:r>
            <a:r>
              <a:rPr lang="en-US" dirty="0" err="1"/>
              <a:t>Wordle</a:t>
            </a:r>
            <a:r>
              <a:rPr lang="en-US" dirty="0"/>
              <a:t>.</a:t>
            </a:r>
          </a:p>
          <a:p>
            <a:pPr marL="457200" lvl="2" indent="0">
              <a:buNone/>
            </a:pPr>
            <a:r>
              <a:rPr lang="en-US" dirty="0"/>
              <a:t>   www.wordle.net</a:t>
            </a:r>
          </a:p>
          <a:p>
            <a:pPr lvl="1"/>
            <a:endParaRPr lang="en-US" dirty="0"/>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3440017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4335B-BE22-41F5-8602-BEA289DF9CFC}"/>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BB2E1DCC-8012-4A03-9265-981CC60DFF70}"/>
              </a:ext>
            </a:extLst>
          </p:cNvPr>
          <p:cNvSpPr>
            <a:spLocks noGrp="1"/>
          </p:cNvSpPr>
          <p:nvPr>
            <p:ph sz="half" idx="1"/>
          </p:nvPr>
        </p:nvSpPr>
        <p:spPr/>
        <p:txBody>
          <a:bodyPr/>
          <a:lstStyle/>
          <a:p>
            <a:pPr lvl="1">
              <a:buClr>
                <a:srgbClr val="C02033"/>
              </a:buClr>
            </a:pPr>
            <a:r>
              <a:rPr lang="en-US" dirty="0">
                <a:solidFill>
                  <a:srgbClr val="000000"/>
                </a:solidFill>
              </a:rPr>
              <a:t>YouTube™:</a:t>
            </a:r>
          </a:p>
          <a:p>
            <a:pPr lvl="2">
              <a:buClr>
                <a:srgbClr val="4E7CBE"/>
              </a:buClr>
            </a:pPr>
            <a:r>
              <a:rPr lang="en-US" dirty="0">
                <a:solidFill>
                  <a:srgbClr val="000000"/>
                </a:solidFill>
              </a:rPr>
              <a:t>A Day In The Hospitality Industry</a:t>
            </a:r>
          </a:p>
          <a:p>
            <a:pPr marL="457200" lvl="2" indent="0">
              <a:buClr>
                <a:srgbClr val="4E7CBE"/>
              </a:buClr>
              <a:buNone/>
            </a:pPr>
            <a:r>
              <a:rPr lang="en-US" dirty="0">
                <a:solidFill>
                  <a:srgbClr val="000000"/>
                </a:solidFill>
              </a:rPr>
              <a:t>   If you can think on your feet, are creative, like geography, like to travel     </a:t>
            </a:r>
          </a:p>
          <a:p>
            <a:pPr marL="457200" lvl="2" indent="0">
              <a:buClr>
                <a:srgbClr val="4E7CBE"/>
              </a:buClr>
              <a:buNone/>
            </a:pPr>
            <a:r>
              <a:rPr lang="en-US" dirty="0">
                <a:solidFill>
                  <a:srgbClr val="000000"/>
                </a:solidFill>
              </a:rPr>
              <a:t>   and have great attention to detail, then a career in hospitality     </a:t>
            </a:r>
          </a:p>
          <a:p>
            <a:pPr marL="457200" lvl="2" indent="0">
              <a:buClr>
                <a:srgbClr val="4E7CBE"/>
              </a:buClr>
              <a:buNone/>
            </a:pPr>
            <a:r>
              <a:rPr lang="en-US" dirty="0">
                <a:solidFill>
                  <a:srgbClr val="000000"/>
                </a:solidFill>
              </a:rPr>
              <a:t>   management might be right for you.</a:t>
            </a:r>
          </a:p>
          <a:p>
            <a:pPr marL="457200" lvl="2" indent="0">
              <a:buClr>
                <a:srgbClr val="4E7CBE"/>
              </a:buClr>
              <a:buNone/>
            </a:pPr>
            <a:r>
              <a:rPr lang="en-US" dirty="0">
                <a:solidFill>
                  <a:srgbClr val="000000"/>
                </a:solidFill>
              </a:rPr>
              <a:t>   https://youtu.be/_t_RJJ8KPhA</a:t>
            </a:r>
          </a:p>
          <a:p>
            <a:endParaRPr lang="en-US" dirty="0"/>
          </a:p>
        </p:txBody>
      </p:sp>
    </p:spTree>
    <p:extLst>
      <p:ext uri="{BB962C8B-B14F-4D97-AF65-F5344CB8AC3E}">
        <p14:creationId xmlns:p14="http://schemas.microsoft.com/office/powerpoint/2010/main" val="2230830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 </a:t>
            </a:r>
            <a:r>
              <a:rPr lang="en-US" dirty="0">
                <a:cs typeface="Arial" panose="020B0604020202020204" pitchFamily="34" charset="0"/>
              </a:rPr>
              <a:t>Importance of Quality Service</a:t>
            </a:r>
            <a:endParaRPr lang="en-US" dirty="0"/>
          </a:p>
        </p:txBody>
      </p:sp>
      <p:pic>
        <p:nvPicPr>
          <p:cNvPr id="6" name="Content Placeholder 5">
            <a:extLst>
              <a:ext uri="{FF2B5EF4-FFF2-40B4-BE49-F238E27FC236}">
                <a16:creationId xmlns:a16="http://schemas.microsoft.com/office/drawing/2014/main" id="{E28D7EF2-12A6-44BE-B996-E630ECF044A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62521" y="1990138"/>
            <a:ext cx="5666957" cy="3768527"/>
          </a:xfrm>
        </p:spPr>
      </p:pic>
    </p:spTree>
    <p:extLst>
      <p:ext uri="{BB962C8B-B14F-4D97-AF65-F5344CB8AC3E}">
        <p14:creationId xmlns:p14="http://schemas.microsoft.com/office/powerpoint/2010/main" val="2923985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cs typeface="Arial" panose="020B0604020202020204" pitchFamily="34" charset="0"/>
              </a:rPr>
              <a:t>Quality Service</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Universal customer expectations include:</a:t>
            </a:r>
          </a:p>
          <a:p>
            <a:pPr lvl="2"/>
            <a:r>
              <a:rPr lang="en-US" sz="2400" dirty="0"/>
              <a:t>To be treated with dignity and respect</a:t>
            </a:r>
          </a:p>
          <a:p>
            <a:pPr lvl="2"/>
            <a:r>
              <a:rPr lang="en-US" sz="2400" dirty="0"/>
              <a:t>To have their requests be handled accurately and efficiently</a:t>
            </a:r>
          </a:p>
          <a:p>
            <a:pPr lvl="2"/>
            <a:r>
              <a:rPr lang="en-US" sz="2400" dirty="0"/>
              <a:t>Honesty in menu descriptions</a:t>
            </a:r>
          </a:p>
          <a:p>
            <a:pPr lvl="2"/>
            <a:r>
              <a:rPr lang="en-US" sz="2400" dirty="0"/>
              <a:t>Money transactions to be handled honestly and accurately</a:t>
            </a:r>
          </a:p>
          <a:p>
            <a:pPr lvl="1"/>
            <a:endParaRPr lang="en-US" dirty="0"/>
          </a:p>
        </p:txBody>
      </p:sp>
    </p:spTree>
    <p:extLst>
      <p:ext uri="{BB962C8B-B14F-4D97-AF65-F5344CB8AC3E}">
        <p14:creationId xmlns:p14="http://schemas.microsoft.com/office/powerpoint/2010/main" val="3469875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cs typeface="Arial" panose="020B0604020202020204" pitchFamily="34" charset="0"/>
              </a:rPr>
              <a:t>Compliments from Customers</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Customers frequently compliment the following service elements:</a:t>
            </a:r>
          </a:p>
          <a:p>
            <a:pPr lvl="2"/>
            <a:r>
              <a:rPr lang="en-US" sz="2400" dirty="0"/>
              <a:t>cleanliness and attractiveness of the facilities and grounds</a:t>
            </a:r>
          </a:p>
          <a:p>
            <a:pPr lvl="2"/>
            <a:r>
              <a:rPr lang="en-US" sz="2400" dirty="0"/>
              <a:t>employees who anticipate customer needs</a:t>
            </a:r>
          </a:p>
          <a:p>
            <a:pPr lvl="2"/>
            <a:r>
              <a:rPr lang="en-US" sz="2400" dirty="0"/>
              <a:t>employees who respond quickly to requests</a:t>
            </a:r>
          </a:p>
          <a:p>
            <a:pPr lvl="1"/>
            <a:endParaRPr lang="en-US" dirty="0"/>
          </a:p>
        </p:txBody>
      </p:sp>
      <p:pic>
        <p:nvPicPr>
          <p:cNvPr id="4" name="Content Placeholder 7">
            <a:extLst>
              <a:ext uri="{FF2B5EF4-FFF2-40B4-BE49-F238E27FC236}">
                <a16:creationId xmlns:a16="http://schemas.microsoft.com/office/drawing/2014/main" id="{0FD6EBB9-292C-4E73-A04A-F4F24BF8C6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9488" y="3429000"/>
            <a:ext cx="3613024" cy="2874942"/>
          </a:xfrm>
          <a:prstGeom prst="rect">
            <a:avLst/>
          </a:prstGeom>
        </p:spPr>
      </p:pic>
    </p:spTree>
    <p:extLst>
      <p:ext uri="{BB962C8B-B14F-4D97-AF65-F5344CB8AC3E}">
        <p14:creationId xmlns:p14="http://schemas.microsoft.com/office/powerpoint/2010/main" val="2596090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cs typeface="Arial" panose="020B0604020202020204" pitchFamily="34" charset="0"/>
              </a:rPr>
              <a:t>Critical Moments of Service</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 critical moment is a time when the customer’s experience makes a bigger impact on customer satisfaction than at other times.</a:t>
            </a:r>
          </a:p>
          <a:p>
            <a:pPr lvl="1"/>
            <a:endParaRPr lang="en-US" dirty="0"/>
          </a:p>
        </p:txBody>
      </p:sp>
      <p:pic>
        <p:nvPicPr>
          <p:cNvPr id="4" name="Picture 3">
            <a:extLst>
              <a:ext uri="{FF2B5EF4-FFF2-40B4-BE49-F238E27FC236}">
                <a16:creationId xmlns:a16="http://schemas.microsoft.com/office/drawing/2014/main" id="{AB150E0F-BF9F-46BB-82FC-165552B21B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6637" y="3050879"/>
            <a:ext cx="4858726" cy="3240770"/>
          </a:xfrm>
          <a:prstGeom prst="rect">
            <a:avLst/>
          </a:prstGeom>
        </p:spPr>
      </p:pic>
    </p:spTree>
    <p:extLst>
      <p:ext uri="{BB962C8B-B14F-4D97-AF65-F5344CB8AC3E}">
        <p14:creationId xmlns:p14="http://schemas.microsoft.com/office/powerpoint/2010/main" val="464806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cs typeface="Arial" panose="020B0604020202020204" pitchFamily="34" charset="0"/>
              </a:rPr>
              <a:t>Teamwork</a:t>
            </a:r>
            <a:endParaRPr lang="en-US" dirty="0"/>
          </a:p>
        </p:txBody>
      </p:sp>
      <p:pic>
        <p:nvPicPr>
          <p:cNvPr id="4" name="Picture 3">
            <a:extLst>
              <a:ext uri="{FF2B5EF4-FFF2-40B4-BE49-F238E27FC236}">
                <a16:creationId xmlns:a16="http://schemas.microsoft.com/office/drawing/2014/main" id="{E5CCBD9F-15F8-4076-B999-FE3054789B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8357" y="1981468"/>
            <a:ext cx="5475286" cy="3865552"/>
          </a:xfrm>
          <a:prstGeom prst="rect">
            <a:avLst/>
          </a:prstGeom>
        </p:spPr>
      </p:pic>
    </p:spTree>
    <p:extLst>
      <p:ext uri="{BB962C8B-B14F-4D97-AF65-F5344CB8AC3E}">
        <p14:creationId xmlns:p14="http://schemas.microsoft.com/office/powerpoint/2010/main" val="316078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597784" y="407209"/>
            <a:ext cx="10741802" cy="876300"/>
          </a:xfrm>
        </p:spPr>
        <p:txBody>
          <a:bodyPr/>
          <a:lstStyle/>
          <a:p>
            <a:r>
              <a:rPr lang="en-US" dirty="0">
                <a:cs typeface="Arial" panose="020B0604020202020204" pitchFamily="34" charset="0"/>
              </a:rPr>
              <a:t>Vocabulary skills in the hospitality services industry</a:t>
            </a:r>
            <a:endParaRPr lang="en-US" dirty="0"/>
          </a:p>
        </p:txBody>
      </p:sp>
      <p:pic>
        <p:nvPicPr>
          <p:cNvPr id="6" name="Content Placeholder 7">
            <a:extLst>
              <a:ext uri="{FF2B5EF4-FFF2-40B4-BE49-F238E27FC236}">
                <a16:creationId xmlns:a16="http://schemas.microsoft.com/office/drawing/2014/main" id="{C711F13D-78AD-4196-9FA1-D2E456C4376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277128" y="2224088"/>
            <a:ext cx="3321352" cy="3321352"/>
          </a:xfrm>
        </p:spPr>
      </p:pic>
    </p:spTree>
    <p:extLst>
      <p:ext uri="{BB962C8B-B14F-4D97-AF65-F5344CB8AC3E}">
        <p14:creationId xmlns:p14="http://schemas.microsoft.com/office/powerpoint/2010/main" val="3575507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cs typeface="Arial" panose="020B0604020202020204" pitchFamily="34" charset="0"/>
              </a:rPr>
              <a:t>Customer Service Vocabulary</a:t>
            </a:r>
            <a:endParaRPr lang="en-US" dirty="0"/>
          </a:p>
        </p:txBody>
      </p:sp>
      <p:pic>
        <p:nvPicPr>
          <p:cNvPr id="6" name="Picture 5">
            <a:extLst>
              <a:ext uri="{FF2B5EF4-FFF2-40B4-BE49-F238E27FC236}">
                <a16:creationId xmlns:a16="http://schemas.microsoft.com/office/drawing/2014/main" id="{BF341089-D29D-48AA-A70E-8F66003F75E3}"/>
              </a:ext>
            </a:extLst>
          </p:cNvPr>
          <p:cNvPicPr>
            <a:picLocks noChangeAspect="1"/>
          </p:cNvPicPr>
          <p:nvPr/>
        </p:nvPicPr>
        <p:blipFill>
          <a:blip r:embed="rId3"/>
          <a:stretch>
            <a:fillRect/>
          </a:stretch>
        </p:blipFill>
        <p:spPr>
          <a:xfrm>
            <a:off x="3102515" y="1843088"/>
            <a:ext cx="5986970" cy="3919890"/>
          </a:xfrm>
          <a:prstGeom prst="rect">
            <a:avLst/>
          </a:prstGeom>
        </p:spPr>
      </p:pic>
    </p:spTree>
    <p:extLst>
      <p:ext uri="{BB962C8B-B14F-4D97-AF65-F5344CB8AC3E}">
        <p14:creationId xmlns:p14="http://schemas.microsoft.com/office/powerpoint/2010/main" val="2610385805"/>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1B5C7F-2497-4FAB-9E2E-E6A7EB669C3E}">
  <ds:schemaRefs>
    <ds:schemaRef ds:uri="http://schemas.microsoft.com/office/2006/metadata/properties"/>
    <ds:schemaRef ds:uri="http://schemas.microsoft.com/sharepoint/v3"/>
    <ds:schemaRef ds:uri="http://purl.org/dc/terms/"/>
    <ds:schemaRef ds:uri="56ea17bb-c96d-4826-b465-01eec0dd23dd"/>
    <ds:schemaRef ds:uri="http://schemas.microsoft.com/office/2006/documentManagement/types"/>
    <ds:schemaRef ds:uri="05d88611-e516-4d1a-b12e-39107e78b3d0"/>
    <ds:schemaRef ds:uri="http://schemas.microsoft.com/office/infopath/2007/PartnerControls"/>
    <ds:schemaRef ds:uri="http://purl.org/dc/elements/1.1/"/>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52</TotalTime>
  <Words>1027</Words>
  <Application>Microsoft Office PowerPoint</Application>
  <PresentationFormat>Widescreen</PresentationFormat>
  <Paragraphs>133</Paragraphs>
  <Slides>13</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.AppleSystemUIFont</vt:lpstr>
      <vt:lpstr>Arial</vt:lpstr>
      <vt:lpstr>Calibri</vt:lpstr>
      <vt:lpstr>Open Sans</vt:lpstr>
      <vt:lpstr>Open Sans SemiBold</vt:lpstr>
      <vt:lpstr>2_Office Theme</vt:lpstr>
      <vt:lpstr>3_Office Theme</vt:lpstr>
      <vt:lpstr>Hospitality Services: Professional Customer Service </vt:lpstr>
      <vt:lpstr>PowerPoint Presentation</vt:lpstr>
      <vt:lpstr> Importance of Quality Service</vt:lpstr>
      <vt:lpstr>Quality Service</vt:lpstr>
      <vt:lpstr>Compliments from Customers</vt:lpstr>
      <vt:lpstr>Critical Moments of Service</vt:lpstr>
      <vt:lpstr>Teamwork</vt:lpstr>
      <vt:lpstr>Vocabulary skills in the hospitality services industry</vt:lpstr>
      <vt:lpstr>Customer Service Vocabulary</vt:lpstr>
      <vt:lpstr>A Day in the Hospitality Industry</vt:lpstr>
      <vt:lpstr>Questions?</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Madhuri Dhariwal</cp:lastModifiedBy>
  <cp:revision>7</cp:revision>
  <cp:lastPrinted>2017-07-07T16:17:37Z</cp:lastPrinted>
  <dcterms:created xsi:type="dcterms:W3CDTF">2017-07-11T23:58:30Z</dcterms:created>
  <dcterms:modified xsi:type="dcterms:W3CDTF">2017-11-22T16:46:21Z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