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7"/>
  </p:notesMasterIdLst>
  <p:handoutMasterIdLst>
    <p:handoutMasterId r:id="rId18"/>
  </p:handoutMasterIdLst>
  <p:sldIdLst>
    <p:sldId id="322" r:id="rId6"/>
    <p:sldId id="319" r:id="rId7"/>
    <p:sldId id="325" r:id="rId8"/>
    <p:sldId id="326" r:id="rId9"/>
    <p:sldId id="327" r:id="rId10"/>
    <p:sldId id="330" r:id="rId11"/>
    <p:sldId id="332" r:id="rId12"/>
    <p:sldId id="335" r:id="rId13"/>
    <p:sldId id="367" r:id="rId14"/>
    <p:sldId id="366" r:id="rId15"/>
    <p:sldId id="364" r:id="rId16"/>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 id="4" name="Madhuri Dhariwal" initials="MD" lastIdx="10" clrIdx="3">
    <p:extLst>
      <p:ext uri="{19B8F6BF-5375-455C-9EA6-DF929625EA0E}">
        <p15:presenceInfo xmlns:p15="http://schemas.microsoft.com/office/powerpoint/2012/main" userId="3cc504b76765d59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525" autoAdjust="0"/>
    <p:restoredTop sz="65513" autoAdjust="0"/>
  </p:normalViewPr>
  <p:slideViewPr>
    <p:cSldViewPr snapToGrid="0">
      <p:cViewPr varScale="1">
        <p:scale>
          <a:sx n="44" d="100"/>
          <a:sy n="44" d="100"/>
        </p:scale>
        <p:origin x="1540" y="40"/>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24-Jan-18</a:t>
            </a:fld>
            <a:endParaRPr lang="en-US"/>
          </a:p>
        </p:txBody>
      </p:sp>
      <p:sp>
        <p:nvSpPr>
          <p:cNvPr id="4" name="Footer Placeholder 3">
            <a:extLst>
              <a:ext uri="{FF2B5EF4-FFF2-40B4-BE49-F238E27FC236}">
                <a16:creationId xmlns:a16="http://schemas.microsoft.com/office/drawing/2014/main"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24-Jan-18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cte.unt.edu/home/about.html"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www.tea.state.tx.us/index2.aspx?id=5415"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mn-lt"/>
                <a:cs typeface="Calibri"/>
              </a:rPr>
              <a:t>This </a:t>
            </a:r>
            <a:r>
              <a:rPr lang="en-US" sz="1200" spc="-5" dirty="0">
                <a:latin typeface="+mn-lt"/>
                <a:cs typeface="Calibri"/>
              </a:rPr>
              <a:t>lesson will </a:t>
            </a:r>
            <a:r>
              <a:rPr lang="en-US" sz="1200" spc="-10" dirty="0">
                <a:latin typeface="+mn-lt"/>
                <a:cs typeface="Calibri"/>
              </a:rPr>
              <a:t>provide you </a:t>
            </a:r>
            <a:r>
              <a:rPr lang="en-US" sz="1200" spc="-5" dirty="0">
                <a:latin typeface="+mn-lt"/>
                <a:cs typeface="Calibri"/>
              </a:rPr>
              <a:t>with </a:t>
            </a:r>
            <a:r>
              <a:rPr lang="en-US" sz="1200" dirty="0">
                <a:latin typeface="+mn-lt"/>
                <a:cs typeface="Calibri"/>
              </a:rPr>
              <a:t>a </a:t>
            </a:r>
            <a:r>
              <a:rPr lang="en-US" sz="1200" spc="-5" dirty="0">
                <a:latin typeface="+mn-lt"/>
                <a:cs typeface="Calibri"/>
              </a:rPr>
              <a:t>brief overview </a:t>
            </a:r>
            <a:r>
              <a:rPr lang="en-US" sz="1200" dirty="0">
                <a:latin typeface="+mn-lt"/>
                <a:cs typeface="Calibri"/>
              </a:rPr>
              <a:t>of this</a:t>
            </a:r>
            <a:r>
              <a:rPr lang="en-US" sz="1200" spc="25" dirty="0">
                <a:latin typeface="+mn-lt"/>
                <a:cs typeface="Calibri"/>
              </a:rPr>
              <a:t> </a:t>
            </a:r>
            <a:r>
              <a:rPr lang="en-US" sz="1200" spc="-10" dirty="0">
                <a:latin typeface="+mn-lt"/>
                <a:cs typeface="Calibri"/>
              </a:rPr>
              <a:t>course.</a:t>
            </a:r>
            <a:endParaRPr lang="en-US" sz="1200" dirty="0">
              <a:latin typeface="+mn-lt"/>
              <a:cs typeface="Calibri"/>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a:t>
            </a:fld>
            <a:endParaRPr lang="en-US"/>
          </a:p>
        </p:txBody>
      </p:sp>
    </p:spTree>
    <p:extLst>
      <p:ext uri="{BB962C8B-B14F-4D97-AF65-F5344CB8AC3E}">
        <p14:creationId xmlns:p14="http://schemas.microsoft.com/office/powerpoint/2010/main" val="27603598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11</a:t>
            </a:fld>
            <a:endParaRPr lang="en-US"/>
          </a:p>
        </p:txBody>
      </p:sp>
    </p:spTree>
    <p:extLst>
      <p:ext uri="{BB962C8B-B14F-4D97-AF65-F5344CB8AC3E}">
        <p14:creationId xmlns:p14="http://schemas.microsoft.com/office/powerpoint/2010/main" val="18690206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a:t>
            </a:fld>
            <a:endParaRPr lang="en-US"/>
          </a:p>
        </p:txBody>
      </p:sp>
    </p:spTree>
    <p:extLst>
      <p:ext uri="{BB962C8B-B14F-4D97-AF65-F5344CB8AC3E}">
        <p14:creationId xmlns:p14="http://schemas.microsoft.com/office/powerpoint/2010/main" val="37090297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2700" marR="152400">
              <a:lnSpc>
                <a:spcPct val="101699"/>
              </a:lnSpc>
              <a:spcBef>
                <a:spcPts val="75"/>
              </a:spcBef>
            </a:pPr>
            <a:r>
              <a:rPr lang="en-US" sz="1200" dirty="0">
                <a:latin typeface="+mn-lt"/>
                <a:cs typeface="Calibri"/>
              </a:rPr>
              <a:t>Allow a </a:t>
            </a:r>
            <a:r>
              <a:rPr lang="en-US" sz="1200" spc="-10" dirty="0">
                <a:latin typeface="+mn-lt"/>
                <a:cs typeface="Calibri"/>
              </a:rPr>
              <a:t>student </a:t>
            </a:r>
            <a:r>
              <a:rPr lang="en-US" sz="1200" spc="-5" dirty="0">
                <a:latin typeface="+mn-lt"/>
                <a:cs typeface="Calibri"/>
              </a:rPr>
              <a:t>to </a:t>
            </a:r>
            <a:r>
              <a:rPr lang="en-US" sz="1200" spc="-10" dirty="0">
                <a:latin typeface="+mn-lt"/>
                <a:cs typeface="Calibri"/>
              </a:rPr>
              <a:t>read </a:t>
            </a:r>
            <a:r>
              <a:rPr lang="en-US" sz="1200" spc="-5" dirty="0">
                <a:latin typeface="+mn-lt"/>
                <a:cs typeface="Calibri"/>
              </a:rPr>
              <a:t>the definitions </a:t>
            </a:r>
            <a:r>
              <a:rPr lang="en-US" sz="1200" spc="-10" dirty="0">
                <a:latin typeface="+mn-lt"/>
                <a:cs typeface="Calibri"/>
              </a:rPr>
              <a:t>for </a:t>
            </a:r>
            <a:r>
              <a:rPr lang="en-US" sz="1200" spc="-5" dirty="0">
                <a:latin typeface="+mn-lt"/>
                <a:cs typeface="Calibri"/>
              </a:rPr>
              <a:t>Career </a:t>
            </a:r>
            <a:r>
              <a:rPr lang="en-US" sz="1200" dirty="0">
                <a:latin typeface="+mn-lt"/>
                <a:cs typeface="Calibri"/>
              </a:rPr>
              <a:t>and </a:t>
            </a:r>
            <a:r>
              <a:rPr lang="en-US" sz="1200" spc="-15" dirty="0">
                <a:latin typeface="+mn-lt"/>
                <a:cs typeface="Calibri"/>
              </a:rPr>
              <a:t>Technical </a:t>
            </a:r>
            <a:r>
              <a:rPr lang="en-US" sz="1200" spc="-10" dirty="0">
                <a:latin typeface="+mn-lt"/>
                <a:cs typeface="Calibri"/>
              </a:rPr>
              <a:t>Education. </a:t>
            </a:r>
            <a:r>
              <a:rPr lang="en-US" sz="1200" spc="-5" dirty="0">
                <a:latin typeface="+mn-lt"/>
                <a:cs typeface="Calibri"/>
              </a:rPr>
              <a:t>Provide </a:t>
            </a:r>
            <a:r>
              <a:rPr lang="en-US" sz="1200" spc="-10" dirty="0">
                <a:latin typeface="+mn-lt"/>
                <a:cs typeface="Calibri"/>
              </a:rPr>
              <a:t>students  </a:t>
            </a:r>
            <a:r>
              <a:rPr lang="en-US" sz="1200" spc="-5" dirty="0">
                <a:latin typeface="+mn-lt"/>
                <a:cs typeface="Calibri"/>
              </a:rPr>
              <a:t>with </a:t>
            </a:r>
            <a:r>
              <a:rPr lang="en-US" sz="1200" dirty="0">
                <a:latin typeface="+mn-lt"/>
                <a:cs typeface="Calibri"/>
              </a:rPr>
              <a:t>an </a:t>
            </a:r>
            <a:r>
              <a:rPr lang="en-US" sz="1200" spc="-10" dirty="0">
                <a:latin typeface="+mn-lt"/>
                <a:cs typeface="Calibri"/>
              </a:rPr>
              <a:t>index card </a:t>
            </a:r>
            <a:r>
              <a:rPr lang="en-US" sz="1200" spc="-5" dirty="0">
                <a:latin typeface="+mn-lt"/>
                <a:cs typeface="Calibri"/>
              </a:rPr>
              <a:t>and </a:t>
            </a:r>
            <a:r>
              <a:rPr lang="en-US" sz="1200" spc="-15" dirty="0">
                <a:latin typeface="+mn-lt"/>
                <a:cs typeface="Calibri"/>
              </a:rPr>
              <a:t>have </a:t>
            </a:r>
            <a:r>
              <a:rPr lang="en-US" sz="1200" spc="-5" dirty="0">
                <a:latin typeface="+mn-lt"/>
                <a:cs typeface="Calibri"/>
              </a:rPr>
              <a:t>them write </a:t>
            </a:r>
            <a:r>
              <a:rPr lang="en-US" sz="1200" dirty="0">
                <a:latin typeface="+mn-lt"/>
                <a:cs typeface="Calibri"/>
              </a:rPr>
              <a:t>a </a:t>
            </a:r>
            <a:r>
              <a:rPr lang="en-US" sz="1200" spc="-5" dirty="0">
                <a:latin typeface="+mn-lt"/>
                <a:cs typeface="Calibri"/>
              </a:rPr>
              <a:t>definition </a:t>
            </a:r>
            <a:r>
              <a:rPr lang="en-US" sz="1200" spc="-10" dirty="0">
                <a:latin typeface="+mn-lt"/>
                <a:cs typeface="Calibri"/>
              </a:rPr>
              <a:t>for </a:t>
            </a:r>
            <a:r>
              <a:rPr lang="en-US" sz="1200" spc="-5" dirty="0">
                <a:latin typeface="+mn-lt"/>
                <a:cs typeface="Calibri"/>
              </a:rPr>
              <a:t>CTE </a:t>
            </a:r>
            <a:r>
              <a:rPr lang="en-US" sz="1200" dirty="0">
                <a:latin typeface="+mn-lt"/>
                <a:cs typeface="Calibri"/>
              </a:rPr>
              <a:t>in </a:t>
            </a:r>
            <a:r>
              <a:rPr lang="en-US" sz="1200" spc="-5" dirty="0">
                <a:latin typeface="+mn-lt"/>
                <a:cs typeface="Calibri"/>
              </a:rPr>
              <a:t>their own </a:t>
            </a:r>
            <a:r>
              <a:rPr lang="en-US" sz="1200" spc="-10" dirty="0">
                <a:latin typeface="+mn-lt"/>
                <a:cs typeface="Calibri"/>
              </a:rPr>
              <a:t>words. Share  </a:t>
            </a:r>
            <a:r>
              <a:rPr lang="en-US" sz="1200" spc="-5" dirty="0">
                <a:latin typeface="+mn-lt"/>
                <a:cs typeface="Calibri"/>
              </a:rPr>
              <a:t>responses.</a:t>
            </a:r>
            <a:endParaRPr lang="en-US" sz="1200" dirty="0">
              <a:latin typeface="+mn-lt"/>
              <a:cs typeface="Calibri"/>
            </a:endParaRPr>
          </a:p>
          <a:p>
            <a:pPr>
              <a:lnSpc>
                <a:spcPct val="100000"/>
              </a:lnSpc>
              <a:spcBef>
                <a:spcPts val="25"/>
              </a:spcBef>
            </a:pPr>
            <a:endParaRPr lang="en-US" sz="1250" dirty="0">
              <a:latin typeface="Times New Roman"/>
              <a:cs typeface="Times New Roman"/>
            </a:endParaRPr>
          </a:p>
          <a:p>
            <a:pPr marL="12700" marR="5080">
              <a:lnSpc>
                <a:spcPct val="101699"/>
              </a:lnSpc>
            </a:pPr>
            <a:r>
              <a:rPr lang="en-US" sz="1200" spc="-5" dirty="0">
                <a:latin typeface="+mn-lt"/>
                <a:cs typeface="Calibri"/>
              </a:rPr>
              <a:t>If </a:t>
            </a:r>
            <a:r>
              <a:rPr lang="en-US" sz="1200" spc="-10" dirty="0">
                <a:latin typeface="+mn-lt"/>
                <a:cs typeface="Calibri"/>
              </a:rPr>
              <a:t>you </a:t>
            </a:r>
            <a:r>
              <a:rPr lang="en-US" sz="1200" spc="-5" dirty="0">
                <a:latin typeface="+mn-lt"/>
                <a:cs typeface="Calibri"/>
              </a:rPr>
              <a:t>choose </a:t>
            </a:r>
            <a:r>
              <a:rPr lang="en-US" sz="1200" spc="-10" dirty="0">
                <a:latin typeface="+mn-lt"/>
                <a:cs typeface="Calibri"/>
              </a:rPr>
              <a:t>to </a:t>
            </a:r>
            <a:r>
              <a:rPr lang="en-US" sz="1200" spc="-5" dirty="0">
                <a:latin typeface="+mn-lt"/>
                <a:cs typeface="Calibri"/>
              </a:rPr>
              <a:t>further </a:t>
            </a:r>
            <a:r>
              <a:rPr lang="en-US" sz="1200" spc="-10" dirty="0">
                <a:latin typeface="+mn-lt"/>
                <a:cs typeface="Calibri"/>
              </a:rPr>
              <a:t>explore </a:t>
            </a:r>
            <a:r>
              <a:rPr lang="en-US" sz="1200" dirty="0">
                <a:latin typeface="+mn-lt"/>
                <a:cs typeface="Calibri"/>
              </a:rPr>
              <a:t>the </a:t>
            </a:r>
            <a:r>
              <a:rPr lang="en-US" sz="1200" spc="-5" dirty="0">
                <a:latin typeface="+mn-lt"/>
                <a:cs typeface="Calibri"/>
              </a:rPr>
              <a:t>topic of </a:t>
            </a:r>
            <a:r>
              <a:rPr lang="en-US" sz="1200" spc="-10" dirty="0">
                <a:latin typeface="+mn-lt"/>
                <a:cs typeface="Calibri"/>
              </a:rPr>
              <a:t>Career </a:t>
            </a:r>
            <a:r>
              <a:rPr lang="en-US" sz="1200" spc="-5" dirty="0">
                <a:latin typeface="+mn-lt"/>
                <a:cs typeface="Calibri"/>
              </a:rPr>
              <a:t>and </a:t>
            </a:r>
            <a:r>
              <a:rPr lang="en-US" sz="1200" spc="-20" dirty="0">
                <a:latin typeface="+mn-lt"/>
                <a:cs typeface="Calibri"/>
              </a:rPr>
              <a:t>Technical </a:t>
            </a:r>
            <a:r>
              <a:rPr lang="en-US" sz="1200" spc="-10" dirty="0">
                <a:latin typeface="+mn-lt"/>
                <a:cs typeface="Calibri"/>
              </a:rPr>
              <a:t>Education, </a:t>
            </a:r>
            <a:r>
              <a:rPr lang="en-US" sz="1200" spc="-5" dirty="0">
                <a:latin typeface="+mn-lt"/>
                <a:cs typeface="Calibri"/>
              </a:rPr>
              <a:t>please see </a:t>
            </a:r>
            <a:r>
              <a:rPr lang="en-US" sz="1200" b="1" spc="-5" dirty="0">
                <a:latin typeface="+mn-lt"/>
                <a:cs typeface="Calibri"/>
              </a:rPr>
              <a:t>About  </a:t>
            </a:r>
            <a:r>
              <a:rPr lang="en-US" sz="1200" b="1" dirty="0">
                <a:latin typeface="+mn-lt"/>
                <a:cs typeface="Calibri"/>
              </a:rPr>
              <a:t>CTE </a:t>
            </a:r>
            <a:r>
              <a:rPr lang="en-US" sz="1200" b="1" spc="-10" dirty="0">
                <a:latin typeface="+mn-lt"/>
                <a:cs typeface="Calibri"/>
              </a:rPr>
              <a:t>Presentation</a:t>
            </a:r>
            <a:r>
              <a:rPr lang="en-US" sz="1200" b="1" dirty="0">
                <a:latin typeface="+mn-lt"/>
                <a:cs typeface="Calibri"/>
              </a:rPr>
              <a:t> </a:t>
            </a:r>
            <a:r>
              <a:rPr lang="en-US" sz="1200" u="sng" spc="-10" dirty="0">
                <a:uFill>
                  <a:solidFill>
                    <a:srgbClr val="000000"/>
                  </a:solidFill>
                </a:uFill>
                <a:latin typeface="+mn-lt"/>
                <a:cs typeface="Calibri"/>
                <a:hlinkClick r:id="rId3"/>
              </a:rPr>
              <a:t>http://cte.unt.edu/home/about.html</a:t>
            </a:r>
            <a:endParaRPr lang="en-US" sz="1200" dirty="0">
              <a:latin typeface="+mn-lt"/>
              <a:cs typeface="Calibri"/>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16455088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2700" marR="335280">
              <a:lnSpc>
                <a:spcPct val="101699"/>
              </a:lnSpc>
              <a:spcBef>
                <a:spcPts val="75"/>
              </a:spcBef>
            </a:pPr>
            <a:r>
              <a:rPr lang="en-US" sz="1200" dirty="0">
                <a:latin typeface="+mn-lt"/>
                <a:cs typeface="Calibri"/>
              </a:rPr>
              <a:t>Allow </a:t>
            </a:r>
            <a:r>
              <a:rPr lang="en-US" sz="1200" spc="-10" dirty="0">
                <a:latin typeface="+mn-lt"/>
                <a:cs typeface="Calibri"/>
              </a:rPr>
              <a:t>student </a:t>
            </a:r>
            <a:r>
              <a:rPr lang="en-US" sz="1200" dirty="0">
                <a:latin typeface="+mn-lt"/>
                <a:cs typeface="Calibri"/>
              </a:rPr>
              <a:t>a </a:t>
            </a:r>
            <a:r>
              <a:rPr lang="en-US" sz="1200" spc="-15" dirty="0">
                <a:latin typeface="+mn-lt"/>
                <a:cs typeface="Calibri"/>
              </a:rPr>
              <a:t>few </a:t>
            </a:r>
            <a:r>
              <a:rPr lang="en-US" sz="1200" spc="-5" dirty="0">
                <a:latin typeface="+mn-lt"/>
                <a:cs typeface="Calibri"/>
              </a:rPr>
              <a:t>moments to </a:t>
            </a:r>
            <a:r>
              <a:rPr lang="en-US" sz="1200" spc="-10" dirty="0">
                <a:latin typeface="+mn-lt"/>
                <a:cs typeface="Calibri"/>
              </a:rPr>
              <a:t>read </a:t>
            </a:r>
            <a:r>
              <a:rPr lang="en-US" sz="1200" dirty="0">
                <a:latin typeface="+mn-lt"/>
                <a:cs typeface="Calibri"/>
              </a:rPr>
              <a:t>the </a:t>
            </a:r>
            <a:r>
              <a:rPr lang="en-US" sz="1200" spc="-10" dirty="0">
                <a:latin typeface="+mn-lt"/>
                <a:cs typeface="Calibri"/>
              </a:rPr>
              <a:t>information </a:t>
            </a:r>
            <a:r>
              <a:rPr lang="en-US" sz="1200" dirty="0">
                <a:latin typeface="+mn-lt"/>
                <a:cs typeface="Calibri"/>
              </a:rPr>
              <a:t>on </a:t>
            </a:r>
            <a:r>
              <a:rPr lang="en-US" sz="1200" spc="-5" dirty="0">
                <a:latin typeface="+mn-lt"/>
                <a:cs typeface="Calibri"/>
              </a:rPr>
              <a:t>the slide </a:t>
            </a:r>
            <a:r>
              <a:rPr lang="en-US" sz="1200" dirty="0">
                <a:latin typeface="+mn-lt"/>
                <a:cs typeface="Calibri"/>
              </a:rPr>
              <a:t>and </a:t>
            </a:r>
            <a:r>
              <a:rPr lang="en-US" sz="1200" spc="-5" dirty="0">
                <a:latin typeface="+mn-lt"/>
                <a:cs typeface="Calibri"/>
              </a:rPr>
              <a:t>on the back </a:t>
            </a:r>
            <a:r>
              <a:rPr lang="en-US" sz="1200" dirty="0">
                <a:latin typeface="+mn-lt"/>
                <a:cs typeface="Calibri"/>
              </a:rPr>
              <a:t>of </a:t>
            </a:r>
            <a:r>
              <a:rPr lang="en-US" sz="1200" spc="-5" dirty="0">
                <a:latin typeface="+mn-lt"/>
                <a:cs typeface="Calibri"/>
              </a:rPr>
              <a:t>their  index </a:t>
            </a:r>
            <a:r>
              <a:rPr lang="en-US" sz="1200" spc="-10" dirty="0">
                <a:latin typeface="+mn-lt"/>
                <a:cs typeface="Calibri"/>
              </a:rPr>
              <a:t>card </a:t>
            </a:r>
            <a:r>
              <a:rPr lang="en-US" sz="1200" spc="-5" dirty="0">
                <a:latin typeface="+mn-lt"/>
                <a:cs typeface="Calibri"/>
              </a:rPr>
              <a:t>write down </a:t>
            </a:r>
            <a:r>
              <a:rPr lang="en-US" sz="1200" dirty="0">
                <a:latin typeface="+mn-lt"/>
                <a:cs typeface="Calibri"/>
              </a:rPr>
              <a:t>all </a:t>
            </a:r>
            <a:r>
              <a:rPr lang="en-US" sz="1200" spc="-5" dirty="0">
                <a:latin typeface="+mn-lt"/>
                <a:cs typeface="Calibri"/>
              </a:rPr>
              <a:t>unfamiliar</a:t>
            </a:r>
            <a:r>
              <a:rPr lang="en-US" sz="1200" dirty="0">
                <a:latin typeface="+mn-lt"/>
                <a:cs typeface="Calibri"/>
              </a:rPr>
              <a:t> </a:t>
            </a:r>
            <a:r>
              <a:rPr lang="en-US" sz="1200" spc="-5" dirty="0">
                <a:latin typeface="+mn-lt"/>
                <a:cs typeface="Calibri"/>
              </a:rPr>
              <a:t>terms.</a:t>
            </a:r>
            <a:endParaRPr lang="en-US" sz="1200" dirty="0">
              <a:latin typeface="+mn-lt"/>
              <a:cs typeface="Calibri"/>
            </a:endParaRPr>
          </a:p>
          <a:p>
            <a:pPr marL="12700" marR="5080">
              <a:lnSpc>
                <a:spcPct val="101699"/>
              </a:lnSpc>
            </a:pPr>
            <a:r>
              <a:rPr lang="en-US" sz="1200" spc="-5" dirty="0">
                <a:latin typeface="+mn-lt"/>
                <a:cs typeface="Calibri"/>
              </a:rPr>
              <a:t>Lead </a:t>
            </a:r>
            <a:r>
              <a:rPr lang="en-US" sz="1200" dirty="0">
                <a:latin typeface="+mn-lt"/>
                <a:cs typeface="Calibri"/>
              </a:rPr>
              <a:t>a </a:t>
            </a:r>
            <a:r>
              <a:rPr lang="en-US" sz="1200" spc="-5" dirty="0">
                <a:latin typeface="+mn-lt"/>
                <a:cs typeface="Calibri"/>
              </a:rPr>
              <a:t>brief class discussion on </a:t>
            </a:r>
            <a:r>
              <a:rPr lang="en-US" sz="1200" dirty="0">
                <a:latin typeface="+mn-lt"/>
                <a:cs typeface="Calibri"/>
              </a:rPr>
              <a:t>the </a:t>
            </a:r>
            <a:r>
              <a:rPr lang="en-US" sz="1200" spc="-10" dirty="0">
                <a:latin typeface="+mn-lt"/>
                <a:cs typeface="Calibri"/>
              </a:rPr>
              <a:t>contents </a:t>
            </a:r>
            <a:r>
              <a:rPr lang="en-US" sz="1200" spc="-5" dirty="0">
                <a:latin typeface="+mn-lt"/>
                <a:cs typeface="Calibri"/>
              </a:rPr>
              <a:t>of the slide. Define and </a:t>
            </a:r>
            <a:r>
              <a:rPr lang="en-US" sz="1200" spc="-10" dirty="0">
                <a:latin typeface="+mn-lt"/>
                <a:cs typeface="Calibri"/>
              </a:rPr>
              <a:t>provide examples </a:t>
            </a:r>
            <a:r>
              <a:rPr lang="en-US" sz="1200" dirty="0">
                <a:latin typeface="+mn-lt"/>
                <a:cs typeface="Calibri"/>
              </a:rPr>
              <a:t>of all  </a:t>
            </a:r>
            <a:r>
              <a:rPr lang="en-US" sz="1200" spc="-5" dirty="0">
                <a:latin typeface="+mn-lt"/>
                <a:cs typeface="Calibri"/>
              </a:rPr>
              <a:t>unfamiliar terms. </a:t>
            </a:r>
            <a:r>
              <a:rPr lang="en-US" sz="1200" spc="-10" dirty="0">
                <a:latin typeface="+mn-lt"/>
                <a:cs typeface="Calibri"/>
              </a:rPr>
              <a:t>Inform students </a:t>
            </a:r>
            <a:r>
              <a:rPr lang="en-US" sz="1200" spc="-5" dirty="0">
                <a:latin typeface="+mn-lt"/>
                <a:cs typeface="Calibri"/>
              </a:rPr>
              <a:t>of CTE venues </a:t>
            </a:r>
            <a:r>
              <a:rPr lang="en-US" sz="1200" spc="-10" dirty="0">
                <a:latin typeface="+mn-lt"/>
                <a:cs typeface="Calibri"/>
              </a:rPr>
              <a:t>available </a:t>
            </a:r>
            <a:r>
              <a:rPr lang="en-US" sz="1200" dirty="0">
                <a:latin typeface="+mn-lt"/>
                <a:cs typeface="Calibri"/>
              </a:rPr>
              <a:t>in </a:t>
            </a:r>
            <a:r>
              <a:rPr lang="en-US" sz="1200" spc="-5" dirty="0">
                <a:latin typeface="+mn-lt"/>
                <a:cs typeface="Calibri"/>
              </a:rPr>
              <a:t>your district, </a:t>
            </a:r>
            <a:r>
              <a:rPr lang="en-US" sz="1200" spc="-10" dirty="0">
                <a:latin typeface="+mn-lt"/>
                <a:cs typeface="Calibri"/>
              </a:rPr>
              <a:t>your </a:t>
            </a:r>
            <a:r>
              <a:rPr lang="en-US" sz="1200" spc="-5" dirty="0">
                <a:latin typeface="+mn-lt"/>
                <a:cs typeface="Calibri"/>
              </a:rPr>
              <a:t>campus and your  </a:t>
            </a:r>
            <a:r>
              <a:rPr lang="en-US" sz="1200" spc="-10" dirty="0">
                <a:latin typeface="+mn-lt"/>
                <a:cs typeface="Calibri"/>
              </a:rPr>
              <a:t>program.</a:t>
            </a:r>
            <a:endParaRPr lang="en-US" sz="1200" dirty="0">
              <a:latin typeface="+mn-lt"/>
              <a:cs typeface="Calibri"/>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26214724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22959173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2700">
              <a:lnSpc>
                <a:spcPct val="100000"/>
              </a:lnSpc>
              <a:spcBef>
                <a:spcPts val="100"/>
              </a:spcBef>
            </a:pPr>
            <a:r>
              <a:rPr lang="en-US" sz="1200" spc="-5" dirty="0">
                <a:latin typeface="+mn-lt"/>
                <a:cs typeface="Calibri"/>
              </a:rPr>
              <a:t>Provide </a:t>
            </a:r>
            <a:r>
              <a:rPr lang="en-US" sz="1200" dirty="0">
                <a:latin typeface="+mn-lt"/>
                <a:cs typeface="Calibri"/>
              </a:rPr>
              <a:t>a </a:t>
            </a:r>
            <a:r>
              <a:rPr lang="en-US" sz="1200" spc="-10" dirty="0">
                <a:latin typeface="+mn-lt"/>
                <a:cs typeface="Calibri"/>
              </a:rPr>
              <a:t>copy </a:t>
            </a:r>
            <a:r>
              <a:rPr lang="en-US" sz="1200" spc="-5" dirty="0">
                <a:latin typeface="+mn-lt"/>
                <a:cs typeface="Calibri"/>
              </a:rPr>
              <a:t>of </a:t>
            </a:r>
            <a:r>
              <a:rPr lang="en-US" sz="1200" dirty="0">
                <a:latin typeface="+mn-lt"/>
                <a:cs typeface="Calibri"/>
              </a:rPr>
              <a:t>this </a:t>
            </a:r>
            <a:r>
              <a:rPr lang="en-US" sz="1200" spc="-5" dirty="0">
                <a:latin typeface="+mn-lt"/>
                <a:cs typeface="Calibri"/>
              </a:rPr>
              <a:t>slide to </a:t>
            </a:r>
            <a:r>
              <a:rPr lang="en-US" sz="1200" dirty="0">
                <a:latin typeface="+mn-lt"/>
                <a:cs typeface="Calibri"/>
              </a:rPr>
              <a:t>the</a:t>
            </a:r>
            <a:r>
              <a:rPr lang="en-US" sz="1200" spc="-10" dirty="0">
                <a:latin typeface="+mn-lt"/>
                <a:cs typeface="Calibri"/>
              </a:rPr>
              <a:t> students.</a:t>
            </a:r>
            <a:endParaRPr lang="en-US" sz="1200" dirty="0">
              <a:latin typeface="+mn-lt"/>
              <a:cs typeface="Calibri"/>
            </a:endParaRPr>
          </a:p>
          <a:p>
            <a:pPr>
              <a:lnSpc>
                <a:spcPct val="100000"/>
              </a:lnSpc>
              <a:spcBef>
                <a:spcPts val="25"/>
              </a:spcBef>
            </a:pPr>
            <a:endParaRPr lang="en-US" sz="1250" dirty="0">
              <a:latin typeface="Times New Roman"/>
              <a:cs typeface="Times New Roman"/>
            </a:endParaRPr>
          </a:p>
          <a:p>
            <a:pPr marL="12700" marR="22225">
              <a:lnSpc>
                <a:spcPct val="101699"/>
              </a:lnSpc>
            </a:pPr>
            <a:r>
              <a:rPr lang="en-US" sz="1200" dirty="0">
                <a:latin typeface="+mn-lt"/>
                <a:cs typeface="Calibri"/>
              </a:rPr>
              <a:t>The 16 </a:t>
            </a:r>
            <a:r>
              <a:rPr lang="en-US" sz="1200" spc="-10" dirty="0">
                <a:latin typeface="+mn-lt"/>
                <a:cs typeface="Calibri"/>
              </a:rPr>
              <a:t>clusters </a:t>
            </a:r>
            <a:r>
              <a:rPr lang="en-US" sz="1200" spc="-5" dirty="0">
                <a:latin typeface="+mn-lt"/>
                <a:cs typeface="Calibri"/>
              </a:rPr>
              <a:t>identified </a:t>
            </a:r>
            <a:r>
              <a:rPr lang="en-US" sz="1200" dirty="0">
                <a:latin typeface="+mn-lt"/>
                <a:cs typeface="Calibri"/>
              </a:rPr>
              <a:t>by </a:t>
            </a:r>
            <a:r>
              <a:rPr lang="en-US" sz="1200" spc="-5" dirty="0">
                <a:latin typeface="+mn-lt"/>
                <a:cs typeface="Calibri"/>
              </a:rPr>
              <a:t>the </a:t>
            </a:r>
            <a:r>
              <a:rPr lang="en-US" sz="1200" spc="-10" dirty="0">
                <a:latin typeface="+mn-lt"/>
                <a:cs typeface="Calibri"/>
              </a:rPr>
              <a:t>U.S. </a:t>
            </a:r>
            <a:r>
              <a:rPr lang="en-US" sz="1200" spc="-5" dirty="0">
                <a:latin typeface="+mn-lt"/>
                <a:cs typeface="Calibri"/>
              </a:rPr>
              <a:t>Department </a:t>
            </a:r>
            <a:r>
              <a:rPr lang="en-US" sz="1200" dirty="0">
                <a:latin typeface="+mn-lt"/>
                <a:cs typeface="Calibri"/>
              </a:rPr>
              <a:t>of </a:t>
            </a:r>
            <a:r>
              <a:rPr lang="en-US" sz="1200" spc="-10" dirty="0">
                <a:latin typeface="+mn-lt"/>
                <a:cs typeface="Calibri"/>
              </a:rPr>
              <a:t>Education, </a:t>
            </a:r>
            <a:r>
              <a:rPr lang="en-US" sz="1200" spc="-5" dirty="0">
                <a:latin typeface="+mn-lt"/>
                <a:cs typeface="Calibri"/>
              </a:rPr>
              <a:t>classify </a:t>
            </a:r>
            <a:r>
              <a:rPr lang="en-US" sz="1200" spc="-10" dirty="0">
                <a:latin typeface="+mn-lt"/>
                <a:cs typeface="Calibri"/>
              </a:rPr>
              <a:t>workforce preparation  programs that are obtained through career </a:t>
            </a:r>
            <a:r>
              <a:rPr lang="en-US" sz="1200" spc="-5" dirty="0">
                <a:latin typeface="+mn-lt"/>
                <a:cs typeface="Calibri"/>
              </a:rPr>
              <a:t>and </a:t>
            </a:r>
            <a:r>
              <a:rPr lang="en-US" sz="1200" spc="-10" dirty="0">
                <a:latin typeface="+mn-lt"/>
                <a:cs typeface="Calibri"/>
              </a:rPr>
              <a:t>technical</a:t>
            </a:r>
            <a:r>
              <a:rPr lang="en-US" sz="1200" spc="90" dirty="0">
                <a:latin typeface="+mn-lt"/>
                <a:cs typeface="Calibri"/>
              </a:rPr>
              <a:t> </a:t>
            </a:r>
            <a:r>
              <a:rPr lang="en-US" sz="1200" spc="-10" dirty="0">
                <a:latin typeface="+mn-lt"/>
                <a:cs typeface="Calibri"/>
              </a:rPr>
              <a:t>education.</a:t>
            </a:r>
            <a:endParaRPr lang="en-US" sz="1200" dirty="0">
              <a:latin typeface="+mn-lt"/>
              <a:cs typeface="Calibri"/>
            </a:endParaRPr>
          </a:p>
          <a:p>
            <a:pPr>
              <a:lnSpc>
                <a:spcPct val="100000"/>
              </a:lnSpc>
              <a:spcBef>
                <a:spcPts val="25"/>
              </a:spcBef>
            </a:pPr>
            <a:endParaRPr lang="en-US" sz="1250" dirty="0">
              <a:latin typeface="Times New Roman"/>
              <a:cs typeface="Times New Roman"/>
            </a:endParaRPr>
          </a:p>
          <a:p>
            <a:pPr marL="12700" marR="5080">
              <a:lnSpc>
                <a:spcPct val="101699"/>
              </a:lnSpc>
            </a:pPr>
            <a:r>
              <a:rPr lang="en-US" sz="1200" spc="-5" dirty="0">
                <a:latin typeface="+mn-lt"/>
                <a:cs typeface="Calibri"/>
              </a:rPr>
              <a:t>What </a:t>
            </a:r>
            <a:r>
              <a:rPr lang="en-US" sz="1200" spc="-10" dirty="0">
                <a:latin typeface="+mn-lt"/>
                <a:cs typeface="Calibri"/>
              </a:rPr>
              <a:t>cluster </a:t>
            </a:r>
            <a:r>
              <a:rPr lang="en-US" sz="1200" spc="-5" dirty="0">
                <a:latin typeface="+mn-lt"/>
                <a:cs typeface="Calibri"/>
              </a:rPr>
              <a:t>do </a:t>
            </a:r>
            <a:r>
              <a:rPr lang="en-US" sz="1200" spc="-10" dirty="0">
                <a:latin typeface="+mn-lt"/>
                <a:cs typeface="Calibri"/>
              </a:rPr>
              <a:t>you </a:t>
            </a:r>
            <a:r>
              <a:rPr lang="en-US" sz="1200" spc="-5" dirty="0">
                <a:latin typeface="+mn-lt"/>
                <a:cs typeface="Calibri"/>
              </a:rPr>
              <a:t>think Culinary Arts falls under? </a:t>
            </a:r>
            <a:r>
              <a:rPr lang="en-US" sz="1200" spc="-15" dirty="0">
                <a:latin typeface="+mn-lt"/>
                <a:cs typeface="Calibri"/>
              </a:rPr>
              <a:t>Have </a:t>
            </a:r>
            <a:r>
              <a:rPr lang="en-US" sz="1200" spc="-5" dirty="0">
                <a:latin typeface="+mn-lt"/>
                <a:cs typeface="Calibri"/>
              </a:rPr>
              <a:t>students </a:t>
            </a:r>
            <a:r>
              <a:rPr lang="en-US" sz="1200" spc="-10" dirty="0">
                <a:latin typeface="+mn-lt"/>
                <a:cs typeface="Calibri"/>
              </a:rPr>
              <a:t>read  </a:t>
            </a:r>
            <a:r>
              <a:rPr lang="en-US" sz="1200" dirty="0">
                <a:latin typeface="+mn-lt"/>
                <a:cs typeface="Calibri"/>
              </a:rPr>
              <a:t>the </a:t>
            </a:r>
            <a:r>
              <a:rPr lang="en-US" sz="1200" spc="-10" dirty="0">
                <a:latin typeface="+mn-lt"/>
                <a:cs typeface="Calibri"/>
              </a:rPr>
              <a:t>descriptors </a:t>
            </a:r>
            <a:r>
              <a:rPr lang="en-US" sz="1200" spc="-15" dirty="0">
                <a:latin typeface="+mn-lt"/>
                <a:cs typeface="Calibri"/>
              </a:rPr>
              <a:t>for </a:t>
            </a:r>
            <a:r>
              <a:rPr lang="en-US" sz="1200" spc="-5" dirty="0">
                <a:latin typeface="+mn-lt"/>
                <a:cs typeface="Calibri"/>
              </a:rPr>
              <a:t>each</a:t>
            </a:r>
            <a:r>
              <a:rPr lang="en-US" sz="1200" spc="10" dirty="0">
                <a:latin typeface="+mn-lt"/>
                <a:cs typeface="Calibri"/>
              </a:rPr>
              <a:t> </a:t>
            </a:r>
            <a:r>
              <a:rPr lang="en-US" sz="1200" spc="-5" dirty="0">
                <a:latin typeface="+mn-lt"/>
                <a:cs typeface="Calibri"/>
              </a:rPr>
              <a:t>cluster?</a:t>
            </a:r>
            <a:endParaRPr lang="en-US" sz="1200" dirty="0">
              <a:latin typeface="+mn-lt"/>
              <a:cs typeface="Calibri"/>
            </a:endParaRPr>
          </a:p>
          <a:p>
            <a:endParaRPr lang="en-US" dirty="0"/>
          </a:p>
          <a:p>
            <a:pPr marL="12700">
              <a:lnSpc>
                <a:spcPct val="100000"/>
              </a:lnSpc>
              <a:spcBef>
                <a:spcPts val="100"/>
              </a:spcBef>
            </a:pPr>
            <a:r>
              <a:rPr lang="en-US" sz="1200" dirty="0">
                <a:latin typeface="+mn-lt"/>
                <a:cs typeface="Calibri"/>
              </a:rPr>
              <a:t>The </a:t>
            </a:r>
            <a:r>
              <a:rPr lang="en-US" sz="1200" spc="-10" dirty="0">
                <a:latin typeface="+mn-lt"/>
                <a:cs typeface="Calibri"/>
              </a:rPr>
              <a:t>course </a:t>
            </a:r>
            <a:r>
              <a:rPr lang="en-US" sz="1200" spc="-5" dirty="0">
                <a:latin typeface="+mn-lt"/>
                <a:cs typeface="Calibri"/>
              </a:rPr>
              <a:t>Culinary Arts </a:t>
            </a:r>
            <a:r>
              <a:rPr lang="en-US" sz="1200" dirty="0">
                <a:latin typeface="+mn-lt"/>
                <a:cs typeface="Calibri"/>
              </a:rPr>
              <a:t>is in </a:t>
            </a:r>
            <a:r>
              <a:rPr lang="en-US" sz="1200" spc="-5" dirty="0">
                <a:latin typeface="+mn-lt"/>
                <a:cs typeface="Calibri"/>
              </a:rPr>
              <a:t>the </a:t>
            </a:r>
            <a:r>
              <a:rPr lang="en-US" sz="1200" spc="-10" dirty="0">
                <a:latin typeface="+mn-lt"/>
                <a:cs typeface="Calibri"/>
              </a:rPr>
              <a:t>Hospitality and Tourism career cluster.</a:t>
            </a:r>
            <a:endParaRPr lang="en-US" sz="1200" dirty="0">
              <a:latin typeface="+mn-lt"/>
              <a:cs typeface="Calibri"/>
            </a:endParaRPr>
          </a:p>
          <a:p>
            <a:pPr>
              <a:lnSpc>
                <a:spcPct val="100000"/>
              </a:lnSpc>
              <a:spcBef>
                <a:spcPts val="25"/>
              </a:spcBef>
            </a:pPr>
            <a:endParaRPr lang="en-US" sz="1250" dirty="0">
              <a:latin typeface="Times New Roman"/>
              <a:cs typeface="Times New Roman"/>
            </a:endParaRPr>
          </a:p>
          <a:p>
            <a:pPr marL="12700" marR="5080">
              <a:lnSpc>
                <a:spcPct val="101699"/>
              </a:lnSpc>
            </a:pPr>
            <a:r>
              <a:rPr lang="en-US" sz="1200" spc="-5" dirty="0">
                <a:latin typeface="+mn-lt"/>
                <a:cs typeface="Calibri"/>
              </a:rPr>
              <a:t>If time permits, allow </a:t>
            </a:r>
            <a:r>
              <a:rPr lang="en-US" sz="1200" spc="-10" dirty="0">
                <a:latin typeface="+mn-lt"/>
                <a:cs typeface="Calibri"/>
              </a:rPr>
              <a:t>students to </a:t>
            </a:r>
            <a:r>
              <a:rPr lang="en-US" sz="1200" spc="-5" dirty="0">
                <a:latin typeface="+mn-lt"/>
                <a:cs typeface="Calibri"/>
              </a:rPr>
              <a:t>discuss other CTE </a:t>
            </a:r>
            <a:r>
              <a:rPr lang="en-US" sz="1200" spc="-10" dirty="0">
                <a:latin typeface="+mn-lt"/>
                <a:cs typeface="Calibri"/>
              </a:rPr>
              <a:t>courses available at your </a:t>
            </a:r>
            <a:r>
              <a:rPr lang="en-US" sz="1200" spc="-5" dirty="0">
                <a:latin typeface="+mn-lt"/>
                <a:cs typeface="Calibri"/>
              </a:rPr>
              <a:t>campus and  determine their </a:t>
            </a:r>
            <a:r>
              <a:rPr lang="en-US" sz="1200" spc="-10" dirty="0">
                <a:latin typeface="+mn-lt"/>
                <a:cs typeface="Calibri"/>
              </a:rPr>
              <a:t>career</a:t>
            </a:r>
            <a:r>
              <a:rPr lang="en-US" sz="1200" spc="0" dirty="0">
                <a:latin typeface="+mn-lt"/>
                <a:cs typeface="Calibri"/>
              </a:rPr>
              <a:t> </a:t>
            </a:r>
            <a:r>
              <a:rPr lang="en-US" sz="1200" spc="-10" dirty="0">
                <a:latin typeface="+mn-lt"/>
                <a:cs typeface="Calibri"/>
              </a:rPr>
              <a:t>clusters.</a:t>
            </a:r>
            <a:endParaRPr lang="en-US" sz="1200" dirty="0">
              <a:latin typeface="+mn-lt"/>
              <a:cs typeface="Calibri"/>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24063198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2700" marR="48895">
              <a:lnSpc>
                <a:spcPct val="101699"/>
              </a:lnSpc>
              <a:spcBef>
                <a:spcPts val="75"/>
              </a:spcBef>
            </a:pPr>
            <a:r>
              <a:rPr lang="en-US" sz="1200" dirty="0">
                <a:latin typeface="+mn-lt"/>
                <a:cs typeface="Calibri"/>
              </a:rPr>
              <a:t>The </a:t>
            </a:r>
            <a:r>
              <a:rPr lang="en-US" sz="1200" spc="-35" dirty="0">
                <a:latin typeface="+mn-lt"/>
                <a:cs typeface="Calibri"/>
              </a:rPr>
              <a:t>Texas </a:t>
            </a:r>
            <a:r>
              <a:rPr lang="en-US" sz="1200" spc="-10" dirty="0">
                <a:latin typeface="+mn-lt"/>
                <a:cs typeface="Calibri"/>
              </a:rPr>
              <a:t>Education </a:t>
            </a:r>
            <a:r>
              <a:rPr lang="en-US" sz="1200" spc="-5" dirty="0">
                <a:latin typeface="+mn-lt"/>
                <a:cs typeface="Calibri"/>
              </a:rPr>
              <a:t>Agency </a:t>
            </a:r>
            <a:r>
              <a:rPr lang="en-US" sz="1200" dirty="0">
                <a:latin typeface="+mn-lt"/>
                <a:cs typeface="Calibri"/>
              </a:rPr>
              <a:t>has </a:t>
            </a:r>
            <a:r>
              <a:rPr lang="en-US" sz="1200" spc="-10" dirty="0">
                <a:latin typeface="+mn-lt"/>
                <a:cs typeface="Calibri"/>
              </a:rPr>
              <a:t>approved these</a:t>
            </a:r>
            <a:r>
              <a:rPr lang="en-US" sz="1200" dirty="0">
                <a:latin typeface="+mn-lt"/>
                <a:cs typeface="Calibri"/>
              </a:rPr>
              <a:t> </a:t>
            </a:r>
            <a:r>
              <a:rPr lang="en-US" sz="1200" spc="-5" dirty="0">
                <a:latin typeface="+mn-lt"/>
                <a:cs typeface="Calibri"/>
              </a:rPr>
              <a:t>high school </a:t>
            </a:r>
            <a:r>
              <a:rPr lang="en-US" sz="1200" spc="-10" dirty="0">
                <a:latin typeface="+mn-lt"/>
                <a:cs typeface="Calibri"/>
              </a:rPr>
              <a:t>courses </a:t>
            </a:r>
            <a:r>
              <a:rPr lang="en-US" sz="1200" dirty="0">
                <a:latin typeface="+mn-lt"/>
                <a:cs typeface="Calibri"/>
              </a:rPr>
              <a:t>in Hospitality and Tourism</a:t>
            </a:r>
            <a:r>
              <a:rPr lang="en-US" sz="1200" spc="-15" dirty="0">
                <a:latin typeface="+mn-lt"/>
                <a:cs typeface="Calibri"/>
              </a:rPr>
              <a:t>. </a:t>
            </a:r>
            <a:r>
              <a:rPr lang="en-US" sz="1200" spc="-5" dirty="0">
                <a:latin typeface="+mn-lt"/>
                <a:cs typeface="Calibri"/>
              </a:rPr>
              <a:t>Not  </a:t>
            </a:r>
            <a:r>
              <a:rPr lang="en-US" sz="1200" dirty="0">
                <a:latin typeface="+mn-lt"/>
                <a:cs typeface="Calibri"/>
              </a:rPr>
              <a:t>all </a:t>
            </a:r>
            <a:r>
              <a:rPr lang="en-US" sz="1200" spc="-5" dirty="0">
                <a:latin typeface="+mn-lt"/>
                <a:cs typeface="Calibri"/>
              </a:rPr>
              <a:t>high schools </a:t>
            </a:r>
            <a:r>
              <a:rPr lang="en-US" sz="1200" spc="-15" dirty="0">
                <a:latin typeface="+mn-lt"/>
                <a:cs typeface="Calibri"/>
              </a:rPr>
              <a:t>offer </a:t>
            </a:r>
            <a:r>
              <a:rPr lang="en-US" sz="1200" dirty="0">
                <a:latin typeface="+mn-lt"/>
                <a:cs typeface="Calibri"/>
              </a:rPr>
              <a:t>all </a:t>
            </a:r>
            <a:r>
              <a:rPr lang="en-US" sz="1200" spc="-10" dirty="0">
                <a:latin typeface="+mn-lt"/>
                <a:cs typeface="Calibri"/>
              </a:rPr>
              <a:t>courses. What </a:t>
            </a:r>
            <a:r>
              <a:rPr lang="en-US" sz="1200" dirty="0">
                <a:latin typeface="+mn-lt"/>
                <a:cs typeface="Calibri"/>
              </a:rPr>
              <a:t>is a </a:t>
            </a:r>
            <a:r>
              <a:rPr lang="en-US" sz="1200" spc="-10" dirty="0">
                <a:latin typeface="+mn-lt"/>
                <a:cs typeface="Calibri"/>
              </a:rPr>
              <a:t>coherent</a:t>
            </a:r>
            <a:r>
              <a:rPr lang="en-US" sz="1200" spc="55" dirty="0">
                <a:latin typeface="+mn-lt"/>
                <a:cs typeface="Calibri"/>
              </a:rPr>
              <a:t> </a:t>
            </a:r>
            <a:r>
              <a:rPr lang="en-US" sz="1200" spc="-5" dirty="0">
                <a:latin typeface="+mn-lt"/>
                <a:cs typeface="Calibri"/>
              </a:rPr>
              <a:t>sequence?</a:t>
            </a:r>
            <a:endParaRPr lang="en-US" sz="1200" dirty="0">
              <a:latin typeface="+mn-lt"/>
              <a:cs typeface="Calibri"/>
            </a:endParaRPr>
          </a:p>
          <a:p>
            <a:pPr>
              <a:lnSpc>
                <a:spcPct val="100000"/>
              </a:lnSpc>
              <a:spcBef>
                <a:spcPts val="25"/>
              </a:spcBef>
            </a:pPr>
            <a:endParaRPr lang="en-US" sz="1250" dirty="0">
              <a:latin typeface="Times New Roman"/>
              <a:cs typeface="Times New Roman"/>
            </a:endParaRPr>
          </a:p>
          <a:p>
            <a:pPr marL="12700" marR="274320">
              <a:lnSpc>
                <a:spcPct val="101699"/>
              </a:lnSpc>
            </a:pPr>
            <a:r>
              <a:rPr lang="en-US" sz="1200" dirty="0">
                <a:latin typeface="+mn-lt"/>
                <a:cs typeface="Calibri"/>
              </a:rPr>
              <a:t>The </a:t>
            </a:r>
            <a:r>
              <a:rPr lang="en-US" sz="1200" spc="-5" dirty="0">
                <a:latin typeface="+mn-lt"/>
                <a:cs typeface="Calibri"/>
              </a:rPr>
              <a:t>goal of CTE </a:t>
            </a:r>
            <a:r>
              <a:rPr lang="en-US" sz="1200" dirty="0">
                <a:latin typeface="+mn-lt"/>
                <a:cs typeface="Calibri"/>
              </a:rPr>
              <a:t>in </a:t>
            </a:r>
            <a:r>
              <a:rPr lang="en-US" sz="1200" spc="-5" dirty="0">
                <a:latin typeface="+mn-lt"/>
                <a:cs typeface="Calibri"/>
              </a:rPr>
              <a:t>high school </a:t>
            </a:r>
            <a:r>
              <a:rPr lang="en-US" sz="1200" dirty="0">
                <a:latin typeface="+mn-lt"/>
                <a:cs typeface="Calibri"/>
              </a:rPr>
              <a:t>is </a:t>
            </a:r>
            <a:r>
              <a:rPr lang="en-US" sz="1200" spc="-5" dirty="0">
                <a:latin typeface="+mn-lt"/>
                <a:cs typeface="Calibri"/>
              </a:rPr>
              <a:t>to </a:t>
            </a:r>
            <a:r>
              <a:rPr lang="en-US" sz="1200" spc="-10" dirty="0">
                <a:latin typeface="+mn-lt"/>
                <a:cs typeface="Calibri"/>
              </a:rPr>
              <a:t>progress through </a:t>
            </a:r>
            <a:r>
              <a:rPr lang="en-US" sz="1200" dirty="0">
                <a:latin typeface="+mn-lt"/>
                <a:cs typeface="Calibri"/>
              </a:rPr>
              <a:t>a </a:t>
            </a:r>
            <a:r>
              <a:rPr lang="en-US" sz="1200" spc="-5" dirty="0">
                <a:latin typeface="+mn-lt"/>
                <a:cs typeface="Calibri"/>
              </a:rPr>
              <a:t>sequence </a:t>
            </a:r>
            <a:r>
              <a:rPr lang="en-US" sz="1200" dirty="0">
                <a:latin typeface="+mn-lt"/>
                <a:cs typeface="Calibri"/>
              </a:rPr>
              <a:t>of </a:t>
            </a:r>
            <a:r>
              <a:rPr lang="en-US" sz="1200" spc="-10" dirty="0">
                <a:latin typeface="+mn-lt"/>
                <a:cs typeface="Calibri"/>
              </a:rPr>
              <a:t>courses that </a:t>
            </a:r>
            <a:r>
              <a:rPr lang="en-US" sz="1200" spc="-5" dirty="0">
                <a:latin typeface="+mn-lt"/>
                <a:cs typeface="Calibri"/>
              </a:rPr>
              <a:t>lead to the  </a:t>
            </a:r>
            <a:r>
              <a:rPr lang="en-US" sz="1200" spc="-10" dirty="0">
                <a:latin typeface="+mn-lt"/>
                <a:cs typeface="Calibri"/>
              </a:rPr>
              <a:t>attainment </a:t>
            </a:r>
            <a:r>
              <a:rPr lang="en-US" sz="1200" spc="-5" dirty="0">
                <a:latin typeface="+mn-lt"/>
                <a:cs typeface="Calibri"/>
              </a:rPr>
              <a:t>of academic </a:t>
            </a:r>
            <a:r>
              <a:rPr lang="en-US" sz="1200" dirty="0">
                <a:latin typeface="+mn-lt"/>
                <a:cs typeface="Calibri"/>
              </a:rPr>
              <a:t>and </a:t>
            </a:r>
            <a:r>
              <a:rPr lang="en-US" sz="1200" spc="-5" dirty="0">
                <a:latin typeface="+mn-lt"/>
                <a:cs typeface="Calibri"/>
              </a:rPr>
              <a:t>technical</a:t>
            </a:r>
            <a:r>
              <a:rPr lang="en-US" sz="1200" spc="15" dirty="0">
                <a:latin typeface="+mn-lt"/>
                <a:cs typeface="Calibri"/>
              </a:rPr>
              <a:t> </a:t>
            </a:r>
            <a:r>
              <a:rPr lang="en-US" sz="1200" spc="-5" dirty="0">
                <a:latin typeface="+mn-lt"/>
                <a:cs typeface="Calibri"/>
              </a:rPr>
              <a:t>skills.</a:t>
            </a:r>
            <a:endParaRPr lang="en-US" sz="1200" dirty="0">
              <a:latin typeface="+mn-lt"/>
              <a:cs typeface="Calibri"/>
            </a:endParaRPr>
          </a:p>
          <a:p>
            <a:pPr>
              <a:lnSpc>
                <a:spcPct val="100000"/>
              </a:lnSpc>
              <a:spcBef>
                <a:spcPts val="50"/>
              </a:spcBef>
            </a:pPr>
            <a:endParaRPr lang="en-US" sz="1250" dirty="0">
              <a:latin typeface="Times New Roman"/>
              <a:cs typeface="Times New Roman"/>
            </a:endParaRPr>
          </a:p>
          <a:p>
            <a:pPr marL="12700">
              <a:lnSpc>
                <a:spcPct val="100000"/>
              </a:lnSpc>
            </a:pPr>
            <a:r>
              <a:rPr lang="en-US" sz="1200" spc="-5" dirty="0">
                <a:latin typeface="+mn-lt"/>
                <a:cs typeface="Calibri"/>
              </a:rPr>
              <a:t>Discuss the sequence </a:t>
            </a:r>
            <a:r>
              <a:rPr lang="en-US" sz="1200" spc="-10" dirty="0">
                <a:latin typeface="+mn-lt"/>
                <a:cs typeface="Calibri"/>
              </a:rPr>
              <a:t>for </a:t>
            </a:r>
            <a:r>
              <a:rPr lang="en-US" sz="1200" dirty="0">
                <a:latin typeface="+mn-lt"/>
                <a:cs typeface="Calibri"/>
              </a:rPr>
              <a:t>Hospitality and Tourism </a:t>
            </a:r>
            <a:r>
              <a:rPr lang="en-US" sz="1200" spc="-5" dirty="0">
                <a:latin typeface="+mn-lt"/>
                <a:cs typeface="Calibri"/>
              </a:rPr>
              <a:t>on </a:t>
            </a:r>
            <a:r>
              <a:rPr lang="en-US" sz="1200" spc="-10" dirty="0">
                <a:latin typeface="+mn-lt"/>
                <a:cs typeface="Calibri"/>
              </a:rPr>
              <a:t>your</a:t>
            </a:r>
            <a:r>
              <a:rPr lang="en-US" sz="1200" spc="55" dirty="0">
                <a:latin typeface="+mn-lt"/>
                <a:cs typeface="Calibri"/>
              </a:rPr>
              <a:t> </a:t>
            </a:r>
            <a:r>
              <a:rPr lang="en-US" sz="1200" spc="-5" dirty="0">
                <a:latin typeface="+mn-lt"/>
                <a:cs typeface="Calibri"/>
              </a:rPr>
              <a:t>campus/district.</a:t>
            </a:r>
            <a:endParaRPr lang="en-US" sz="1200" dirty="0">
              <a:latin typeface="+mn-lt"/>
              <a:cs typeface="Calibri"/>
            </a:endParaRPr>
          </a:p>
          <a:p>
            <a:pPr>
              <a:lnSpc>
                <a:spcPct val="100000"/>
              </a:lnSpc>
              <a:spcBef>
                <a:spcPts val="50"/>
              </a:spcBef>
            </a:pPr>
            <a:endParaRPr lang="en-US" sz="1250" dirty="0">
              <a:latin typeface="Times New Roman"/>
              <a:cs typeface="Times New Roman"/>
            </a:endParaRPr>
          </a:p>
          <a:p>
            <a:pPr marL="12700">
              <a:lnSpc>
                <a:spcPct val="100000"/>
              </a:lnSpc>
            </a:pPr>
            <a:r>
              <a:rPr lang="en-US" sz="1200" spc="-5" dirty="0">
                <a:latin typeface="+mn-lt"/>
                <a:cs typeface="Calibri"/>
              </a:rPr>
              <a:t>If applicable, discuss other </a:t>
            </a:r>
            <a:r>
              <a:rPr lang="en-US" sz="1200" spc="-10" dirty="0">
                <a:latin typeface="+mn-lt"/>
                <a:cs typeface="Calibri"/>
              </a:rPr>
              <a:t>courses/sequences </a:t>
            </a:r>
            <a:r>
              <a:rPr lang="en-US" sz="1200" spc="-15" dirty="0">
                <a:latin typeface="+mn-lt"/>
                <a:cs typeface="Calibri"/>
              </a:rPr>
              <a:t>offered </a:t>
            </a:r>
            <a:r>
              <a:rPr lang="en-US" sz="1200" spc="-10" dirty="0">
                <a:latin typeface="+mn-lt"/>
                <a:cs typeface="Calibri"/>
              </a:rPr>
              <a:t>at </a:t>
            </a:r>
            <a:r>
              <a:rPr lang="en-US" sz="1200" spc="-5" dirty="0">
                <a:latin typeface="+mn-lt"/>
                <a:cs typeface="Calibri"/>
              </a:rPr>
              <a:t>your campus and </a:t>
            </a:r>
            <a:r>
              <a:rPr lang="en-US" sz="1200" dirty="0">
                <a:latin typeface="+mn-lt"/>
                <a:cs typeface="Calibri"/>
              </a:rPr>
              <a:t>in </a:t>
            </a:r>
            <a:r>
              <a:rPr lang="en-US" sz="1200" spc="-10" dirty="0">
                <a:latin typeface="+mn-lt"/>
                <a:cs typeface="Calibri"/>
              </a:rPr>
              <a:t>your</a:t>
            </a:r>
            <a:r>
              <a:rPr lang="en-US" sz="1200" spc="110" dirty="0">
                <a:latin typeface="+mn-lt"/>
                <a:cs typeface="Calibri"/>
              </a:rPr>
              <a:t> </a:t>
            </a:r>
            <a:r>
              <a:rPr lang="en-US" sz="1200" spc="-5" dirty="0">
                <a:latin typeface="+mn-lt"/>
                <a:cs typeface="Calibri"/>
              </a:rPr>
              <a:t>district.</a:t>
            </a:r>
            <a:endParaRPr lang="en-US" sz="1200" dirty="0">
              <a:latin typeface="+mn-lt"/>
              <a:cs typeface="Calibri"/>
            </a:endParaRPr>
          </a:p>
          <a:p>
            <a:pPr>
              <a:lnSpc>
                <a:spcPct val="100000"/>
              </a:lnSpc>
              <a:spcBef>
                <a:spcPts val="25"/>
              </a:spcBef>
            </a:pPr>
            <a:endParaRPr lang="en-US" sz="1250" dirty="0">
              <a:latin typeface="Times New Roman"/>
              <a:cs typeface="Times New Roman"/>
            </a:endParaRPr>
          </a:p>
          <a:p>
            <a:pPr marL="12700" marR="52705">
              <a:lnSpc>
                <a:spcPct val="101699"/>
              </a:lnSpc>
              <a:spcBef>
                <a:spcPts val="5"/>
              </a:spcBef>
            </a:pPr>
            <a:r>
              <a:rPr lang="en-US" sz="1200" spc="-10" dirty="0">
                <a:latin typeface="+mn-lt"/>
                <a:cs typeface="Calibri"/>
              </a:rPr>
              <a:t>Inform students that it </a:t>
            </a:r>
            <a:r>
              <a:rPr lang="en-US" sz="1200" dirty="0">
                <a:latin typeface="+mn-lt"/>
                <a:cs typeface="Calibri"/>
              </a:rPr>
              <a:t>is </a:t>
            </a:r>
            <a:r>
              <a:rPr lang="en-US" sz="1200" spc="-5" dirty="0">
                <a:latin typeface="+mn-lt"/>
                <a:cs typeface="Calibri"/>
              </a:rPr>
              <a:t>possible to </a:t>
            </a:r>
            <a:r>
              <a:rPr lang="en-US" sz="1200" spc="-10" dirty="0">
                <a:latin typeface="+mn-lt"/>
                <a:cs typeface="Calibri"/>
              </a:rPr>
              <a:t>incorporate courses from </a:t>
            </a:r>
            <a:r>
              <a:rPr lang="en-US" sz="1200" spc="-5" dirty="0">
                <a:latin typeface="+mn-lt"/>
                <a:cs typeface="Calibri"/>
              </a:rPr>
              <a:t>other sequences </a:t>
            </a:r>
            <a:r>
              <a:rPr lang="en-US" sz="1200" dirty="0">
                <a:latin typeface="+mn-lt"/>
                <a:cs typeface="Calibri"/>
              </a:rPr>
              <a:t>or </a:t>
            </a:r>
            <a:r>
              <a:rPr lang="en-US" sz="1200" spc="-10" dirty="0">
                <a:latin typeface="+mn-lt"/>
                <a:cs typeface="Calibri"/>
              </a:rPr>
              <a:t>clusters into  </a:t>
            </a:r>
            <a:r>
              <a:rPr lang="en-US" sz="1200" dirty="0">
                <a:latin typeface="+mn-lt"/>
                <a:cs typeface="Calibri"/>
              </a:rPr>
              <a:t>their </a:t>
            </a:r>
            <a:r>
              <a:rPr lang="en-US" sz="1200" spc="-5" dirty="0">
                <a:latin typeface="+mn-lt"/>
                <a:cs typeface="Calibri"/>
              </a:rPr>
              <a:t>personal </a:t>
            </a:r>
            <a:r>
              <a:rPr lang="en-US" sz="1200" spc="-10" dirty="0">
                <a:latin typeface="+mn-lt"/>
                <a:cs typeface="Calibri"/>
              </a:rPr>
              <a:t>program </a:t>
            </a:r>
            <a:r>
              <a:rPr lang="en-US" sz="1200" spc="-5" dirty="0">
                <a:latin typeface="+mn-lt"/>
                <a:cs typeface="Calibri"/>
              </a:rPr>
              <a:t>of</a:t>
            </a:r>
            <a:r>
              <a:rPr lang="en-US" sz="1200" spc="-10" dirty="0">
                <a:latin typeface="+mn-lt"/>
                <a:cs typeface="Calibri"/>
              </a:rPr>
              <a:t> </a:t>
            </a:r>
            <a:r>
              <a:rPr lang="en-US" sz="1200" spc="-20" dirty="0">
                <a:latin typeface="+mn-lt"/>
                <a:cs typeface="Calibri"/>
              </a:rPr>
              <a:t>study.</a:t>
            </a:r>
            <a:endParaRPr lang="en-US" sz="1200" dirty="0">
              <a:latin typeface="+mn-lt"/>
              <a:cs typeface="Calibri"/>
            </a:endParaRPr>
          </a:p>
          <a:p>
            <a:pPr marL="12700">
              <a:lnSpc>
                <a:spcPct val="100000"/>
              </a:lnSpc>
              <a:spcBef>
                <a:spcPts val="20"/>
              </a:spcBef>
            </a:pPr>
            <a:r>
              <a:rPr lang="en-US" sz="1200" spc="-5" dirty="0">
                <a:latin typeface="+mn-lt"/>
                <a:cs typeface="Calibri"/>
              </a:rPr>
              <a:t>Example:</a:t>
            </a:r>
            <a:endParaRPr lang="en-US" sz="1200" dirty="0">
              <a:latin typeface="+mn-lt"/>
              <a:cs typeface="Calibri"/>
            </a:endParaRPr>
          </a:p>
          <a:p>
            <a:pPr marL="12700" marR="78740">
              <a:lnSpc>
                <a:spcPct val="101699"/>
              </a:lnSpc>
            </a:pPr>
            <a:r>
              <a:rPr lang="en-US" sz="1200" spc="-5" dirty="0">
                <a:latin typeface="+mn-lt"/>
                <a:cs typeface="Calibri"/>
              </a:rPr>
              <a:t>Sandra </a:t>
            </a:r>
            <a:r>
              <a:rPr lang="en-US" sz="1200" spc="-10" dirty="0">
                <a:latin typeface="+mn-lt"/>
                <a:cs typeface="Calibri"/>
              </a:rPr>
              <a:t>wants </a:t>
            </a:r>
            <a:r>
              <a:rPr lang="en-US" sz="1200" spc="-5" dirty="0">
                <a:latin typeface="+mn-lt"/>
                <a:cs typeface="Calibri"/>
              </a:rPr>
              <a:t>to </a:t>
            </a:r>
            <a:r>
              <a:rPr lang="en-US" sz="1200" dirty="0">
                <a:latin typeface="+mn-lt"/>
                <a:cs typeface="Calibri"/>
              </a:rPr>
              <a:t>be a </a:t>
            </a:r>
            <a:r>
              <a:rPr lang="en-US" sz="1200" spc="-5" dirty="0">
                <a:latin typeface="+mn-lt"/>
                <a:cs typeface="Calibri"/>
              </a:rPr>
              <a:t>high school coach. In addition to </a:t>
            </a:r>
            <a:r>
              <a:rPr lang="en-US" sz="1200" dirty="0">
                <a:latin typeface="+mn-lt"/>
                <a:cs typeface="Calibri"/>
              </a:rPr>
              <a:t>her </a:t>
            </a:r>
            <a:r>
              <a:rPr lang="en-US" sz="1200" spc="-5" dirty="0">
                <a:latin typeface="+mn-lt"/>
                <a:cs typeface="Calibri"/>
              </a:rPr>
              <a:t>education and training </a:t>
            </a:r>
            <a:r>
              <a:rPr lang="en-US" sz="1200" spc="-10" dirty="0">
                <a:latin typeface="+mn-lt"/>
                <a:cs typeface="Calibri"/>
              </a:rPr>
              <a:t>courses, </a:t>
            </a:r>
            <a:r>
              <a:rPr lang="en-US" sz="1200" spc="-5" dirty="0">
                <a:latin typeface="+mn-lt"/>
                <a:cs typeface="Calibri"/>
              </a:rPr>
              <a:t>she  </a:t>
            </a:r>
            <a:r>
              <a:rPr lang="en-US" sz="1200" spc="-10" dirty="0">
                <a:latin typeface="+mn-lt"/>
                <a:cs typeface="Calibri"/>
              </a:rPr>
              <a:t>asks </a:t>
            </a:r>
            <a:r>
              <a:rPr lang="en-US" sz="1200" dirty="0">
                <a:latin typeface="+mn-lt"/>
                <a:cs typeface="Calibri"/>
              </a:rPr>
              <a:t>her </a:t>
            </a:r>
            <a:r>
              <a:rPr lang="en-US" sz="1200" spc="-5" dirty="0">
                <a:latin typeface="+mn-lt"/>
                <a:cs typeface="Calibri"/>
              </a:rPr>
              <a:t>counselor to </a:t>
            </a:r>
            <a:r>
              <a:rPr lang="en-US" sz="1200" spc="-10" dirty="0">
                <a:latin typeface="+mn-lt"/>
                <a:cs typeface="Calibri"/>
              </a:rPr>
              <a:t>enroll </a:t>
            </a:r>
            <a:r>
              <a:rPr lang="en-US" sz="1200" spc="-5" dirty="0">
                <a:latin typeface="+mn-lt"/>
                <a:cs typeface="Calibri"/>
              </a:rPr>
              <a:t>her </a:t>
            </a:r>
            <a:r>
              <a:rPr lang="en-US" sz="1200" dirty="0">
                <a:latin typeface="+mn-lt"/>
                <a:cs typeface="Calibri"/>
              </a:rPr>
              <a:t>in </a:t>
            </a:r>
            <a:r>
              <a:rPr lang="en-US" sz="1200" spc="-5" dirty="0">
                <a:latin typeface="+mn-lt"/>
                <a:cs typeface="Calibri"/>
              </a:rPr>
              <a:t>the </a:t>
            </a:r>
            <a:r>
              <a:rPr lang="en-US" sz="1200" spc="-10" dirty="0">
                <a:latin typeface="+mn-lt"/>
                <a:cs typeface="Calibri"/>
              </a:rPr>
              <a:t>course </a:t>
            </a:r>
            <a:r>
              <a:rPr lang="en-US" sz="1200" spc="-5" dirty="0">
                <a:latin typeface="+mn-lt"/>
                <a:cs typeface="Calibri"/>
              </a:rPr>
              <a:t>DOLLARS and SENSE (Human Services cluster)</a:t>
            </a:r>
            <a:r>
              <a:rPr lang="en-US" sz="1200" spc="140" dirty="0">
                <a:latin typeface="+mn-lt"/>
                <a:cs typeface="Calibri"/>
              </a:rPr>
              <a:t> </a:t>
            </a:r>
            <a:r>
              <a:rPr lang="en-US" sz="1200" spc="-5" dirty="0">
                <a:latin typeface="+mn-lt"/>
                <a:cs typeface="Calibri"/>
              </a:rPr>
              <a:t>so</a:t>
            </a:r>
            <a:endParaRPr lang="en-US" sz="1200" dirty="0">
              <a:latin typeface="+mn-lt"/>
              <a:cs typeface="Calibri"/>
            </a:endParaRPr>
          </a:p>
          <a:p>
            <a:pPr marL="12700">
              <a:lnSpc>
                <a:spcPct val="100000"/>
              </a:lnSpc>
              <a:spcBef>
                <a:spcPts val="35"/>
              </a:spcBef>
            </a:pPr>
            <a:r>
              <a:rPr lang="en-US" sz="1200" spc="-5" dirty="0">
                <a:latin typeface="+mn-lt"/>
                <a:cs typeface="Calibri"/>
              </a:rPr>
              <a:t>that she </a:t>
            </a:r>
            <a:r>
              <a:rPr lang="en-US" sz="1200" spc="-10" dirty="0">
                <a:latin typeface="+mn-lt"/>
                <a:cs typeface="Calibri"/>
              </a:rPr>
              <a:t>can </a:t>
            </a:r>
            <a:r>
              <a:rPr lang="en-US" sz="1200" spc="-5" dirty="0">
                <a:latin typeface="+mn-lt"/>
                <a:cs typeface="Calibri"/>
              </a:rPr>
              <a:t>learn about handling</a:t>
            </a:r>
            <a:r>
              <a:rPr lang="en-US" sz="1200" spc="-10" dirty="0">
                <a:latin typeface="+mn-lt"/>
                <a:cs typeface="Calibri"/>
              </a:rPr>
              <a:t> </a:t>
            </a:r>
            <a:r>
              <a:rPr lang="en-US" sz="1200" spc="-5" dirty="0">
                <a:latin typeface="+mn-lt"/>
                <a:cs typeface="Calibri"/>
              </a:rPr>
              <a:t>finances.</a:t>
            </a:r>
            <a:endParaRPr lang="en-US" sz="1200" dirty="0">
              <a:latin typeface="+mn-lt"/>
              <a:cs typeface="Calibri"/>
            </a:endParaRPr>
          </a:p>
          <a:p>
            <a:pPr>
              <a:lnSpc>
                <a:spcPct val="100000"/>
              </a:lnSpc>
              <a:spcBef>
                <a:spcPts val="25"/>
              </a:spcBef>
            </a:pPr>
            <a:endParaRPr lang="en-US" sz="1250" dirty="0">
              <a:latin typeface="Times New Roman"/>
              <a:cs typeface="Times New Roman"/>
            </a:endParaRPr>
          </a:p>
          <a:p>
            <a:pPr marL="12700" marR="5080">
              <a:lnSpc>
                <a:spcPct val="101699"/>
              </a:lnSpc>
              <a:spcBef>
                <a:spcPts val="5"/>
              </a:spcBef>
            </a:pPr>
            <a:r>
              <a:rPr lang="en-US" sz="1200" spc="-5" dirty="0">
                <a:latin typeface="+mn-lt"/>
                <a:cs typeface="Calibri"/>
              </a:rPr>
              <a:t>In the future, Juan would </a:t>
            </a:r>
            <a:r>
              <a:rPr lang="en-US" sz="1200" spc="-15" dirty="0">
                <a:latin typeface="+mn-lt"/>
                <a:cs typeface="Calibri"/>
              </a:rPr>
              <a:t>like </a:t>
            </a:r>
            <a:r>
              <a:rPr lang="en-US" sz="1200" spc="-10" dirty="0">
                <a:latin typeface="+mn-lt"/>
                <a:cs typeface="Calibri"/>
              </a:rPr>
              <a:t>to </a:t>
            </a:r>
            <a:r>
              <a:rPr lang="en-US" sz="1200" spc="-5" dirty="0">
                <a:latin typeface="+mn-lt"/>
                <a:cs typeface="Calibri"/>
              </a:rPr>
              <a:t>become </a:t>
            </a:r>
            <a:r>
              <a:rPr lang="en-US" sz="1200" spc="-10" dirty="0">
                <a:latin typeface="+mn-lt"/>
                <a:cs typeface="Calibri"/>
              </a:rPr>
              <a:t>an </a:t>
            </a:r>
            <a:r>
              <a:rPr lang="en-US" sz="1200" spc="-5" dirty="0">
                <a:latin typeface="+mn-lt"/>
                <a:cs typeface="Calibri"/>
              </a:rPr>
              <a:t>elementary school principal. In addition to </a:t>
            </a:r>
            <a:r>
              <a:rPr lang="en-US" sz="1200" dirty="0">
                <a:latin typeface="+mn-lt"/>
                <a:cs typeface="Calibri"/>
              </a:rPr>
              <a:t>his  </a:t>
            </a:r>
            <a:r>
              <a:rPr lang="en-US" sz="1200" spc="-10" dirty="0">
                <a:latin typeface="+mn-lt"/>
                <a:cs typeface="Calibri"/>
              </a:rPr>
              <a:t>education </a:t>
            </a:r>
            <a:r>
              <a:rPr lang="en-US" sz="1200" spc="-5" dirty="0">
                <a:latin typeface="+mn-lt"/>
                <a:cs typeface="Calibri"/>
              </a:rPr>
              <a:t>and </a:t>
            </a:r>
            <a:r>
              <a:rPr lang="en-US" sz="1200" spc="-10" dirty="0">
                <a:latin typeface="+mn-lt"/>
                <a:cs typeface="Calibri"/>
              </a:rPr>
              <a:t>training courses, </a:t>
            </a:r>
            <a:r>
              <a:rPr lang="en-US" sz="1200" spc="-5" dirty="0">
                <a:latin typeface="+mn-lt"/>
                <a:cs typeface="Calibri"/>
              </a:rPr>
              <a:t>Juan </a:t>
            </a:r>
            <a:r>
              <a:rPr lang="en-US" sz="1200" spc="-10" dirty="0">
                <a:latin typeface="+mn-lt"/>
                <a:cs typeface="Calibri"/>
              </a:rPr>
              <a:t>asked </a:t>
            </a:r>
            <a:r>
              <a:rPr lang="en-US" sz="1200" dirty="0">
                <a:latin typeface="+mn-lt"/>
                <a:cs typeface="Calibri"/>
              </a:rPr>
              <a:t>his </a:t>
            </a:r>
            <a:r>
              <a:rPr lang="en-US" sz="1200" spc="-5" dirty="0">
                <a:latin typeface="+mn-lt"/>
                <a:cs typeface="Calibri"/>
              </a:rPr>
              <a:t>counselor </a:t>
            </a:r>
            <a:r>
              <a:rPr lang="en-US" sz="1200" spc="-10" dirty="0">
                <a:latin typeface="+mn-lt"/>
                <a:cs typeface="Calibri"/>
              </a:rPr>
              <a:t>to enroll </a:t>
            </a:r>
            <a:r>
              <a:rPr lang="en-US" sz="1200" dirty="0">
                <a:latin typeface="+mn-lt"/>
                <a:cs typeface="Calibri"/>
              </a:rPr>
              <a:t>him </a:t>
            </a:r>
            <a:r>
              <a:rPr lang="en-US" sz="1200" spc="-10" dirty="0">
                <a:latin typeface="+mn-lt"/>
                <a:cs typeface="Calibri"/>
              </a:rPr>
              <a:t>in CHILD </a:t>
            </a:r>
            <a:r>
              <a:rPr lang="en-US" sz="1200" spc="-15" dirty="0">
                <a:latin typeface="+mn-lt"/>
                <a:cs typeface="Calibri"/>
              </a:rPr>
              <a:t>DEVELOPMENT,  </a:t>
            </a:r>
            <a:r>
              <a:rPr lang="en-US" sz="1200" spc="-5" dirty="0">
                <a:latin typeface="+mn-lt"/>
                <a:cs typeface="Calibri"/>
              </a:rPr>
              <a:t>(Human Services </a:t>
            </a:r>
            <a:r>
              <a:rPr lang="en-US" sz="1200" spc="-10" dirty="0">
                <a:latin typeface="+mn-lt"/>
                <a:cs typeface="Calibri"/>
              </a:rPr>
              <a:t>cluster) </a:t>
            </a:r>
            <a:r>
              <a:rPr lang="en-US" sz="1200" spc="-5" dirty="0">
                <a:latin typeface="+mn-lt"/>
                <a:cs typeface="Calibri"/>
              </a:rPr>
              <a:t>so he </a:t>
            </a:r>
            <a:r>
              <a:rPr lang="en-US" sz="1200" spc="-10" dirty="0">
                <a:latin typeface="+mn-lt"/>
                <a:cs typeface="Calibri"/>
              </a:rPr>
              <a:t>can </a:t>
            </a:r>
            <a:r>
              <a:rPr lang="en-US" sz="1200" dirty="0">
                <a:latin typeface="+mn-lt"/>
                <a:cs typeface="Calibri"/>
              </a:rPr>
              <a:t>learn as </a:t>
            </a:r>
            <a:r>
              <a:rPr lang="en-US" sz="1200" spc="-5" dirty="0">
                <a:latin typeface="+mn-lt"/>
                <a:cs typeface="Calibri"/>
              </a:rPr>
              <a:t>much </a:t>
            </a:r>
            <a:r>
              <a:rPr lang="en-US" sz="1200" dirty="0">
                <a:latin typeface="+mn-lt"/>
                <a:cs typeface="Calibri"/>
              </a:rPr>
              <a:t>as he </a:t>
            </a:r>
            <a:r>
              <a:rPr lang="en-US" sz="1200" spc="-15" dirty="0">
                <a:latin typeface="+mn-lt"/>
                <a:cs typeface="Calibri"/>
              </a:rPr>
              <a:t>can </a:t>
            </a:r>
            <a:r>
              <a:rPr lang="en-US" sz="1200" spc="-5" dirty="0">
                <a:latin typeface="+mn-lt"/>
                <a:cs typeface="Calibri"/>
              </a:rPr>
              <a:t>about</a:t>
            </a:r>
            <a:r>
              <a:rPr lang="en-US" sz="1200" spc="100" dirty="0">
                <a:latin typeface="+mn-lt"/>
                <a:cs typeface="Calibri"/>
              </a:rPr>
              <a:t> </a:t>
            </a:r>
            <a:r>
              <a:rPr lang="en-US" sz="1200" spc="-5" dirty="0">
                <a:latin typeface="+mn-lt"/>
                <a:cs typeface="Calibri"/>
              </a:rPr>
              <a:t>children.</a:t>
            </a:r>
            <a:endParaRPr lang="en-US" sz="1200" dirty="0">
              <a:latin typeface="+mn-lt"/>
              <a:cs typeface="Calibri"/>
            </a:endParaRPr>
          </a:p>
          <a:p>
            <a:pPr>
              <a:lnSpc>
                <a:spcPct val="100000"/>
              </a:lnSpc>
              <a:spcBef>
                <a:spcPts val="50"/>
              </a:spcBef>
            </a:pPr>
            <a:endParaRPr lang="en-US" sz="1250" dirty="0">
              <a:latin typeface="Times New Roman"/>
              <a:cs typeface="Times New Roman"/>
            </a:endParaRPr>
          </a:p>
          <a:p>
            <a:pPr marL="12700">
              <a:lnSpc>
                <a:spcPct val="100000"/>
              </a:lnSpc>
            </a:pPr>
            <a:r>
              <a:rPr lang="en-US" sz="1200" spc="-10" dirty="0">
                <a:latin typeface="+mn-lt"/>
                <a:cs typeface="Calibri"/>
              </a:rPr>
              <a:t>Encourage students </a:t>
            </a:r>
            <a:r>
              <a:rPr lang="en-US" sz="1200" spc="-5" dirty="0">
                <a:latin typeface="+mn-lt"/>
                <a:cs typeface="Calibri"/>
              </a:rPr>
              <a:t>to speak to their</a:t>
            </a:r>
            <a:r>
              <a:rPr lang="en-US" sz="1200" spc="75" dirty="0">
                <a:latin typeface="+mn-lt"/>
                <a:cs typeface="Calibri"/>
              </a:rPr>
              <a:t> </a:t>
            </a:r>
            <a:r>
              <a:rPr lang="en-US" sz="1200" spc="-10" dirty="0">
                <a:latin typeface="+mn-lt"/>
                <a:cs typeface="Calibri"/>
              </a:rPr>
              <a:t>counselors.</a:t>
            </a:r>
            <a:endParaRPr lang="en-US" sz="1200" dirty="0">
              <a:latin typeface="+mn-lt"/>
              <a:cs typeface="Calibri"/>
            </a:endParaRPr>
          </a:p>
          <a:p>
            <a:pPr>
              <a:lnSpc>
                <a:spcPct val="100000"/>
              </a:lnSpc>
              <a:spcBef>
                <a:spcPts val="25"/>
              </a:spcBef>
            </a:pPr>
            <a:endParaRPr lang="en-US" sz="1250" dirty="0">
              <a:latin typeface="Times New Roman"/>
              <a:cs typeface="Times New Roman"/>
            </a:endParaRPr>
          </a:p>
          <a:p>
            <a:pPr marL="12700" marR="1884045">
              <a:lnSpc>
                <a:spcPct val="101699"/>
              </a:lnSpc>
            </a:pPr>
            <a:r>
              <a:rPr lang="en-US" sz="1200" spc="-10" dirty="0">
                <a:latin typeface="+mn-lt"/>
                <a:cs typeface="Calibri"/>
              </a:rPr>
              <a:t>Recommended </a:t>
            </a:r>
            <a:r>
              <a:rPr lang="en-US" sz="1200" spc="-5" dirty="0">
                <a:latin typeface="+mn-lt"/>
                <a:cs typeface="Calibri"/>
              </a:rPr>
              <a:t>sequences </a:t>
            </a:r>
            <a:r>
              <a:rPr lang="en-US" sz="1200" spc="-10" dirty="0">
                <a:latin typeface="+mn-lt"/>
                <a:cs typeface="Calibri"/>
              </a:rPr>
              <a:t>for </a:t>
            </a:r>
            <a:r>
              <a:rPr lang="en-US" sz="1200" dirty="0">
                <a:latin typeface="+mn-lt"/>
                <a:cs typeface="Calibri"/>
              </a:rPr>
              <a:t>all </a:t>
            </a:r>
            <a:r>
              <a:rPr lang="en-US" sz="1200" spc="-10" dirty="0">
                <a:latin typeface="+mn-lt"/>
                <a:cs typeface="Calibri"/>
              </a:rPr>
              <a:t>cluster courses can </a:t>
            </a:r>
            <a:r>
              <a:rPr lang="en-US" sz="1200" dirty="0">
                <a:latin typeface="+mn-lt"/>
                <a:cs typeface="Calibri"/>
              </a:rPr>
              <a:t>be </a:t>
            </a:r>
            <a:r>
              <a:rPr lang="en-US" sz="1200" spc="-10" dirty="0">
                <a:latin typeface="+mn-lt"/>
                <a:cs typeface="Calibri"/>
              </a:rPr>
              <a:t>found at:  </a:t>
            </a:r>
            <a:r>
              <a:rPr lang="en-US" sz="1200" u="sng" spc="-10" dirty="0">
                <a:uFill>
                  <a:solidFill>
                    <a:srgbClr val="000000"/>
                  </a:solidFill>
                </a:uFill>
                <a:latin typeface="+mn-lt"/>
                <a:cs typeface="Calibri"/>
                <a:hlinkClick r:id="rId3"/>
              </a:rPr>
              <a:t>http://www.tea.state.tx.us/index2.aspx?id=5415</a:t>
            </a:r>
            <a:endParaRPr lang="en-US" sz="1200" dirty="0">
              <a:latin typeface="+mn-lt"/>
              <a:cs typeface="Calibri"/>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22840716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2700">
              <a:lnSpc>
                <a:spcPct val="100000"/>
              </a:lnSpc>
              <a:spcBef>
                <a:spcPts val="100"/>
              </a:spcBef>
            </a:pPr>
            <a:r>
              <a:rPr lang="en-US" sz="1200" spc="-10" dirty="0">
                <a:latin typeface="+mn-lt"/>
                <a:cs typeface="Calibri"/>
              </a:rPr>
              <a:t>Each cluster </a:t>
            </a:r>
            <a:r>
              <a:rPr lang="en-US" sz="1200" dirty="0">
                <a:latin typeface="+mn-lt"/>
                <a:cs typeface="Calibri"/>
              </a:rPr>
              <a:t>has </a:t>
            </a:r>
            <a:r>
              <a:rPr lang="en-US" sz="1200" spc="-5" dirty="0">
                <a:latin typeface="+mn-lt"/>
                <a:cs typeface="Calibri"/>
              </a:rPr>
              <a:t>various </a:t>
            </a:r>
            <a:r>
              <a:rPr lang="en-US" sz="1200" spc="-10" dirty="0">
                <a:latin typeface="+mn-lt"/>
                <a:cs typeface="Calibri"/>
              </a:rPr>
              <a:t>Programs </a:t>
            </a:r>
            <a:r>
              <a:rPr lang="en-US" sz="1200" spc="-5" dirty="0">
                <a:latin typeface="+mn-lt"/>
                <a:cs typeface="Calibri"/>
              </a:rPr>
              <a:t>of</a:t>
            </a:r>
            <a:r>
              <a:rPr lang="en-US" sz="1200" spc="30" dirty="0">
                <a:latin typeface="+mn-lt"/>
                <a:cs typeface="Calibri"/>
              </a:rPr>
              <a:t> </a:t>
            </a:r>
            <a:r>
              <a:rPr lang="en-US" sz="1200" spc="-20" dirty="0">
                <a:latin typeface="+mn-lt"/>
                <a:cs typeface="Calibri"/>
              </a:rPr>
              <a:t>Study.</a:t>
            </a:r>
            <a:endParaRPr lang="en-US" sz="1200" dirty="0">
              <a:latin typeface="+mn-lt"/>
              <a:cs typeface="Calibri"/>
            </a:endParaRPr>
          </a:p>
          <a:p>
            <a:pPr marL="12700">
              <a:lnSpc>
                <a:spcPct val="100000"/>
              </a:lnSpc>
              <a:spcBef>
                <a:spcPts val="20"/>
              </a:spcBef>
            </a:pPr>
            <a:r>
              <a:rPr lang="en-US" sz="1200" spc="-5" dirty="0">
                <a:latin typeface="+mn-lt"/>
                <a:cs typeface="Calibri"/>
              </a:rPr>
              <a:t>What </a:t>
            </a:r>
            <a:r>
              <a:rPr lang="en-US" sz="1200" spc="-10" dirty="0">
                <a:latin typeface="+mn-lt"/>
                <a:cs typeface="Calibri"/>
              </a:rPr>
              <a:t>Program </a:t>
            </a:r>
            <a:r>
              <a:rPr lang="en-US" sz="1200" dirty="0">
                <a:latin typeface="+mn-lt"/>
                <a:cs typeface="Calibri"/>
              </a:rPr>
              <a:t>of </a:t>
            </a:r>
            <a:r>
              <a:rPr lang="en-US" sz="1200" spc="-5" dirty="0">
                <a:latin typeface="+mn-lt"/>
                <a:cs typeface="Calibri"/>
              </a:rPr>
              <a:t>Study/Career </a:t>
            </a:r>
            <a:r>
              <a:rPr lang="en-US" sz="1200" spc="-15" dirty="0">
                <a:latin typeface="+mn-lt"/>
                <a:cs typeface="Calibri"/>
              </a:rPr>
              <a:t>Pathway </a:t>
            </a:r>
            <a:r>
              <a:rPr lang="en-US" sz="1200" spc="-10" dirty="0">
                <a:latin typeface="+mn-lt"/>
                <a:cs typeface="Calibri"/>
              </a:rPr>
              <a:t>interests</a:t>
            </a:r>
            <a:r>
              <a:rPr lang="en-US" sz="1200" dirty="0">
                <a:latin typeface="+mn-lt"/>
                <a:cs typeface="Calibri"/>
              </a:rPr>
              <a:t> </a:t>
            </a:r>
            <a:r>
              <a:rPr lang="en-US" sz="1200" spc="-5" dirty="0">
                <a:latin typeface="+mn-lt"/>
                <a:cs typeface="Calibri"/>
              </a:rPr>
              <a:t>you?</a:t>
            </a:r>
          </a:p>
          <a:p>
            <a:pPr marL="12700">
              <a:lnSpc>
                <a:spcPct val="100000"/>
              </a:lnSpc>
              <a:spcBef>
                <a:spcPts val="25"/>
              </a:spcBef>
            </a:pPr>
            <a:endParaRPr lang="en-US" sz="1200" spc="-5" dirty="0">
              <a:latin typeface="+mn-lt"/>
              <a:cs typeface="Calibri"/>
            </a:endParaRPr>
          </a:p>
          <a:p>
            <a:pPr marL="12700">
              <a:lnSpc>
                <a:spcPct val="100000"/>
              </a:lnSpc>
              <a:spcBef>
                <a:spcPts val="25"/>
              </a:spcBef>
            </a:pPr>
            <a:r>
              <a:rPr lang="en-US" sz="1200" spc="-5" dirty="0">
                <a:latin typeface="+mn-lt"/>
                <a:cs typeface="Calibri"/>
              </a:rPr>
              <a:t>Use the hyperlinks to reach the TCRC website, to access the actual document with details. </a:t>
            </a:r>
            <a:endParaRPr lang="en-US" sz="1200" dirty="0">
              <a:latin typeface="+mn-lt"/>
              <a:cs typeface="Calibri"/>
            </a:endParaRPr>
          </a:p>
          <a:p>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15959115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2700" marR="5080">
              <a:lnSpc>
                <a:spcPct val="101699"/>
              </a:lnSpc>
              <a:spcBef>
                <a:spcPts val="75"/>
              </a:spcBef>
            </a:pPr>
            <a:r>
              <a:rPr lang="en-US" sz="1200" spc="-10" dirty="0">
                <a:latin typeface="+mn-lt"/>
                <a:cs typeface="Calibri"/>
              </a:rPr>
              <a:t>Review </a:t>
            </a:r>
            <a:r>
              <a:rPr lang="en-US" sz="1200" spc="-5" dirty="0">
                <a:latin typeface="+mn-lt"/>
                <a:cs typeface="Calibri"/>
              </a:rPr>
              <a:t>the </a:t>
            </a:r>
            <a:r>
              <a:rPr lang="en-US" sz="1200" spc="-10" dirty="0">
                <a:latin typeface="+mn-lt"/>
                <a:cs typeface="Calibri"/>
              </a:rPr>
              <a:t>contents </a:t>
            </a:r>
            <a:r>
              <a:rPr lang="en-US" sz="1200" dirty="0">
                <a:latin typeface="+mn-lt"/>
                <a:cs typeface="Calibri"/>
              </a:rPr>
              <a:t>of </a:t>
            </a:r>
            <a:r>
              <a:rPr lang="en-US" sz="1200" spc="-5" dirty="0">
                <a:latin typeface="+mn-lt"/>
                <a:cs typeface="Calibri"/>
              </a:rPr>
              <a:t>this chart with </a:t>
            </a:r>
            <a:r>
              <a:rPr lang="en-US" sz="1200" spc="-10" dirty="0">
                <a:latin typeface="+mn-lt"/>
                <a:cs typeface="Calibri"/>
              </a:rPr>
              <a:t>students, </a:t>
            </a:r>
            <a:r>
              <a:rPr lang="en-US" sz="1200" spc="-5" dirty="0">
                <a:latin typeface="+mn-lt"/>
                <a:cs typeface="Calibri"/>
              </a:rPr>
              <a:t>helping </a:t>
            </a:r>
            <a:r>
              <a:rPr lang="en-US" sz="1200" dirty="0">
                <a:latin typeface="+mn-lt"/>
                <a:cs typeface="Calibri"/>
              </a:rPr>
              <a:t>them </a:t>
            </a:r>
            <a:r>
              <a:rPr lang="en-US" sz="1200" spc="-15" dirty="0">
                <a:latin typeface="+mn-lt"/>
                <a:cs typeface="Calibri"/>
              </a:rPr>
              <a:t>make </a:t>
            </a:r>
            <a:r>
              <a:rPr lang="en-US" sz="1200" dirty="0">
                <a:latin typeface="+mn-lt"/>
                <a:cs typeface="Calibri"/>
              </a:rPr>
              <a:t>a </a:t>
            </a:r>
            <a:r>
              <a:rPr lang="en-US" sz="1200" spc="-5" dirty="0">
                <a:latin typeface="+mn-lt"/>
                <a:cs typeface="Calibri"/>
              </a:rPr>
              <a:t>connection between the  </a:t>
            </a:r>
            <a:r>
              <a:rPr lang="en-US" sz="1200" spc="-20" dirty="0">
                <a:latin typeface="+mn-lt"/>
                <a:cs typeface="Calibri"/>
              </a:rPr>
              <a:t>cluster, </a:t>
            </a:r>
            <a:r>
              <a:rPr lang="en-US" sz="1200" spc="-10" dirty="0">
                <a:latin typeface="+mn-lt"/>
                <a:cs typeface="Calibri"/>
              </a:rPr>
              <a:t>selected program </a:t>
            </a:r>
            <a:r>
              <a:rPr lang="en-US" sz="1200" dirty="0">
                <a:latin typeface="+mn-lt"/>
                <a:cs typeface="Calibri"/>
              </a:rPr>
              <a:t>of </a:t>
            </a:r>
            <a:r>
              <a:rPr lang="en-US" sz="1200" spc="-10" dirty="0">
                <a:latin typeface="+mn-lt"/>
                <a:cs typeface="Calibri"/>
              </a:rPr>
              <a:t>study/pathway </a:t>
            </a:r>
            <a:r>
              <a:rPr lang="en-US" sz="1200" spc="-5" dirty="0">
                <a:latin typeface="+mn-lt"/>
                <a:cs typeface="Calibri"/>
              </a:rPr>
              <a:t>and possible </a:t>
            </a:r>
            <a:r>
              <a:rPr lang="en-US" sz="1200" spc="-10" dirty="0">
                <a:latin typeface="+mn-lt"/>
                <a:cs typeface="Calibri"/>
              </a:rPr>
              <a:t>career/occupations available </a:t>
            </a:r>
            <a:r>
              <a:rPr lang="en-US" sz="1200" spc="-5" dirty="0">
                <a:latin typeface="+mn-lt"/>
                <a:cs typeface="Calibri"/>
              </a:rPr>
              <a:t>to</a:t>
            </a:r>
            <a:r>
              <a:rPr lang="en-US" sz="1200" spc="229" dirty="0">
                <a:latin typeface="+mn-lt"/>
                <a:cs typeface="Calibri"/>
              </a:rPr>
              <a:t> </a:t>
            </a:r>
            <a:r>
              <a:rPr lang="en-US" sz="1200" spc="-5" dirty="0">
                <a:latin typeface="+mn-lt"/>
                <a:cs typeface="Calibri"/>
              </a:rPr>
              <a:t>them.</a:t>
            </a:r>
            <a:endParaRPr lang="en-US" sz="1200" dirty="0">
              <a:latin typeface="+mn-lt"/>
              <a:cs typeface="Calibri"/>
            </a:endParaRPr>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a:p>
        </p:txBody>
      </p:sp>
    </p:spTree>
    <p:extLst>
      <p:ext uri="{BB962C8B-B14F-4D97-AF65-F5344CB8AC3E}">
        <p14:creationId xmlns:p14="http://schemas.microsoft.com/office/powerpoint/2010/main" val="99154905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8" Type="http://schemas.openxmlformats.org/officeDocument/2006/relationships/hyperlink" Target="https://www.txcte.org/resource/program-study-competitive-sports-athlete?binder=206161&amp;delta=3" TargetMode="External"/><Relationship Id="rId3" Type="http://schemas.openxmlformats.org/officeDocument/2006/relationships/hyperlink" Target="https://www.txcte.org/course-binder/culinary-arts" TargetMode="External"/><Relationship Id="rId7" Type="http://schemas.openxmlformats.org/officeDocument/2006/relationships/hyperlink" Target="https://www.txcte.org/resource/program-study-food-beverage-manager?binder=206161&amp;delta=2" TargetMode="External"/><Relationship Id="rId2" Type="http://schemas.openxmlformats.org/officeDocument/2006/relationships/notesSlide" Target="../notesSlides/notesSlide8.xml"/><Relationship Id="rId1" Type="http://schemas.openxmlformats.org/officeDocument/2006/relationships/slideLayout" Target="../slideLayouts/slideLayout3.xml"/><Relationship Id="rId6" Type="http://schemas.openxmlformats.org/officeDocument/2006/relationships/hyperlink" Target="https://www.txcte.org/resource/program-study-food-beverage-manager?binder=206501&amp;delta=1" TargetMode="External"/><Relationship Id="rId5" Type="http://schemas.openxmlformats.org/officeDocument/2006/relationships/hyperlink" Target="https://www.txcte.org/resource/program-study-chef-head-cook?binder=206161&amp;delta=1" TargetMode="External"/><Relationship Id="rId4" Type="http://schemas.openxmlformats.org/officeDocument/2006/relationships/hyperlink" Target="http://ritter.tea.state.tx.us/rules/tac/chapter130/ch130i.pdf" TargetMode="External"/><Relationship Id="rId9" Type="http://schemas.openxmlformats.org/officeDocument/2006/relationships/hyperlink" Target="https://www.txcte.org/resource/program-study-travel-and-tourism?binder=206161&amp;delta=4"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D23808-E336-4296-8521-6F80DB5018F3}"/>
              </a:ext>
            </a:extLst>
          </p:cNvPr>
          <p:cNvSpPr>
            <a:spLocks noGrp="1"/>
          </p:cNvSpPr>
          <p:nvPr>
            <p:ph type="title"/>
          </p:nvPr>
        </p:nvSpPr>
        <p:spPr>
          <a:xfrm>
            <a:off x="4515186" y="1722114"/>
            <a:ext cx="7462935" cy="3413772"/>
          </a:xfrm>
        </p:spPr>
        <p:txBody>
          <a:bodyPr>
            <a:noAutofit/>
          </a:bodyPr>
          <a:lstStyle/>
          <a:p>
            <a:r>
              <a:rPr lang="en-US" dirty="0"/>
              <a:t>Introductory Lesson:</a:t>
            </a:r>
            <a:br>
              <a:rPr lang="en-US" dirty="0"/>
            </a:br>
            <a:r>
              <a:rPr lang="en-US" dirty="0"/>
              <a:t>Culinary Arts</a:t>
            </a:r>
          </a:p>
        </p:txBody>
      </p:sp>
    </p:spTree>
    <p:extLst>
      <p:ext uri="{BB962C8B-B14F-4D97-AF65-F5344CB8AC3E}">
        <p14:creationId xmlns:p14="http://schemas.microsoft.com/office/powerpoint/2010/main" val="668198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97C45-3AE5-4A1D-A182-82AC8391EF1C}"/>
              </a:ext>
            </a:extLst>
          </p:cNvPr>
          <p:cNvSpPr>
            <a:spLocks noGrp="1"/>
          </p:cNvSpPr>
          <p:nvPr>
            <p:ph type="title"/>
          </p:nvPr>
        </p:nvSpPr>
        <p:spPr/>
        <p:txBody>
          <a:bodyPr/>
          <a:lstStyle/>
          <a:p>
            <a:r>
              <a:rPr lang="en-US" dirty="0"/>
              <a:t>Questions</a:t>
            </a:r>
          </a:p>
        </p:txBody>
      </p:sp>
      <p:sp>
        <p:nvSpPr>
          <p:cNvPr id="4" name="object 5">
            <a:extLst>
              <a:ext uri="{FF2B5EF4-FFF2-40B4-BE49-F238E27FC236}">
                <a16:creationId xmlns:a16="http://schemas.microsoft.com/office/drawing/2014/main" id="{63DF2B94-6567-4952-AE04-4FA15004FB8C}"/>
              </a:ext>
            </a:extLst>
          </p:cNvPr>
          <p:cNvSpPr/>
          <p:nvPr/>
        </p:nvSpPr>
        <p:spPr>
          <a:xfrm>
            <a:off x="3770408" y="1409550"/>
            <a:ext cx="4651183" cy="4038899"/>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13717672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spc="-15" dirty="0"/>
              <a:t>Resources </a:t>
            </a:r>
            <a:r>
              <a:rPr lang="en-US" dirty="0"/>
              <a:t>and</a:t>
            </a:r>
            <a:r>
              <a:rPr lang="en-US" spc="-35" dirty="0"/>
              <a:t> </a:t>
            </a:r>
            <a:r>
              <a:rPr lang="en-US" spc="-30" dirty="0"/>
              <a:t>References</a:t>
            </a:r>
            <a:endParaRPr lang="en-US" dirty="0"/>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sz="2000" dirty="0"/>
              <a:t>Websites:</a:t>
            </a:r>
          </a:p>
          <a:p>
            <a:pPr lvl="2"/>
            <a:r>
              <a:rPr lang="en-US" sz="2000" dirty="0"/>
              <a:t>Texas CTE </a:t>
            </a:r>
            <a:r>
              <a:rPr lang="en-US" sz="2000" dirty="0" err="1"/>
              <a:t>Resouce</a:t>
            </a:r>
            <a:r>
              <a:rPr lang="en-US" sz="2000" dirty="0"/>
              <a:t> Centre</a:t>
            </a:r>
            <a:br>
              <a:rPr lang="en-US" sz="2000" dirty="0"/>
            </a:br>
            <a:r>
              <a:rPr lang="en-US" sz="2000" dirty="0"/>
              <a:t>https://www.txcte.org/</a:t>
            </a:r>
          </a:p>
        </p:txBody>
      </p:sp>
    </p:spTree>
    <p:extLst>
      <p:ext uri="{BB962C8B-B14F-4D97-AF65-F5344CB8AC3E}">
        <p14:creationId xmlns:p14="http://schemas.microsoft.com/office/powerpoint/2010/main" val="37546314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spc="-15" dirty="0"/>
              <a:t>Career </a:t>
            </a:r>
            <a:r>
              <a:rPr lang="en-US" spc="-5" dirty="0"/>
              <a:t>and </a:t>
            </a:r>
            <a:r>
              <a:rPr lang="en-US" spc="-50" dirty="0"/>
              <a:t>Technical </a:t>
            </a:r>
            <a:r>
              <a:rPr lang="en-US" spc="-20" dirty="0"/>
              <a:t>Education</a:t>
            </a:r>
            <a:r>
              <a:rPr lang="en-US" spc="-55" dirty="0"/>
              <a:t> </a:t>
            </a:r>
            <a:r>
              <a:rPr lang="en-US" dirty="0"/>
              <a:t>(CTE)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Definition #1:</a:t>
            </a:r>
          </a:p>
          <a:p>
            <a:pPr lvl="2"/>
            <a:r>
              <a:rPr lang="en-US" sz="2400" dirty="0"/>
              <a:t>Career and technical education (CTE) instruction aims at developing foundational skills, core  workplace competencies, and specific skill  competencies in various occupational areas.</a:t>
            </a:r>
          </a:p>
          <a:p>
            <a:pPr lvl="1"/>
            <a:r>
              <a:rPr lang="en-US" dirty="0"/>
              <a:t>Definition #2:</a:t>
            </a:r>
          </a:p>
          <a:p>
            <a:pPr lvl="2"/>
            <a:r>
              <a:rPr lang="en-US" sz="2400" dirty="0"/>
              <a:t>CTE instruction prepares young people to manage the dual roles of  family member and wage earner and enable  students to gain entry-level employment in a high-skill, high-wage job and/or to continue their education.</a:t>
            </a:r>
          </a:p>
        </p:txBody>
      </p:sp>
    </p:spTree>
    <p:extLst>
      <p:ext uri="{BB962C8B-B14F-4D97-AF65-F5344CB8AC3E}">
        <p14:creationId xmlns:p14="http://schemas.microsoft.com/office/powerpoint/2010/main" val="4259303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spc="-15" dirty="0"/>
              <a:t>Career </a:t>
            </a:r>
            <a:r>
              <a:rPr lang="en-US" spc="-5" dirty="0"/>
              <a:t>and </a:t>
            </a:r>
            <a:r>
              <a:rPr lang="en-US" spc="-50" dirty="0"/>
              <a:t>Technical </a:t>
            </a:r>
            <a:r>
              <a:rPr lang="en-US" spc="-20" dirty="0"/>
              <a:t>Education</a:t>
            </a:r>
            <a:r>
              <a:rPr lang="en-US" spc="-55" dirty="0"/>
              <a:t> </a:t>
            </a:r>
            <a:r>
              <a:rPr lang="en-US" dirty="0"/>
              <a:t>(CTE)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Internships, practicum courses, career  preparation courses, dual enrollment programs,  and apprenticeships are a few venues that  deliver career and technical education by  providing meaningful opportunities for learners  to apply their academic and technical skills.</a:t>
            </a:r>
          </a:p>
        </p:txBody>
      </p:sp>
    </p:spTree>
    <p:extLst>
      <p:ext uri="{BB962C8B-B14F-4D97-AF65-F5344CB8AC3E}">
        <p14:creationId xmlns:p14="http://schemas.microsoft.com/office/powerpoint/2010/main" val="22341988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spc="-15" dirty="0"/>
              <a:t>Career </a:t>
            </a:r>
            <a:r>
              <a:rPr lang="en-US" spc="-5" dirty="0"/>
              <a:t>and </a:t>
            </a:r>
            <a:r>
              <a:rPr lang="en-US" spc="-50" dirty="0"/>
              <a:t>Technical </a:t>
            </a:r>
            <a:r>
              <a:rPr lang="en-US" spc="-20" dirty="0"/>
              <a:t>Education</a:t>
            </a:r>
            <a:r>
              <a:rPr lang="en-US" spc="-55" dirty="0"/>
              <a:t> </a:t>
            </a:r>
            <a:r>
              <a:rPr lang="en-US" dirty="0"/>
              <a:t>(CTE)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Historical Side Notes:</a:t>
            </a:r>
          </a:p>
          <a:p>
            <a:pPr lvl="2"/>
            <a:r>
              <a:rPr lang="en-US" sz="2400" dirty="0"/>
              <a:t>In the past, Career and Technical Education (CTE) was organized by  program areas, but is now organized by career clusters.</a:t>
            </a:r>
          </a:p>
          <a:p>
            <a:pPr lvl="1"/>
            <a:r>
              <a:rPr lang="en-US" dirty="0"/>
              <a:t>Example:</a:t>
            </a:r>
          </a:p>
          <a:p>
            <a:pPr lvl="2"/>
            <a:r>
              <a:rPr lang="en-US" sz="2400" dirty="0"/>
              <a:t>Family and Consumer Sciences (program area) courses are now  located in five career clusters:</a:t>
            </a:r>
          </a:p>
          <a:p>
            <a:pPr lvl="3"/>
            <a:r>
              <a:rPr lang="en-US" sz="2200" dirty="0"/>
              <a:t>Arts, AV Technology and Communication (Fashion Design courses)</a:t>
            </a:r>
          </a:p>
          <a:p>
            <a:pPr lvl="3"/>
            <a:r>
              <a:rPr lang="en-US" sz="2200" dirty="0"/>
              <a:t>Architecture and Construction (Interior Design courses)</a:t>
            </a:r>
          </a:p>
          <a:p>
            <a:pPr lvl="3"/>
            <a:r>
              <a:rPr lang="en-US" sz="2200" dirty="0"/>
              <a:t>Education and Training</a:t>
            </a:r>
          </a:p>
          <a:p>
            <a:pPr lvl="3"/>
            <a:r>
              <a:rPr lang="en-US" sz="2200" dirty="0"/>
              <a:t>Hospitality and Tourism</a:t>
            </a:r>
          </a:p>
          <a:p>
            <a:pPr lvl="3"/>
            <a:r>
              <a:rPr lang="en-US" sz="2200" dirty="0"/>
              <a:t>Human Services</a:t>
            </a:r>
          </a:p>
        </p:txBody>
      </p:sp>
    </p:spTree>
    <p:extLst>
      <p:ext uri="{BB962C8B-B14F-4D97-AF65-F5344CB8AC3E}">
        <p14:creationId xmlns:p14="http://schemas.microsoft.com/office/powerpoint/2010/main" val="20639602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932B596-A305-4D4E-A9E2-777BA45E0B2C}"/>
              </a:ext>
            </a:extLst>
          </p:cNvPr>
          <p:cNvPicPr>
            <a:picLocks noChangeAspect="1"/>
          </p:cNvPicPr>
          <p:nvPr/>
        </p:nvPicPr>
        <p:blipFill>
          <a:blip r:embed="rId3"/>
          <a:stretch>
            <a:fillRect/>
          </a:stretch>
        </p:blipFill>
        <p:spPr>
          <a:xfrm>
            <a:off x="1368810" y="269630"/>
            <a:ext cx="9454380" cy="6318739"/>
          </a:xfrm>
          <a:prstGeom prst="rect">
            <a:avLst/>
          </a:prstGeom>
        </p:spPr>
      </p:pic>
      <p:sp>
        <p:nvSpPr>
          <p:cNvPr id="7" name="Oval 6">
            <a:extLst>
              <a:ext uri="{FF2B5EF4-FFF2-40B4-BE49-F238E27FC236}">
                <a16:creationId xmlns:a16="http://schemas.microsoft.com/office/drawing/2014/main" id="{7CAB6B9D-5F2D-478C-939E-EACA2F1D213A}"/>
              </a:ext>
            </a:extLst>
          </p:cNvPr>
          <p:cNvSpPr/>
          <p:nvPr/>
        </p:nvSpPr>
        <p:spPr>
          <a:xfrm>
            <a:off x="5822867" y="2718127"/>
            <a:ext cx="1343891" cy="1759527"/>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831101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Hospitality and Tourism</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3" y="1420420"/>
            <a:ext cx="9680593" cy="4734318"/>
          </a:xfrm>
        </p:spPr>
        <p:txBody>
          <a:bodyPr/>
          <a:lstStyle/>
          <a:p>
            <a:pPr lvl="1"/>
            <a:r>
              <a:rPr lang="en-US" dirty="0"/>
              <a:t>TEA recommended coherent sequence of courses</a:t>
            </a:r>
          </a:p>
          <a:p>
            <a:endParaRPr lang="en-US" dirty="0"/>
          </a:p>
        </p:txBody>
      </p:sp>
      <p:pic>
        <p:nvPicPr>
          <p:cNvPr id="5" name="Picture 4">
            <a:extLst>
              <a:ext uri="{FF2B5EF4-FFF2-40B4-BE49-F238E27FC236}">
                <a16:creationId xmlns:a16="http://schemas.microsoft.com/office/drawing/2014/main" id="{EE39F152-A180-41CC-97CA-6952C70409F9}"/>
              </a:ext>
            </a:extLst>
          </p:cNvPr>
          <p:cNvPicPr>
            <a:picLocks noChangeAspect="1"/>
          </p:cNvPicPr>
          <p:nvPr/>
        </p:nvPicPr>
        <p:blipFill>
          <a:blip r:embed="rId3"/>
          <a:stretch>
            <a:fillRect/>
          </a:stretch>
        </p:blipFill>
        <p:spPr>
          <a:xfrm>
            <a:off x="3265714" y="1839146"/>
            <a:ext cx="6225721" cy="4611645"/>
          </a:xfrm>
          <a:prstGeom prst="rect">
            <a:avLst/>
          </a:prstGeom>
        </p:spPr>
      </p:pic>
    </p:spTree>
    <p:extLst>
      <p:ext uri="{BB962C8B-B14F-4D97-AF65-F5344CB8AC3E}">
        <p14:creationId xmlns:p14="http://schemas.microsoft.com/office/powerpoint/2010/main" val="3046953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Career and Technical Education (CTE)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283509"/>
            <a:ext cx="10741802" cy="4734318"/>
          </a:xfrm>
        </p:spPr>
        <p:txBody>
          <a:bodyPr/>
          <a:lstStyle/>
          <a:p>
            <a:pPr lvl="1"/>
            <a:r>
              <a:rPr lang="en-US" sz="2400" dirty="0"/>
              <a:t>Career Cluster: </a:t>
            </a:r>
            <a:r>
              <a:rPr lang="en-US" sz="2400" dirty="0">
                <a:cs typeface="Calibri"/>
              </a:rPr>
              <a:t>Hospitality and Tourism</a:t>
            </a:r>
            <a:endParaRPr lang="en-US" sz="2400" dirty="0"/>
          </a:p>
          <a:p>
            <a:pPr lvl="1"/>
            <a:r>
              <a:rPr lang="en-US" sz="2400" dirty="0">
                <a:hlinkClick r:id="rId3"/>
              </a:rPr>
              <a:t>Course Title: Culinary Arts</a:t>
            </a:r>
            <a:endParaRPr lang="en-US" sz="2400" dirty="0"/>
          </a:p>
          <a:p>
            <a:pPr lvl="1"/>
            <a:r>
              <a:rPr lang="en-US" sz="2400" dirty="0">
                <a:cs typeface="Calibri"/>
                <a:hlinkClick r:id="rId4"/>
              </a:rPr>
              <a:t>Hospitality and Tourism </a:t>
            </a:r>
            <a:r>
              <a:rPr lang="en-US" sz="2400" dirty="0">
                <a:hlinkClick r:id="rId4"/>
              </a:rPr>
              <a:t>Career Cluster</a:t>
            </a:r>
            <a:r>
              <a:rPr lang="en-US" sz="2400" dirty="0">
                <a:latin typeface="Times New Roman" panose="02020603050405020304" pitchFamily="18" charset="0"/>
                <a:cs typeface="Times New Roman" panose="02020603050405020304" pitchFamily="18" charset="0"/>
                <a:hlinkClick r:id="rId4"/>
              </a:rPr>
              <a:t>®</a:t>
            </a:r>
            <a:r>
              <a:rPr lang="en-US" sz="2400" dirty="0">
                <a:hlinkClick r:id="rId4"/>
              </a:rPr>
              <a:t> TEKS</a:t>
            </a:r>
            <a:endParaRPr lang="en-US" sz="2400" dirty="0"/>
          </a:p>
          <a:p>
            <a:pPr lvl="1"/>
            <a:r>
              <a:rPr lang="en-US" sz="2400" dirty="0"/>
              <a:t>Programs of Study: </a:t>
            </a:r>
          </a:p>
          <a:p>
            <a:pPr lvl="2"/>
            <a:r>
              <a:rPr lang="en-US" sz="2000" dirty="0">
                <a:hlinkClick r:id="rId5"/>
              </a:rPr>
              <a:t>Chef Head Cook</a:t>
            </a:r>
            <a:endParaRPr lang="en-US" sz="2000" dirty="0">
              <a:hlinkClick r:id="rId6"/>
            </a:endParaRPr>
          </a:p>
          <a:p>
            <a:pPr lvl="2"/>
            <a:r>
              <a:rPr lang="en-US" sz="2000" dirty="0">
                <a:hlinkClick r:id="rId7"/>
              </a:rPr>
              <a:t>Food Beverage Manager</a:t>
            </a:r>
            <a:endParaRPr lang="en-US" sz="2000" dirty="0"/>
          </a:p>
          <a:p>
            <a:pPr lvl="2"/>
            <a:r>
              <a:rPr lang="en-US" sz="2000" dirty="0">
                <a:hlinkClick r:id="rId8"/>
              </a:rPr>
              <a:t>Competitive Sports Athlete</a:t>
            </a:r>
            <a:endParaRPr lang="en-US" sz="2000" dirty="0"/>
          </a:p>
          <a:p>
            <a:pPr lvl="2"/>
            <a:r>
              <a:rPr lang="en-US" sz="2000" dirty="0">
                <a:hlinkClick r:id="rId9"/>
              </a:rPr>
              <a:t>Travel and Tourism</a:t>
            </a:r>
            <a:endParaRPr lang="en-US" sz="2000" dirty="0"/>
          </a:p>
          <a:p>
            <a:pPr lvl="1"/>
            <a:r>
              <a:rPr lang="en-US" sz="2400" dirty="0"/>
              <a:t>Description: </a:t>
            </a:r>
          </a:p>
          <a:p>
            <a:pPr lvl="2"/>
            <a:r>
              <a:rPr lang="en-US" sz="2000" dirty="0"/>
              <a:t>Culinary Arts begins with the fundamentals and principles of the art of cooking and the science of baking and includes management and production skills and techniques. Students can pursue a national sanitation certification or other appropriate industry certifications. This course is offered as a laboratory-based course.</a:t>
            </a:r>
            <a:endParaRPr lang="en-US" dirty="0"/>
          </a:p>
        </p:txBody>
      </p:sp>
    </p:spTree>
    <p:extLst>
      <p:ext uri="{BB962C8B-B14F-4D97-AF65-F5344CB8AC3E}">
        <p14:creationId xmlns:p14="http://schemas.microsoft.com/office/powerpoint/2010/main" val="32281037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 name="Title 1">
            <a:extLst>
              <a:ext uri="{FF2B5EF4-FFF2-40B4-BE49-F238E27FC236}">
                <a16:creationId xmlns:a16="http://schemas.microsoft.com/office/drawing/2014/main" id="{3120495B-EA5A-4FD2-91E0-CB24143F2AE2}"/>
              </a:ext>
            </a:extLst>
          </p:cNvPr>
          <p:cNvSpPr>
            <a:spLocks noGrp="1"/>
          </p:cNvSpPr>
          <p:nvPr>
            <p:ph type="title"/>
          </p:nvPr>
        </p:nvSpPr>
        <p:spPr>
          <a:xfrm>
            <a:off x="749778" y="476037"/>
            <a:ext cx="10059452" cy="876300"/>
          </a:xfrm>
        </p:spPr>
        <p:txBody>
          <a:bodyPr/>
          <a:lstStyle/>
          <a:p>
            <a:r>
              <a:rPr lang="en-US" sz="2400" dirty="0"/>
              <a:t>Hospitality &amp; Tourism encompasses the management, marketing and operations of restaurants  and other foodservices, lodging, attractions, recreation events and travel related services</a:t>
            </a:r>
          </a:p>
        </p:txBody>
      </p:sp>
      <p:sp>
        <p:nvSpPr>
          <p:cNvPr id="184" name="object 2">
            <a:extLst>
              <a:ext uri="{FF2B5EF4-FFF2-40B4-BE49-F238E27FC236}">
                <a16:creationId xmlns:a16="http://schemas.microsoft.com/office/drawing/2014/main" id="{C80CB94E-1D2E-4D6F-8449-8E3C3901674B}"/>
              </a:ext>
            </a:extLst>
          </p:cNvPr>
          <p:cNvSpPr txBox="1"/>
          <p:nvPr/>
        </p:nvSpPr>
        <p:spPr>
          <a:xfrm>
            <a:off x="1132403" y="2007211"/>
            <a:ext cx="154940" cy="1993264"/>
          </a:xfrm>
          <a:prstGeom prst="rect">
            <a:avLst/>
          </a:prstGeom>
        </p:spPr>
        <p:txBody>
          <a:bodyPr vert="vert" wrap="square" lIns="0" tIns="1905" rIns="0" bIns="0" rtlCol="0">
            <a:spAutoFit/>
          </a:bodyPr>
          <a:lstStyle/>
          <a:p>
            <a:pPr marL="12700">
              <a:lnSpc>
                <a:spcPct val="100000"/>
              </a:lnSpc>
              <a:spcBef>
                <a:spcPts val="15"/>
              </a:spcBef>
            </a:pPr>
            <a:r>
              <a:rPr sz="900" b="1" spc="-5" dirty="0">
                <a:latin typeface="Times New Roman"/>
                <a:cs typeface="Times New Roman"/>
              </a:rPr>
              <a:t>Sample Career Specialties</a:t>
            </a:r>
            <a:r>
              <a:rPr sz="900" b="1" spc="-20" dirty="0">
                <a:latin typeface="Times New Roman"/>
                <a:cs typeface="Times New Roman"/>
              </a:rPr>
              <a:t> </a:t>
            </a:r>
            <a:r>
              <a:rPr sz="900" b="1" spc="-5" dirty="0">
                <a:latin typeface="Times New Roman"/>
                <a:cs typeface="Times New Roman"/>
              </a:rPr>
              <a:t>/Occupations</a:t>
            </a:r>
            <a:endParaRPr sz="900">
              <a:latin typeface="Times New Roman"/>
              <a:cs typeface="Times New Roman"/>
            </a:endParaRPr>
          </a:p>
        </p:txBody>
      </p:sp>
      <p:sp>
        <p:nvSpPr>
          <p:cNvPr id="185" name="object 3">
            <a:extLst>
              <a:ext uri="{FF2B5EF4-FFF2-40B4-BE49-F238E27FC236}">
                <a16:creationId xmlns:a16="http://schemas.microsoft.com/office/drawing/2014/main" id="{E50D17B3-061B-4E33-8BB3-97FCF55EF317}"/>
              </a:ext>
            </a:extLst>
          </p:cNvPr>
          <p:cNvSpPr txBox="1"/>
          <p:nvPr/>
        </p:nvSpPr>
        <p:spPr>
          <a:xfrm>
            <a:off x="1415978" y="1566944"/>
            <a:ext cx="1639570" cy="2007870"/>
          </a:xfrm>
          <a:prstGeom prst="rect">
            <a:avLst/>
          </a:prstGeom>
        </p:spPr>
        <p:txBody>
          <a:bodyPr vert="horz" wrap="square" lIns="0" tIns="10795" rIns="0" bIns="0" rtlCol="0">
            <a:spAutoFit/>
          </a:bodyPr>
          <a:lstStyle/>
          <a:p>
            <a:pPr marL="21590" marR="12700" indent="-635" algn="ctr">
              <a:lnSpc>
                <a:spcPct val="101699"/>
              </a:lnSpc>
              <a:spcBef>
                <a:spcPts val="85"/>
              </a:spcBef>
            </a:pPr>
            <a:r>
              <a:rPr sz="800" dirty="0">
                <a:latin typeface="Times New Roman"/>
                <a:cs typeface="Times New Roman"/>
              </a:rPr>
              <a:t>General </a:t>
            </a:r>
            <a:r>
              <a:rPr sz="800" spc="0" dirty="0">
                <a:latin typeface="Times New Roman"/>
                <a:cs typeface="Times New Roman"/>
              </a:rPr>
              <a:t>Manager </a:t>
            </a:r>
            <a:r>
              <a:rPr sz="800" dirty="0">
                <a:latin typeface="Symbol"/>
                <a:cs typeface="Symbol"/>
              </a:rPr>
              <a:t></a:t>
            </a:r>
            <a:r>
              <a:rPr sz="800" dirty="0">
                <a:latin typeface="Times New Roman"/>
                <a:cs typeface="Times New Roman"/>
              </a:rPr>
              <a:t>Food </a:t>
            </a:r>
            <a:r>
              <a:rPr sz="800" spc="10" dirty="0">
                <a:latin typeface="Times New Roman"/>
                <a:cs typeface="Times New Roman"/>
              </a:rPr>
              <a:t>&amp; </a:t>
            </a:r>
            <a:r>
              <a:rPr sz="800" spc="0" dirty="0">
                <a:latin typeface="Times New Roman"/>
                <a:cs typeface="Times New Roman"/>
              </a:rPr>
              <a:t>Beverage  Manager </a:t>
            </a:r>
            <a:r>
              <a:rPr sz="800" dirty="0">
                <a:latin typeface="Symbol"/>
                <a:cs typeface="Symbol"/>
              </a:rPr>
              <a:t></a:t>
            </a:r>
            <a:r>
              <a:rPr sz="800" dirty="0">
                <a:latin typeface="Times New Roman"/>
                <a:cs typeface="Times New Roman"/>
              </a:rPr>
              <a:t>Kitchen </a:t>
            </a:r>
            <a:r>
              <a:rPr sz="800" spc="0" dirty="0">
                <a:latin typeface="Times New Roman"/>
                <a:cs typeface="Times New Roman"/>
              </a:rPr>
              <a:t>Manager </a:t>
            </a:r>
            <a:r>
              <a:rPr sz="800" dirty="0">
                <a:latin typeface="Symbol"/>
                <a:cs typeface="Symbol"/>
              </a:rPr>
              <a:t></a:t>
            </a:r>
            <a:r>
              <a:rPr sz="800" dirty="0">
                <a:latin typeface="Times New Roman"/>
                <a:cs typeface="Times New Roman"/>
              </a:rPr>
              <a:t>Catering  </a:t>
            </a:r>
            <a:r>
              <a:rPr sz="800" spc="10" dirty="0">
                <a:latin typeface="Times New Roman"/>
                <a:cs typeface="Times New Roman"/>
              </a:rPr>
              <a:t>&amp; </a:t>
            </a:r>
            <a:r>
              <a:rPr sz="800" spc="0" dirty="0">
                <a:latin typeface="Times New Roman"/>
                <a:cs typeface="Times New Roman"/>
              </a:rPr>
              <a:t>Banquets </a:t>
            </a:r>
            <a:r>
              <a:rPr sz="800" dirty="0">
                <a:latin typeface="Times New Roman"/>
                <a:cs typeface="Times New Roman"/>
              </a:rPr>
              <a:t>Manager </a:t>
            </a:r>
            <a:r>
              <a:rPr sz="800" dirty="0">
                <a:latin typeface="Symbol"/>
                <a:cs typeface="Symbol"/>
              </a:rPr>
              <a:t></a:t>
            </a:r>
            <a:r>
              <a:rPr sz="800" dirty="0">
                <a:latin typeface="Times New Roman"/>
                <a:cs typeface="Times New Roman"/>
              </a:rPr>
              <a:t>Service  </a:t>
            </a:r>
            <a:r>
              <a:rPr sz="800" spc="0" dirty="0">
                <a:latin typeface="Times New Roman"/>
                <a:cs typeface="Times New Roman"/>
              </a:rPr>
              <a:t>Manager</a:t>
            </a:r>
            <a:r>
              <a:rPr sz="800" spc="0" dirty="0">
                <a:latin typeface="Symbol"/>
                <a:cs typeface="Symbol"/>
              </a:rPr>
              <a:t></a:t>
            </a:r>
            <a:r>
              <a:rPr sz="800" spc="0" dirty="0">
                <a:latin typeface="Times New Roman"/>
                <a:cs typeface="Times New Roman"/>
              </a:rPr>
              <a:t> Dining Room</a:t>
            </a:r>
            <a:r>
              <a:rPr sz="800" spc="-20" dirty="0">
                <a:latin typeface="Times New Roman"/>
                <a:cs typeface="Times New Roman"/>
              </a:rPr>
              <a:t> </a:t>
            </a:r>
            <a:r>
              <a:rPr sz="800" dirty="0">
                <a:latin typeface="Times New Roman"/>
                <a:cs typeface="Times New Roman"/>
              </a:rPr>
              <a:t>Supervisor</a:t>
            </a:r>
            <a:endParaRPr sz="800">
              <a:latin typeface="Times New Roman"/>
              <a:cs typeface="Times New Roman"/>
            </a:endParaRPr>
          </a:p>
          <a:p>
            <a:pPr marL="118745" indent="-48895">
              <a:lnSpc>
                <a:spcPct val="100000"/>
              </a:lnSpc>
              <a:spcBef>
                <a:spcPts val="20"/>
              </a:spcBef>
              <a:buSzPct val="87500"/>
              <a:buFont typeface="Symbol"/>
              <a:buChar char=""/>
              <a:tabLst>
                <a:tab pos="119380" algn="l"/>
              </a:tabLst>
            </a:pPr>
            <a:r>
              <a:rPr sz="800" spc="0" dirty="0">
                <a:latin typeface="Times New Roman"/>
                <a:cs typeface="Times New Roman"/>
              </a:rPr>
              <a:t>Restaurant </a:t>
            </a:r>
            <a:r>
              <a:rPr sz="800" dirty="0">
                <a:latin typeface="Times New Roman"/>
                <a:cs typeface="Times New Roman"/>
              </a:rPr>
              <a:t>Owner </a:t>
            </a:r>
            <a:r>
              <a:rPr sz="800" spc="0" dirty="0">
                <a:latin typeface="Symbol"/>
                <a:cs typeface="Symbol"/>
              </a:rPr>
              <a:t></a:t>
            </a:r>
            <a:r>
              <a:rPr sz="800" spc="0" dirty="0">
                <a:latin typeface="Times New Roman"/>
                <a:cs typeface="Times New Roman"/>
              </a:rPr>
              <a:t>Baker</a:t>
            </a:r>
            <a:r>
              <a:rPr sz="800" spc="-10" dirty="0">
                <a:latin typeface="Times New Roman"/>
                <a:cs typeface="Times New Roman"/>
              </a:rPr>
              <a:t> </a:t>
            </a:r>
            <a:r>
              <a:rPr sz="800" dirty="0">
                <a:latin typeface="Symbol"/>
                <a:cs typeface="Symbol"/>
              </a:rPr>
              <a:t></a:t>
            </a:r>
            <a:r>
              <a:rPr sz="800" dirty="0">
                <a:latin typeface="Times New Roman"/>
                <a:cs typeface="Times New Roman"/>
              </a:rPr>
              <a:t>Brewer</a:t>
            </a:r>
            <a:endParaRPr sz="800">
              <a:latin typeface="Times New Roman"/>
              <a:cs typeface="Times New Roman"/>
            </a:endParaRPr>
          </a:p>
          <a:p>
            <a:pPr marL="464184" lvl="1" indent="-48260">
              <a:lnSpc>
                <a:spcPct val="100000"/>
              </a:lnSpc>
              <a:spcBef>
                <a:spcPts val="20"/>
              </a:spcBef>
              <a:buSzPct val="87500"/>
              <a:buFont typeface="Symbol"/>
              <a:buChar char=""/>
              <a:tabLst>
                <a:tab pos="464820" algn="l"/>
              </a:tabLst>
            </a:pPr>
            <a:r>
              <a:rPr sz="800" dirty="0">
                <a:latin typeface="Times New Roman"/>
                <a:cs typeface="Times New Roman"/>
              </a:rPr>
              <a:t>Caterer </a:t>
            </a:r>
            <a:r>
              <a:rPr sz="800" spc="0" dirty="0">
                <a:latin typeface="Symbol"/>
                <a:cs typeface="Symbol"/>
              </a:rPr>
              <a:t></a:t>
            </a:r>
            <a:r>
              <a:rPr sz="800" spc="0" dirty="0">
                <a:latin typeface="Times New Roman"/>
                <a:cs typeface="Times New Roman"/>
              </a:rPr>
              <a:t>Dietician</a:t>
            </a:r>
            <a:endParaRPr sz="800">
              <a:latin typeface="Times New Roman"/>
              <a:cs typeface="Times New Roman"/>
            </a:endParaRPr>
          </a:p>
          <a:p>
            <a:pPr marL="374015" indent="-48895">
              <a:lnSpc>
                <a:spcPct val="100000"/>
              </a:lnSpc>
              <a:spcBef>
                <a:spcPts val="5"/>
              </a:spcBef>
              <a:buSzPct val="87500"/>
              <a:buFont typeface="Symbol"/>
              <a:buChar char=""/>
              <a:tabLst>
                <a:tab pos="374650" algn="l"/>
              </a:tabLst>
            </a:pPr>
            <a:r>
              <a:rPr sz="800" dirty="0">
                <a:latin typeface="Times New Roman"/>
                <a:cs typeface="Times New Roman"/>
              </a:rPr>
              <a:t>Executive </a:t>
            </a:r>
            <a:r>
              <a:rPr sz="800" spc="0" dirty="0">
                <a:latin typeface="Times New Roman"/>
                <a:cs typeface="Times New Roman"/>
              </a:rPr>
              <a:t>Chef</a:t>
            </a:r>
            <a:r>
              <a:rPr sz="800" dirty="0">
                <a:latin typeface="Times New Roman"/>
                <a:cs typeface="Times New Roman"/>
              </a:rPr>
              <a:t> </a:t>
            </a:r>
            <a:r>
              <a:rPr sz="800" dirty="0">
                <a:latin typeface="Symbol"/>
                <a:cs typeface="Symbol"/>
              </a:rPr>
              <a:t></a:t>
            </a:r>
            <a:r>
              <a:rPr sz="800" dirty="0">
                <a:latin typeface="Times New Roman"/>
                <a:cs typeface="Times New Roman"/>
              </a:rPr>
              <a:t>Cook</a:t>
            </a:r>
            <a:endParaRPr sz="800">
              <a:latin typeface="Times New Roman"/>
              <a:cs typeface="Times New Roman"/>
            </a:endParaRPr>
          </a:p>
          <a:p>
            <a:pPr marL="99695" indent="-48260">
              <a:lnSpc>
                <a:spcPct val="100000"/>
              </a:lnSpc>
              <a:spcBef>
                <a:spcPts val="20"/>
              </a:spcBef>
              <a:buSzPct val="87500"/>
              <a:buFont typeface="Symbol"/>
              <a:buChar char=""/>
              <a:tabLst>
                <a:tab pos="100330" algn="l"/>
              </a:tabLst>
            </a:pPr>
            <a:r>
              <a:rPr sz="800" spc="0" dirty="0">
                <a:latin typeface="Times New Roman"/>
                <a:cs typeface="Times New Roman"/>
              </a:rPr>
              <a:t>Pastry </a:t>
            </a:r>
            <a:r>
              <a:rPr sz="800" spc="10" dirty="0">
                <a:latin typeface="Times New Roman"/>
                <a:cs typeface="Times New Roman"/>
              </a:rPr>
              <a:t>&amp; </a:t>
            </a:r>
            <a:r>
              <a:rPr sz="800" spc="0" dirty="0">
                <a:latin typeface="Times New Roman"/>
                <a:cs typeface="Times New Roman"/>
              </a:rPr>
              <a:t>Specialty Chef</a:t>
            </a:r>
            <a:r>
              <a:rPr sz="800" spc="-75" dirty="0">
                <a:latin typeface="Times New Roman"/>
                <a:cs typeface="Times New Roman"/>
              </a:rPr>
              <a:t> </a:t>
            </a:r>
            <a:r>
              <a:rPr sz="800" dirty="0">
                <a:latin typeface="Symbol"/>
                <a:cs typeface="Symbol"/>
              </a:rPr>
              <a:t></a:t>
            </a:r>
            <a:r>
              <a:rPr sz="800" dirty="0">
                <a:latin typeface="Times New Roman"/>
                <a:cs typeface="Times New Roman"/>
              </a:rPr>
              <a:t>Bartender</a:t>
            </a:r>
            <a:endParaRPr sz="800">
              <a:latin typeface="Times New Roman"/>
              <a:cs typeface="Times New Roman"/>
            </a:endParaRPr>
          </a:p>
          <a:p>
            <a:pPr marL="115570" indent="-48895">
              <a:lnSpc>
                <a:spcPct val="100000"/>
              </a:lnSpc>
              <a:spcBef>
                <a:spcPts val="25"/>
              </a:spcBef>
              <a:buSzPct val="87500"/>
              <a:buFont typeface="Symbol"/>
              <a:buChar char=""/>
              <a:tabLst>
                <a:tab pos="116205" algn="l"/>
              </a:tabLst>
            </a:pPr>
            <a:r>
              <a:rPr sz="800" spc="0" dirty="0">
                <a:latin typeface="Times New Roman"/>
                <a:cs typeface="Times New Roman"/>
              </a:rPr>
              <a:t>Restaurant </a:t>
            </a:r>
            <a:r>
              <a:rPr sz="800" dirty="0">
                <a:latin typeface="Times New Roman"/>
                <a:cs typeface="Times New Roman"/>
              </a:rPr>
              <a:t>Server </a:t>
            </a:r>
            <a:r>
              <a:rPr sz="800" spc="0" dirty="0">
                <a:latin typeface="Symbol"/>
                <a:cs typeface="Symbol"/>
              </a:rPr>
              <a:t></a:t>
            </a:r>
            <a:r>
              <a:rPr sz="800" spc="0" dirty="0">
                <a:latin typeface="Times New Roman"/>
                <a:cs typeface="Times New Roman"/>
              </a:rPr>
              <a:t>Banquet</a:t>
            </a:r>
            <a:r>
              <a:rPr sz="800" spc="-15" dirty="0">
                <a:latin typeface="Times New Roman"/>
                <a:cs typeface="Times New Roman"/>
              </a:rPr>
              <a:t> </a:t>
            </a:r>
            <a:r>
              <a:rPr sz="800" dirty="0">
                <a:latin typeface="Times New Roman"/>
                <a:cs typeface="Times New Roman"/>
              </a:rPr>
              <a:t>Server</a:t>
            </a:r>
            <a:endParaRPr sz="800">
              <a:latin typeface="Times New Roman"/>
              <a:cs typeface="Times New Roman"/>
            </a:endParaRPr>
          </a:p>
          <a:p>
            <a:pPr marL="172720" marR="93980" lvl="1" indent="-71755">
              <a:lnSpc>
                <a:spcPts val="980"/>
              </a:lnSpc>
              <a:spcBef>
                <a:spcPts val="25"/>
              </a:spcBef>
              <a:buSzPct val="87500"/>
              <a:buFont typeface="Symbol"/>
              <a:buChar char=""/>
              <a:tabLst>
                <a:tab pos="150495" algn="l"/>
              </a:tabLst>
            </a:pPr>
            <a:r>
              <a:rPr sz="800" dirty="0">
                <a:latin typeface="Times New Roman"/>
                <a:cs typeface="Times New Roman"/>
              </a:rPr>
              <a:t>Cocktail Server </a:t>
            </a:r>
            <a:r>
              <a:rPr sz="800" spc="0" dirty="0">
                <a:latin typeface="Symbol"/>
                <a:cs typeface="Symbol"/>
              </a:rPr>
              <a:t></a:t>
            </a:r>
            <a:r>
              <a:rPr sz="800" spc="0" dirty="0">
                <a:latin typeface="Times New Roman"/>
                <a:cs typeface="Times New Roman"/>
              </a:rPr>
              <a:t>Banquet Set-Up  </a:t>
            </a:r>
            <a:r>
              <a:rPr sz="800" dirty="0">
                <a:latin typeface="Times New Roman"/>
                <a:cs typeface="Times New Roman"/>
              </a:rPr>
              <a:t>Employee</a:t>
            </a:r>
            <a:r>
              <a:rPr sz="800" dirty="0">
                <a:latin typeface="Symbol"/>
                <a:cs typeface="Symbol"/>
              </a:rPr>
              <a:t></a:t>
            </a:r>
            <a:r>
              <a:rPr sz="800" dirty="0">
                <a:latin typeface="Times New Roman"/>
                <a:cs typeface="Times New Roman"/>
              </a:rPr>
              <a:t> </a:t>
            </a:r>
            <a:r>
              <a:rPr sz="800" spc="5" dirty="0">
                <a:latin typeface="Times New Roman"/>
                <a:cs typeface="Times New Roman"/>
              </a:rPr>
              <a:t>Bus </a:t>
            </a:r>
            <a:r>
              <a:rPr sz="800" dirty="0">
                <a:latin typeface="Times New Roman"/>
                <a:cs typeface="Times New Roman"/>
              </a:rPr>
              <a:t>Person</a:t>
            </a:r>
            <a:r>
              <a:rPr sz="800" spc="10" dirty="0">
                <a:latin typeface="Times New Roman"/>
                <a:cs typeface="Times New Roman"/>
              </a:rPr>
              <a:t> </a:t>
            </a:r>
            <a:r>
              <a:rPr sz="800" dirty="0">
                <a:latin typeface="Symbol"/>
                <a:cs typeface="Symbol"/>
              </a:rPr>
              <a:t></a:t>
            </a:r>
            <a:r>
              <a:rPr sz="800" dirty="0">
                <a:latin typeface="Times New Roman"/>
                <a:cs typeface="Times New Roman"/>
              </a:rPr>
              <a:t>Room</a:t>
            </a:r>
            <a:endParaRPr sz="800">
              <a:latin typeface="Times New Roman"/>
              <a:cs typeface="Times New Roman"/>
            </a:endParaRPr>
          </a:p>
          <a:p>
            <a:pPr marL="62230">
              <a:lnSpc>
                <a:spcPts val="944"/>
              </a:lnSpc>
            </a:pPr>
            <a:r>
              <a:rPr sz="800" dirty="0">
                <a:latin typeface="Times New Roman"/>
                <a:cs typeface="Times New Roman"/>
              </a:rPr>
              <a:t>Service Attendant </a:t>
            </a:r>
            <a:r>
              <a:rPr sz="800" dirty="0">
                <a:latin typeface="Symbol"/>
                <a:cs typeface="Symbol"/>
              </a:rPr>
              <a:t></a:t>
            </a:r>
            <a:r>
              <a:rPr sz="800" dirty="0">
                <a:latin typeface="Times New Roman"/>
                <a:cs typeface="Times New Roman"/>
              </a:rPr>
              <a:t>Kitchen</a:t>
            </a:r>
            <a:r>
              <a:rPr sz="800" spc="35" dirty="0">
                <a:latin typeface="Times New Roman"/>
                <a:cs typeface="Times New Roman"/>
              </a:rPr>
              <a:t> </a:t>
            </a:r>
            <a:r>
              <a:rPr sz="800" dirty="0">
                <a:latin typeface="Times New Roman"/>
                <a:cs typeface="Times New Roman"/>
              </a:rPr>
              <a:t>Steward</a:t>
            </a:r>
            <a:endParaRPr sz="800">
              <a:latin typeface="Times New Roman"/>
              <a:cs typeface="Times New Roman"/>
            </a:endParaRPr>
          </a:p>
          <a:p>
            <a:pPr marL="203835" indent="-191135">
              <a:lnSpc>
                <a:spcPct val="100000"/>
              </a:lnSpc>
              <a:spcBef>
                <a:spcPts val="10"/>
              </a:spcBef>
              <a:buSzPct val="87500"/>
              <a:buFont typeface="Symbol"/>
              <a:buChar char=""/>
              <a:tabLst>
                <a:tab pos="61594" algn="l"/>
              </a:tabLst>
            </a:pPr>
            <a:r>
              <a:rPr sz="800" dirty="0">
                <a:latin typeface="Times New Roman"/>
                <a:cs typeface="Times New Roman"/>
              </a:rPr>
              <a:t>Counter Server </a:t>
            </a:r>
            <a:r>
              <a:rPr sz="800" spc="0" dirty="0">
                <a:latin typeface="Symbol"/>
                <a:cs typeface="Symbol"/>
              </a:rPr>
              <a:t></a:t>
            </a:r>
            <a:r>
              <a:rPr sz="800" spc="0" dirty="0">
                <a:latin typeface="Times New Roman"/>
                <a:cs typeface="Times New Roman"/>
              </a:rPr>
              <a:t>Wine Steward</a:t>
            </a:r>
            <a:r>
              <a:rPr sz="800" spc="-25" dirty="0">
                <a:latin typeface="Times New Roman"/>
                <a:cs typeface="Times New Roman"/>
              </a:rPr>
              <a:t> </a:t>
            </a:r>
            <a:r>
              <a:rPr sz="800" spc="0" dirty="0">
                <a:latin typeface="Symbol"/>
                <a:cs typeface="Symbol"/>
              </a:rPr>
              <a:t></a:t>
            </a:r>
            <a:r>
              <a:rPr sz="800" spc="0" dirty="0">
                <a:latin typeface="Times New Roman"/>
                <a:cs typeface="Times New Roman"/>
              </a:rPr>
              <a:t>Host</a:t>
            </a:r>
            <a:endParaRPr sz="800">
              <a:latin typeface="Times New Roman"/>
              <a:cs typeface="Times New Roman"/>
            </a:endParaRPr>
          </a:p>
          <a:p>
            <a:pPr marL="158750" lvl="1" indent="-48260">
              <a:lnSpc>
                <a:spcPct val="100000"/>
              </a:lnSpc>
              <a:spcBef>
                <a:spcPts val="20"/>
              </a:spcBef>
              <a:buSzPct val="87500"/>
              <a:buFont typeface="Symbol"/>
              <a:buChar char=""/>
              <a:tabLst>
                <a:tab pos="159385" algn="l"/>
              </a:tabLst>
            </a:pPr>
            <a:r>
              <a:rPr sz="800" spc="0" dirty="0">
                <a:latin typeface="Times New Roman"/>
                <a:cs typeface="Times New Roman"/>
              </a:rPr>
              <a:t>Research and </a:t>
            </a:r>
            <a:r>
              <a:rPr sz="800" dirty="0">
                <a:latin typeface="Times New Roman"/>
                <a:cs typeface="Times New Roman"/>
              </a:rPr>
              <a:t>Development</a:t>
            </a:r>
            <a:r>
              <a:rPr sz="800" spc="-5" dirty="0">
                <a:latin typeface="Times New Roman"/>
                <a:cs typeface="Times New Roman"/>
              </a:rPr>
              <a:t> </a:t>
            </a:r>
            <a:r>
              <a:rPr sz="800" dirty="0">
                <a:latin typeface="Times New Roman"/>
                <a:cs typeface="Times New Roman"/>
              </a:rPr>
              <a:t>Chef</a:t>
            </a:r>
            <a:endParaRPr sz="800">
              <a:latin typeface="Times New Roman"/>
              <a:cs typeface="Times New Roman"/>
            </a:endParaRPr>
          </a:p>
          <a:p>
            <a:pPr marL="203835" marR="22225" indent="-172720">
              <a:lnSpc>
                <a:spcPct val="100000"/>
              </a:lnSpc>
              <a:spcBef>
                <a:spcPts val="20"/>
              </a:spcBef>
              <a:buSzPct val="87500"/>
              <a:buFont typeface="Symbol"/>
              <a:buChar char=""/>
              <a:tabLst>
                <a:tab pos="80010" algn="l"/>
              </a:tabLst>
            </a:pPr>
            <a:r>
              <a:rPr sz="800" dirty="0">
                <a:latin typeface="Times New Roman"/>
                <a:cs typeface="Times New Roman"/>
              </a:rPr>
              <a:t>Food/Beverage Wholesaler </a:t>
            </a:r>
            <a:r>
              <a:rPr sz="800" spc="0" dirty="0">
                <a:latin typeface="Symbol"/>
                <a:cs typeface="Symbol"/>
              </a:rPr>
              <a:t></a:t>
            </a:r>
            <a:r>
              <a:rPr sz="800" spc="0" dirty="0">
                <a:latin typeface="Times New Roman"/>
                <a:cs typeface="Times New Roman"/>
              </a:rPr>
              <a:t>Product  Demonstrator </a:t>
            </a:r>
            <a:r>
              <a:rPr sz="800" spc="0" dirty="0">
                <a:latin typeface="Symbol"/>
                <a:cs typeface="Symbol"/>
              </a:rPr>
              <a:t></a:t>
            </a:r>
            <a:r>
              <a:rPr sz="800" spc="0" dirty="0">
                <a:latin typeface="Times New Roman"/>
                <a:cs typeface="Times New Roman"/>
              </a:rPr>
              <a:t>Personal</a:t>
            </a:r>
            <a:r>
              <a:rPr sz="800" spc="-15" dirty="0">
                <a:latin typeface="Times New Roman"/>
                <a:cs typeface="Times New Roman"/>
              </a:rPr>
              <a:t> </a:t>
            </a:r>
            <a:r>
              <a:rPr sz="800" dirty="0">
                <a:latin typeface="Times New Roman"/>
                <a:cs typeface="Times New Roman"/>
              </a:rPr>
              <a:t>Chef</a:t>
            </a:r>
            <a:endParaRPr sz="800">
              <a:latin typeface="Times New Roman"/>
              <a:cs typeface="Times New Roman"/>
            </a:endParaRPr>
          </a:p>
        </p:txBody>
      </p:sp>
      <p:sp>
        <p:nvSpPr>
          <p:cNvPr id="187" name="object 4">
            <a:extLst>
              <a:ext uri="{FF2B5EF4-FFF2-40B4-BE49-F238E27FC236}">
                <a16:creationId xmlns:a16="http://schemas.microsoft.com/office/drawing/2014/main" id="{EF670039-6A7B-40E3-A14A-1DC73B06BA62}"/>
              </a:ext>
            </a:extLst>
          </p:cNvPr>
          <p:cNvSpPr txBox="1"/>
          <p:nvPr/>
        </p:nvSpPr>
        <p:spPr>
          <a:xfrm>
            <a:off x="3204306" y="1566944"/>
            <a:ext cx="1809750" cy="2752090"/>
          </a:xfrm>
          <a:prstGeom prst="rect">
            <a:avLst/>
          </a:prstGeom>
        </p:spPr>
        <p:txBody>
          <a:bodyPr vert="horz" wrap="square" lIns="0" tIns="10160" rIns="0" bIns="0" rtlCol="0">
            <a:spAutoFit/>
          </a:bodyPr>
          <a:lstStyle/>
          <a:p>
            <a:pPr marL="18415" marR="11430" indent="-635" algn="ctr">
              <a:lnSpc>
                <a:spcPct val="101800"/>
              </a:lnSpc>
              <a:spcBef>
                <a:spcPts val="80"/>
              </a:spcBef>
            </a:pPr>
            <a:r>
              <a:rPr sz="800" dirty="0">
                <a:latin typeface="Times New Roman"/>
                <a:cs typeface="Times New Roman"/>
              </a:rPr>
              <a:t>Front </a:t>
            </a:r>
            <a:r>
              <a:rPr sz="800" spc="0" dirty="0">
                <a:latin typeface="Times New Roman"/>
                <a:cs typeface="Times New Roman"/>
              </a:rPr>
              <a:t>Office Manager </a:t>
            </a:r>
            <a:r>
              <a:rPr sz="800" dirty="0">
                <a:latin typeface="Symbol"/>
                <a:cs typeface="Symbol"/>
              </a:rPr>
              <a:t></a:t>
            </a:r>
            <a:r>
              <a:rPr sz="800" dirty="0">
                <a:latin typeface="Times New Roman"/>
                <a:cs typeface="Times New Roman"/>
              </a:rPr>
              <a:t>Executive  Housekeeper </a:t>
            </a:r>
            <a:r>
              <a:rPr sz="800" spc="0" dirty="0">
                <a:latin typeface="Symbol"/>
                <a:cs typeface="Symbol"/>
              </a:rPr>
              <a:t></a:t>
            </a:r>
            <a:r>
              <a:rPr sz="800" spc="0" dirty="0">
                <a:latin typeface="Times New Roman"/>
                <a:cs typeface="Times New Roman"/>
              </a:rPr>
              <a:t>Director </a:t>
            </a:r>
            <a:r>
              <a:rPr sz="800" dirty="0">
                <a:latin typeface="Times New Roman"/>
                <a:cs typeface="Times New Roman"/>
              </a:rPr>
              <a:t>of Sales </a:t>
            </a:r>
            <a:r>
              <a:rPr sz="800" spc="10" dirty="0">
                <a:latin typeface="Times New Roman"/>
                <a:cs typeface="Times New Roman"/>
              </a:rPr>
              <a:t>&amp;  </a:t>
            </a:r>
            <a:r>
              <a:rPr sz="800" dirty="0">
                <a:latin typeface="Times New Roman"/>
                <a:cs typeface="Times New Roman"/>
              </a:rPr>
              <a:t>Marketing </a:t>
            </a:r>
            <a:r>
              <a:rPr sz="800" dirty="0">
                <a:latin typeface="Symbol"/>
                <a:cs typeface="Symbol"/>
              </a:rPr>
              <a:t></a:t>
            </a:r>
            <a:r>
              <a:rPr sz="800" dirty="0">
                <a:latin typeface="Times New Roman"/>
                <a:cs typeface="Times New Roman"/>
              </a:rPr>
              <a:t>Chief Engineer </a:t>
            </a:r>
            <a:r>
              <a:rPr sz="800" spc="0" dirty="0">
                <a:latin typeface="Symbol"/>
                <a:cs typeface="Symbol"/>
              </a:rPr>
              <a:t></a:t>
            </a:r>
            <a:r>
              <a:rPr sz="800" spc="0" dirty="0">
                <a:latin typeface="Times New Roman"/>
                <a:cs typeface="Times New Roman"/>
              </a:rPr>
              <a:t>Director </a:t>
            </a:r>
            <a:r>
              <a:rPr sz="800" dirty="0">
                <a:latin typeface="Times New Roman"/>
                <a:cs typeface="Times New Roman"/>
              </a:rPr>
              <a:t>of  </a:t>
            </a:r>
            <a:r>
              <a:rPr sz="800" spc="0" dirty="0">
                <a:latin typeface="Times New Roman"/>
                <a:cs typeface="Times New Roman"/>
              </a:rPr>
              <a:t>Human Resources </a:t>
            </a:r>
            <a:r>
              <a:rPr sz="800" spc="0" dirty="0">
                <a:latin typeface="Symbol"/>
                <a:cs typeface="Symbol"/>
              </a:rPr>
              <a:t></a:t>
            </a:r>
            <a:r>
              <a:rPr sz="800" spc="0" dirty="0">
                <a:latin typeface="Times New Roman"/>
                <a:cs typeface="Times New Roman"/>
              </a:rPr>
              <a:t>Rooms </a:t>
            </a:r>
            <a:r>
              <a:rPr sz="800" dirty="0">
                <a:latin typeface="Times New Roman"/>
                <a:cs typeface="Times New Roman"/>
              </a:rPr>
              <a:t>Division  </a:t>
            </a:r>
            <a:r>
              <a:rPr sz="800" spc="0" dirty="0">
                <a:latin typeface="Times New Roman"/>
                <a:cs typeface="Times New Roman"/>
              </a:rPr>
              <a:t>Manager </a:t>
            </a:r>
            <a:r>
              <a:rPr sz="800" spc="0" dirty="0">
                <a:latin typeface="Symbol"/>
                <a:cs typeface="Symbol"/>
              </a:rPr>
              <a:t></a:t>
            </a:r>
            <a:r>
              <a:rPr sz="800" spc="0" dirty="0">
                <a:latin typeface="Times New Roman"/>
                <a:cs typeface="Times New Roman"/>
              </a:rPr>
              <a:t>Director </a:t>
            </a:r>
            <a:r>
              <a:rPr sz="800" dirty="0">
                <a:latin typeface="Times New Roman"/>
                <a:cs typeface="Times New Roman"/>
              </a:rPr>
              <a:t>of Security</a:t>
            </a:r>
            <a:r>
              <a:rPr sz="800" spc="-25" dirty="0">
                <a:latin typeface="Times New Roman"/>
                <a:cs typeface="Times New Roman"/>
              </a:rPr>
              <a:t> </a:t>
            </a:r>
            <a:r>
              <a:rPr sz="800" dirty="0">
                <a:latin typeface="Symbol"/>
                <a:cs typeface="Symbol"/>
              </a:rPr>
              <a:t></a:t>
            </a:r>
            <a:r>
              <a:rPr sz="800" dirty="0">
                <a:latin typeface="Times New Roman"/>
                <a:cs typeface="Times New Roman"/>
              </a:rPr>
              <a:t>Controller</a:t>
            </a:r>
          </a:p>
          <a:p>
            <a:pPr marL="12700" marR="5080" indent="93345">
              <a:lnSpc>
                <a:spcPct val="100000"/>
              </a:lnSpc>
              <a:spcBef>
                <a:spcPts val="20"/>
              </a:spcBef>
              <a:buSzPct val="87500"/>
              <a:buFont typeface="Symbol"/>
              <a:buChar char=""/>
              <a:tabLst>
                <a:tab pos="154940" algn="l"/>
              </a:tabLst>
            </a:pPr>
            <a:r>
              <a:rPr sz="800" dirty="0">
                <a:latin typeface="Times New Roman"/>
                <a:cs typeface="Times New Roman"/>
              </a:rPr>
              <a:t>Food </a:t>
            </a:r>
            <a:r>
              <a:rPr sz="800" spc="10" dirty="0">
                <a:latin typeface="Times New Roman"/>
                <a:cs typeface="Times New Roman"/>
              </a:rPr>
              <a:t>&amp; </a:t>
            </a:r>
            <a:r>
              <a:rPr sz="800" spc="0" dirty="0">
                <a:latin typeface="Times New Roman"/>
                <a:cs typeface="Times New Roman"/>
              </a:rPr>
              <a:t>Beverage </a:t>
            </a:r>
            <a:r>
              <a:rPr sz="800" dirty="0">
                <a:latin typeface="Times New Roman"/>
                <a:cs typeface="Times New Roman"/>
              </a:rPr>
              <a:t>Director </a:t>
            </a:r>
            <a:r>
              <a:rPr sz="800" spc="0" dirty="0">
                <a:latin typeface="Symbol"/>
                <a:cs typeface="Symbol"/>
              </a:rPr>
              <a:t></a:t>
            </a:r>
            <a:r>
              <a:rPr sz="800" spc="0" dirty="0">
                <a:latin typeface="Times New Roman"/>
                <a:cs typeface="Times New Roman"/>
              </a:rPr>
              <a:t>Resident  Manager </a:t>
            </a:r>
            <a:r>
              <a:rPr sz="800" spc="0" dirty="0">
                <a:latin typeface="Symbol"/>
                <a:cs typeface="Symbol"/>
              </a:rPr>
              <a:t></a:t>
            </a:r>
            <a:r>
              <a:rPr sz="800" spc="0" dirty="0">
                <a:latin typeface="Times New Roman"/>
                <a:cs typeface="Times New Roman"/>
              </a:rPr>
              <a:t>Director </a:t>
            </a:r>
            <a:r>
              <a:rPr sz="800" dirty="0">
                <a:latin typeface="Times New Roman"/>
                <a:cs typeface="Times New Roman"/>
              </a:rPr>
              <a:t>of Operations</a:t>
            </a:r>
            <a:r>
              <a:rPr sz="800" spc="-10" dirty="0">
                <a:latin typeface="Times New Roman"/>
                <a:cs typeface="Times New Roman"/>
              </a:rPr>
              <a:t> </a:t>
            </a:r>
            <a:r>
              <a:rPr sz="800" dirty="0">
                <a:latin typeface="Symbol"/>
                <a:cs typeface="Symbol"/>
              </a:rPr>
              <a:t></a:t>
            </a:r>
            <a:r>
              <a:rPr sz="800" dirty="0">
                <a:latin typeface="Times New Roman"/>
                <a:cs typeface="Times New Roman"/>
              </a:rPr>
              <a:t>General</a:t>
            </a:r>
          </a:p>
          <a:p>
            <a:pPr marL="106045" marR="98425" algn="ctr">
              <a:lnSpc>
                <a:spcPct val="101600"/>
              </a:lnSpc>
              <a:spcBef>
                <a:spcPts val="15"/>
              </a:spcBef>
            </a:pPr>
            <a:r>
              <a:rPr sz="800" spc="0" dirty="0">
                <a:latin typeface="Times New Roman"/>
                <a:cs typeface="Times New Roman"/>
              </a:rPr>
              <a:t>Manager </a:t>
            </a:r>
            <a:r>
              <a:rPr sz="800" dirty="0">
                <a:latin typeface="Symbol"/>
                <a:cs typeface="Symbol"/>
              </a:rPr>
              <a:t></a:t>
            </a:r>
            <a:r>
              <a:rPr sz="800" dirty="0">
                <a:latin typeface="Times New Roman"/>
                <a:cs typeface="Times New Roman"/>
              </a:rPr>
              <a:t>Regional Manager </a:t>
            </a:r>
            <a:r>
              <a:rPr sz="800" spc="0" dirty="0">
                <a:latin typeface="Symbol"/>
                <a:cs typeface="Symbol"/>
              </a:rPr>
              <a:t></a:t>
            </a:r>
            <a:r>
              <a:rPr sz="800" spc="0" dirty="0">
                <a:latin typeface="Times New Roman"/>
                <a:cs typeface="Times New Roman"/>
              </a:rPr>
              <a:t>Quality  Assurance </a:t>
            </a:r>
            <a:r>
              <a:rPr sz="800" dirty="0">
                <a:latin typeface="Times New Roman"/>
                <a:cs typeface="Times New Roman"/>
              </a:rPr>
              <a:t>Manager </a:t>
            </a:r>
            <a:r>
              <a:rPr sz="800" spc="0" dirty="0">
                <a:latin typeface="Symbol"/>
                <a:cs typeface="Symbol"/>
              </a:rPr>
              <a:t></a:t>
            </a:r>
            <a:r>
              <a:rPr sz="800" spc="0" dirty="0">
                <a:latin typeface="Times New Roman"/>
                <a:cs typeface="Times New Roman"/>
              </a:rPr>
              <a:t>Corporate  Management </a:t>
            </a:r>
            <a:r>
              <a:rPr sz="800" dirty="0">
                <a:latin typeface="Symbol"/>
                <a:cs typeface="Symbol"/>
              </a:rPr>
              <a:t></a:t>
            </a:r>
            <a:r>
              <a:rPr sz="800" dirty="0">
                <a:latin typeface="Times New Roman"/>
                <a:cs typeface="Times New Roman"/>
              </a:rPr>
              <a:t>Lodging</a:t>
            </a:r>
            <a:r>
              <a:rPr sz="800" spc="-30" dirty="0">
                <a:latin typeface="Times New Roman"/>
                <a:cs typeface="Times New Roman"/>
              </a:rPr>
              <a:t> </a:t>
            </a:r>
            <a:r>
              <a:rPr sz="800" spc="0" dirty="0">
                <a:latin typeface="Times New Roman"/>
                <a:cs typeface="Times New Roman"/>
              </a:rPr>
              <a:t>Management</a:t>
            </a:r>
            <a:endParaRPr sz="800" dirty="0">
              <a:latin typeface="Times New Roman"/>
              <a:cs typeface="Times New Roman"/>
            </a:endParaRPr>
          </a:p>
          <a:p>
            <a:pPr marL="548640" lvl="1" indent="-48895">
              <a:lnSpc>
                <a:spcPct val="100000"/>
              </a:lnSpc>
              <a:spcBef>
                <a:spcPts val="20"/>
              </a:spcBef>
              <a:buSzPct val="87500"/>
              <a:buFont typeface="Symbol"/>
              <a:buChar char=""/>
              <a:tabLst>
                <a:tab pos="549275" algn="l"/>
              </a:tabLst>
            </a:pPr>
            <a:r>
              <a:rPr sz="800" dirty="0">
                <a:latin typeface="Times New Roman"/>
                <a:cs typeface="Times New Roman"/>
              </a:rPr>
              <a:t>Owner/Franchisee</a:t>
            </a:r>
          </a:p>
          <a:p>
            <a:pPr marL="335280" indent="-48895">
              <a:lnSpc>
                <a:spcPct val="100000"/>
              </a:lnSpc>
              <a:spcBef>
                <a:spcPts val="20"/>
              </a:spcBef>
              <a:buSzPct val="87500"/>
              <a:buFont typeface="Symbol"/>
              <a:buChar char=""/>
              <a:tabLst>
                <a:tab pos="335915" algn="l"/>
              </a:tabLst>
            </a:pPr>
            <a:r>
              <a:rPr sz="800" spc="0" dirty="0">
                <a:latin typeface="Times New Roman"/>
                <a:cs typeface="Times New Roman"/>
              </a:rPr>
              <a:t>Uniformed </a:t>
            </a:r>
            <a:r>
              <a:rPr sz="800" dirty="0">
                <a:latin typeface="Times New Roman"/>
                <a:cs typeface="Times New Roman"/>
              </a:rPr>
              <a:t>Services</a:t>
            </a:r>
            <a:r>
              <a:rPr sz="800" spc="0" dirty="0">
                <a:latin typeface="Times New Roman"/>
                <a:cs typeface="Times New Roman"/>
              </a:rPr>
              <a:t> </a:t>
            </a:r>
            <a:r>
              <a:rPr sz="800" dirty="0">
                <a:latin typeface="Times New Roman"/>
                <a:cs typeface="Times New Roman"/>
              </a:rPr>
              <a:t>Support</a:t>
            </a:r>
          </a:p>
          <a:p>
            <a:pPr marL="137160" marR="13970" indent="-118745">
              <a:lnSpc>
                <a:spcPts val="980"/>
              </a:lnSpc>
              <a:spcBef>
                <a:spcPts val="25"/>
              </a:spcBef>
              <a:buSzPct val="87500"/>
              <a:buFont typeface="Symbol"/>
              <a:buChar char=""/>
              <a:tabLst>
                <a:tab pos="67945" algn="l"/>
              </a:tabLst>
            </a:pPr>
            <a:r>
              <a:rPr sz="800" spc="0" dirty="0">
                <a:latin typeface="Times New Roman"/>
                <a:cs typeface="Times New Roman"/>
              </a:rPr>
              <a:t>Communications </a:t>
            </a:r>
            <a:r>
              <a:rPr sz="800" dirty="0">
                <a:latin typeface="Times New Roman"/>
                <a:cs typeface="Times New Roman"/>
              </a:rPr>
              <a:t>Supervisor </a:t>
            </a:r>
            <a:r>
              <a:rPr sz="800" dirty="0">
                <a:latin typeface="Symbol"/>
                <a:cs typeface="Symbol"/>
              </a:rPr>
              <a:t></a:t>
            </a:r>
            <a:r>
              <a:rPr sz="800" dirty="0">
                <a:latin typeface="Times New Roman"/>
                <a:cs typeface="Times New Roman"/>
              </a:rPr>
              <a:t>Front </a:t>
            </a:r>
            <a:r>
              <a:rPr sz="800" spc="0" dirty="0">
                <a:latin typeface="Times New Roman"/>
                <a:cs typeface="Times New Roman"/>
              </a:rPr>
              <a:t>Desk  </a:t>
            </a:r>
            <a:r>
              <a:rPr sz="800" dirty="0">
                <a:latin typeface="Times New Roman"/>
                <a:cs typeface="Times New Roman"/>
              </a:rPr>
              <a:t>Supervisor </a:t>
            </a:r>
            <a:r>
              <a:rPr sz="800" spc="0" dirty="0">
                <a:latin typeface="Symbol"/>
                <a:cs typeface="Symbol"/>
              </a:rPr>
              <a:t></a:t>
            </a:r>
            <a:r>
              <a:rPr sz="800" spc="0" dirty="0">
                <a:latin typeface="Times New Roman"/>
                <a:cs typeface="Times New Roman"/>
              </a:rPr>
              <a:t>Reservations</a:t>
            </a:r>
            <a:r>
              <a:rPr sz="800" spc="-5" dirty="0">
                <a:latin typeface="Times New Roman"/>
                <a:cs typeface="Times New Roman"/>
              </a:rPr>
              <a:t> </a:t>
            </a:r>
            <a:r>
              <a:rPr sz="800" dirty="0">
                <a:latin typeface="Times New Roman"/>
                <a:cs typeface="Times New Roman"/>
              </a:rPr>
              <a:t>Supervisor</a:t>
            </a:r>
          </a:p>
          <a:p>
            <a:pPr marL="113664" lvl="1" indent="-48260">
              <a:lnSpc>
                <a:spcPts val="944"/>
              </a:lnSpc>
              <a:buSzPct val="87500"/>
              <a:buFont typeface="Symbol"/>
              <a:buChar char=""/>
              <a:tabLst>
                <a:tab pos="114300" algn="l"/>
              </a:tabLst>
            </a:pPr>
            <a:r>
              <a:rPr sz="800" spc="0" dirty="0">
                <a:latin typeface="Times New Roman"/>
                <a:cs typeface="Times New Roman"/>
              </a:rPr>
              <a:t>Laundry </a:t>
            </a:r>
            <a:r>
              <a:rPr sz="800" dirty="0">
                <a:latin typeface="Times New Roman"/>
                <a:cs typeface="Times New Roman"/>
              </a:rPr>
              <a:t>Supervisor </a:t>
            </a:r>
            <a:r>
              <a:rPr sz="800" spc="0" dirty="0">
                <a:latin typeface="Symbol"/>
                <a:cs typeface="Symbol"/>
              </a:rPr>
              <a:t></a:t>
            </a:r>
            <a:r>
              <a:rPr sz="800" spc="0" dirty="0">
                <a:latin typeface="Times New Roman"/>
                <a:cs typeface="Times New Roman"/>
              </a:rPr>
              <a:t>Room</a:t>
            </a:r>
            <a:r>
              <a:rPr sz="800" spc="-15" dirty="0">
                <a:latin typeface="Times New Roman"/>
                <a:cs typeface="Times New Roman"/>
              </a:rPr>
              <a:t> </a:t>
            </a:r>
            <a:r>
              <a:rPr sz="800" dirty="0">
                <a:latin typeface="Times New Roman"/>
                <a:cs typeface="Times New Roman"/>
              </a:rPr>
              <a:t>Supervisor</a:t>
            </a:r>
          </a:p>
          <a:p>
            <a:pPr marL="48260" marR="43815" lvl="2" indent="49530">
              <a:lnSpc>
                <a:spcPts val="980"/>
              </a:lnSpc>
              <a:spcBef>
                <a:spcPts val="25"/>
              </a:spcBef>
              <a:buSzPct val="87500"/>
              <a:buFont typeface="Symbol"/>
              <a:buChar char=""/>
              <a:tabLst>
                <a:tab pos="147320" algn="l"/>
              </a:tabLst>
            </a:pPr>
            <a:r>
              <a:rPr sz="800" dirty="0">
                <a:latin typeface="Times New Roman"/>
                <a:cs typeface="Times New Roman"/>
              </a:rPr>
              <a:t>Bell </a:t>
            </a:r>
            <a:r>
              <a:rPr sz="800" spc="0" dirty="0">
                <a:latin typeface="Times New Roman"/>
                <a:cs typeface="Times New Roman"/>
              </a:rPr>
              <a:t>Captain </a:t>
            </a:r>
            <a:r>
              <a:rPr sz="800" dirty="0">
                <a:latin typeface="Symbol"/>
                <a:cs typeface="Symbol"/>
              </a:rPr>
              <a:t></a:t>
            </a:r>
            <a:r>
              <a:rPr sz="800" dirty="0">
                <a:latin typeface="Times New Roman"/>
                <a:cs typeface="Times New Roman"/>
              </a:rPr>
              <a:t>Shift Supervisor </a:t>
            </a:r>
            <a:r>
              <a:rPr sz="800" dirty="0">
                <a:latin typeface="Symbol"/>
                <a:cs typeface="Symbol"/>
              </a:rPr>
              <a:t></a:t>
            </a:r>
            <a:r>
              <a:rPr sz="800" dirty="0">
                <a:latin typeface="Times New Roman"/>
                <a:cs typeface="Times New Roman"/>
              </a:rPr>
              <a:t>Sales  Professional </a:t>
            </a:r>
            <a:r>
              <a:rPr sz="800" spc="0" dirty="0">
                <a:latin typeface="Symbol"/>
                <a:cs typeface="Symbol"/>
              </a:rPr>
              <a:t></a:t>
            </a:r>
            <a:r>
              <a:rPr sz="800" spc="0" dirty="0">
                <a:latin typeface="Times New Roman"/>
                <a:cs typeface="Times New Roman"/>
              </a:rPr>
              <a:t>Night </a:t>
            </a:r>
            <a:r>
              <a:rPr sz="800" dirty="0">
                <a:latin typeface="Times New Roman"/>
                <a:cs typeface="Times New Roman"/>
              </a:rPr>
              <a:t>Auditor </a:t>
            </a:r>
            <a:r>
              <a:rPr sz="800" dirty="0">
                <a:latin typeface="Symbol"/>
                <a:cs typeface="Symbol"/>
              </a:rPr>
              <a:t></a:t>
            </a:r>
            <a:r>
              <a:rPr sz="800" dirty="0">
                <a:latin typeface="Times New Roman"/>
                <a:cs typeface="Times New Roman"/>
              </a:rPr>
              <a:t>Front</a:t>
            </a:r>
            <a:r>
              <a:rPr sz="800" spc="15" dirty="0">
                <a:latin typeface="Times New Roman"/>
                <a:cs typeface="Times New Roman"/>
              </a:rPr>
              <a:t> </a:t>
            </a:r>
            <a:r>
              <a:rPr sz="800" spc="0" dirty="0">
                <a:latin typeface="Times New Roman"/>
                <a:cs typeface="Times New Roman"/>
              </a:rPr>
              <a:t>Desk</a:t>
            </a:r>
            <a:endParaRPr sz="800" dirty="0">
              <a:latin typeface="Times New Roman"/>
              <a:cs typeface="Times New Roman"/>
            </a:endParaRPr>
          </a:p>
          <a:p>
            <a:pPr marL="100965" marR="94615" algn="ctr">
              <a:lnSpc>
                <a:spcPts val="969"/>
              </a:lnSpc>
              <a:spcBef>
                <a:spcPts val="10"/>
              </a:spcBef>
            </a:pPr>
            <a:r>
              <a:rPr sz="800" spc="0" dirty="0">
                <a:latin typeface="Times New Roman"/>
                <a:cs typeface="Times New Roman"/>
              </a:rPr>
              <a:t>Employee </a:t>
            </a:r>
            <a:r>
              <a:rPr sz="800" dirty="0">
                <a:latin typeface="Symbol"/>
                <a:cs typeface="Symbol"/>
              </a:rPr>
              <a:t></a:t>
            </a:r>
            <a:r>
              <a:rPr sz="800" dirty="0">
                <a:latin typeface="Times New Roman"/>
                <a:cs typeface="Times New Roman"/>
              </a:rPr>
              <a:t>Valet Attendant </a:t>
            </a:r>
            <a:r>
              <a:rPr sz="800" dirty="0">
                <a:latin typeface="Symbol"/>
                <a:cs typeface="Symbol"/>
              </a:rPr>
              <a:t></a:t>
            </a:r>
            <a:r>
              <a:rPr sz="800" dirty="0">
                <a:latin typeface="Times New Roman"/>
                <a:cs typeface="Times New Roman"/>
              </a:rPr>
              <a:t>Bell  Attendant</a:t>
            </a:r>
            <a:r>
              <a:rPr sz="800" dirty="0">
                <a:latin typeface="Symbol"/>
                <a:cs typeface="Symbol"/>
              </a:rPr>
              <a:t></a:t>
            </a:r>
            <a:r>
              <a:rPr sz="800" dirty="0">
                <a:latin typeface="Times New Roman"/>
                <a:cs typeface="Times New Roman"/>
              </a:rPr>
              <a:t>Door Attendant</a:t>
            </a:r>
            <a:r>
              <a:rPr sz="800" spc="40" dirty="0">
                <a:latin typeface="Times New Roman"/>
                <a:cs typeface="Times New Roman"/>
              </a:rPr>
              <a:t> </a:t>
            </a:r>
            <a:r>
              <a:rPr sz="800" dirty="0">
                <a:latin typeface="Symbol"/>
                <a:cs typeface="Symbol"/>
              </a:rPr>
              <a:t></a:t>
            </a:r>
            <a:r>
              <a:rPr sz="800" dirty="0">
                <a:latin typeface="Times New Roman"/>
                <a:cs typeface="Times New Roman"/>
              </a:rPr>
              <a:t>Concierge</a:t>
            </a:r>
          </a:p>
          <a:p>
            <a:pPr marL="48260" lvl="2" indent="49530">
              <a:lnSpc>
                <a:spcPts val="944"/>
              </a:lnSpc>
              <a:buSzPct val="87500"/>
              <a:buFont typeface="Symbol"/>
              <a:buChar char=""/>
              <a:tabLst>
                <a:tab pos="147320" algn="l"/>
              </a:tabLst>
            </a:pPr>
            <a:r>
              <a:rPr sz="800" dirty="0">
                <a:latin typeface="Times New Roman"/>
                <a:cs typeface="Times New Roman"/>
              </a:rPr>
              <a:t>Reservationist </a:t>
            </a:r>
            <a:r>
              <a:rPr sz="800" dirty="0">
                <a:latin typeface="Symbol"/>
                <a:cs typeface="Symbol"/>
              </a:rPr>
              <a:t></a:t>
            </a:r>
            <a:r>
              <a:rPr sz="800" dirty="0">
                <a:latin typeface="Times New Roman"/>
                <a:cs typeface="Times New Roman"/>
              </a:rPr>
              <a:t>Guestroom</a:t>
            </a:r>
            <a:r>
              <a:rPr sz="800" spc="15" dirty="0">
                <a:latin typeface="Times New Roman"/>
                <a:cs typeface="Times New Roman"/>
              </a:rPr>
              <a:t> </a:t>
            </a:r>
            <a:r>
              <a:rPr sz="800" dirty="0">
                <a:latin typeface="Times New Roman"/>
                <a:cs typeface="Times New Roman"/>
              </a:rPr>
              <a:t>Attendant</a:t>
            </a:r>
          </a:p>
          <a:p>
            <a:pPr marL="40640" marR="36195" lvl="3" indent="226060">
              <a:lnSpc>
                <a:spcPct val="100000"/>
              </a:lnSpc>
              <a:spcBef>
                <a:spcPts val="20"/>
              </a:spcBef>
              <a:buSzPct val="87500"/>
              <a:buFont typeface="Symbol"/>
              <a:buChar char=""/>
              <a:tabLst>
                <a:tab pos="315595" algn="l"/>
              </a:tabLst>
            </a:pPr>
            <a:r>
              <a:rPr sz="800" dirty="0">
                <a:latin typeface="Times New Roman"/>
                <a:cs typeface="Times New Roman"/>
              </a:rPr>
              <a:t>Public Space Cleaner </a:t>
            </a:r>
            <a:r>
              <a:rPr sz="800" spc="0" dirty="0">
                <a:latin typeface="Symbol"/>
                <a:cs typeface="Symbol"/>
              </a:rPr>
              <a:t></a:t>
            </a:r>
            <a:r>
              <a:rPr sz="800" spc="0" dirty="0">
                <a:latin typeface="Times New Roman"/>
                <a:cs typeface="Times New Roman"/>
              </a:rPr>
              <a:t>House  Person</a:t>
            </a:r>
            <a:r>
              <a:rPr sz="800" spc="0" dirty="0">
                <a:latin typeface="Symbol"/>
                <a:cs typeface="Symbol"/>
              </a:rPr>
              <a:t></a:t>
            </a:r>
            <a:r>
              <a:rPr sz="800" spc="0" dirty="0">
                <a:latin typeface="Times New Roman"/>
                <a:cs typeface="Times New Roman"/>
              </a:rPr>
              <a:t>Maintenance Worker</a:t>
            </a:r>
            <a:r>
              <a:rPr sz="800" spc="0" dirty="0">
                <a:latin typeface="Symbol"/>
                <a:cs typeface="Symbol"/>
              </a:rPr>
              <a:t></a:t>
            </a:r>
            <a:r>
              <a:rPr sz="800" spc="0" dirty="0">
                <a:latin typeface="Times New Roman"/>
                <a:cs typeface="Times New Roman"/>
              </a:rPr>
              <a:t>Van</a:t>
            </a:r>
            <a:r>
              <a:rPr sz="800" spc="-60" dirty="0">
                <a:latin typeface="Times New Roman"/>
                <a:cs typeface="Times New Roman"/>
              </a:rPr>
              <a:t> </a:t>
            </a:r>
            <a:r>
              <a:rPr sz="800" dirty="0">
                <a:latin typeface="Times New Roman"/>
                <a:cs typeface="Times New Roman"/>
              </a:rPr>
              <a:t>Driver</a:t>
            </a:r>
          </a:p>
        </p:txBody>
      </p:sp>
      <p:sp>
        <p:nvSpPr>
          <p:cNvPr id="188" name="object 5">
            <a:extLst>
              <a:ext uri="{FF2B5EF4-FFF2-40B4-BE49-F238E27FC236}">
                <a16:creationId xmlns:a16="http://schemas.microsoft.com/office/drawing/2014/main" id="{B2EA1571-680C-4FDF-82EC-F2410A31E219}"/>
              </a:ext>
            </a:extLst>
          </p:cNvPr>
          <p:cNvSpPr txBox="1"/>
          <p:nvPr/>
        </p:nvSpPr>
        <p:spPr>
          <a:xfrm>
            <a:off x="5181322" y="1566944"/>
            <a:ext cx="2058670" cy="2621280"/>
          </a:xfrm>
          <a:prstGeom prst="rect">
            <a:avLst/>
          </a:prstGeom>
        </p:spPr>
        <p:txBody>
          <a:bodyPr vert="horz" wrap="square" lIns="0" tIns="10795" rIns="0" bIns="0" rtlCol="0">
            <a:spAutoFit/>
          </a:bodyPr>
          <a:lstStyle/>
          <a:p>
            <a:pPr marL="12065" marR="5080" algn="ctr">
              <a:lnSpc>
                <a:spcPct val="101699"/>
              </a:lnSpc>
              <a:spcBef>
                <a:spcPts val="85"/>
              </a:spcBef>
            </a:pPr>
            <a:r>
              <a:rPr sz="800" spc="0" dirty="0">
                <a:latin typeface="Times New Roman"/>
                <a:cs typeface="Times New Roman"/>
              </a:rPr>
              <a:t>Executive </a:t>
            </a:r>
            <a:r>
              <a:rPr sz="800" dirty="0">
                <a:latin typeface="Times New Roman"/>
                <a:cs typeface="Times New Roman"/>
              </a:rPr>
              <a:t>Director </a:t>
            </a:r>
            <a:r>
              <a:rPr sz="800" dirty="0">
                <a:latin typeface="Symbol"/>
                <a:cs typeface="Symbol"/>
              </a:rPr>
              <a:t></a:t>
            </a:r>
            <a:r>
              <a:rPr sz="800" dirty="0">
                <a:latin typeface="Times New Roman"/>
                <a:cs typeface="Times New Roman"/>
              </a:rPr>
              <a:t>Assistant Director </a:t>
            </a:r>
            <a:r>
              <a:rPr sz="800" spc="0" dirty="0">
                <a:latin typeface="Symbol"/>
                <a:cs typeface="Symbol"/>
              </a:rPr>
              <a:t></a:t>
            </a:r>
            <a:r>
              <a:rPr sz="800" spc="0" dirty="0">
                <a:latin typeface="Times New Roman"/>
                <a:cs typeface="Times New Roman"/>
              </a:rPr>
              <a:t>Director  </a:t>
            </a:r>
            <a:r>
              <a:rPr sz="800" dirty="0">
                <a:latin typeface="Times New Roman"/>
                <a:cs typeface="Times New Roman"/>
              </a:rPr>
              <a:t>of </a:t>
            </a:r>
            <a:r>
              <a:rPr sz="800" spc="0" dirty="0">
                <a:latin typeface="Times New Roman"/>
                <a:cs typeface="Times New Roman"/>
              </a:rPr>
              <a:t>Tourism </a:t>
            </a:r>
            <a:r>
              <a:rPr sz="800" dirty="0">
                <a:latin typeface="Times New Roman"/>
                <a:cs typeface="Times New Roman"/>
              </a:rPr>
              <a:t>Development </a:t>
            </a:r>
            <a:r>
              <a:rPr sz="800" spc="0" dirty="0">
                <a:latin typeface="Symbol"/>
                <a:cs typeface="Symbol"/>
              </a:rPr>
              <a:t></a:t>
            </a:r>
            <a:r>
              <a:rPr sz="800" spc="0" dirty="0">
                <a:latin typeface="Times New Roman"/>
                <a:cs typeface="Times New Roman"/>
              </a:rPr>
              <a:t>Director </a:t>
            </a:r>
            <a:r>
              <a:rPr sz="800" dirty="0">
                <a:latin typeface="Times New Roman"/>
                <a:cs typeface="Times New Roman"/>
              </a:rPr>
              <a:t>of  </a:t>
            </a:r>
            <a:r>
              <a:rPr sz="800" spc="0" dirty="0">
                <a:latin typeface="Times New Roman"/>
                <a:cs typeface="Times New Roman"/>
              </a:rPr>
              <a:t>Membership </a:t>
            </a:r>
            <a:r>
              <a:rPr sz="800" dirty="0">
                <a:latin typeface="Times New Roman"/>
                <a:cs typeface="Times New Roman"/>
              </a:rPr>
              <a:t>Development </a:t>
            </a:r>
            <a:r>
              <a:rPr sz="800" spc="0" dirty="0">
                <a:latin typeface="Symbol"/>
                <a:cs typeface="Symbol"/>
              </a:rPr>
              <a:t></a:t>
            </a:r>
            <a:r>
              <a:rPr sz="800" spc="0" dirty="0">
                <a:latin typeface="Times New Roman"/>
                <a:cs typeface="Times New Roman"/>
              </a:rPr>
              <a:t>Director </a:t>
            </a:r>
            <a:r>
              <a:rPr sz="800" dirty="0">
                <a:latin typeface="Times New Roman"/>
                <a:cs typeface="Times New Roman"/>
              </a:rPr>
              <a:t>of  </a:t>
            </a:r>
            <a:r>
              <a:rPr sz="800" spc="0" dirty="0">
                <a:latin typeface="Times New Roman"/>
                <a:cs typeface="Times New Roman"/>
              </a:rPr>
              <a:t>Communications </a:t>
            </a:r>
            <a:r>
              <a:rPr sz="800" dirty="0">
                <a:latin typeface="Symbol"/>
                <a:cs typeface="Symbol"/>
              </a:rPr>
              <a:t></a:t>
            </a:r>
            <a:r>
              <a:rPr sz="800" dirty="0">
                <a:latin typeface="Times New Roman"/>
                <a:cs typeface="Times New Roman"/>
              </a:rPr>
              <a:t>Director of </a:t>
            </a:r>
            <a:r>
              <a:rPr sz="800" spc="0" dirty="0">
                <a:latin typeface="Times New Roman"/>
                <a:cs typeface="Times New Roman"/>
              </a:rPr>
              <a:t>Visitor</a:t>
            </a:r>
            <a:r>
              <a:rPr sz="800" spc="-30" dirty="0">
                <a:latin typeface="Times New Roman"/>
                <a:cs typeface="Times New Roman"/>
              </a:rPr>
              <a:t> </a:t>
            </a:r>
            <a:r>
              <a:rPr sz="800" dirty="0">
                <a:latin typeface="Times New Roman"/>
                <a:cs typeface="Times New Roman"/>
              </a:rPr>
              <a:t>Services</a:t>
            </a:r>
            <a:endParaRPr sz="800">
              <a:latin typeface="Times New Roman"/>
              <a:cs typeface="Times New Roman"/>
            </a:endParaRPr>
          </a:p>
          <a:p>
            <a:pPr marL="108585" marR="63500" indent="-38735">
              <a:lnSpc>
                <a:spcPct val="102099"/>
              </a:lnSpc>
              <a:buSzPct val="87500"/>
              <a:buFont typeface="Symbol"/>
              <a:buChar char=""/>
              <a:tabLst>
                <a:tab pos="119380" algn="l"/>
              </a:tabLst>
            </a:pPr>
            <a:r>
              <a:rPr sz="800" dirty="0">
                <a:latin typeface="Times New Roman"/>
                <a:cs typeface="Times New Roman"/>
              </a:rPr>
              <a:t>Director of Sales </a:t>
            </a:r>
            <a:r>
              <a:rPr sz="800" spc="0" dirty="0">
                <a:latin typeface="Symbol"/>
                <a:cs typeface="Symbol"/>
              </a:rPr>
              <a:t></a:t>
            </a:r>
            <a:r>
              <a:rPr sz="800" spc="0" dirty="0">
                <a:latin typeface="Times New Roman"/>
                <a:cs typeface="Times New Roman"/>
              </a:rPr>
              <a:t>Director </a:t>
            </a:r>
            <a:r>
              <a:rPr sz="800" dirty="0">
                <a:latin typeface="Times New Roman"/>
                <a:cs typeface="Times New Roman"/>
              </a:rPr>
              <a:t>of Marketing </a:t>
            </a:r>
            <a:r>
              <a:rPr sz="800" spc="0" dirty="0">
                <a:latin typeface="Times New Roman"/>
                <a:cs typeface="Times New Roman"/>
              </a:rPr>
              <a:t>and  </a:t>
            </a:r>
            <a:r>
              <a:rPr sz="800" dirty="0">
                <a:latin typeface="Times New Roman"/>
                <a:cs typeface="Times New Roman"/>
              </a:rPr>
              <a:t>Advertising </a:t>
            </a:r>
            <a:r>
              <a:rPr sz="800" spc="0" dirty="0">
                <a:latin typeface="Symbol"/>
                <a:cs typeface="Symbol"/>
              </a:rPr>
              <a:t></a:t>
            </a:r>
            <a:r>
              <a:rPr sz="800" spc="0" dirty="0">
                <a:latin typeface="Times New Roman"/>
                <a:cs typeface="Times New Roman"/>
              </a:rPr>
              <a:t>Director </a:t>
            </a:r>
            <a:r>
              <a:rPr sz="800" dirty="0">
                <a:latin typeface="Times New Roman"/>
                <a:cs typeface="Times New Roman"/>
              </a:rPr>
              <a:t>of Volunteer</a:t>
            </a:r>
            <a:r>
              <a:rPr sz="800" spc="5" dirty="0">
                <a:latin typeface="Times New Roman"/>
                <a:cs typeface="Times New Roman"/>
              </a:rPr>
              <a:t> </a:t>
            </a:r>
            <a:r>
              <a:rPr sz="800" dirty="0">
                <a:latin typeface="Times New Roman"/>
                <a:cs typeface="Times New Roman"/>
              </a:rPr>
              <a:t>Services</a:t>
            </a:r>
            <a:endParaRPr sz="800">
              <a:latin typeface="Times New Roman"/>
              <a:cs typeface="Times New Roman"/>
            </a:endParaRPr>
          </a:p>
          <a:p>
            <a:pPr marL="124460" lvl="1" indent="-33020">
              <a:lnSpc>
                <a:spcPct val="100000"/>
              </a:lnSpc>
              <a:spcBef>
                <a:spcPts val="5"/>
              </a:spcBef>
              <a:buSzPct val="87500"/>
              <a:buFont typeface="Symbol"/>
              <a:buChar char=""/>
              <a:tabLst>
                <a:tab pos="140970" algn="l"/>
              </a:tabLst>
            </a:pPr>
            <a:r>
              <a:rPr sz="800" dirty="0">
                <a:latin typeface="Times New Roman"/>
                <a:cs typeface="Times New Roman"/>
              </a:rPr>
              <a:t>Director of Convention </a:t>
            </a:r>
            <a:r>
              <a:rPr sz="800" spc="0" dirty="0">
                <a:latin typeface="Times New Roman"/>
                <a:cs typeface="Times New Roman"/>
              </a:rPr>
              <a:t>and </a:t>
            </a:r>
            <a:r>
              <a:rPr sz="800" dirty="0">
                <a:latin typeface="Times New Roman"/>
                <a:cs typeface="Times New Roman"/>
              </a:rPr>
              <a:t>Visitors</a:t>
            </a:r>
            <a:r>
              <a:rPr sz="800" spc="0" dirty="0">
                <a:latin typeface="Times New Roman"/>
                <a:cs typeface="Times New Roman"/>
              </a:rPr>
              <a:t> Bureau</a:t>
            </a:r>
            <a:endParaRPr sz="800">
              <a:latin typeface="Times New Roman"/>
              <a:cs typeface="Times New Roman"/>
            </a:endParaRPr>
          </a:p>
          <a:p>
            <a:pPr marL="124460" marR="66040" lvl="1" indent="-51435">
              <a:lnSpc>
                <a:spcPts val="980"/>
              </a:lnSpc>
              <a:spcBef>
                <a:spcPts val="40"/>
              </a:spcBef>
              <a:buSzPct val="87500"/>
              <a:buFont typeface="Symbol"/>
              <a:buChar char=""/>
              <a:tabLst>
                <a:tab pos="122555" algn="l"/>
              </a:tabLst>
            </a:pPr>
            <a:r>
              <a:rPr sz="800" dirty="0">
                <a:latin typeface="Times New Roman"/>
                <a:cs typeface="Times New Roman"/>
              </a:rPr>
              <a:t>Market Development </a:t>
            </a:r>
            <a:r>
              <a:rPr sz="800" spc="0" dirty="0">
                <a:latin typeface="Times New Roman"/>
                <a:cs typeface="Times New Roman"/>
              </a:rPr>
              <a:t>Manager </a:t>
            </a:r>
            <a:r>
              <a:rPr sz="800" spc="0" dirty="0">
                <a:latin typeface="Symbol"/>
                <a:cs typeface="Symbol"/>
              </a:rPr>
              <a:t></a:t>
            </a:r>
            <a:r>
              <a:rPr sz="800" spc="0" dirty="0">
                <a:latin typeface="Times New Roman"/>
                <a:cs typeface="Times New Roman"/>
              </a:rPr>
              <a:t>Group </a:t>
            </a:r>
            <a:r>
              <a:rPr sz="800" dirty="0">
                <a:latin typeface="Times New Roman"/>
                <a:cs typeface="Times New Roman"/>
              </a:rPr>
              <a:t>Sales  </a:t>
            </a:r>
            <a:r>
              <a:rPr sz="800" spc="0" dirty="0">
                <a:latin typeface="Times New Roman"/>
                <a:cs typeface="Times New Roman"/>
              </a:rPr>
              <a:t>Manager </a:t>
            </a:r>
            <a:r>
              <a:rPr sz="800" spc="0" dirty="0">
                <a:latin typeface="Symbol"/>
                <a:cs typeface="Symbol"/>
              </a:rPr>
              <a:t></a:t>
            </a:r>
            <a:r>
              <a:rPr sz="800" spc="0" dirty="0">
                <a:latin typeface="Times New Roman"/>
                <a:cs typeface="Times New Roman"/>
              </a:rPr>
              <a:t>Events </a:t>
            </a:r>
            <a:r>
              <a:rPr sz="800" dirty="0">
                <a:latin typeface="Times New Roman"/>
                <a:cs typeface="Times New Roman"/>
              </a:rPr>
              <a:t>Manager </a:t>
            </a:r>
            <a:r>
              <a:rPr sz="800" dirty="0">
                <a:latin typeface="Symbol"/>
                <a:cs typeface="Symbol"/>
              </a:rPr>
              <a:t></a:t>
            </a:r>
            <a:r>
              <a:rPr sz="800" dirty="0">
                <a:latin typeface="Times New Roman"/>
                <a:cs typeface="Times New Roman"/>
              </a:rPr>
              <a:t>Sales</a:t>
            </a:r>
            <a:r>
              <a:rPr sz="800" spc="-10" dirty="0">
                <a:latin typeface="Times New Roman"/>
                <a:cs typeface="Times New Roman"/>
              </a:rPr>
              <a:t> </a:t>
            </a:r>
            <a:r>
              <a:rPr sz="800" spc="0" dirty="0">
                <a:latin typeface="Times New Roman"/>
                <a:cs typeface="Times New Roman"/>
              </a:rPr>
              <a:t>Manager</a:t>
            </a:r>
            <a:endParaRPr sz="800">
              <a:latin typeface="Times New Roman"/>
              <a:cs typeface="Times New Roman"/>
            </a:endParaRPr>
          </a:p>
          <a:p>
            <a:pPr marL="149860" lvl="2" indent="-48895">
              <a:lnSpc>
                <a:spcPts val="935"/>
              </a:lnSpc>
              <a:buSzPct val="87500"/>
              <a:buFont typeface="Symbol"/>
              <a:buChar char=""/>
              <a:tabLst>
                <a:tab pos="150495" algn="l"/>
              </a:tabLst>
            </a:pPr>
            <a:r>
              <a:rPr sz="800" dirty="0">
                <a:latin typeface="Times New Roman"/>
                <a:cs typeface="Times New Roman"/>
              </a:rPr>
              <a:t>Destination </a:t>
            </a:r>
            <a:r>
              <a:rPr sz="800" spc="0" dirty="0">
                <a:latin typeface="Times New Roman"/>
                <a:cs typeface="Times New Roman"/>
              </a:rPr>
              <a:t>Manager </a:t>
            </a:r>
            <a:r>
              <a:rPr sz="800" dirty="0">
                <a:latin typeface="Symbol"/>
                <a:cs typeface="Symbol"/>
              </a:rPr>
              <a:t></a:t>
            </a:r>
            <a:r>
              <a:rPr sz="800" dirty="0">
                <a:latin typeface="Times New Roman"/>
                <a:cs typeface="Times New Roman"/>
              </a:rPr>
              <a:t>Convention</a:t>
            </a:r>
            <a:r>
              <a:rPr sz="800" spc="5" dirty="0">
                <a:latin typeface="Times New Roman"/>
                <a:cs typeface="Times New Roman"/>
              </a:rPr>
              <a:t> </a:t>
            </a:r>
            <a:r>
              <a:rPr sz="800" dirty="0">
                <a:latin typeface="Times New Roman"/>
                <a:cs typeface="Times New Roman"/>
              </a:rPr>
              <a:t>Services</a:t>
            </a:r>
            <a:endParaRPr sz="800">
              <a:latin typeface="Times New Roman"/>
              <a:cs typeface="Times New Roman"/>
            </a:endParaRPr>
          </a:p>
          <a:p>
            <a:pPr marL="13970" marR="8255" indent="24765">
              <a:lnSpc>
                <a:spcPct val="102099"/>
              </a:lnSpc>
            </a:pPr>
            <a:r>
              <a:rPr sz="800" spc="0" dirty="0">
                <a:latin typeface="Times New Roman"/>
                <a:cs typeface="Times New Roman"/>
              </a:rPr>
              <a:t>Manager </a:t>
            </a:r>
            <a:r>
              <a:rPr sz="800" spc="0" dirty="0">
                <a:latin typeface="Symbol"/>
                <a:cs typeface="Symbol"/>
              </a:rPr>
              <a:t></a:t>
            </a:r>
            <a:r>
              <a:rPr sz="800" spc="0" dirty="0">
                <a:latin typeface="Times New Roman"/>
                <a:cs typeface="Times New Roman"/>
              </a:rPr>
              <a:t>Heritage Tourism </a:t>
            </a:r>
            <a:r>
              <a:rPr sz="800" dirty="0">
                <a:latin typeface="Times New Roman"/>
                <a:cs typeface="Times New Roman"/>
              </a:rPr>
              <a:t>Developer </a:t>
            </a:r>
            <a:r>
              <a:rPr sz="800" dirty="0">
                <a:latin typeface="Symbol"/>
                <a:cs typeface="Symbol"/>
              </a:rPr>
              <a:t></a:t>
            </a:r>
            <a:r>
              <a:rPr sz="800" dirty="0">
                <a:latin typeface="Times New Roman"/>
                <a:cs typeface="Times New Roman"/>
              </a:rPr>
              <a:t>Travel  Agent </a:t>
            </a:r>
            <a:r>
              <a:rPr sz="800" spc="0" dirty="0">
                <a:latin typeface="Times New Roman"/>
                <a:cs typeface="Times New Roman"/>
              </a:rPr>
              <a:t>(Commercial </a:t>
            </a:r>
            <a:r>
              <a:rPr sz="800" spc="10" dirty="0">
                <a:latin typeface="Times New Roman"/>
                <a:cs typeface="Times New Roman"/>
              </a:rPr>
              <a:t>&amp; </a:t>
            </a:r>
            <a:r>
              <a:rPr sz="800" dirty="0">
                <a:latin typeface="Times New Roman"/>
                <a:cs typeface="Times New Roman"/>
              </a:rPr>
              <a:t>Vacation) </a:t>
            </a:r>
            <a:r>
              <a:rPr sz="800" dirty="0">
                <a:latin typeface="Symbol"/>
                <a:cs typeface="Symbol"/>
              </a:rPr>
              <a:t></a:t>
            </a:r>
            <a:r>
              <a:rPr sz="800" dirty="0">
                <a:latin typeface="Times New Roman"/>
                <a:cs typeface="Times New Roman"/>
              </a:rPr>
              <a:t>Event</a:t>
            </a:r>
            <a:r>
              <a:rPr sz="800" spc="25" dirty="0">
                <a:latin typeface="Times New Roman"/>
                <a:cs typeface="Times New Roman"/>
              </a:rPr>
              <a:t> </a:t>
            </a:r>
            <a:r>
              <a:rPr sz="800" dirty="0">
                <a:latin typeface="Times New Roman"/>
                <a:cs typeface="Times New Roman"/>
              </a:rPr>
              <a:t>Planner</a:t>
            </a:r>
            <a:endParaRPr sz="800">
              <a:latin typeface="Times New Roman"/>
              <a:cs typeface="Times New Roman"/>
            </a:endParaRPr>
          </a:p>
          <a:p>
            <a:pPr marL="163830" lvl="2" indent="-48895">
              <a:lnSpc>
                <a:spcPct val="100000"/>
              </a:lnSpc>
              <a:spcBef>
                <a:spcPts val="5"/>
              </a:spcBef>
              <a:buSzPct val="87500"/>
              <a:buFont typeface="Symbol"/>
              <a:buChar char=""/>
              <a:tabLst>
                <a:tab pos="164465" algn="l"/>
              </a:tabLst>
            </a:pPr>
            <a:r>
              <a:rPr sz="800" spc="0" dirty="0">
                <a:latin typeface="Times New Roman"/>
                <a:cs typeface="Times New Roman"/>
              </a:rPr>
              <a:t>Meeting </a:t>
            </a:r>
            <a:r>
              <a:rPr sz="800" dirty="0">
                <a:latin typeface="Times New Roman"/>
                <a:cs typeface="Times New Roman"/>
              </a:rPr>
              <a:t>Planner </a:t>
            </a:r>
            <a:r>
              <a:rPr sz="800" spc="0" dirty="0">
                <a:latin typeface="Symbol"/>
                <a:cs typeface="Symbol"/>
              </a:rPr>
              <a:t></a:t>
            </a:r>
            <a:r>
              <a:rPr sz="800" spc="0" dirty="0">
                <a:latin typeface="Times New Roman"/>
                <a:cs typeface="Times New Roman"/>
              </a:rPr>
              <a:t>Special Events</a:t>
            </a:r>
            <a:r>
              <a:rPr sz="800" spc="-35" dirty="0">
                <a:latin typeface="Times New Roman"/>
                <a:cs typeface="Times New Roman"/>
              </a:rPr>
              <a:t> </a:t>
            </a:r>
            <a:r>
              <a:rPr sz="800" dirty="0">
                <a:latin typeface="Times New Roman"/>
                <a:cs typeface="Times New Roman"/>
              </a:rPr>
              <a:t>Producer</a:t>
            </a:r>
            <a:endParaRPr sz="800">
              <a:latin typeface="Times New Roman"/>
              <a:cs typeface="Times New Roman"/>
            </a:endParaRPr>
          </a:p>
          <a:p>
            <a:pPr marL="120014" marR="31115" indent="-82550">
              <a:lnSpc>
                <a:spcPct val="102099"/>
              </a:lnSpc>
              <a:buSzPct val="87500"/>
              <a:buFont typeface="Symbol"/>
              <a:buChar char=""/>
              <a:tabLst>
                <a:tab pos="86360" algn="l"/>
              </a:tabLst>
            </a:pPr>
            <a:r>
              <a:rPr sz="800" spc="0" dirty="0">
                <a:latin typeface="Times New Roman"/>
                <a:cs typeface="Times New Roman"/>
              </a:rPr>
              <a:t>Nature Tourism </a:t>
            </a:r>
            <a:r>
              <a:rPr sz="800" dirty="0">
                <a:latin typeface="Times New Roman"/>
                <a:cs typeface="Times New Roman"/>
              </a:rPr>
              <a:t>Coordinator </a:t>
            </a:r>
            <a:r>
              <a:rPr sz="800" dirty="0">
                <a:latin typeface="Symbol"/>
                <a:cs typeface="Symbol"/>
              </a:rPr>
              <a:t></a:t>
            </a:r>
            <a:r>
              <a:rPr sz="800" dirty="0">
                <a:latin typeface="Times New Roman"/>
                <a:cs typeface="Times New Roman"/>
              </a:rPr>
              <a:t>Tour </a:t>
            </a:r>
            <a:r>
              <a:rPr sz="800" spc="0" dirty="0">
                <a:latin typeface="Times New Roman"/>
                <a:cs typeface="Times New Roman"/>
              </a:rPr>
              <a:t>and </a:t>
            </a:r>
            <a:r>
              <a:rPr sz="800" dirty="0">
                <a:latin typeface="Times New Roman"/>
                <a:cs typeface="Times New Roman"/>
              </a:rPr>
              <a:t>Travel  Coordinator </a:t>
            </a:r>
            <a:r>
              <a:rPr sz="800" dirty="0">
                <a:latin typeface="Symbol"/>
                <a:cs typeface="Symbol"/>
              </a:rPr>
              <a:t></a:t>
            </a:r>
            <a:r>
              <a:rPr sz="800" dirty="0">
                <a:latin typeface="Times New Roman"/>
                <a:cs typeface="Times New Roman"/>
              </a:rPr>
              <a:t>Tourism </a:t>
            </a:r>
            <a:r>
              <a:rPr sz="800" spc="0" dirty="0">
                <a:latin typeface="Times New Roman"/>
                <a:cs typeface="Times New Roman"/>
              </a:rPr>
              <a:t>Marketing</a:t>
            </a:r>
            <a:r>
              <a:rPr sz="800" dirty="0">
                <a:latin typeface="Times New Roman"/>
                <a:cs typeface="Times New Roman"/>
              </a:rPr>
              <a:t> Specialist</a:t>
            </a:r>
            <a:endParaRPr sz="800">
              <a:latin typeface="Times New Roman"/>
              <a:cs typeface="Times New Roman"/>
            </a:endParaRPr>
          </a:p>
          <a:p>
            <a:pPr marL="32384" marR="24765" lvl="1" indent="51435">
              <a:lnSpc>
                <a:spcPts val="980"/>
              </a:lnSpc>
              <a:spcBef>
                <a:spcPts val="25"/>
              </a:spcBef>
              <a:buSzPct val="87500"/>
              <a:buFont typeface="Symbol"/>
              <a:buChar char=""/>
              <a:tabLst>
                <a:tab pos="133350" algn="l"/>
              </a:tabLst>
            </a:pPr>
            <a:r>
              <a:rPr sz="800" dirty="0">
                <a:latin typeface="Times New Roman"/>
                <a:cs typeface="Times New Roman"/>
              </a:rPr>
              <a:t>Transportation Specialist </a:t>
            </a:r>
            <a:r>
              <a:rPr sz="800" spc="0" dirty="0">
                <a:latin typeface="Symbol"/>
                <a:cs typeface="Symbol"/>
              </a:rPr>
              <a:t></a:t>
            </a:r>
            <a:r>
              <a:rPr sz="800" spc="0" dirty="0">
                <a:latin typeface="Times New Roman"/>
                <a:cs typeface="Times New Roman"/>
              </a:rPr>
              <a:t> </a:t>
            </a:r>
            <a:r>
              <a:rPr sz="800" dirty="0">
                <a:latin typeface="Times New Roman"/>
                <a:cs typeface="Times New Roman"/>
              </a:rPr>
              <a:t>Welcome </a:t>
            </a:r>
            <a:r>
              <a:rPr sz="800" spc="0" dirty="0">
                <a:latin typeface="Times New Roman"/>
                <a:cs typeface="Times New Roman"/>
              </a:rPr>
              <a:t>Center  </a:t>
            </a:r>
            <a:r>
              <a:rPr sz="800" dirty="0">
                <a:latin typeface="Times New Roman"/>
                <a:cs typeface="Times New Roman"/>
              </a:rPr>
              <a:t>Supervisor </a:t>
            </a:r>
            <a:r>
              <a:rPr sz="800" dirty="0">
                <a:latin typeface="Symbol"/>
                <a:cs typeface="Symbol"/>
              </a:rPr>
              <a:t></a:t>
            </a:r>
            <a:r>
              <a:rPr sz="800" dirty="0">
                <a:latin typeface="Times New Roman"/>
                <a:cs typeface="Times New Roman"/>
              </a:rPr>
              <a:t>Visitor Center Counselor</a:t>
            </a:r>
            <a:r>
              <a:rPr sz="800" spc="40" dirty="0">
                <a:latin typeface="Times New Roman"/>
                <a:cs typeface="Times New Roman"/>
              </a:rPr>
              <a:t> </a:t>
            </a:r>
            <a:r>
              <a:rPr sz="800" spc="0" dirty="0">
                <a:latin typeface="Symbol"/>
                <a:cs typeface="Symbol"/>
              </a:rPr>
              <a:t></a:t>
            </a:r>
            <a:r>
              <a:rPr sz="800" spc="0" dirty="0">
                <a:latin typeface="Times New Roman"/>
                <a:cs typeface="Times New Roman"/>
              </a:rPr>
              <a:t>Tourism</a:t>
            </a:r>
            <a:endParaRPr sz="800">
              <a:latin typeface="Times New Roman"/>
              <a:cs typeface="Times New Roman"/>
            </a:endParaRPr>
          </a:p>
          <a:p>
            <a:pPr marL="113664">
              <a:lnSpc>
                <a:spcPts val="944"/>
              </a:lnSpc>
            </a:pPr>
            <a:r>
              <a:rPr sz="800" dirty="0">
                <a:latin typeface="Times New Roman"/>
                <a:cs typeface="Times New Roman"/>
              </a:rPr>
              <a:t>Assistant </a:t>
            </a:r>
            <a:r>
              <a:rPr sz="800" dirty="0">
                <a:latin typeface="Symbol"/>
                <a:cs typeface="Symbol"/>
              </a:rPr>
              <a:t></a:t>
            </a:r>
            <a:r>
              <a:rPr sz="800" dirty="0">
                <a:latin typeface="Times New Roman"/>
                <a:cs typeface="Times New Roman"/>
              </a:rPr>
              <a:t>Executive </a:t>
            </a:r>
            <a:r>
              <a:rPr sz="800" spc="0" dirty="0">
                <a:latin typeface="Times New Roman"/>
                <a:cs typeface="Times New Roman"/>
              </a:rPr>
              <a:t>Assistant </a:t>
            </a:r>
            <a:r>
              <a:rPr sz="800" dirty="0">
                <a:latin typeface="Symbol"/>
                <a:cs typeface="Symbol"/>
              </a:rPr>
              <a:t></a:t>
            </a:r>
            <a:r>
              <a:rPr sz="800" dirty="0">
                <a:latin typeface="Times New Roman"/>
                <a:cs typeface="Times New Roman"/>
              </a:rPr>
              <a:t>Tour</a:t>
            </a:r>
            <a:r>
              <a:rPr sz="800" spc="0" dirty="0">
                <a:latin typeface="Times New Roman"/>
                <a:cs typeface="Times New Roman"/>
              </a:rPr>
              <a:t> Guide</a:t>
            </a:r>
            <a:endParaRPr sz="800">
              <a:latin typeface="Times New Roman"/>
              <a:cs typeface="Times New Roman"/>
            </a:endParaRPr>
          </a:p>
          <a:p>
            <a:pPr marL="497840" marR="52705" indent="-438784">
              <a:lnSpc>
                <a:spcPts val="919"/>
              </a:lnSpc>
              <a:spcBef>
                <a:spcPts val="75"/>
              </a:spcBef>
              <a:buSzPct val="87500"/>
              <a:buFont typeface="Symbol"/>
              <a:buChar char=""/>
              <a:tabLst>
                <a:tab pos="108585" algn="l"/>
              </a:tabLst>
            </a:pPr>
            <a:r>
              <a:rPr sz="800" dirty="0">
                <a:latin typeface="Times New Roman"/>
                <a:cs typeface="Times New Roman"/>
              </a:rPr>
              <a:t>Tour </a:t>
            </a:r>
            <a:r>
              <a:rPr sz="800" spc="0" dirty="0">
                <a:latin typeface="Times New Roman"/>
                <a:cs typeface="Times New Roman"/>
              </a:rPr>
              <a:t>Operator </a:t>
            </a:r>
            <a:r>
              <a:rPr sz="800" dirty="0">
                <a:latin typeface="Symbol"/>
                <a:cs typeface="Symbol"/>
              </a:rPr>
              <a:t></a:t>
            </a:r>
            <a:r>
              <a:rPr sz="800" dirty="0">
                <a:latin typeface="Times New Roman"/>
                <a:cs typeface="Times New Roman"/>
              </a:rPr>
              <a:t>Motor </a:t>
            </a:r>
            <a:r>
              <a:rPr sz="800" spc="0" dirty="0">
                <a:latin typeface="Times New Roman"/>
                <a:cs typeface="Times New Roman"/>
              </a:rPr>
              <a:t>Coach </a:t>
            </a:r>
            <a:r>
              <a:rPr sz="800" dirty="0">
                <a:latin typeface="Times New Roman"/>
                <a:cs typeface="Times New Roman"/>
              </a:rPr>
              <a:t>Operator </a:t>
            </a:r>
            <a:r>
              <a:rPr sz="800" dirty="0">
                <a:latin typeface="Symbol"/>
                <a:cs typeface="Symbol"/>
              </a:rPr>
              <a:t></a:t>
            </a:r>
            <a:r>
              <a:rPr sz="800" dirty="0">
                <a:latin typeface="Times New Roman"/>
                <a:cs typeface="Times New Roman"/>
              </a:rPr>
              <a:t>Tour  </a:t>
            </a:r>
            <a:r>
              <a:rPr sz="800" spc="0" dirty="0">
                <a:latin typeface="Times New Roman"/>
                <a:cs typeface="Times New Roman"/>
              </a:rPr>
              <a:t>and </a:t>
            </a:r>
            <a:r>
              <a:rPr sz="800" dirty="0">
                <a:latin typeface="Times New Roman"/>
                <a:cs typeface="Times New Roman"/>
              </a:rPr>
              <a:t>Ticket Reservationist</a:t>
            </a:r>
            <a:endParaRPr sz="800">
              <a:latin typeface="Times New Roman"/>
              <a:cs typeface="Times New Roman"/>
            </a:endParaRPr>
          </a:p>
          <a:p>
            <a:pPr marL="835660" lvl="1" indent="-49530">
              <a:lnSpc>
                <a:spcPts val="955"/>
              </a:lnSpc>
              <a:buSzPct val="87500"/>
              <a:buFont typeface="Symbol"/>
              <a:buChar char=""/>
              <a:tabLst>
                <a:tab pos="836294" algn="l"/>
              </a:tabLst>
            </a:pPr>
            <a:r>
              <a:rPr sz="800" dirty="0">
                <a:latin typeface="Times New Roman"/>
                <a:cs typeface="Times New Roman"/>
              </a:rPr>
              <a:t>Interpreter</a:t>
            </a:r>
            <a:endParaRPr sz="800">
              <a:latin typeface="Times New Roman"/>
              <a:cs typeface="Times New Roman"/>
            </a:endParaRPr>
          </a:p>
        </p:txBody>
      </p:sp>
      <p:sp>
        <p:nvSpPr>
          <p:cNvPr id="189" name="object 6">
            <a:extLst>
              <a:ext uri="{FF2B5EF4-FFF2-40B4-BE49-F238E27FC236}">
                <a16:creationId xmlns:a16="http://schemas.microsoft.com/office/drawing/2014/main" id="{A5E8336C-E775-417E-AECD-73C329B52776}"/>
              </a:ext>
            </a:extLst>
          </p:cNvPr>
          <p:cNvSpPr txBox="1"/>
          <p:nvPr/>
        </p:nvSpPr>
        <p:spPr>
          <a:xfrm>
            <a:off x="7399289" y="1566944"/>
            <a:ext cx="2625725" cy="2868930"/>
          </a:xfrm>
          <a:prstGeom prst="rect">
            <a:avLst/>
          </a:prstGeom>
        </p:spPr>
        <p:txBody>
          <a:bodyPr vert="horz" wrap="square" lIns="0" tIns="10160" rIns="0" bIns="0" rtlCol="0">
            <a:spAutoFit/>
          </a:bodyPr>
          <a:lstStyle/>
          <a:p>
            <a:pPr marL="12700" marR="5080" indent="-1905" algn="ctr">
              <a:lnSpc>
                <a:spcPct val="101800"/>
              </a:lnSpc>
              <a:spcBef>
                <a:spcPts val="80"/>
              </a:spcBef>
            </a:pPr>
            <a:r>
              <a:rPr sz="800" spc="0" dirty="0">
                <a:latin typeface="Times New Roman"/>
                <a:cs typeface="Times New Roman"/>
              </a:rPr>
              <a:t>Club Manager</a:t>
            </a:r>
            <a:r>
              <a:rPr sz="800" spc="0" dirty="0">
                <a:latin typeface="Symbol"/>
                <a:cs typeface="Symbol"/>
              </a:rPr>
              <a:t></a:t>
            </a:r>
            <a:r>
              <a:rPr sz="800" spc="0" dirty="0">
                <a:latin typeface="Times New Roman"/>
                <a:cs typeface="Times New Roman"/>
              </a:rPr>
              <a:t>Club </a:t>
            </a:r>
            <a:r>
              <a:rPr sz="800" dirty="0">
                <a:latin typeface="Times New Roman"/>
                <a:cs typeface="Times New Roman"/>
              </a:rPr>
              <a:t>Assistant </a:t>
            </a:r>
            <a:r>
              <a:rPr sz="800" spc="0" dirty="0">
                <a:latin typeface="Times New Roman"/>
                <a:cs typeface="Times New Roman"/>
              </a:rPr>
              <a:t>Manager</a:t>
            </a:r>
            <a:r>
              <a:rPr sz="800" spc="0" dirty="0">
                <a:latin typeface="Symbol"/>
                <a:cs typeface="Symbol"/>
              </a:rPr>
              <a:t></a:t>
            </a:r>
            <a:r>
              <a:rPr sz="800" spc="0" dirty="0">
                <a:latin typeface="Times New Roman"/>
                <a:cs typeface="Times New Roman"/>
              </a:rPr>
              <a:t>Club </a:t>
            </a:r>
            <a:r>
              <a:rPr sz="800" dirty="0">
                <a:latin typeface="Times New Roman"/>
                <a:cs typeface="Times New Roman"/>
              </a:rPr>
              <a:t>Instructor</a:t>
            </a:r>
            <a:r>
              <a:rPr sz="800" dirty="0">
                <a:latin typeface="Symbol"/>
                <a:cs typeface="Symbol"/>
              </a:rPr>
              <a:t></a:t>
            </a:r>
            <a:r>
              <a:rPr sz="800" dirty="0">
                <a:latin typeface="Times New Roman"/>
                <a:cs typeface="Times New Roman"/>
              </a:rPr>
              <a:t>Club  </a:t>
            </a:r>
            <a:r>
              <a:rPr sz="800" spc="0" dirty="0">
                <a:latin typeface="Times New Roman"/>
                <a:cs typeface="Times New Roman"/>
              </a:rPr>
              <a:t>Equipment </a:t>
            </a:r>
            <a:r>
              <a:rPr sz="800" spc="10" dirty="0">
                <a:latin typeface="Times New Roman"/>
                <a:cs typeface="Times New Roman"/>
              </a:rPr>
              <a:t>&amp; </a:t>
            </a:r>
            <a:r>
              <a:rPr sz="800" dirty="0">
                <a:latin typeface="Times New Roman"/>
                <a:cs typeface="Times New Roman"/>
              </a:rPr>
              <a:t>Facility </a:t>
            </a:r>
            <a:r>
              <a:rPr sz="800" spc="0" dirty="0">
                <a:latin typeface="Times New Roman"/>
                <a:cs typeface="Times New Roman"/>
              </a:rPr>
              <a:t>Maintenance </a:t>
            </a:r>
            <a:r>
              <a:rPr sz="800" dirty="0">
                <a:latin typeface="Symbol"/>
                <a:cs typeface="Symbol"/>
              </a:rPr>
              <a:t></a:t>
            </a:r>
            <a:r>
              <a:rPr sz="800" dirty="0">
                <a:latin typeface="Times New Roman"/>
                <a:cs typeface="Times New Roman"/>
              </a:rPr>
              <a:t>Club Scheduler</a:t>
            </a:r>
            <a:r>
              <a:rPr sz="800" dirty="0">
                <a:latin typeface="Symbol"/>
                <a:cs typeface="Symbol"/>
              </a:rPr>
              <a:t></a:t>
            </a:r>
            <a:r>
              <a:rPr sz="800" dirty="0">
                <a:latin typeface="Times New Roman"/>
                <a:cs typeface="Times New Roman"/>
              </a:rPr>
              <a:t>Club  </a:t>
            </a:r>
            <a:r>
              <a:rPr sz="800" spc="0" dirty="0">
                <a:latin typeface="Times New Roman"/>
                <a:cs typeface="Times New Roman"/>
              </a:rPr>
              <a:t>Event </a:t>
            </a:r>
            <a:r>
              <a:rPr sz="800" dirty="0">
                <a:latin typeface="Times New Roman"/>
                <a:cs typeface="Times New Roman"/>
              </a:rPr>
              <a:t>Planner</a:t>
            </a:r>
            <a:r>
              <a:rPr sz="800" dirty="0">
                <a:latin typeface="Symbol"/>
                <a:cs typeface="Symbol"/>
              </a:rPr>
              <a:t></a:t>
            </a:r>
            <a:r>
              <a:rPr sz="800" dirty="0">
                <a:latin typeface="Times New Roman"/>
                <a:cs typeface="Times New Roman"/>
              </a:rPr>
              <a:t>Club </a:t>
            </a:r>
            <a:r>
              <a:rPr sz="800" spc="0" dirty="0">
                <a:latin typeface="Times New Roman"/>
                <a:cs typeface="Times New Roman"/>
              </a:rPr>
              <a:t>Membership </a:t>
            </a:r>
            <a:r>
              <a:rPr sz="800" dirty="0">
                <a:latin typeface="Times New Roman"/>
                <a:cs typeface="Times New Roman"/>
              </a:rPr>
              <a:t>Developer</a:t>
            </a:r>
            <a:r>
              <a:rPr sz="800" dirty="0">
                <a:latin typeface="Symbol"/>
                <a:cs typeface="Symbol"/>
              </a:rPr>
              <a:t></a:t>
            </a:r>
            <a:r>
              <a:rPr sz="800" dirty="0">
                <a:latin typeface="Times New Roman"/>
                <a:cs typeface="Times New Roman"/>
              </a:rPr>
              <a:t>Parks </a:t>
            </a:r>
            <a:r>
              <a:rPr sz="800" spc="10" dirty="0">
                <a:latin typeface="Times New Roman"/>
                <a:cs typeface="Times New Roman"/>
              </a:rPr>
              <a:t>&amp; </a:t>
            </a:r>
            <a:r>
              <a:rPr sz="800" dirty="0">
                <a:latin typeface="Times New Roman"/>
                <a:cs typeface="Times New Roman"/>
              </a:rPr>
              <a:t>Gardens  </a:t>
            </a:r>
            <a:r>
              <a:rPr sz="800" spc="0" dirty="0">
                <a:latin typeface="Times New Roman"/>
                <a:cs typeface="Times New Roman"/>
              </a:rPr>
              <a:t>Director</a:t>
            </a:r>
            <a:r>
              <a:rPr sz="800" spc="0" dirty="0">
                <a:latin typeface="Symbol"/>
                <a:cs typeface="Symbol"/>
              </a:rPr>
              <a:t></a:t>
            </a:r>
            <a:r>
              <a:rPr sz="800" spc="0" dirty="0">
                <a:latin typeface="Times New Roman"/>
                <a:cs typeface="Times New Roman"/>
              </a:rPr>
              <a:t>Parks </a:t>
            </a:r>
            <a:r>
              <a:rPr sz="800" spc="10" dirty="0">
                <a:latin typeface="Times New Roman"/>
                <a:cs typeface="Times New Roman"/>
              </a:rPr>
              <a:t>&amp; </a:t>
            </a:r>
            <a:r>
              <a:rPr sz="800" dirty="0">
                <a:latin typeface="Times New Roman"/>
                <a:cs typeface="Times New Roman"/>
              </a:rPr>
              <a:t>Gardens Activity </a:t>
            </a:r>
            <a:r>
              <a:rPr sz="800" spc="0" dirty="0">
                <a:latin typeface="Times New Roman"/>
                <a:cs typeface="Times New Roman"/>
              </a:rPr>
              <a:t>Coordinator</a:t>
            </a:r>
            <a:r>
              <a:rPr sz="800" spc="0" dirty="0">
                <a:latin typeface="Symbol"/>
                <a:cs typeface="Symbol"/>
              </a:rPr>
              <a:t></a:t>
            </a:r>
            <a:r>
              <a:rPr sz="800" spc="0" dirty="0">
                <a:latin typeface="Times New Roman"/>
                <a:cs typeface="Times New Roman"/>
              </a:rPr>
              <a:t>Parks </a:t>
            </a:r>
            <a:r>
              <a:rPr sz="800" spc="10" dirty="0">
                <a:latin typeface="Times New Roman"/>
                <a:cs typeface="Times New Roman"/>
              </a:rPr>
              <a:t>&amp;  </a:t>
            </a:r>
            <a:r>
              <a:rPr sz="800" dirty="0">
                <a:latin typeface="Times New Roman"/>
                <a:cs typeface="Times New Roman"/>
              </a:rPr>
              <a:t>Gardens </a:t>
            </a:r>
            <a:r>
              <a:rPr sz="800" spc="0" dirty="0">
                <a:latin typeface="Times New Roman"/>
                <a:cs typeface="Times New Roman"/>
              </a:rPr>
              <a:t>Access Management</a:t>
            </a:r>
            <a:r>
              <a:rPr sz="800" spc="0" dirty="0">
                <a:latin typeface="Symbol"/>
                <a:cs typeface="Symbol"/>
              </a:rPr>
              <a:t></a:t>
            </a:r>
            <a:r>
              <a:rPr sz="800" spc="0" dirty="0">
                <a:latin typeface="Times New Roman"/>
                <a:cs typeface="Times New Roman"/>
              </a:rPr>
              <a:t>Parks </a:t>
            </a:r>
            <a:r>
              <a:rPr sz="800" spc="10" dirty="0">
                <a:latin typeface="Times New Roman"/>
                <a:cs typeface="Times New Roman"/>
              </a:rPr>
              <a:t>&amp; </a:t>
            </a:r>
            <a:r>
              <a:rPr sz="800" dirty="0">
                <a:latin typeface="Times New Roman"/>
                <a:cs typeface="Times New Roman"/>
              </a:rPr>
              <a:t>Gardens </a:t>
            </a:r>
            <a:r>
              <a:rPr sz="800" spc="0" dirty="0">
                <a:latin typeface="Times New Roman"/>
                <a:cs typeface="Times New Roman"/>
              </a:rPr>
              <a:t>Safety </a:t>
            </a:r>
            <a:r>
              <a:rPr sz="800" spc="10" dirty="0">
                <a:latin typeface="Times New Roman"/>
                <a:cs typeface="Times New Roman"/>
              </a:rPr>
              <a:t>&amp;  </a:t>
            </a:r>
            <a:r>
              <a:rPr sz="800" spc="0" dirty="0">
                <a:latin typeface="Times New Roman"/>
                <a:cs typeface="Times New Roman"/>
              </a:rPr>
              <a:t>Security</a:t>
            </a:r>
            <a:r>
              <a:rPr sz="800" spc="0" dirty="0">
                <a:latin typeface="Symbol"/>
                <a:cs typeface="Symbol"/>
              </a:rPr>
              <a:t></a:t>
            </a:r>
            <a:r>
              <a:rPr sz="800" spc="0" dirty="0">
                <a:latin typeface="Times New Roman"/>
                <a:cs typeface="Times New Roman"/>
              </a:rPr>
              <a:t>Parks </a:t>
            </a:r>
            <a:r>
              <a:rPr sz="800" spc="10" dirty="0">
                <a:latin typeface="Times New Roman"/>
                <a:cs typeface="Times New Roman"/>
              </a:rPr>
              <a:t>&amp; </a:t>
            </a:r>
            <a:r>
              <a:rPr sz="800" dirty="0">
                <a:latin typeface="Times New Roman"/>
                <a:cs typeface="Times New Roman"/>
              </a:rPr>
              <a:t>Garden Ranger</a:t>
            </a:r>
            <a:r>
              <a:rPr sz="800" dirty="0">
                <a:latin typeface="Symbol"/>
                <a:cs typeface="Symbol"/>
              </a:rPr>
              <a:t></a:t>
            </a:r>
            <a:r>
              <a:rPr sz="800" dirty="0">
                <a:latin typeface="Times New Roman"/>
                <a:cs typeface="Times New Roman"/>
              </a:rPr>
              <a:t>Resort Trainer</a:t>
            </a:r>
            <a:r>
              <a:rPr sz="800" dirty="0">
                <a:latin typeface="Symbol"/>
                <a:cs typeface="Symbol"/>
              </a:rPr>
              <a:t></a:t>
            </a:r>
            <a:r>
              <a:rPr sz="800" dirty="0">
                <a:latin typeface="Times New Roman"/>
                <a:cs typeface="Times New Roman"/>
              </a:rPr>
              <a:t>Resort  Instructor</a:t>
            </a:r>
            <a:r>
              <a:rPr sz="800" dirty="0">
                <a:latin typeface="Symbol"/>
                <a:cs typeface="Symbol"/>
              </a:rPr>
              <a:t></a:t>
            </a:r>
            <a:r>
              <a:rPr sz="800" dirty="0">
                <a:latin typeface="Times New Roman"/>
                <a:cs typeface="Times New Roman"/>
              </a:rPr>
              <a:t>Resort Equipment Maintenance</a:t>
            </a:r>
            <a:r>
              <a:rPr sz="800" dirty="0">
                <a:latin typeface="Symbol"/>
                <a:cs typeface="Symbol"/>
              </a:rPr>
              <a:t></a:t>
            </a:r>
            <a:r>
              <a:rPr sz="800" dirty="0">
                <a:latin typeface="Times New Roman"/>
                <a:cs typeface="Times New Roman"/>
              </a:rPr>
              <a:t>Resort  </a:t>
            </a:r>
            <a:r>
              <a:rPr sz="800" spc="0" dirty="0">
                <a:latin typeface="Times New Roman"/>
                <a:cs typeface="Times New Roman"/>
              </a:rPr>
              <a:t>Scheduler</a:t>
            </a:r>
            <a:r>
              <a:rPr sz="800" spc="0" dirty="0">
                <a:latin typeface="Symbol"/>
                <a:cs typeface="Symbol"/>
              </a:rPr>
              <a:t></a:t>
            </a:r>
            <a:r>
              <a:rPr sz="800" spc="0" dirty="0">
                <a:latin typeface="Times New Roman"/>
                <a:cs typeface="Times New Roman"/>
              </a:rPr>
              <a:t>Gaming </a:t>
            </a:r>
            <a:r>
              <a:rPr sz="800" spc="10" dirty="0">
                <a:latin typeface="Times New Roman"/>
                <a:cs typeface="Times New Roman"/>
              </a:rPr>
              <a:t>&amp; </a:t>
            </a:r>
            <a:r>
              <a:rPr sz="800" spc="0" dirty="0">
                <a:latin typeface="Times New Roman"/>
                <a:cs typeface="Times New Roman"/>
              </a:rPr>
              <a:t>Casino Manager</a:t>
            </a:r>
            <a:r>
              <a:rPr sz="800" spc="0" dirty="0">
                <a:latin typeface="Symbol"/>
                <a:cs typeface="Symbol"/>
              </a:rPr>
              <a:t></a:t>
            </a:r>
            <a:r>
              <a:rPr sz="800" spc="0" dirty="0">
                <a:latin typeface="Times New Roman"/>
                <a:cs typeface="Times New Roman"/>
              </a:rPr>
              <a:t>Gaming </a:t>
            </a:r>
            <a:r>
              <a:rPr sz="800" spc="10" dirty="0">
                <a:latin typeface="Times New Roman"/>
                <a:cs typeface="Times New Roman"/>
              </a:rPr>
              <a:t>&amp; </a:t>
            </a:r>
            <a:r>
              <a:rPr sz="800" spc="0" dirty="0">
                <a:latin typeface="Times New Roman"/>
                <a:cs typeface="Times New Roman"/>
              </a:rPr>
              <a:t>Casino  Supervisor</a:t>
            </a:r>
            <a:r>
              <a:rPr sz="800" spc="0" dirty="0">
                <a:latin typeface="Symbol"/>
                <a:cs typeface="Symbol"/>
              </a:rPr>
              <a:t></a:t>
            </a:r>
            <a:r>
              <a:rPr sz="800" spc="0" dirty="0">
                <a:latin typeface="Times New Roman"/>
                <a:cs typeface="Times New Roman"/>
              </a:rPr>
              <a:t>Gaming </a:t>
            </a:r>
            <a:r>
              <a:rPr sz="800" spc="10" dirty="0">
                <a:latin typeface="Times New Roman"/>
                <a:cs typeface="Times New Roman"/>
              </a:rPr>
              <a:t>&amp; </a:t>
            </a:r>
            <a:r>
              <a:rPr sz="800" spc="0" dirty="0">
                <a:latin typeface="Times New Roman"/>
                <a:cs typeface="Times New Roman"/>
              </a:rPr>
              <a:t>Casino Dealer</a:t>
            </a:r>
            <a:r>
              <a:rPr sz="800" spc="0" dirty="0">
                <a:latin typeface="Symbol"/>
                <a:cs typeface="Symbol"/>
              </a:rPr>
              <a:t></a:t>
            </a:r>
            <a:r>
              <a:rPr sz="800" spc="0" dirty="0">
                <a:latin typeface="Times New Roman"/>
                <a:cs typeface="Times New Roman"/>
              </a:rPr>
              <a:t>Gaming </a:t>
            </a:r>
            <a:r>
              <a:rPr sz="800" spc="10" dirty="0">
                <a:latin typeface="Times New Roman"/>
                <a:cs typeface="Times New Roman"/>
              </a:rPr>
              <a:t>&amp; </a:t>
            </a:r>
            <a:r>
              <a:rPr sz="800" spc="0" dirty="0">
                <a:latin typeface="Times New Roman"/>
                <a:cs typeface="Times New Roman"/>
              </a:rPr>
              <a:t>Casino </a:t>
            </a:r>
            <a:r>
              <a:rPr sz="800" dirty="0">
                <a:latin typeface="Times New Roman"/>
                <a:cs typeface="Times New Roman"/>
              </a:rPr>
              <a:t>Slot  Supervisor </a:t>
            </a:r>
            <a:r>
              <a:rPr sz="800" spc="0" dirty="0">
                <a:latin typeface="Times New Roman"/>
                <a:cs typeface="Times New Roman"/>
              </a:rPr>
              <a:t>and Maintenance</a:t>
            </a:r>
            <a:r>
              <a:rPr sz="800" spc="0" dirty="0">
                <a:latin typeface="Symbol"/>
                <a:cs typeface="Symbol"/>
              </a:rPr>
              <a:t></a:t>
            </a:r>
            <a:r>
              <a:rPr sz="800" spc="0" dirty="0">
                <a:latin typeface="Times New Roman"/>
                <a:cs typeface="Times New Roman"/>
              </a:rPr>
              <a:t>Gaming </a:t>
            </a:r>
            <a:r>
              <a:rPr sz="800" spc="10" dirty="0">
                <a:latin typeface="Times New Roman"/>
                <a:cs typeface="Times New Roman"/>
              </a:rPr>
              <a:t>&amp; </a:t>
            </a:r>
            <a:r>
              <a:rPr sz="800" spc="0" dirty="0">
                <a:latin typeface="Times New Roman"/>
                <a:cs typeface="Times New Roman"/>
              </a:rPr>
              <a:t>Casino </a:t>
            </a:r>
            <a:r>
              <a:rPr sz="800" dirty="0">
                <a:latin typeface="Times New Roman"/>
                <a:cs typeface="Times New Roman"/>
              </a:rPr>
              <a:t>Security </a:t>
            </a:r>
            <a:r>
              <a:rPr sz="800" spc="10" dirty="0">
                <a:latin typeface="Times New Roman"/>
                <a:cs typeface="Times New Roman"/>
              </a:rPr>
              <a:t>&amp;  </a:t>
            </a:r>
            <a:r>
              <a:rPr sz="800" dirty="0">
                <a:latin typeface="Times New Roman"/>
                <a:cs typeface="Times New Roman"/>
              </a:rPr>
              <a:t>Safety</a:t>
            </a:r>
            <a:r>
              <a:rPr sz="800" dirty="0">
                <a:latin typeface="Symbol"/>
                <a:cs typeface="Symbol"/>
              </a:rPr>
              <a:t></a:t>
            </a:r>
            <a:r>
              <a:rPr sz="800" dirty="0">
                <a:latin typeface="Times New Roman"/>
                <a:cs typeface="Times New Roman"/>
              </a:rPr>
              <a:t>Fairs/Festival </a:t>
            </a:r>
            <a:r>
              <a:rPr sz="800" spc="0" dirty="0">
                <a:latin typeface="Times New Roman"/>
                <a:cs typeface="Times New Roman"/>
              </a:rPr>
              <a:t>Event </a:t>
            </a:r>
            <a:r>
              <a:rPr sz="800" dirty="0">
                <a:latin typeface="Times New Roman"/>
                <a:cs typeface="Times New Roman"/>
              </a:rPr>
              <a:t>Planner</a:t>
            </a:r>
            <a:r>
              <a:rPr sz="800" dirty="0">
                <a:latin typeface="Symbol"/>
                <a:cs typeface="Symbol"/>
              </a:rPr>
              <a:t></a:t>
            </a:r>
            <a:r>
              <a:rPr sz="800" dirty="0">
                <a:latin typeface="Times New Roman"/>
                <a:cs typeface="Times New Roman"/>
              </a:rPr>
              <a:t>Fairs/Festival Set </a:t>
            </a:r>
            <a:r>
              <a:rPr sz="800" spc="0" dirty="0">
                <a:latin typeface="Times New Roman"/>
                <a:cs typeface="Times New Roman"/>
              </a:rPr>
              <a:t>up  </a:t>
            </a:r>
            <a:r>
              <a:rPr sz="800" dirty="0">
                <a:latin typeface="Times New Roman"/>
                <a:cs typeface="Times New Roman"/>
              </a:rPr>
              <a:t>Supervisor</a:t>
            </a:r>
            <a:r>
              <a:rPr sz="800" dirty="0">
                <a:latin typeface="Symbol"/>
                <a:cs typeface="Symbol"/>
              </a:rPr>
              <a:t></a:t>
            </a:r>
            <a:r>
              <a:rPr sz="800" dirty="0">
                <a:latin typeface="Times New Roman"/>
                <a:cs typeface="Times New Roman"/>
              </a:rPr>
              <a:t>Fairs/Festival Facility Manager</a:t>
            </a:r>
            <a:r>
              <a:rPr sz="800" dirty="0">
                <a:latin typeface="Symbol"/>
                <a:cs typeface="Symbol"/>
              </a:rPr>
              <a:t></a:t>
            </a:r>
            <a:r>
              <a:rPr sz="800" dirty="0">
                <a:latin typeface="Times New Roman"/>
                <a:cs typeface="Times New Roman"/>
              </a:rPr>
              <a:t>Fairs/Festival  </a:t>
            </a:r>
            <a:r>
              <a:rPr sz="800" spc="0" dirty="0">
                <a:latin typeface="Times New Roman"/>
                <a:cs typeface="Times New Roman"/>
              </a:rPr>
              <a:t>Promotional </a:t>
            </a:r>
            <a:r>
              <a:rPr sz="800" dirty="0">
                <a:latin typeface="Times New Roman"/>
                <a:cs typeface="Times New Roman"/>
              </a:rPr>
              <a:t>Developer</a:t>
            </a:r>
            <a:r>
              <a:rPr sz="800" dirty="0">
                <a:latin typeface="Symbol"/>
                <a:cs typeface="Symbol"/>
              </a:rPr>
              <a:t></a:t>
            </a:r>
            <a:r>
              <a:rPr sz="800" dirty="0">
                <a:latin typeface="Times New Roman"/>
                <a:cs typeface="Times New Roman"/>
              </a:rPr>
              <a:t>Theme </a:t>
            </a:r>
            <a:r>
              <a:rPr sz="800" spc="0" dirty="0">
                <a:latin typeface="Times New Roman"/>
                <a:cs typeface="Times New Roman"/>
              </a:rPr>
              <a:t>Parks/Amusement Parks  Resale Department Manager</a:t>
            </a:r>
            <a:r>
              <a:rPr sz="800" spc="0" dirty="0">
                <a:latin typeface="Symbol"/>
                <a:cs typeface="Symbol"/>
              </a:rPr>
              <a:t></a:t>
            </a:r>
            <a:r>
              <a:rPr sz="800" spc="0" dirty="0">
                <a:latin typeface="Times New Roman"/>
                <a:cs typeface="Times New Roman"/>
              </a:rPr>
              <a:t>Theme Parks/Amusement </a:t>
            </a:r>
            <a:r>
              <a:rPr sz="800" dirty="0">
                <a:latin typeface="Times New Roman"/>
                <a:cs typeface="Times New Roman"/>
              </a:rPr>
              <a:t>Parks  Area </a:t>
            </a:r>
            <a:r>
              <a:rPr sz="800" spc="0" dirty="0">
                <a:latin typeface="Times New Roman"/>
                <a:cs typeface="Times New Roman"/>
              </a:rPr>
              <a:t>Retail Manager</a:t>
            </a:r>
            <a:r>
              <a:rPr sz="800" spc="0" dirty="0">
                <a:latin typeface="Symbol"/>
                <a:cs typeface="Symbol"/>
              </a:rPr>
              <a:t></a:t>
            </a:r>
            <a:r>
              <a:rPr sz="800" spc="0" dirty="0">
                <a:latin typeface="Times New Roman"/>
                <a:cs typeface="Times New Roman"/>
              </a:rPr>
              <a:t>Theme Parks/Amusement </a:t>
            </a:r>
            <a:r>
              <a:rPr sz="800" dirty="0">
                <a:latin typeface="Times New Roman"/>
                <a:cs typeface="Times New Roman"/>
              </a:rPr>
              <a:t>Parks Area  </a:t>
            </a:r>
            <a:r>
              <a:rPr sz="800" spc="0" dirty="0">
                <a:latin typeface="Times New Roman"/>
                <a:cs typeface="Times New Roman"/>
              </a:rPr>
              <a:t>Ride </a:t>
            </a:r>
            <a:r>
              <a:rPr sz="800" dirty="0">
                <a:latin typeface="Times New Roman"/>
                <a:cs typeface="Times New Roman"/>
              </a:rPr>
              <a:t>Operations </a:t>
            </a:r>
            <a:r>
              <a:rPr sz="800" spc="0" dirty="0">
                <a:latin typeface="Times New Roman"/>
                <a:cs typeface="Times New Roman"/>
              </a:rPr>
              <a:t>Manager</a:t>
            </a:r>
            <a:r>
              <a:rPr sz="800" spc="0" dirty="0">
                <a:latin typeface="Symbol"/>
                <a:cs typeface="Symbol"/>
              </a:rPr>
              <a:t></a:t>
            </a:r>
            <a:r>
              <a:rPr sz="800" spc="0" dirty="0">
                <a:latin typeface="Times New Roman"/>
                <a:cs typeface="Times New Roman"/>
              </a:rPr>
              <a:t>Theme Parks/Amusement </a:t>
            </a:r>
            <a:r>
              <a:rPr sz="800" dirty="0">
                <a:latin typeface="Times New Roman"/>
                <a:cs typeface="Times New Roman"/>
              </a:rPr>
              <a:t>Parks  Group Events </a:t>
            </a:r>
            <a:r>
              <a:rPr sz="800" spc="0" dirty="0">
                <a:latin typeface="Times New Roman"/>
                <a:cs typeface="Times New Roman"/>
              </a:rPr>
              <a:t>Manager</a:t>
            </a:r>
            <a:r>
              <a:rPr sz="800" spc="0" dirty="0">
                <a:latin typeface="Symbol"/>
                <a:cs typeface="Symbol"/>
              </a:rPr>
              <a:t></a:t>
            </a:r>
            <a:r>
              <a:rPr sz="800" spc="0" dirty="0">
                <a:latin typeface="Times New Roman"/>
                <a:cs typeface="Times New Roman"/>
              </a:rPr>
              <a:t>Family Centers Manager</a:t>
            </a:r>
            <a:r>
              <a:rPr sz="800" spc="0" dirty="0">
                <a:latin typeface="Symbol"/>
                <a:cs typeface="Symbol"/>
              </a:rPr>
              <a:t></a:t>
            </a:r>
            <a:r>
              <a:rPr sz="800" spc="0" dirty="0">
                <a:latin typeface="Times New Roman"/>
                <a:cs typeface="Times New Roman"/>
              </a:rPr>
              <a:t>Family  Centers </a:t>
            </a:r>
            <a:r>
              <a:rPr sz="800" dirty="0">
                <a:latin typeface="Times New Roman"/>
                <a:cs typeface="Times New Roman"/>
              </a:rPr>
              <a:t>Equipment</a:t>
            </a:r>
            <a:r>
              <a:rPr sz="800" spc="15" dirty="0">
                <a:latin typeface="Times New Roman"/>
                <a:cs typeface="Times New Roman"/>
              </a:rPr>
              <a:t> </a:t>
            </a:r>
            <a:r>
              <a:rPr sz="800" dirty="0">
                <a:latin typeface="Times New Roman"/>
                <a:cs typeface="Times New Roman"/>
              </a:rPr>
              <a:t>Operator/Maintenance</a:t>
            </a:r>
            <a:r>
              <a:rPr sz="800" dirty="0">
                <a:latin typeface="Symbol"/>
                <a:cs typeface="Symbol"/>
              </a:rPr>
              <a:t></a:t>
            </a:r>
            <a:r>
              <a:rPr sz="800" dirty="0">
                <a:latin typeface="Times New Roman"/>
                <a:cs typeface="Times New Roman"/>
              </a:rPr>
              <a:t>Historical</a:t>
            </a:r>
            <a:endParaRPr sz="800">
              <a:latin typeface="Times New Roman"/>
              <a:cs typeface="Times New Roman"/>
            </a:endParaRPr>
          </a:p>
          <a:p>
            <a:pPr marL="278765">
              <a:lnSpc>
                <a:spcPts val="910"/>
              </a:lnSpc>
            </a:pPr>
            <a:r>
              <a:rPr sz="800" dirty="0">
                <a:latin typeface="Times New Roman"/>
                <a:cs typeface="Times New Roman"/>
              </a:rPr>
              <a:t>/Cultural/Architectural Ecological Industrial</a:t>
            </a:r>
            <a:r>
              <a:rPr sz="800" spc="15" dirty="0">
                <a:latin typeface="Times New Roman"/>
                <a:cs typeface="Times New Roman"/>
              </a:rPr>
              <a:t> </a:t>
            </a:r>
            <a:r>
              <a:rPr sz="800" dirty="0">
                <a:latin typeface="Times New Roman"/>
                <a:cs typeface="Times New Roman"/>
              </a:rPr>
              <a:t>Sites</a:t>
            </a:r>
            <a:endParaRPr sz="800">
              <a:latin typeface="Times New Roman"/>
              <a:cs typeface="Times New Roman"/>
            </a:endParaRPr>
          </a:p>
          <a:p>
            <a:pPr marL="15240" marR="7620" indent="-1905" algn="ctr">
              <a:lnSpc>
                <a:spcPct val="101699"/>
              </a:lnSpc>
              <a:spcBef>
                <a:spcPts val="5"/>
              </a:spcBef>
            </a:pPr>
            <a:r>
              <a:rPr sz="800" dirty="0">
                <a:latin typeface="Times New Roman"/>
                <a:cs typeface="Times New Roman"/>
              </a:rPr>
              <a:t>Guides/Ranger</a:t>
            </a:r>
            <a:r>
              <a:rPr sz="800" dirty="0">
                <a:latin typeface="Symbol"/>
                <a:cs typeface="Symbol"/>
              </a:rPr>
              <a:t></a:t>
            </a:r>
            <a:r>
              <a:rPr sz="800" dirty="0">
                <a:latin typeface="Times New Roman"/>
                <a:cs typeface="Times New Roman"/>
              </a:rPr>
              <a:t>Historical/Cultural/Architectural Ecological  Industrial Sites Exhibit </a:t>
            </a:r>
            <a:r>
              <a:rPr sz="800" spc="0" dirty="0">
                <a:latin typeface="Times New Roman"/>
                <a:cs typeface="Times New Roman"/>
              </a:rPr>
              <a:t>Developer</a:t>
            </a:r>
            <a:r>
              <a:rPr sz="800" spc="0" dirty="0">
                <a:latin typeface="Symbol"/>
                <a:cs typeface="Symbol"/>
              </a:rPr>
              <a:t></a:t>
            </a:r>
            <a:r>
              <a:rPr sz="800" spc="0" dirty="0">
                <a:latin typeface="Times New Roman"/>
                <a:cs typeface="Times New Roman"/>
              </a:rPr>
              <a:t>Museums/Zoos/Aquariums  Docent</a:t>
            </a:r>
            <a:r>
              <a:rPr sz="800" spc="0" dirty="0">
                <a:latin typeface="Symbol"/>
                <a:cs typeface="Symbol"/>
              </a:rPr>
              <a:t></a:t>
            </a:r>
            <a:r>
              <a:rPr sz="800" spc="0" dirty="0">
                <a:latin typeface="Times New Roman"/>
                <a:cs typeface="Times New Roman"/>
              </a:rPr>
              <a:t>Museum/Zoos/Aquariums Animal </a:t>
            </a:r>
            <a:r>
              <a:rPr sz="800" dirty="0">
                <a:latin typeface="Times New Roman"/>
                <a:cs typeface="Times New Roman"/>
              </a:rPr>
              <a:t>Trainer and  </a:t>
            </a:r>
            <a:r>
              <a:rPr sz="800" spc="0" dirty="0">
                <a:latin typeface="Times New Roman"/>
                <a:cs typeface="Times New Roman"/>
              </a:rPr>
              <a:t>Handler</a:t>
            </a:r>
            <a:r>
              <a:rPr sz="800" spc="0" dirty="0">
                <a:latin typeface="Symbol"/>
                <a:cs typeface="Symbol"/>
              </a:rPr>
              <a:t></a:t>
            </a:r>
            <a:r>
              <a:rPr sz="800" spc="0" dirty="0">
                <a:latin typeface="Times New Roman"/>
                <a:cs typeface="Times New Roman"/>
              </a:rPr>
              <a:t>Museums/Zoos/Aquariums </a:t>
            </a:r>
            <a:r>
              <a:rPr sz="800" dirty="0">
                <a:latin typeface="Times New Roman"/>
                <a:cs typeface="Times New Roman"/>
              </a:rPr>
              <a:t>Exhibit</a:t>
            </a:r>
            <a:r>
              <a:rPr sz="800" spc="-15" dirty="0">
                <a:latin typeface="Times New Roman"/>
                <a:cs typeface="Times New Roman"/>
              </a:rPr>
              <a:t> </a:t>
            </a:r>
            <a:r>
              <a:rPr sz="800" dirty="0">
                <a:latin typeface="Times New Roman"/>
                <a:cs typeface="Times New Roman"/>
              </a:rPr>
              <a:t>Developer</a:t>
            </a:r>
            <a:endParaRPr sz="800">
              <a:latin typeface="Times New Roman"/>
              <a:cs typeface="Times New Roman"/>
            </a:endParaRPr>
          </a:p>
        </p:txBody>
      </p:sp>
      <p:sp>
        <p:nvSpPr>
          <p:cNvPr id="190" name="object 7">
            <a:extLst>
              <a:ext uri="{FF2B5EF4-FFF2-40B4-BE49-F238E27FC236}">
                <a16:creationId xmlns:a16="http://schemas.microsoft.com/office/drawing/2014/main" id="{7CD8EDF4-5A05-4383-9717-31744E7439EE}"/>
              </a:ext>
            </a:extLst>
          </p:cNvPr>
          <p:cNvSpPr/>
          <p:nvPr/>
        </p:nvSpPr>
        <p:spPr>
          <a:xfrm>
            <a:off x="1027958" y="1527268"/>
            <a:ext cx="0" cy="56515"/>
          </a:xfrm>
          <a:custGeom>
            <a:avLst/>
            <a:gdLst/>
            <a:ahLst/>
            <a:cxnLst/>
            <a:rect l="l" t="t" r="r" b="b"/>
            <a:pathLst>
              <a:path h="56515">
                <a:moveTo>
                  <a:pt x="0" y="0"/>
                </a:moveTo>
                <a:lnTo>
                  <a:pt x="0" y="56172"/>
                </a:lnTo>
              </a:path>
            </a:pathLst>
          </a:custGeom>
          <a:ln w="3175">
            <a:solidFill>
              <a:srgbClr val="000000"/>
            </a:solidFill>
          </a:ln>
        </p:spPr>
        <p:txBody>
          <a:bodyPr wrap="square" lIns="0" tIns="0" rIns="0" bIns="0" rtlCol="0"/>
          <a:lstStyle/>
          <a:p>
            <a:endParaRPr/>
          </a:p>
        </p:txBody>
      </p:sp>
      <p:sp>
        <p:nvSpPr>
          <p:cNvPr id="191" name="object 8">
            <a:extLst>
              <a:ext uri="{FF2B5EF4-FFF2-40B4-BE49-F238E27FC236}">
                <a16:creationId xmlns:a16="http://schemas.microsoft.com/office/drawing/2014/main" id="{7416D1A1-D547-406D-BFB2-8B3DE42D378E}"/>
              </a:ext>
            </a:extLst>
          </p:cNvPr>
          <p:cNvSpPr/>
          <p:nvPr/>
        </p:nvSpPr>
        <p:spPr>
          <a:xfrm>
            <a:off x="1027180" y="1526508"/>
            <a:ext cx="57785" cy="38100"/>
          </a:xfrm>
          <a:custGeom>
            <a:avLst/>
            <a:gdLst/>
            <a:ahLst/>
            <a:cxnLst/>
            <a:rect l="l" t="t" r="r" b="b"/>
            <a:pathLst>
              <a:path w="57785" h="38100">
                <a:moveTo>
                  <a:pt x="0" y="37954"/>
                </a:moveTo>
                <a:lnTo>
                  <a:pt x="57579" y="37954"/>
                </a:lnTo>
                <a:lnTo>
                  <a:pt x="57579" y="0"/>
                </a:lnTo>
                <a:lnTo>
                  <a:pt x="0" y="0"/>
                </a:lnTo>
                <a:lnTo>
                  <a:pt x="0" y="37954"/>
                </a:lnTo>
                <a:close/>
              </a:path>
            </a:pathLst>
          </a:custGeom>
          <a:solidFill>
            <a:srgbClr val="000000"/>
          </a:solidFill>
        </p:spPr>
        <p:txBody>
          <a:bodyPr wrap="square" lIns="0" tIns="0" rIns="0" bIns="0" rtlCol="0"/>
          <a:lstStyle/>
          <a:p>
            <a:endParaRPr/>
          </a:p>
        </p:txBody>
      </p:sp>
      <p:sp>
        <p:nvSpPr>
          <p:cNvPr id="192" name="object 9">
            <a:extLst>
              <a:ext uri="{FF2B5EF4-FFF2-40B4-BE49-F238E27FC236}">
                <a16:creationId xmlns:a16="http://schemas.microsoft.com/office/drawing/2014/main" id="{1224A831-C604-4537-A0DD-8ED421782AA4}"/>
              </a:ext>
            </a:extLst>
          </p:cNvPr>
          <p:cNvSpPr/>
          <p:nvPr/>
        </p:nvSpPr>
        <p:spPr>
          <a:xfrm>
            <a:off x="1027958" y="1527268"/>
            <a:ext cx="56515" cy="0"/>
          </a:xfrm>
          <a:custGeom>
            <a:avLst/>
            <a:gdLst/>
            <a:ahLst/>
            <a:cxnLst/>
            <a:rect l="l" t="t" r="r" b="b"/>
            <a:pathLst>
              <a:path w="56515">
                <a:moveTo>
                  <a:pt x="0" y="0"/>
                </a:moveTo>
                <a:lnTo>
                  <a:pt x="56023" y="0"/>
                </a:lnTo>
              </a:path>
            </a:pathLst>
          </a:custGeom>
          <a:ln w="3175">
            <a:solidFill>
              <a:srgbClr val="000000"/>
            </a:solidFill>
          </a:ln>
        </p:spPr>
        <p:txBody>
          <a:bodyPr wrap="square" lIns="0" tIns="0" rIns="0" bIns="0" rtlCol="0"/>
          <a:lstStyle/>
          <a:p>
            <a:endParaRPr/>
          </a:p>
        </p:txBody>
      </p:sp>
      <p:sp>
        <p:nvSpPr>
          <p:cNvPr id="193" name="object 10">
            <a:extLst>
              <a:ext uri="{FF2B5EF4-FFF2-40B4-BE49-F238E27FC236}">
                <a16:creationId xmlns:a16="http://schemas.microsoft.com/office/drawing/2014/main" id="{59D3065F-0DF9-4D31-84BF-10051DC02459}"/>
              </a:ext>
            </a:extLst>
          </p:cNvPr>
          <p:cNvSpPr/>
          <p:nvPr/>
        </p:nvSpPr>
        <p:spPr>
          <a:xfrm>
            <a:off x="1076200" y="1574331"/>
            <a:ext cx="0" cy="9525"/>
          </a:xfrm>
          <a:custGeom>
            <a:avLst/>
            <a:gdLst/>
            <a:ahLst/>
            <a:cxnLst/>
            <a:rect l="l" t="t" r="r" b="b"/>
            <a:pathLst>
              <a:path h="9525">
                <a:moveTo>
                  <a:pt x="0" y="0"/>
                </a:moveTo>
                <a:lnTo>
                  <a:pt x="0" y="9108"/>
                </a:lnTo>
              </a:path>
            </a:pathLst>
          </a:custGeom>
          <a:ln w="3175">
            <a:solidFill>
              <a:srgbClr val="000000"/>
            </a:solidFill>
          </a:ln>
        </p:spPr>
        <p:txBody>
          <a:bodyPr wrap="square" lIns="0" tIns="0" rIns="0" bIns="0" rtlCol="0"/>
          <a:lstStyle/>
          <a:p>
            <a:endParaRPr/>
          </a:p>
        </p:txBody>
      </p:sp>
      <p:sp>
        <p:nvSpPr>
          <p:cNvPr id="194" name="object 11">
            <a:extLst>
              <a:ext uri="{FF2B5EF4-FFF2-40B4-BE49-F238E27FC236}">
                <a16:creationId xmlns:a16="http://schemas.microsoft.com/office/drawing/2014/main" id="{B424631A-B72C-4954-89AA-243691F7BCBD}"/>
              </a:ext>
            </a:extLst>
          </p:cNvPr>
          <p:cNvSpPr/>
          <p:nvPr/>
        </p:nvSpPr>
        <p:spPr>
          <a:xfrm>
            <a:off x="1076200" y="1574331"/>
            <a:ext cx="0" cy="7620"/>
          </a:xfrm>
          <a:custGeom>
            <a:avLst/>
            <a:gdLst/>
            <a:ahLst/>
            <a:cxnLst/>
            <a:rect l="l" t="t" r="r" b="b"/>
            <a:pathLst>
              <a:path h="7619">
                <a:moveTo>
                  <a:pt x="0" y="0"/>
                </a:moveTo>
                <a:lnTo>
                  <a:pt x="0" y="7590"/>
                </a:lnTo>
              </a:path>
            </a:pathLst>
          </a:custGeom>
          <a:ln w="3175">
            <a:solidFill>
              <a:srgbClr val="000000"/>
            </a:solidFill>
          </a:ln>
        </p:spPr>
        <p:txBody>
          <a:bodyPr wrap="square" lIns="0" tIns="0" rIns="0" bIns="0" rtlCol="0"/>
          <a:lstStyle/>
          <a:p>
            <a:endParaRPr/>
          </a:p>
        </p:txBody>
      </p:sp>
      <p:sp>
        <p:nvSpPr>
          <p:cNvPr id="195" name="object 12">
            <a:extLst>
              <a:ext uri="{FF2B5EF4-FFF2-40B4-BE49-F238E27FC236}">
                <a16:creationId xmlns:a16="http://schemas.microsoft.com/office/drawing/2014/main" id="{E92A0A4B-D451-4772-B721-A99302B188E9}"/>
              </a:ext>
            </a:extLst>
          </p:cNvPr>
          <p:cNvSpPr/>
          <p:nvPr/>
        </p:nvSpPr>
        <p:spPr>
          <a:xfrm>
            <a:off x="1084759" y="1545485"/>
            <a:ext cx="240029" cy="0"/>
          </a:xfrm>
          <a:custGeom>
            <a:avLst/>
            <a:gdLst/>
            <a:ahLst/>
            <a:cxnLst/>
            <a:rect l="l" t="t" r="r" b="b"/>
            <a:pathLst>
              <a:path w="240029">
                <a:moveTo>
                  <a:pt x="0" y="0"/>
                </a:moveTo>
                <a:lnTo>
                  <a:pt x="239654" y="0"/>
                </a:lnTo>
              </a:path>
            </a:pathLst>
          </a:custGeom>
          <a:ln w="37954">
            <a:solidFill>
              <a:srgbClr val="000000"/>
            </a:solidFill>
          </a:ln>
        </p:spPr>
        <p:txBody>
          <a:bodyPr wrap="square" lIns="0" tIns="0" rIns="0" bIns="0" rtlCol="0"/>
          <a:lstStyle/>
          <a:p>
            <a:endParaRPr/>
          </a:p>
        </p:txBody>
      </p:sp>
      <p:sp>
        <p:nvSpPr>
          <p:cNvPr id="196" name="object 13">
            <a:extLst>
              <a:ext uri="{FF2B5EF4-FFF2-40B4-BE49-F238E27FC236}">
                <a16:creationId xmlns:a16="http://schemas.microsoft.com/office/drawing/2014/main" id="{4875BCFB-455B-453E-B5AC-551360C61C9D}"/>
              </a:ext>
            </a:extLst>
          </p:cNvPr>
          <p:cNvSpPr/>
          <p:nvPr/>
        </p:nvSpPr>
        <p:spPr>
          <a:xfrm>
            <a:off x="1085537" y="1527268"/>
            <a:ext cx="238125" cy="0"/>
          </a:xfrm>
          <a:custGeom>
            <a:avLst/>
            <a:gdLst/>
            <a:ahLst/>
            <a:cxnLst/>
            <a:rect l="l" t="t" r="r" b="b"/>
            <a:pathLst>
              <a:path w="238125">
                <a:moveTo>
                  <a:pt x="0" y="0"/>
                </a:moveTo>
                <a:lnTo>
                  <a:pt x="238097" y="0"/>
                </a:lnTo>
              </a:path>
            </a:pathLst>
          </a:custGeom>
          <a:ln w="3175">
            <a:solidFill>
              <a:srgbClr val="000000"/>
            </a:solidFill>
          </a:ln>
        </p:spPr>
        <p:txBody>
          <a:bodyPr wrap="square" lIns="0" tIns="0" rIns="0" bIns="0" rtlCol="0"/>
          <a:lstStyle/>
          <a:p>
            <a:endParaRPr/>
          </a:p>
        </p:txBody>
      </p:sp>
      <p:sp>
        <p:nvSpPr>
          <p:cNvPr id="197" name="object 14">
            <a:extLst>
              <a:ext uri="{FF2B5EF4-FFF2-40B4-BE49-F238E27FC236}">
                <a16:creationId xmlns:a16="http://schemas.microsoft.com/office/drawing/2014/main" id="{3C5EA50E-B4E7-45E8-8D04-09E18D3C95FF}"/>
              </a:ext>
            </a:extLst>
          </p:cNvPr>
          <p:cNvSpPr/>
          <p:nvPr/>
        </p:nvSpPr>
        <p:spPr>
          <a:xfrm>
            <a:off x="1084759" y="1578126"/>
            <a:ext cx="240029" cy="0"/>
          </a:xfrm>
          <a:custGeom>
            <a:avLst/>
            <a:gdLst/>
            <a:ahLst/>
            <a:cxnLst/>
            <a:rect l="l" t="t" r="r" b="b"/>
            <a:pathLst>
              <a:path w="240029">
                <a:moveTo>
                  <a:pt x="0" y="0"/>
                </a:moveTo>
                <a:lnTo>
                  <a:pt x="239654" y="0"/>
                </a:lnTo>
              </a:path>
            </a:pathLst>
          </a:custGeom>
          <a:ln w="9108">
            <a:solidFill>
              <a:srgbClr val="000000"/>
            </a:solidFill>
          </a:ln>
        </p:spPr>
        <p:txBody>
          <a:bodyPr wrap="square" lIns="0" tIns="0" rIns="0" bIns="0" rtlCol="0"/>
          <a:lstStyle/>
          <a:p>
            <a:endParaRPr/>
          </a:p>
        </p:txBody>
      </p:sp>
      <p:sp>
        <p:nvSpPr>
          <p:cNvPr id="198" name="object 15">
            <a:extLst>
              <a:ext uri="{FF2B5EF4-FFF2-40B4-BE49-F238E27FC236}">
                <a16:creationId xmlns:a16="http://schemas.microsoft.com/office/drawing/2014/main" id="{04CC4741-1509-4003-AB8B-DEE605B4452A}"/>
              </a:ext>
            </a:extLst>
          </p:cNvPr>
          <p:cNvSpPr/>
          <p:nvPr/>
        </p:nvSpPr>
        <p:spPr>
          <a:xfrm>
            <a:off x="1085537" y="1574331"/>
            <a:ext cx="238125" cy="0"/>
          </a:xfrm>
          <a:custGeom>
            <a:avLst/>
            <a:gdLst/>
            <a:ahLst/>
            <a:cxnLst/>
            <a:rect l="l" t="t" r="r" b="b"/>
            <a:pathLst>
              <a:path w="238125">
                <a:moveTo>
                  <a:pt x="0" y="0"/>
                </a:moveTo>
                <a:lnTo>
                  <a:pt x="238097" y="0"/>
                </a:lnTo>
              </a:path>
            </a:pathLst>
          </a:custGeom>
          <a:ln w="3175">
            <a:solidFill>
              <a:srgbClr val="000000"/>
            </a:solidFill>
          </a:ln>
        </p:spPr>
        <p:txBody>
          <a:bodyPr wrap="square" lIns="0" tIns="0" rIns="0" bIns="0" rtlCol="0"/>
          <a:lstStyle/>
          <a:p>
            <a:endParaRPr/>
          </a:p>
        </p:txBody>
      </p:sp>
      <p:sp>
        <p:nvSpPr>
          <p:cNvPr id="199" name="object 16">
            <a:extLst>
              <a:ext uri="{FF2B5EF4-FFF2-40B4-BE49-F238E27FC236}">
                <a16:creationId xmlns:a16="http://schemas.microsoft.com/office/drawing/2014/main" id="{20D3BA39-A573-4B37-B012-50F8EE90A81E}"/>
              </a:ext>
            </a:extLst>
          </p:cNvPr>
          <p:cNvSpPr/>
          <p:nvPr/>
        </p:nvSpPr>
        <p:spPr>
          <a:xfrm>
            <a:off x="1324413" y="1526508"/>
            <a:ext cx="57785" cy="38100"/>
          </a:xfrm>
          <a:custGeom>
            <a:avLst/>
            <a:gdLst/>
            <a:ahLst/>
            <a:cxnLst/>
            <a:rect l="l" t="t" r="r" b="b"/>
            <a:pathLst>
              <a:path w="57785" h="38100">
                <a:moveTo>
                  <a:pt x="0" y="37954"/>
                </a:moveTo>
                <a:lnTo>
                  <a:pt x="57579" y="37954"/>
                </a:lnTo>
                <a:lnTo>
                  <a:pt x="57579" y="0"/>
                </a:lnTo>
                <a:lnTo>
                  <a:pt x="0" y="0"/>
                </a:lnTo>
                <a:lnTo>
                  <a:pt x="0" y="37954"/>
                </a:lnTo>
                <a:close/>
              </a:path>
            </a:pathLst>
          </a:custGeom>
          <a:solidFill>
            <a:srgbClr val="000000"/>
          </a:solidFill>
        </p:spPr>
        <p:txBody>
          <a:bodyPr wrap="square" lIns="0" tIns="0" rIns="0" bIns="0" rtlCol="0"/>
          <a:lstStyle/>
          <a:p>
            <a:endParaRPr/>
          </a:p>
        </p:txBody>
      </p:sp>
      <p:sp>
        <p:nvSpPr>
          <p:cNvPr id="200" name="object 17">
            <a:extLst>
              <a:ext uri="{FF2B5EF4-FFF2-40B4-BE49-F238E27FC236}">
                <a16:creationId xmlns:a16="http://schemas.microsoft.com/office/drawing/2014/main" id="{072C501D-62D5-4DB3-86E6-DDA9D4761D81}"/>
              </a:ext>
            </a:extLst>
          </p:cNvPr>
          <p:cNvSpPr/>
          <p:nvPr/>
        </p:nvSpPr>
        <p:spPr>
          <a:xfrm>
            <a:off x="1325191" y="1527268"/>
            <a:ext cx="56515" cy="0"/>
          </a:xfrm>
          <a:custGeom>
            <a:avLst/>
            <a:gdLst/>
            <a:ahLst/>
            <a:cxnLst/>
            <a:rect l="l" t="t" r="r" b="b"/>
            <a:pathLst>
              <a:path w="56514">
                <a:moveTo>
                  <a:pt x="0" y="0"/>
                </a:moveTo>
                <a:lnTo>
                  <a:pt x="56023" y="0"/>
                </a:lnTo>
              </a:path>
            </a:pathLst>
          </a:custGeom>
          <a:ln w="3175">
            <a:solidFill>
              <a:srgbClr val="000000"/>
            </a:solidFill>
          </a:ln>
        </p:spPr>
        <p:txBody>
          <a:bodyPr wrap="square" lIns="0" tIns="0" rIns="0" bIns="0" rtlCol="0"/>
          <a:lstStyle/>
          <a:p>
            <a:endParaRPr/>
          </a:p>
        </p:txBody>
      </p:sp>
      <p:sp>
        <p:nvSpPr>
          <p:cNvPr id="201" name="object 18">
            <a:extLst>
              <a:ext uri="{FF2B5EF4-FFF2-40B4-BE49-F238E27FC236}">
                <a16:creationId xmlns:a16="http://schemas.microsoft.com/office/drawing/2014/main" id="{1891E8CF-73C1-4966-A52B-73B132107071}"/>
              </a:ext>
            </a:extLst>
          </p:cNvPr>
          <p:cNvSpPr/>
          <p:nvPr/>
        </p:nvSpPr>
        <p:spPr>
          <a:xfrm>
            <a:off x="1373433" y="1574331"/>
            <a:ext cx="0" cy="7620"/>
          </a:xfrm>
          <a:custGeom>
            <a:avLst/>
            <a:gdLst/>
            <a:ahLst/>
            <a:cxnLst/>
            <a:rect l="l" t="t" r="r" b="b"/>
            <a:pathLst>
              <a:path h="7619">
                <a:moveTo>
                  <a:pt x="0" y="0"/>
                </a:moveTo>
                <a:lnTo>
                  <a:pt x="0" y="7590"/>
                </a:lnTo>
              </a:path>
            </a:pathLst>
          </a:custGeom>
          <a:ln w="3175">
            <a:solidFill>
              <a:srgbClr val="000000"/>
            </a:solidFill>
          </a:ln>
        </p:spPr>
        <p:txBody>
          <a:bodyPr wrap="square" lIns="0" tIns="0" rIns="0" bIns="0" rtlCol="0"/>
          <a:lstStyle/>
          <a:p>
            <a:endParaRPr/>
          </a:p>
        </p:txBody>
      </p:sp>
      <p:sp>
        <p:nvSpPr>
          <p:cNvPr id="202" name="object 19">
            <a:extLst>
              <a:ext uri="{FF2B5EF4-FFF2-40B4-BE49-F238E27FC236}">
                <a16:creationId xmlns:a16="http://schemas.microsoft.com/office/drawing/2014/main" id="{66D91316-9311-4C0D-9DF0-C5B18A76D2DA}"/>
              </a:ext>
            </a:extLst>
          </p:cNvPr>
          <p:cNvSpPr/>
          <p:nvPr/>
        </p:nvSpPr>
        <p:spPr>
          <a:xfrm>
            <a:off x="1381992" y="1545485"/>
            <a:ext cx="1704339" cy="0"/>
          </a:xfrm>
          <a:custGeom>
            <a:avLst/>
            <a:gdLst/>
            <a:ahLst/>
            <a:cxnLst/>
            <a:rect l="l" t="t" r="r" b="b"/>
            <a:pathLst>
              <a:path w="1704339">
                <a:moveTo>
                  <a:pt x="0" y="0"/>
                </a:moveTo>
                <a:lnTo>
                  <a:pt x="1704293" y="0"/>
                </a:lnTo>
              </a:path>
            </a:pathLst>
          </a:custGeom>
          <a:ln w="37954">
            <a:solidFill>
              <a:srgbClr val="000000"/>
            </a:solidFill>
          </a:ln>
        </p:spPr>
        <p:txBody>
          <a:bodyPr wrap="square" lIns="0" tIns="0" rIns="0" bIns="0" rtlCol="0"/>
          <a:lstStyle/>
          <a:p>
            <a:endParaRPr/>
          </a:p>
        </p:txBody>
      </p:sp>
      <p:sp>
        <p:nvSpPr>
          <p:cNvPr id="203" name="object 20">
            <a:extLst>
              <a:ext uri="{FF2B5EF4-FFF2-40B4-BE49-F238E27FC236}">
                <a16:creationId xmlns:a16="http://schemas.microsoft.com/office/drawing/2014/main" id="{014A9FCD-0C6F-4592-9EAA-C7C842242DC4}"/>
              </a:ext>
            </a:extLst>
          </p:cNvPr>
          <p:cNvSpPr/>
          <p:nvPr/>
        </p:nvSpPr>
        <p:spPr>
          <a:xfrm>
            <a:off x="1382770" y="1527268"/>
            <a:ext cx="1703070" cy="0"/>
          </a:xfrm>
          <a:custGeom>
            <a:avLst/>
            <a:gdLst/>
            <a:ahLst/>
            <a:cxnLst/>
            <a:rect l="l" t="t" r="r" b="b"/>
            <a:pathLst>
              <a:path w="1703070">
                <a:moveTo>
                  <a:pt x="0" y="0"/>
                </a:moveTo>
                <a:lnTo>
                  <a:pt x="1702736" y="0"/>
                </a:lnTo>
              </a:path>
            </a:pathLst>
          </a:custGeom>
          <a:ln w="3175">
            <a:solidFill>
              <a:srgbClr val="000000"/>
            </a:solidFill>
          </a:ln>
        </p:spPr>
        <p:txBody>
          <a:bodyPr wrap="square" lIns="0" tIns="0" rIns="0" bIns="0" rtlCol="0"/>
          <a:lstStyle/>
          <a:p>
            <a:endParaRPr/>
          </a:p>
        </p:txBody>
      </p:sp>
      <p:sp>
        <p:nvSpPr>
          <p:cNvPr id="204" name="object 21">
            <a:extLst>
              <a:ext uri="{FF2B5EF4-FFF2-40B4-BE49-F238E27FC236}">
                <a16:creationId xmlns:a16="http://schemas.microsoft.com/office/drawing/2014/main" id="{062EF9B1-6177-4FC4-B484-D2491ED2A3D0}"/>
              </a:ext>
            </a:extLst>
          </p:cNvPr>
          <p:cNvSpPr/>
          <p:nvPr/>
        </p:nvSpPr>
        <p:spPr>
          <a:xfrm>
            <a:off x="1381992" y="1578126"/>
            <a:ext cx="1704339" cy="0"/>
          </a:xfrm>
          <a:custGeom>
            <a:avLst/>
            <a:gdLst/>
            <a:ahLst/>
            <a:cxnLst/>
            <a:rect l="l" t="t" r="r" b="b"/>
            <a:pathLst>
              <a:path w="1704339">
                <a:moveTo>
                  <a:pt x="0" y="0"/>
                </a:moveTo>
                <a:lnTo>
                  <a:pt x="1704293" y="0"/>
                </a:lnTo>
              </a:path>
            </a:pathLst>
          </a:custGeom>
          <a:ln w="9108">
            <a:solidFill>
              <a:srgbClr val="000000"/>
            </a:solidFill>
          </a:ln>
        </p:spPr>
        <p:txBody>
          <a:bodyPr wrap="square" lIns="0" tIns="0" rIns="0" bIns="0" rtlCol="0"/>
          <a:lstStyle/>
          <a:p>
            <a:endParaRPr/>
          </a:p>
        </p:txBody>
      </p:sp>
      <p:sp>
        <p:nvSpPr>
          <p:cNvPr id="205" name="object 22">
            <a:extLst>
              <a:ext uri="{FF2B5EF4-FFF2-40B4-BE49-F238E27FC236}">
                <a16:creationId xmlns:a16="http://schemas.microsoft.com/office/drawing/2014/main" id="{03F16EEE-44B1-452C-B63F-576D2A8EC416}"/>
              </a:ext>
            </a:extLst>
          </p:cNvPr>
          <p:cNvSpPr/>
          <p:nvPr/>
        </p:nvSpPr>
        <p:spPr>
          <a:xfrm>
            <a:off x="1382770" y="1574331"/>
            <a:ext cx="1703070" cy="0"/>
          </a:xfrm>
          <a:custGeom>
            <a:avLst/>
            <a:gdLst/>
            <a:ahLst/>
            <a:cxnLst/>
            <a:rect l="l" t="t" r="r" b="b"/>
            <a:pathLst>
              <a:path w="1703070">
                <a:moveTo>
                  <a:pt x="0" y="0"/>
                </a:moveTo>
                <a:lnTo>
                  <a:pt x="1702736" y="0"/>
                </a:lnTo>
              </a:path>
            </a:pathLst>
          </a:custGeom>
          <a:ln w="3175">
            <a:solidFill>
              <a:srgbClr val="000000"/>
            </a:solidFill>
          </a:ln>
        </p:spPr>
        <p:txBody>
          <a:bodyPr wrap="square" lIns="0" tIns="0" rIns="0" bIns="0" rtlCol="0"/>
          <a:lstStyle/>
          <a:p>
            <a:endParaRPr/>
          </a:p>
        </p:txBody>
      </p:sp>
      <p:sp>
        <p:nvSpPr>
          <p:cNvPr id="206" name="object 23">
            <a:extLst>
              <a:ext uri="{FF2B5EF4-FFF2-40B4-BE49-F238E27FC236}">
                <a16:creationId xmlns:a16="http://schemas.microsoft.com/office/drawing/2014/main" id="{3DA889E8-638C-4D5D-AA00-ADEB6BA4F4B8}"/>
              </a:ext>
            </a:extLst>
          </p:cNvPr>
          <p:cNvSpPr/>
          <p:nvPr/>
        </p:nvSpPr>
        <p:spPr>
          <a:xfrm>
            <a:off x="3086285" y="1526508"/>
            <a:ext cx="57785" cy="38100"/>
          </a:xfrm>
          <a:custGeom>
            <a:avLst/>
            <a:gdLst/>
            <a:ahLst/>
            <a:cxnLst/>
            <a:rect l="l" t="t" r="r" b="b"/>
            <a:pathLst>
              <a:path w="57785" h="38100">
                <a:moveTo>
                  <a:pt x="0" y="37954"/>
                </a:moveTo>
                <a:lnTo>
                  <a:pt x="57579" y="37954"/>
                </a:lnTo>
                <a:lnTo>
                  <a:pt x="57579" y="0"/>
                </a:lnTo>
                <a:lnTo>
                  <a:pt x="0" y="0"/>
                </a:lnTo>
                <a:lnTo>
                  <a:pt x="0" y="37954"/>
                </a:lnTo>
                <a:close/>
              </a:path>
            </a:pathLst>
          </a:custGeom>
          <a:solidFill>
            <a:srgbClr val="000000"/>
          </a:solidFill>
        </p:spPr>
        <p:txBody>
          <a:bodyPr wrap="square" lIns="0" tIns="0" rIns="0" bIns="0" rtlCol="0"/>
          <a:lstStyle/>
          <a:p>
            <a:endParaRPr/>
          </a:p>
        </p:txBody>
      </p:sp>
      <p:sp>
        <p:nvSpPr>
          <p:cNvPr id="207" name="object 24">
            <a:extLst>
              <a:ext uri="{FF2B5EF4-FFF2-40B4-BE49-F238E27FC236}">
                <a16:creationId xmlns:a16="http://schemas.microsoft.com/office/drawing/2014/main" id="{E2D014A7-E04D-4646-9013-1D5F4BE585E1}"/>
              </a:ext>
            </a:extLst>
          </p:cNvPr>
          <p:cNvSpPr/>
          <p:nvPr/>
        </p:nvSpPr>
        <p:spPr>
          <a:xfrm>
            <a:off x="3087063" y="1527268"/>
            <a:ext cx="56515" cy="0"/>
          </a:xfrm>
          <a:custGeom>
            <a:avLst/>
            <a:gdLst/>
            <a:ahLst/>
            <a:cxnLst/>
            <a:rect l="l" t="t" r="r" b="b"/>
            <a:pathLst>
              <a:path w="56514">
                <a:moveTo>
                  <a:pt x="0" y="0"/>
                </a:moveTo>
                <a:lnTo>
                  <a:pt x="56023" y="0"/>
                </a:lnTo>
              </a:path>
            </a:pathLst>
          </a:custGeom>
          <a:ln w="3175">
            <a:solidFill>
              <a:srgbClr val="000000"/>
            </a:solidFill>
          </a:ln>
        </p:spPr>
        <p:txBody>
          <a:bodyPr wrap="square" lIns="0" tIns="0" rIns="0" bIns="0" rtlCol="0"/>
          <a:lstStyle/>
          <a:p>
            <a:endParaRPr/>
          </a:p>
        </p:txBody>
      </p:sp>
      <p:sp>
        <p:nvSpPr>
          <p:cNvPr id="208" name="object 25">
            <a:extLst>
              <a:ext uri="{FF2B5EF4-FFF2-40B4-BE49-F238E27FC236}">
                <a16:creationId xmlns:a16="http://schemas.microsoft.com/office/drawing/2014/main" id="{BDD2FB91-69BF-411F-B995-5D5E58F8DC95}"/>
              </a:ext>
            </a:extLst>
          </p:cNvPr>
          <p:cNvSpPr/>
          <p:nvPr/>
        </p:nvSpPr>
        <p:spPr>
          <a:xfrm>
            <a:off x="3135305" y="1574331"/>
            <a:ext cx="0" cy="7620"/>
          </a:xfrm>
          <a:custGeom>
            <a:avLst/>
            <a:gdLst/>
            <a:ahLst/>
            <a:cxnLst/>
            <a:rect l="l" t="t" r="r" b="b"/>
            <a:pathLst>
              <a:path h="7619">
                <a:moveTo>
                  <a:pt x="0" y="0"/>
                </a:moveTo>
                <a:lnTo>
                  <a:pt x="0" y="7590"/>
                </a:lnTo>
              </a:path>
            </a:pathLst>
          </a:custGeom>
          <a:ln w="3175">
            <a:solidFill>
              <a:srgbClr val="000000"/>
            </a:solidFill>
          </a:ln>
        </p:spPr>
        <p:txBody>
          <a:bodyPr wrap="square" lIns="0" tIns="0" rIns="0" bIns="0" rtlCol="0"/>
          <a:lstStyle/>
          <a:p>
            <a:endParaRPr/>
          </a:p>
        </p:txBody>
      </p:sp>
      <p:sp>
        <p:nvSpPr>
          <p:cNvPr id="209" name="object 26">
            <a:extLst>
              <a:ext uri="{FF2B5EF4-FFF2-40B4-BE49-F238E27FC236}">
                <a16:creationId xmlns:a16="http://schemas.microsoft.com/office/drawing/2014/main" id="{26AC8CFE-17B9-4046-B342-C10DE7698513}"/>
              </a:ext>
            </a:extLst>
          </p:cNvPr>
          <p:cNvSpPr/>
          <p:nvPr/>
        </p:nvSpPr>
        <p:spPr>
          <a:xfrm>
            <a:off x="3143864" y="1545485"/>
            <a:ext cx="1929130" cy="0"/>
          </a:xfrm>
          <a:custGeom>
            <a:avLst/>
            <a:gdLst/>
            <a:ahLst/>
            <a:cxnLst/>
            <a:rect l="l" t="t" r="r" b="b"/>
            <a:pathLst>
              <a:path w="1929129">
                <a:moveTo>
                  <a:pt x="0" y="0"/>
                </a:moveTo>
                <a:lnTo>
                  <a:pt x="1928774" y="0"/>
                </a:lnTo>
              </a:path>
            </a:pathLst>
          </a:custGeom>
          <a:ln w="37954">
            <a:solidFill>
              <a:srgbClr val="000000"/>
            </a:solidFill>
          </a:ln>
        </p:spPr>
        <p:txBody>
          <a:bodyPr wrap="square" lIns="0" tIns="0" rIns="0" bIns="0" rtlCol="0"/>
          <a:lstStyle/>
          <a:p>
            <a:endParaRPr/>
          </a:p>
        </p:txBody>
      </p:sp>
      <p:sp>
        <p:nvSpPr>
          <p:cNvPr id="210" name="object 27">
            <a:extLst>
              <a:ext uri="{FF2B5EF4-FFF2-40B4-BE49-F238E27FC236}">
                <a16:creationId xmlns:a16="http://schemas.microsoft.com/office/drawing/2014/main" id="{56EB6327-53F7-4000-BE00-75FC5B562028}"/>
              </a:ext>
            </a:extLst>
          </p:cNvPr>
          <p:cNvSpPr/>
          <p:nvPr/>
        </p:nvSpPr>
        <p:spPr>
          <a:xfrm>
            <a:off x="3144642" y="1527268"/>
            <a:ext cx="1927225" cy="0"/>
          </a:xfrm>
          <a:custGeom>
            <a:avLst/>
            <a:gdLst/>
            <a:ahLst/>
            <a:cxnLst/>
            <a:rect l="l" t="t" r="r" b="b"/>
            <a:pathLst>
              <a:path w="1927225">
                <a:moveTo>
                  <a:pt x="0" y="0"/>
                </a:moveTo>
                <a:lnTo>
                  <a:pt x="1927218" y="0"/>
                </a:lnTo>
              </a:path>
            </a:pathLst>
          </a:custGeom>
          <a:ln w="3175">
            <a:solidFill>
              <a:srgbClr val="000000"/>
            </a:solidFill>
          </a:ln>
        </p:spPr>
        <p:txBody>
          <a:bodyPr wrap="square" lIns="0" tIns="0" rIns="0" bIns="0" rtlCol="0"/>
          <a:lstStyle/>
          <a:p>
            <a:endParaRPr/>
          </a:p>
        </p:txBody>
      </p:sp>
      <p:sp>
        <p:nvSpPr>
          <p:cNvPr id="211" name="object 28">
            <a:extLst>
              <a:ext uri="{FF2B5EF4-FFF2-40B4-BE49-F238E27FC236}">
                <a16:creationId xmlns:a16="http://schemas.microsoft.com/office/drawing/2014/main" id="{F49A071F-BE5F-4619-BB3A-44CF3F252BF7}"/>
              </a:ext>
            </a:extLst>
          </p:cNvPr>
          <p:cNvSpPr/>
          <p:nvPr/>
        </p:nvSpPr>
        <p:spPr>
          <a:xfrm>
            <a:off x="3143864" y="1578126"/>
            <a:ext cx="1929130" cy="0"/>
          </a:xfrm>
          <a:custGeom>
            <a:avLst/>
            <a:gdLst/>
            <a:ahLst/>
            <a:cxnLst/>
            <a:rect l="l" t="t" r="r" b="b"/>
            <a:pathLst>
              <a:path w="1929129">
                <a:moveTo>
                  <a:pt x="0" y="0"/>
                </a:moveTo>
                <a:lnTo>
                  <a:pt x="1928774" y="0"/>
                </a:lnTo>
              </a:path>
            </a:pathLst>
          </a:custGeom>
          <a:ln w="9108">
            <a:solidFill>
              <a:srgbClr val="000000"/>
            </a:solidFill>
          </a:ln>
        </p:spPr>
        <p:txBody>
          <a:bodyPr wrap="square" lIns="0" tIns="0" rIns="0" bIns="0" rtlCol="0"/>
          <a:lstStyle/>
          <a:p>
            <a:endParaRPr/>
          </a:p>
        </p:txBody>
      </p:sp>
      <p:sp>
        <p:nvSpPr>
          <p:cNvPr id="212" name="object 29">
            <a:extLst>
              <a:ext uri="{FF2B5EF4-FFF2-40B4-BE49-F238E27FC236}">
                <a16:creationId xmlns:a16="http://schemas.microsoft.com/office/drawing/2014/main" id="{A6E8E2F8-1778-4A24-80C1-06CBBC1D0272}"/>
              </a:ext>
            </a:extLst>
          </p:cNvPr>
          <p:cNvSpPr/>
          <p:nvPr/>
        </p:nvSpPr>
        <p:spPr>
          <a:xfrm>
            <a:off x="3144642" y="1574331"/>
            <a:ext cx="1927225" cy="0"/>
          </a:xfrm>
          <a:custGeom>
            <a:avLst/>
            <a:gdLst/>
            <a:ahLst/>
            <a:cxnLst/>
            <a:rect l="l" t="t" r="r" b="b"/>
            <a:pathLst>
              <a:path w="1927225">
                <a:moveTo>
                  <a:pt x="0" y="0"/>
                </a:moveTo>
                <a:lnTo>
                  <a:pt x="1927218" y="0"/>
                </a:lnTo>
              </a:path>
            </a:pathLst>
          </a:custGeom>
          <a:ln w="3175">
            <a:solidFill>
              <a:srgbClr val="000000"/>
            </a:solidFill>
          </a:ln>
        </p:spPr>
        <p:txBody>
          <a:bodyPr wrap="square" lIns="0" tIns="0" rIns="0" bIns="0" rtlCol="0"/>
          <a:lstStyle/>
          <a:p>
            <a:endParaRPr/>
          </a:p>
        </p:txBody>
      </p:sp>
      <p:sp>
        <p:nvSpPr>
          <p:cNvPr id="213" name="object 30">
            <a:extLst>
              <a:ext uri="{FF2B5EF4-FFF2-40B4-BE49-F238E27FC236}">
                <a16:creationId xmlns:a16="http://schemas.microsoft.com/office/drawing/2014/main" id="{7A3DA8A8-799E-4B30-B204-AFCE8559BA7D}"/>
              </a:ext>
            </a:extLst>
          </p:cNvPr>
          <p:cNvSpPr/>
          <p:nvPr/>
        </p:nvSpPr>
        <p:spPr>
          <a:xfrm>
            <a:off x="5072639" y="1526508"/>
            <a:ext cx="57785" cy="38100"/>
          </a:xfrm>
          <a:custGeom>
            <a:avLst/>
            <a:gdLst/>
            <a:ahLst/>
            <a:cxnLst/>
            <a:rect l="l" t="t" r="r" b="b"/>
            <a:pathLst>
              <a:path w="57785" h="38100">
                <a:moveTo>
                  <a:pt x="0" y="37954"/>
                </a:moveTo>
                <a:lnTo>
                  <a:pt x="57579" y="37954"/>
                </a:lnTo>
                <a:lnTo>
                  <a:pt x="57579" y="0"/>
                </a:lnTo>
                <a:lnTo>
                  <a:pt x="0" y="0"/>
                </a:lnTo>
                <a:lnTo>
                  <a:pt x="0" y="37954"/>
                </a:lnTo>
                <a:close/>
              </a:path>
            </a:pathLst>
          </a:custGeom>
          <a:solidFill>
            <a:srgbClr val="000000"/>
          </a:solidFill>
        </p:spPr>
        <p:txBody>
          <a:bodyPr wrap="square" lIns="0" tIns="0" rIns="0" bIns="0" rtlCol="0"/>
          <a:lstStyle/>
          <a:p>
            <a:endParaRPr/>
          </a:p>
        </p:txBody>
      </p:sp>
      <p:sp>
        <p:nvSpPr>
          <p:cNvPr id="214" name="object 31">
            <a:extLst>
              <a:ext uri="{FF2B5EF4-FFF2-40B4-BE49-F238E27FC236}">
                <a16:creationId xmlns:a16="http://schemas.microsoft.com/office/drawing/2014/main" id="{579E58F3-6B83-484F-8233-2714D2913F8A}"/>
              </a:ext>
            </a:extLst>
          </p:cNvPr>
          <p:cNvSpPr/>
          <p:nvPr/>
        </p:nvSpPr>
        <p:spPr>
          <a:xfrm>
            <a:off x="5073417" y="1527268"/>
            <a:ext cx="56515" cy="0"/>
          </a:xfrm>
          <a:custGeom>
            <a:avLst/>
            <a:gdLst/>
            <a:ahLst/>
            <a:cxnLst/>
            <a:rect l="l" t="t" r="r" b="b"/>
            <a:pathLst>
              <a:path w="56514">
                <a:moveTo>
                  <a:pt x="0" y="0"/>
                </a:moveTo>
                <a:lnTo>
                  <a:pt x="56023" y="0"/>
                </a:lnTo>
              </a:path>
            </a:pathLst>
          </a:custGeom>
          <a:ln w="3175">
            <a:solidFill>
              <a:srgbClr val="000000"/>
            </a:solidFill>
          </a:ln>
        </p:spPr>
        <p:txBody>
          <a:bodyPr wrap="square" lIns="0" tIns="0" rIns="0" bIns="0" rtlCol="0"/>
          <a:lstStyle/>
          <a:p>
            <a:endParaRPr/>
          </a:p>
        </p:txBody>
      </p:sp>
      <p:sp>
        <p:nvSpPr>
          <p:cNvPr id="215" name="object 32">
            <a:extLst>
              <a:ext uri="{FF2B5EF4-FFF2-40B4-BE49-F238E27FC236}">
                <a16:creationId xmlns:a16="http://schemas.microsoft.com/office/drawing/2014/main" id="{C0535656-2C18-4FF9-9C9F-9454717FDB24}"/>
              </a:ext>
            </a:extLst>
          </p:cNvPr>
          <p:cNvSpPr/>
          <p:nvPr/>
        </p:nvSpPr>
        <p:spPr>
          <a:xfrm>
            <a:off x="5121659" y="1574331"/>
            <a:ext cx="0" cy="7620"/>
          </a:xfrm>
          <a:custGeom>
            <a:avLst/>
            <a:gdLst/>
            <a:ahLst/>
            <a:cxnLst/>
            <a:rect l="l" t="t" r="r" b="b"/>
            <a:pathLst>
              <a:path h="7619">
                <a:moveTo>
                  <a:pt x="0" y="0"/>
                </a:moveTo>
                <a:lnTo>
                  <a:pt x="0" y="7590"/>
                </a:lnTo>
              </a:path>
            </a:pathLst>
          </a:custGeom>
          <a:ln w="3175">
            <a:solidFill>
              <a:srgbClr val="000000"/>
            </a:solidFill>
          </a:ln>
        </p:spPr>
        <p:txBody>
          <a:bodyPr wrap="square" lIns="0" tIns="0" rIns="0" bIns="0" rtlCol="0"/>
          <a:lstStyle/>
          <a:p>
            <a:endParaRPr/>
          </a:p>
        </p:txBody>
      </p:sp>
      <p:sp>
        <p:nvSpPr>
          <p:cNvPr id="216" name="object 33">
            <a:extLst>
              <a:ext uri="{FF2B5EF4-FFF2-40B4-BE49-F238E27FC236}">
                <a16:creationId xmlns:a16="http://schemas.microsoft.com/office/drawing/2014/main" id="{FD4A0848-B4AB-4736-9678-A1898B6979CA}"/>
              </a:ext>
            </a:extLst>
          </p:cNvPr>
          <p:cNvSpPr/>
          <p:nvPr/>
        </p:nvSpPr>
        <p:spPr>
          <a:xfrm>
            <a:off x="5130218" y="1545485"/>
            <a:ext cx="2159000" cy="0"/>
          </a:xfrm>
          <a:custGeom>
            <a:avLst/>
            <a:gdLst/>
            <a:ahLst/>
            <a:cxnLst/>
            <a:rect l="l" t="t" r="r" b="b"/>
            <a:pathLst>
              <a:path w="2159000">
                <a:moveTo>
                  <a:pt x="0" y="0"/>
                </a:moveTo>
                <a:lnTo>
                  <a:pt x="2158702" y="0"/>
                </a:lnTo>
              </a:path>
            </a:pathLst>
          </a:custGeom>
          <a:ln w="37954">
            <a:solidFill>
              <a:srgbClr val="000000"/>
            </a:solidFill>
          </a:ln>
        </p:spPr>
        <p:txBody>
          <a:bodyPr wrap="square" lIns="0" tIns="0" rIns="0" bIns="0" rtlCol="0"/>
          <a:lstStyle/>
          <a:p>
            <a:endParaRPr/>
          </a:p>
        </p:txBody>
      </p:sp>
      <p:sp>
        <p:nvSpPr>
          <p:cNvPr id="217" name="object 34">
            <a:extLst>
              <a:ext uri="{FF2B5EF4-FFF2-40B4-BE49-F238E27FC236}">
                <a16:creationId xmlns:a16="http://schemas.microsoft.com/office/drawing/2014/main" id="{5BB4B846-EC32-44D4-9F9D-22611A05A179}"/>
              </a:ext>
            </a:extLst>
          </p:cNvPr>
          <p:cNvSpPr/>
          <p:nvPr/>
        </p:nvSpPr>
        <p:spPr>
          <a:xfrm>
            <a:off x="5130996" y="1527268"/>
            <a:ext cx="2157730" cy="0"/>
          </a:xfrm>
          <a:custGeom>
            <a:avLst/>
            <a:gdLst/>
            <a:ahLst/>
            <a:cxnLst/>
            <a:rect l="l" t="t" r="r" b="b"/>
            <a:pathLst>
              <a:path w="2157729">
                <a:moveTo>
                  <a:pt x="0" y="0"/>
                </a:moveTo>
                <a:lnTo>
                  <a:pt x="2157275" y="0"/>
                </a:lnTo>
              </a:path>
            </a:pathLst>
          </a:custGeom>
          <a:ln w="3175">
            <a:solidFill>
              <a:srgbClr val="000000"/>
            </a:solidFill>
          </a:ln>
        </p:spPr>
        <p:txBody>
          <a:bodyPr wrap="square" lIns="0" tIns="0" rIns="0" bIns="0" rtlCol="0"/>
          <a:lstStyle/>
          <a:p>
            <a:endParaRPr/>
          </a:p>
        </p:txBody>
      </p:sp>
      <p:sp>
        <p:nvSpPr>
          <p:cNvPr id="218" name="object 35">
            <a:extLst>
              <a:ext uri="{FF2B5EF4-FFF2-40B4-BE49-F238E27FC236}">
                <a16:creationId xmlns:a16="http://schemas.microsoft.com/office/drawing/2014/main" id="{83A486E6-E9FF-4C7A-B272-442A58F5807D}"/>
              </a:ext>
            </a:extLst>
          </p:cNvPr>
          <p:cNvSpPr/>
          <p:nvPr/>
        </p:nvSpPr>
        <p:spPr>
          <a:xfrm>
            <a:off x="5130218" y="1578126"/>
            <a:ext cx="2159000" cy="0"/>
          </a:xfrm>
          <a:custGeom>
            <a:avLst/>
            <a:gdLst/>
            <a:ahLst/>
            <a:cxnLst/>
            <a:rect l="l" t="t" r="r" b="b"/>
            <a:pathLst>
              <a:path w="2159000">
                <a:moveTo>
                  <a:pt x="0" y="0"/>
                </a:moveTo>
                <a:lnTo>
                  <a:pt x="2158702" y="0"/>
                </a:lnTo>
              </a:path>
            </a:pathLst>
          </a:custGeom>
          <a:ln w="9108">
            <a:solidFill>
              <a:srgbClr val="000000"/>
            </a:solidFill>
          </a:ln>
        </p:spPr>
        <p:txBody>
          <a:bodyPr wrap="square" lIns="0" tIns="0" rIns="0" bIns="0" rtlCol="0"/>
          <a:lstStyle/>
          <a:p>
            <a:endParaRPr/>
          </a:p>
        </p:txBody>
      </p:sp>
      <p:sp>
        <p:nvSpPr>
          <p:cNvPr id="219" name="object 36">
            <a:extLst>
              <a:ext uri="{FF2B5EF4-FFF2-40B4-BE49-F238E27FC236}">
                <a16:creationId xmlns:a16="http://schemas.microsoft.com/office/drawing/2014/main" id="{ACC67BBA-9F99-413E-B7FD-791037CE5FCD}"/>
              </a:ext>
            </a:extLst>
          </p:cNvPr>
          <p:cNvSpPr/>
          <p:nvPr/>
        </p:nvSpPr>
        <p:spPr>
          <a:xfrm>
            <a:off x="5130996" y="1574331"/>
            <a:ext cx="2157730" cy="0"/>
          </a:xfrm>
          <a:custGeom>
            <a:avLst/>
            <a:gdLst/>
            <a:ahLst/>
            <a:cxnLst/>
            <a:rect l="l" t="t" r="r" b="b"/>
            <a:pathLst>
              <a:path w="2157729">
                <a:moveTo>
                  <a:pt x="0" y="0"/>
                </a:moveTo>
                <a:lnTo>
                  <a:pt x="2157275" y="0"/>
                </a:lnTo>
              </a:path>
            </a:pathLst>
          </a:custGeom>
          <a:ln w="3175">
            <a:solidFill>
              <a:srgbClr val="000000"/>
            </a:solidFill>
          </a:ln>
        </p:spPr>
        <p:txBody>
          <a:bodyPr wrap="square" lIns="0" tIns="0" rIns="0" bIns="0" rtlCol="0"/>
          <a:lstStyle/>
          <a:p>
            <a:endParaRPr/>
          </a:p>
        </p:txBody>
      </p:sp>
      <p:sp>
        <p:nvSpPr>
          <p:cNvPr id="220" name="object 37">
            <a:extLst>
              <a:ext uri="{FF2B5EF4-FFF2-40B4-BE49-F238E27FC236}">
                <a16:creationId xmlns:a16="http://schemas.microsoft.com/office/drawing/2014/main" id="{E0399BBD-E425-4109-894B-C387247FD6ED}"/>
              </a:ext>
            </a:extLst>
          </p:cNvPr>
          <p:cNvSpPr/>
          <p:nvPr/>
        </p:nvSpPr>
        <p:spPr>
          <a:xfrm>
            <a:off x="7289050" y="1526508"/>
            <a:ext cx="57785" cy="38100"/>
          </a:xfrm>
          <a:custGeom>
            <a:avLst/>
            <a:gdLst/>
            <a:ahLst/>
            <a:cxnLst/>
            <a:rect l="l" t="t" r="r" b="b"/>
            <a:pathLst>
              <a:path w="57785" h="38100">
                <a:moveTo>
                  <a:pt x="0" y="37954"/>
                </a:moveTo>
                <a:lnTo>
                  <a:pt x="57579" y="37954"/>
                </a:lnTo>
                <a:lnTo>
                  <a:pt x="57579" y="0"/>
                </a:lnTo>
                <a:lnTo>
                  <a:pt x="0" y="0"/>
                </a:lnTo>
                <a:lnTo>
                  <a:pt x="0" y="37954"/>
                </a:lnTo>
                <a:close/>
              </a:path>
            </a:pathLst>
          </a:custGeom>
          <a:solidFill>
            <a:srgbClr val="000000"/>
          </a:solidFill>
        </p:spPr>
        <p:txBody>
          <a:bodyPr wrap="square" lIns="0" tIns="0" rIns="0" bIns="0" rtlCol="0"/>
          <a:lstStyle/>
          <a:p>
            <a:endParaRPr/>
          </a:p>
        </p:txBody>
      </p:sp>
      <p:sp>
        <p:nvSpPr>
          <p:cNvPr id="221" name="object 38">
            <a:extLst>
              <a:ext uri="{FF2B5EF4-FFF2-40B4-BE49-F238E27FC236}">
                <a16:creationId xmlns:a16="http://schemas.microsoft.com/office/drawing/2014/main" id="{828B333C-7EBC-4A5A-866C-6738C7434864}"/>
              </a:ext>
            </a:extLst>
          </p:cNvPr>
          <p:cNvSpPr/>
          <p:nvPr/>
        </p:nvSpPr>
        <p:spPr>
          <a:xfrm>
            <a:off x="7289827" y="1527268"/>
            <a:ext cx="56515" cy="0"/>
          </a:xfrm>
          <a:custGeom>
            <a:avLst/>
            <a:gdLst/>
            <a:ahLst/>
            <a:cxnLst/>
            <a:rect l="l" t="t" r="r" b="b"/>
            <a:pathLst>
              <a:path w="56514">
                <a:moveTo>
                  <a:pt x="0" y="0"/>
                </a:moveTo>
                <a:lnTo>
                  <a:pt x="56023" y="0"/>
                </a:lnTo>
              </a:path>
            </a:pathLst>
          </a:custGeom>
          <a:ln w="3175">
            <a:solidFill>
              <a:srgbClr val="000000"/>
            </a:solidFill>
          </a:ln>
        </p:spPr>
        <p:txBody>
          <a:bodyPr wrap="square" lIns="0" tIns="0" rIns="0" bIns="0" rtlCol="0"/>
          <a:lstStyle/>
          <a:p>
            <a:endParaRPr/>
          </a:p>
        </p:txBody>
      </p:sp>
      <p:sp>
        <p:nvSpPr>
          <p:cNvPr id="222" name="object 39">
            <a:extLst>
              <a:ext uri="{FF2B5EF4-FFF2-40B4-BE49-F238E27FC236}">
                <a16:creationId xmlns:a16="http://schemas.microsoft.com/office/drawing/2014/main" id="{89707CE5-C827-4D57-AF83-50E32FB26201}"/>
              </a:ext>
            </a:extLst>
          </p:cNvPr>
          <p:cNvSpPr/>
          <p:nvPr/>
        </p:nvSpPr>
        <p:spPr>
          <a:xfrm>
            <a:off x="7338069" y="1574331"/>
            <a:ext cx="0" cy="7620"/>
          </a:xfrm>
          <a:custGeom>
            <a:avLst/>
            <a:gdLst/>
            <a:ahLst/>
            <a:cxnLst/>
            <a:rect l="l" t="t" r="r" b="b"/>
            <a:pathLst>
              <a:path h="7619">
                <a:moveTo>
                  <a:pt x="0" y="0"/>
                </a:moveTo>
                <a:lnTo>
                  <a:pt x="0" y="7590"/>
                </a:lnTo>
              </a:path>
            </a:pathLst>
          </a:custGeom>
          <a:ln w="3175">
            <a:solidFill>
              <a:srgbClr val="000000"/>
            </a:solidFill>
          </a:ln>
        </p:spPr>
        <p:txBody>
          <a:bodyPr wrap="square" lIns="0" tIns="0" rIns="0" bIns="0" rtlCol="0"/>
          <a:lstStyle/>
          <a:p>
            <a:endParaRPr/>
          </a:p>
        </p:txBody>
      </p:sp>
      <p:sp>
        <p:nvSpPr>
          <p:cNvPr id="223" name="object 40">
            <a:extLst>
              <a:ext uri="{FF2B5EF4-FFF2-40B4-BE49-F238E27FC236}">
                <a16:creationId xmlns:a16="http://schemas.microsoft.com/office/drawing/2014/main" id="{1A22B7EA-CBA0-4353-A0CA-3C7C0567CC70}"/>
              </a:ext>
            </a:extLst>
          </p:cNvPr>
          <p:cNvSpPr/>
          <p:nvPr/>
        </p:nvSpPr>
        <p:spPr>
          <a:xfrm>
            <a:off x="7346629" y="1545485"/>
            <a:ext cx="2729230" cy="0"/>
          </a:xfrm>
          <a:custGeom>
            <a:avLst/>
            <a:gdLst/>
            <a:ahLst/>
            <a:cxnLst/>
            <a:rect l="l" t="t" r="r" b="b"/>
            <a:pathLst>
              <a:path w="2729229">
                <a:moveTo>
                  <a:pt x="0" y="0"/>
                </a:moveTo>
                <a:lnTo>
                  <a:pt x="2728658" y="0"/>
                </a:lnTo>
              </a:path>
            </a:pathLst>
          </a:custGeom>
          <a:ln w="37954">
            <a:solidFill>
              <a:srgbClr val="000000"/>
            </a:solidFill>
          </a:ln>
        </p:spPr>
        <p:txBody>
          <a:bodyPr wrap="square" lIns="0" tIns="0" rIns="0" bIns="0" rtlCol="0"/>
          <a:lstStyle/>
          <a:p>
            <a:endParaRPr/>
          </a:p>
        </p:txBody>
      </p:sp>
      <p:sp>
        <p:nvSpPr>
          <p:cNvPr id="224" name="object 41">
            <a:extLst>
              <a:ext uri="{FF2B5EF4-FFF2-40B4-BE49-F238E27FC236}">
                <a16:creationId xmlns:a16="http://schemas.microsoft.com/office/drawing/2014/main" id="{E0AFC5D5-74DD-4A07-82F3-03B9FF9856BE}"/>
              </a:ext>
            </a:extLst>
          </p:cNvPr>
          <p:cNvSpPr/>
          <p:nvPr/>
        </p:nvSpPr>
        <p:spPr>
          <a:xfrm>
            <a:off x="7347407" y="1527268"/>
            <a:ext cx="2727325" cy="0"/>
          </a:xfrm>
          <a:custGeom>
            <a:avLst/>
            <a:gdLst/>
            <a:ahLst/>
            <a:cxnLst/>
            <a:rect l="l" t="t" r="r" b="b"/>
            <a:pathLst>
              <a:path w="2727325">
                <a:moveTo>
                  <a:pt x="0" y="0"/>
                </a:moveTo>
                <a:lnTo>
                  <a:pt x="2726972" y="0"/>
                </a:lnTo>
              </a:path>
            </a:pathLst>
          </a:custGeom>
          <a:ln w="3175">
            <a:solidFill>
              <a:srgbClr val="000000"/>
            </a:solidFill>
          </a:ln>
        </p:spPr>
        <p:txBody>
          <a:bodyPr wrap="square" lIns="0" tIns="0" rIns="0" bIns="0" rtlCol="0"/>
          <a:lstStyle/>
          <a:p>
            <a:endParaRPr/>
          </a:p>
        </p:txBody>
      </p:sp>
      <p:sp>
        <p:nvSpPr>
          <p:cNvPr id="225" name="object 42">
            <a:extLst>
              <a:ext uri="{FF2B5EF4-FFF2-40B4-BE49-F238E27FC236}">
                <a16:creationId xmlns:a16="http://schemas.microsoft.com/office/drawing/2014/main" id="{4DA2E4BA-1F61-47B1-9493-FB234A156705}"/>
              </a:ext>
            </a:extLst>
          </p:cNvPr>
          <p:cNvSpPr/>
          <p:nvPr/>
        </p:nvSpPr>
        <p:spPr>
          <a:xfrm>
            <a:off x="7346629" y="1578126"/>
            <a:ext cx="2729230" cy="0"/>
          </a:xfrm>
          <a:custGeom>
            <a:avLst/>
            <a:gdLst/>
            <a:ahLst/>
            <a:cxnLst/>
            <a:rect l="l" t="t" r="r" b="b"/>
            <a:pathLst>
              <a:path w="2729229">
                <a:moveTo>
                  <a:pt x="0" y="0"/>
                </a:moveTo>
                <a:lnTo>
                  <a:pt x="2728658" y="0"/>
                </a:lnTo>
              </a:path>
            </a:pathLst>
          </a:custGeom>
          <a:ln w="9108">
            <a:solidFill>
              <a:srgbClr val="000000"/>
            </a:solidFill>
          </a:ln>
        </p:spPr>
        <p:txBody>
          <a:bodyPr wrap="square" lIns="0" tIns="0" rIns="0" bIns="0" rtlCol="0"/>
          <a:lstStyle/>
          <a:p>
            <a:endParaRPr/>
          </a:p>
        </p:txBody>
      </p:sp>
      <p:sp>
        <p:nvSpPr>
          <p:cNvPr id="226" name="object 43">
            <a:extLst>
              <a:ext uri="{FF2B5EF4-FFF2-40B4-BE49-F238E27FC236}">
                <a16:creationId xmlns:a16="http://schemas.microsoft.com/office/drawing/2014/main" id="{C1D9AE50-0677-4352-98F6-C4A15929C41D}"/>
              </a:ext>
            </a:extLst>
          </p:cNvPr>
          <p:cNvSpPr/>
          <p:nvPr/>
        </p:nvSpPr>
        <p:spPr>
          <a:xfrm>
            <a:off x="7347407" y="1574331"/>
            <a:ext cx="2727325" cy="0"/>
          </a:xfrm>
          <a:custGeom>
            <a:avLst/>
            <a:gdLst/>
            <a:ahLst/>
            <a:cxnLst/>
            <a:rect l="l" t="t" r="r" b="b"/>
            <a:pathLst>
              <a:path w="2727325">
                <a:moveTo>
                  <a:pt x="0" y="0"/>
                </a:moveTo>
                <a:lnTo>
                  <a:pt x="2726972" y="0"/>
                </a:lnTo>
              </a:path>
            </a:pathLst>
          </a:custGeom>
          <a:ln w="3175">
            <a:solidFill>
              <a:srgbClr val="000000"/>
            </a:solidFill>
          </a:ln>
        </p:spPr>
        <p:txBody>
          <a:bodyPr wrap="square" lIns="0" tIns="0" rIns="0" bIns="0" rtlCol="0"/>
          <a:lstStyle/>
          <a:p>
            <a:endParaRPr/>
          </a:p>
        </p:txBody>
      </p:sp>
      <p:sp>
        <p:nvSpPr>
          <p:cNvPr id="227" name="object 44">
            <a:extLst>
              <a:ext uri="{FF2B5EF4-FFF2-40B4-BE49-F238E27FC236}">
                <a16:creationId xmlns:a16="http://schemas.microsoft.com/office/drawing/2014/main" id="{CDC6B738-7CEA-45DA-92A2-813E8E1664AB}"/>
              </a:ext>
            </a:extLst>
          </p:cNvPr>
          <p:cNvSpPr/>
          <p:nvPr/>
        </p:nvSpPr>
        <p:spPr>
          <a:xfrm>
            <a:off x="10094610" y="1527268"/>
            <a:ext cx="0" cy="56515"/>
          </a:xfrm>
          <a:custGeom>
            <a:avLst/>
            <a:gdLst/>
            <a:ahLst/>
            <a:cxnLst/>
            <a:rect l="l" t="t" r="r" b="b"/>
            <a:pathLst>
              <a:path h="56515">
                <a:moveTo>
                  <a:pt x="0" y="0"/>
                </a:moveTo>
                <a:lnTo>
                  <a:pt x="0" y="56172"/>
                </a:lnTo>
              </a:path>
            </a:pathLst>
          </a:custGeom>
          <a:ln w="3175">
            <a:solidFill>
              <a:srgbClr val="000000"/>
            </a:solidFill>
          </a:ln>
        </p:spPr>
        <p:txBody>
          <a:bodyPr wrap="square" lIns="0" tIns="0" rIns="0" bIns="0" rtlCol="0"/>
          <a:lstStyle/>
          <a:p>
            <a:endParaRPr/>
          </a:p>
        </p:txBody>
      </p:sp>
      <p:sp>
        <p:nvSpPr>
          <p:cNvPr id="228" name="object 45">
            <a:extLst>
              <a:ext uri="{FF2B5EF4-FFF2-40B4-BE49-F238E27FC236}">
                <a16:creationId xmlns:a16="http://schemas.microsoft.com/office/drawing/2014/main" id="{33351453-AF41-47F2-9542-A0A370628692}"/>
              </a:ext>
            </a:extLst>
          </p:cNvPr>
          <p:cNvSpPr/>
          <p:nvPr/>
        </p:nvSpPr>
        <p:spPr>
          <a:xfrm>
            <a:off x="10075157" y="1526508"/>
            <a:ext cx="57785" cy="38100"/>
          </a:xfrm>
          <a:custGeom>
            <a:avLst/>
            <a:gdLst/>
            <a:ahLst/>
            <a:cxnLst/>
            <a:rect l="l" t="t" r="r" b="b"/>
            <a:pathLst>
              <a:path w="57784" h="38100">
                <a:moveTo>
                  <a:pt x="0" y="37954"/>
                </a:moveTo>
                <a:lnTo>
                  <a:pt x="57579" y="37954"/>
                </a:lnTo>
                <a:lnTo>
                  <a:pt x="57579" y="0"/>
                </a:lnTo>
                <a:lnTo>
                  <a:pt x="0" y="0"/>
                </a:lnTo>
                <a:lnTo>
                  <a:pt x="0" y="37954"/>
                </a:lnTo>
                <a:close/>
              </a:path>
            </a:pathLst>
          </a:custGeom>
          <a:solidFill>
            <a:srgbClr val="000000"/>
          </a:solidFill>
        </p:spPr>
        <p:txBody>
          <a:bodyPr wrap="square" lIns="0" tIns="0" rIns="0" bIns="0" rtlCol="0"/>
          <a:lstStyle/>
          <a:p>
            <a:endParaRPr/>
          </a:p>
        </p:txBody>
      </p:sp>
      <p:sp>
        <p:nvSpPr>
          <p:cNvPr id="229" name="object 46">
            <a:extLst>
              <a:ext uri="{FF2B5EF4-FFF2-40B4-BE49-F238E27FC236}">
                <a16:creationId xmlns:a16="http://schemas.microsoft.com/office/drawing/2014/main" id="{080DBA1E-F567-4C79-B9C4-15F95FDE4AAB}"/>
              </a:ext>
            </a:extLst>
          </p:cNvPr>
          <p:cNvSpPr/>
          <p:nvPr/>
        </p:nvSpPr>
        <p:spPr>
          <a:xfrm>
            <a:off x="10075936" y="1527268"/>
            <a:ext cx="56515" cy="0"/>
          </a:xfrm>
          <a:custGeom>
            <a:avLst/>
            <a:gdLst/>
            <a:ahLst/>
            <a:cxnLst/>
            <a:rect l="l" t="t" r="r" b="b"/>
            <a:pathLst>
              <a:path w="56515">
                <a:moveTo>
                  <a:pt x="0" y="0"/>
                </a:moveTo>
                <a:lnTo>
                  <a:pt x="56023" y="0"/>
                </a:lnTo>
              </a:path>
            </a:pathLst>
          </a:custGeom>
          <a:ln w="3175">
            <a:solidFill>
              <a:srgbClr val="000000"/>
            </a:solidFill>
          </a:ln>
        </p:spPr>
        <p:txBody>
          <a:bodyPr wrap="square" lIns="0" tIns="0" rIns="0" bIns="0" rtlCol="0"/>
          <a:lstStyle/>
          <a:p>
            <a:endParaRPr/>
          </a:p>
        </p:txBody>
      </p:sp>
      <p:sp>
        <p:nvSpPr>
          <p:cNvPr id="230" name="object 47">
            <a:extLst>
              <a:ext uri="{FF2B5EF4-FFF2-40B4-BE49-F238E27FC236}">
                <a16:creationId xmlns:a16="http://schemas.microsoft.com/office/drawing/2014/main" id="{A828DA18-52A1-4AF1-A890-571E4EB0B26E}"/>
              </a:ext>
            </a:extLst>
          </p:cNvPr>
          <p:cNvSpPr/>
          <p:nvPr/>
        </p:nvSpPr>
        <p:spPr>
          <a:xfrm>
            <a:off x="10075936" y="1574331"/>
            <a:ext cx="0" cy="9525"/>
          </a:xfrm>
          <a:custGeom>
            <a:avLst/>
            <a:gdLst/>
            <a:ahLst/>
            <a:cxnLst/>
            <a:rect l="l" t="t" r="r" b="b"/>
            <a:pathLst>
              <a:path h="9525">
                <a:moveTo>
                  <a:pt x="0" y="0"/>
                </a:moveTo>
                <a:lnTo>
                  <a:pt x="0" y="9108"/>
                </a:lnTo>
              </a:path>
            </a:pathLst>
          </a:custGeom>
          <a:ln w="3175">
            <a:solidFill>
              <a:srgbClr val="000000"/>
            </a:solidFill>
          </a:ln>
        </p:spPr>
        <p:txBody>
          <a:bodyPr wrap="square" lIns="0" tIns="0" rIns="0" bIns="0" rtlCol="0"/>
          <a:lstStyle/>
          <a:p>
            <a:endParaRPr/>
          </a:p>
        </p:txBody>
      </p:sp>
      <p:sp>
        <p:nvSpPr>
          <p:cNvPr id="231" name="object 48">
            <a:extLst>
              <a:ext uri="{FF2B5EF4-FFF2-40B4-BE49-F238E27FC236}">
                <a16:creationId xmlns:a16="http://schemas.microsoft.com/office/drawing/2014/main" id="{5E4F7298-ABEF-4EEE-9E6B-6D971085CF2D}"/>
              </a:ext>
            </a:extLst>
          </p:cNvPr>
          <p:cNvSpPr/>
          <p:nvPr/>
        </p:nvSpPr>
        <p:spPr>
          <a:xfrm>
            <a:off x="10075936" y="1574331"/>
            <a:ext cx="0" cy="7620"/>
          </a:xfrm>
          <a:custGeom>
            <a:avLst/>
            <a:gdLst/>
            <a:ahLst/>
            <a:cxnLst/>
            <a:rect l="l" t="t" r="r" b="b"/>
            <a:pathLst>
              <a:path h="7619">
                <a:moveTo>
                  <a:pt x="0" y="0"/>
                </a:moveTo>
                <a:lnTo>
                  <a:pt x="0" y="7590"/>
                </a:lnTo>
              </a:path>
            </a:pathLst>
          </a:custGeom>
          <a:ln w="3175">
            <a:solidFill>
              <a:srgbClr val="000000"/>
            </a:solidFill>
          </a:ln>
        </p:spPr>
        <p:txBody>
          <a:bodyPr wrap="square" lIns="0" tIns="0" rIns="0" bIns="0" rtlCol="0"/>
          <a:lstStyle/>
          <a:p>
            <a:endParaRPr/>
          </a:p>
        </p:txBody>
      </p:sp>
      <p:sp>
        <p:nvSpPr>
          <p:cNvPr id="232" name="object 49">
            <a:extLst>
              <a:ext uri="{FF2B5EF4-FFF2-40B4-BE49-F238E27FC236}">
                <a16:creationId xmlns:a16="http://schemas.microsoft.com/office/drawing/2014/main" id="{BBB9A5B1-A2F3-4607-BF2D-E936E9BFA0A7}"/>
              </a:ext>
            </a:extLst>
          </p:cNvPr>
          <p:cNvSpPr/>
          <p:nvPr/>
        </p:nvSpPr>
        <p:spPr>
          <a:xfrm>
            <a:off x="1080090" y="1573445"/>
            <a:ext cx="0" cy="2893060"/>
          </a:xfrm>
          <a:custGeom>
            <a:avLst/>
            <a:gdLst/>
            <a:ahLst/>
            <a:cxnLst/>
            <a:rect l="l" t="t" r="r" b="b"/>
            <a:pathLst>
              <a:path h="2893060">
                <a:moveTo>
                  <a:pt x="0" y="0"/>
                </a:moveTo>
                <a:lnTo>
                  <a:pt x="0" y="2892859"/>
                </a:lnTo>
              </a:path>
            </a:pathLst>
          </a:custGeom>
          <a:ln w="9337">
            <a:solidFill>
              <a:srgbClr val="000000"/>
            </a:solidFill>
          </a:ln>
        </p:spPr>
        <p:txBody>
          <a:bodyPr wrap="square" lIns="0" tIns="0" rIns="0" bIns="0" rtlCol="0"/>
          <a:lstStyle/>
          <a:p>
            <a:endParaRPr/>
          </a:p>
        </p:txBody>
      </p:sp>
      <p:sp>
        <p:nvSpPr>
          <p:cNvPr id="233" name="object 50">
            <a:extLst>
              <a:ext uri="{FF2B5EF4-FFF2-40B4-BE49-F238E27FC236}">
                <a16:creationId xmlns:a16="http://schemas.microsoft.com/office/drawing/2014/main" id="{F0185680-DCB4-488F-BAB4-CDBB0253DD50}"/>
              </a:ext>
            </a:extLst>
          </p:cNvPr>
          <p:cNvSpPr/>
          <p:nvPr/>
        </p:nvSpPr>
        <p:spPr>
          <a:xfrm>
            <a:off x="1076200" y="1584958"/>
            <a:ext cx="0" cy="2842895"/>
          </a:xfrm>
          <a:custGeom>
            <a:avLst/>
            <a:gdLst/>
            <a:ahLst/>
            <a:cxnLst/>
            <a:rect l="l" t="t" r="r" b="b"/>
            <a:pathLst>
              <a:path h="2842895">
                <a:moveTo>
                  <a:pt x="0" y="0"/>
                </a:moveTo>
                <a:lnTo>
                  <a:pt x="0" y="2842633"/>
                </a:lnTo>
              </a:path>
            </a:pathLst>
          </a:custGeom>
          <a:ln w="3175">
            <a:solidFill>
              <a:srgbClr val="000000"/>
            </a:solidFill>
          </a:ln>
        </p:spPr>
        <p:txBody>
          <a:bodyPr wrap="square" lIns="0" tIns="0" rIns="0" bIns="0" rtlCol="0"/>
          <a:lstStyle/>
          <a:p>
            <a:endParaRPr/>
          </a:p>
        </p:txBody>
      </p:sp>
      <p:sp>
        <p:nvSpPr>
          <p:cNvPr id="234" name="object 51">
            <a:extLst>
              <a:ext uri="{FF2B5EF4-FFF2-40B4-BE49-F238E27FC236}">
                <a16:creationId xmlns:a16="http://schemas.microsoft.com/office/drawing/2014/main" id="{554EBACD-63D9-4A09-88A5-D68FBB8BCCC9}"/>
              </a:ext>
            </a:extLst>
          </p:cNvPr>
          <p:cNvSpPr/>
          <p:nvPr/>
        </p:nvSpPr>
        <p:spPr>
          <a:xfrm>
            <a:off x="1027958" y="1584958"/>
            <a:ext cx="0" cy="2842895"/>
          </a:xfrm>
          <a:custGeom>
            <a:avLst/>
            <a:gdLst/>
            <a:ahLst/>
            <a:cxnLst/>
            <a:rect l="l" t="t" r="r" b="b"/>
            <a:pathLst>
              <a:path h="2842895">
                <a:moveTo>
                  <a:pt x="0" y="0"/>
                </a:moveTo>
                <a:lnTo>
                  <a:pt x="0" y="2842633"/>
                </a:lnTo>
              </a:path>
            </a:pathLst>
          </a:custGeom>
          <a:ln w="3175">
            <a:solidFill>
              <a:srgbClr val="000000"/>
            </a:solidFill>
          </a:ln>
        </p:spPr>
        <p:txBody>
          <a:bodyPr wrap="square" lIns="0" tIns="0" rIns="0" bIns="0" rtlCol="0"/>
          <a:lstStyle/>
          <a:p>
            <a:endParaRPr/>
          </a:p>
        </p:txBody>
      </p:sp>
      <p:sp>
        <p:nvSpPr>
          <p:cNvPr id="235" name="object 52">
            <a:extLst>
              <a:ext uri="{FF2B5EF4-FFF2-40B4-BE49-F238E27FC236}">
                <a16:creationId xmlns:a16="http://schemas.microsoft.com/office/drawing/2014/main" id="{3B1A3D9C-597F-4E54-A070-2E4AC33FB962}"/>
              </a:ext>
            </a:extLst>
          </p:cNvPr>
          <p:cNvSpPr/>
          <p:nvPr/>
        </p:nvSpPr>
        <p:spPr>
          <a:xfrm>
            <a:off x="1377323" y="1573445"/>
            <a:ext cx="0" cy="2893060"/>
          </a:xfrm>
          <a:custGeom>
            <a:avLst/>
            <a:gdLst/>
            <a:ahLst/>
            <a:cxnLst/>
            <a:rect l="l" t="t" r="r" b="b"/>
            <a:pathLst>
              <a:path h="2893060">
                <a:moveTo>
                  <a:pt x="0" y="0"/>
                </a:moveTo>
                <a:lnTo>
                  <a:pt x="0" y="2892859"/>
                </a:lnTo>
              </a:path>
            </a:pathLst>
          </a:custGeom>
          <a:ln w="9337">
            <a:solidFill>
              <a:srgbClr val="000000"/>
            </a:solidFill>
          </a:ln>
        </p:spPr>
        <p:txBody>
          <a:bodyPr wrap="square" lIns="0" tIns="0" rIns="0" bIns="0" rtlCol="0"/>
          <a:lstStyle/>
          <a:p>
            <a:endParaRPr/>
          </a:p>
        </p:txBody>
      </p:sp>
      <p:sp>
        <p:nvSpPr>
          <p:cNvPr id="236" name="object 53">
            <a:extLst>
              <a:ext uri="{FF2B5EF4-FFF2-40B4-BE49-F238E27FC236}">
                <a16:creationId xmlns:a16="http://schemas.microsoft.com/office/drawing/2014/main" id="{4B96FBFB-8231-42D1-B9E9-0BC3FCF5C9A0}"/>
              </a:ext>
            </a:extLst>
          </p:cNvPr>
          <p:cNvSpPr/>
          <p:nvPr/>
        </p:nvSpPr>
        <p:spPr>
          <a:xfrm>
            <a:off x="1373433" y="1584958"/>
            <a:ext cx="0" cy="2842895"/>
          </a:xfrm>
          <a:custGeom>
            <a:avLst/>
            <a:gdLst/>
            <a:ahLst/>
            <a:cxnLst/>
            <a:rect l="l" t="t" r="r" b="b"/>
            <a:pathLst>
              <a:path h="2842895">
                <a:moveTo>
                  <a:pt x="0" y="0"/>
                </a:moveTo>
                <a:lnTo>
                  <a:pt x="0" y="2842633"/>
                </a:lnTo>
              </a:path>
            </a:pathLst>
          </a:custGeom>
          <a:ln w="3175">
            <a:solidFill>
              <a:srgbClr val="000000"/>
            </a:solidFill>
          </a:ln>
        </p:spPr>
        <p:txBody>
          <a:bodyPr wrap="square" lIns="0" tIns="0" rIns="0" bIns="0" rtlCol="0"/>
          <a:lstStyle/>
          <a:p>
            <a:endParaRPr/>
          </a:p>
        </p:txBody>
      </p:sp>
      <p:sp>
        <p:nvSpPr>
          <p:cNvPr id="237" name="object 54">
            <a:extLst>
              <a:ext uri="{FF2B5EF4-FFF2-40B4-BE49-F238E27FC236}">
                <a16:creationId xmlns:a16="http://schemas.microsoft.com/office/drawing/2014/main" id="{6413A1C1-D580-4C5D-BE07-10EC6644A28A}"/>
              </a:ext>
            </a:extLst>
          </p:cNvPr>
          <p:cNvSpPr/>
          <p:nvPr/>
        </p:nvSpPr>
        <p:spPr>
          <a:xfrm>
            <a:off x="1343865" y="1573445"/>
            <a:ext cx="0" cy="2893060"/>
          </a:xfrm>
          <a:custGeom>
            <a:avLst/>
            <a:gdLst/>
            <a:ahLst/>
            <a:cxnLst/>
            <a:rect l="l" t="t" r="r" b="b"/>
            <a:pathLst>
              <a:path h="2893060">
                <a:moveTo>
                  <a:pt x="0" y="0"/>
                </a:moveTo>
                <a:lnTo>
                  <a:pt x="0" y="2892859"/>
                </a:lnTo>
              </a:path>
            </a:pathLst>
          </a:custGeom>
          <a:ln w="38904">
            <a:solidFill>
              <a:srgbClr val="000000"/>
            </a:solidFill>
          </a:ln>
        </p:spPr>
        <p:txBody>
          <a:bodyPr wrap="square" lIns="0" tIns="0" rIns="0" bIns="0" rtlCol="0"/>
          <a:lstStyle/>
          <a:p>
            <a:endParaRPr/>
          </a:p>
        </p:txBody>
      </p:sp>
      <p:sp>
        <p:nvSpPr>
          <p:cNvPr id="238" name="object 55">
            <a:extLst>
              <a:ext uri="{FF2B5EF4-FFF2-40B4-BE49-F238E27FC236}">
                <a16:creationId xmlns:a16="http://schemas.microsoft.com/office/drawing/2014/main" id="{B58E8B6E-26FC-4D0C-9260-538BAD7A20ED}"/>
              </a:ext>
            </a:extLst>
          </p:cNvPr>
          <p:cNvSpPr/>
          <p:nvPr/>
        </p:nvSpPr>
        <p:spPr>
          <a:xfrm>
            <a:off x="1325191" y="1584958"/>
            <a:ext cx="0" cy="2842895"/>
          </a:xfrm>
          <a:custGeom>
            <a:avLst/>
            <a:gdLst/>
            <a:ahLst/>
            <a:cxnLst/>
            <a:rect l="l" t="t" r="r" b="b"/>
            <a:pathLst>
              <a:path h="2842895">
                <a:moveTo>
                  <a:pt x="0" y="0"/>
                </a:moveTo>
                <a:lnTo>
                  <a:pt x="0" y="2842633"/>
                </a:lnTo>
              </a:path>
            </a:pathLst>
          </a:custGeom>
          <a:ln w="3175">
            <a:solidFill>
              <a:srgbClr val="000000"/>
            </a:solidFill>
          </a:ln>
        </p:spPr>
        <p:txBody>
          <a:bodyPr wrap="square" lIns="0" tIns="0" rIns="0" bIns="0" rtlCol="0"/>
          <a:lstStyle/>
          <a:p>
            <a:endParaRPr/>
          </a:p>
        </p:txBody>
      </p:sp>
      <p:sp>
        <p:nvSpPr>
          <p:cNvPr id="239" name="object 56">
            <a:extLst>
              <a:ext uri="{FF2B5EF4-FFF2-40B4-BE49-F238E27FC236}">
                <a16:creationId xmlns:a16="http://schemas.microsoft.com/office/drawing/2014/main" id="{C9CFA976-3F42-4DB6-84E4-90C4102C4CF1}"/>
              </a:ext>
            </a:extLst>
          </p:cNvPr>
          <p:cNvSpPr/>
          <p:nvPr/>
        </p:nvSpPr>
        <p:spPr>
          <a:xfrm>
            <a:off x="3139196" y="1573445"/>
            <a:ext cx="0" cy="2893060"/>
          </a:xfrm>
          <a:custGeom>
            <a:avLst/>
            <a:gdLst/>
            <a:ahLst/>
            <a:cxnLst/>
            <a:rect l="l" t="t" r="r" b="b"/>
            <a:pathLst>
              <a:path h="2893060">
                <a:moveTo>
                  <a:pt x="0" y="0"/>
                </a:moveTo>
                <a:lnTo>
                  <a:pt x="0" y="2892859"/>
                </a:lnTo>
              </a:path>
            </a:pathLst>
          </a:custGeom>
          <a:ln w="9337">
            <a:solidFill>
              <a:srgbClr val="000000"/>
            </a:solidFill>
          </a:ln>
        </p:spPr>
        <p:txBody>
          <a:bodyPr wrap="square" lIns="0" tIns="0" rIns="0" bIns="0" rtlCol="0"/>
          <a:lstStyle/>
          <a:p>
            <a:endParaRPr/>
          </a:p>
        </p:txBody>
      </p:sp>
      <p:sp>
        <p:nvSpPr>
          <p:cNvPr id="240" name="object 57">
            <a:extLst>
              <a:ext uri="{FF2B5EF4-FFF2-40B4-BE49-F238E27FC236}">
                <a16:creationId xmlns:a16="http://schemas.microsoft.com/office/drawing/2014/main" id="{A75E6109-9300-4C1A-8FF4-F76BAB6FE5A4}"/>
              </a:ext>
            </a:extLst>
          </p:cNvPr>
          <p:cNvSpPr/>
          <p:nvPr/>
        </p:nvSpPr>
        <p:spPr>
          <a:xfrm>
            <a:off x="3135305" y="1584958"/>
            <a:ext cx="0" cy="2842895"/>
          </a:xfrm>
          <a:custGeom>
            <a:avLst/>
            <a:gdLst/>
            <a:ahLst/>
            <a:cxnLst/>
            <a:rect l="l" t="t" r="r" b="b"/>
            <a:pathLst>
              <a:path h="2842895">
                <a:moveTo>
                  <a:pt x="0" y="0"/>
                </a:moveTo>
                <a:lnTo>
                  <a:pt x="0" y="2842633"/>
                </a:lnTo>
              </a:path>
            </a:pathLst>
          </a:custGeom>
          <a:ln w="3175">
            <a:solidFill>
              <a:srgbClr val="000000"/>
            </a:solidFill>
          </a:ln>
        </p:spPr>
        <p:txBody>
          <a:bodyPr wrap="square" lIns="0" tIns="0" rIns="0" bIns="0" rtlCol="0"/>
          <a:lstStyle/>
          <a:p>
            <a:endParaRPr/>
          </a:p>
        </p:txBody>
      </p:sp>
      <p:sp>
        <p:nvSpPr>
          <p:cNvPr id="241" name="object 58">
            <a:extLst>
              <a:ext uri="{FF2B5EF4-FFF2-40B4-BE49-F238E27FC236}">
                <a16:creationId xmlns:a16="http://schemas.microsoft.com/office/drawing/2014/main" id="{AE6CC5C3-3781-4FA2-8477-F41F92F6F78E}"/>
              </a:ext>
            </a:extLst>
          </p:cNvPr>
          <p:cNvSpPr/>
          <p:nvPr/>
        </p:nvSpPr>
        <p:spPr>
          <a:xfrm>
            <a:off x="3105738" y="1573445"/>
            <a:ext cx="0" cy="2893060"/>
          </a:xfrm>
          <a:custGeom>
            <a:avLst/>
            <a:gdLst/>
            <a:ahLst/>
            <a:cxnLst/>
            <a:rect l="l" t="t" r="r" b="b"/>
            <a:pathLst>
              <a:path h="2893060">
                <a:moveTo>
                  <a:pt x="0" y="0"/>
                </a:moveTo>
                <a:lnTo>
                  <a:pt x="0" y="2892859"/>
                </a:lnTo>
              </a:path>
            </a:pathLst>
          </a:custGeom>
          <a:ln w="38904">
            <a:solidFill>
              <a:srgbClr val="000000"/>
            </a:solidFill>
          </a:ln>
        </p:spPr>
        <p:txBody>
          <a:bodyPr wrap="square" lIns="0" tIns="0" rIns="0" bIns="0" rtlCol="0"/>
          <a:lstStyle/>
          <a:p>
            <a:endParaRPr/>
          </a:p>
        </p:txBody>
      </p:sp>
      <p:sp>
        <p:nvSpPr>
          <p:cNvPr id="242" name="object 59">
            <a:extLst>
              <a:ext uri="{FF2B5EF4-FFF2-40B4-BE49-F238E27FC236}">
                <a16:creationId xmlns:a16="http://schemas.microsoft.com/office/drawing/2014/main" id="{022B2C64-D281-4FB5-BD61-1698666D8C81}"/>
              </a:ext>
            </a:extLst>
          </p:cNvPr>
          <p:cNvSpPr/>
          <p:nvPr/>
        </p:nvSpPr>
        <p:spPr>
          <a:xfrm>
            <a:off x="3087063" y="1584958"/>
            <a:ext cx="0" cy="2842895"/>
          </a:xfrm>
          <a:custGeom>
            <a:avLst/>
            <a:gdLst/>
            <a:ahLst/>
            <a:cxnLst/>
            <a:rect l="l" t="t" r="r" b="b"/>
            <a:pathLst>
              <a:path h="2842895">
                <a:moveTo>
                  <a:pt x="0" y="0"/>
                </a:moveTo>
                <a:lnTo>
                  <a:pt x="0" y="2842633"/>
                </a:lnTo>
              </a:path>
            </a:pathLst>
          </a:custGeom>
          <a:ln w="3175">
            <a:solidFill>
              <a:srgbClr val="000000"/>
            </a:solidFill>
          </a:ln>
        </p:spPr>
        <p:txBody>
          <a:bodyPr wrap="square" lIns="0" tIns="0" rIns="0" bIns="0" rtlCol="0"/>
          <a:lstStyle/>
          <a:p>
            <a:endParaRPr/>
          </a:p>
        </p:txBody>
      </p:sp>
      <p:sp>
        <p:nvSpPr>
          <p:cNvPr id="243" name="object 60">
            <a:extLst>
              <a:ext uri="{FF2B5EF4-FFF2-40B4-BE49-F238E27FC236}">
                <a16:creationId xmlns:a16="http://schemas.microsoft.com/office/drawing/2014/main" id="{0365F96A-0C1B-41F2-B135-116A9DEBCABB}"/>
              </a:ext>
            </a:extLst>
          </p:cNvPr>
          <p:cNvSpPr/>
          <p:nvPr/>
        </p:nvSpPr>
        <p:spPr>
          <a:xfrm>
            <a:off x="5125549" y="1573445"/>
            <a:ext cx="0" cy="2893060"/>
          </a:xfrm>
          <a:custGeom>
            <a:avLst/>
            <a:gdLst/>
            <a:ahLst/>
            <a:cxnLst/>
            <a:rect l="l" t="t" r="r" b="b"/>
            <a:pathLst>
              <a:path h="2893060">
                <a:moveTo>
                  <a:pt x="0" y="0"/>
                </a:moveTo>
                <a:lnTo>
                  <a:pt x="0" y="2892859"/>
                </a:lnTo>
              </a:path>
            </a:pathLst>
          </a:custGeom>
          <a:ln w="9337">
            <a:solidFill>
              <a:srgbClr val="000000"/>
            </a:solidFill>
          </a:ln>
        </p:spPr>
        <p:txBody>
          <a:bodyPr wrap="square" lIns="0" tIns="0" rIns="0" bIns="0" rtlCol="0"/>
          <a:lstStyle/>
          <a:p>
            <a:endParaRPr/>
          </a:p>
        </p:txBody>
      </p:sp>
      <p:sp>
        <p:nvSpPr>
          <p:cNvPr id="244" name="object 61">
            <a:extLst>
              <a:ext uri="{FF2B5EF4-FFF2-40B4-BE49-F238E27FC236}">
                <a16:creationId xmlns:a16="http://schemas.microsoft.com/office/drawing/2014/main" id="{4662DCD8-7566-4B1A-A0BD-69EFAFDAEBAB}"/>
              </a:ext>
            </a:extLst>
          </p:cNvPr>
          <p:cNvSpPr/>
          <p:nvPr/>
        </p:nvSpPr>
        <p:spPr>
          <a:xfrm>
            <a:off x="5121659" y="1584958"/>
            <a:ext cx="0" cy="2842895"/>
          </a:xfrm>
          <a:custGeom>
            <a:avLst/>
            <a:gdLst/>
            <a:ahLst/>
            <a:cxnLst/>
            <a:rect l="l" t="t" r="r" b="b"/>
            <a:pathLst>
              <a:path h="2842895">
                <a:moveTo>
                  <a:pt x="0" y="0"/>
                </a:moveTo>
                <a:lnTo>
                  <a:pt x="0" y="2842633"/>
                </a:lnTo>
              </a:path>
            </a:pathLst>
          </a:custGeom>
          <a:ln w="3175">
            <a:solidFill>
              <a:srgbClr val="000000"/>
            </a:solidFill>
          </a:ln>
        </p:spPr>
        <p:txBody>
          <a:bodyPr wrap="square" lIns="0" tIns="0" rIns="0" bIns="0" rtlCol="0"/>
          <a:lstStyle/>
          <a:p>
            <a:endParaRPr/>
          </a:p>
        </p:txBody>
      </p:sp>
      <p:sp>
        <p:nvSpPr>
          <p:cNvPr id="245" name="object 62">
            <a:extLst>
              <a:ext uri="{FF2B5EF4-FFF2-40B4-BE49-F238E27FC236}">
                <a16:creationId xmlns:a16="http://schemas.microsoft.com/office/drawing/2014/main" id="{0755F5F4-BC4D-40D5-BD4B-992B03C98FBE}"/>
              </a:ext>
            </a:extLst>
          </p:cNvPr>
          <p:cNvSpPr/>
          <p:nvPr/>
        </p:nvSpPr>
        <p:spPr>
          <a:xfrm>
            <a:off x="5092091" y="1573445"/>
            <a:ext cx="0" cy="2893060"/>
          </a:xfrm>
          <a:custGeom>
            <a:avLst/>
            <a:gdLst/>
            <a:ahLst/>
            <a:cxnLst/>
            <a:rect l="l" t="t" r="r" b="b"/>
            <a:pathLst>
              <a:path h="2893060">
                <a:moveTo>
                  <a:pt x="0" y="0"/>
                </a:moveTo>
                <a:lnTo>
                  <a:pt x="0" y="2892859"/>
                </a:lnTo>
              </a:path>
            </a:pathLst>
          </a:custGeom>
          <a:ln w="38904">
            <a:solidFill>
              <a:srgbClr val="000000"/>
            </a:solidFill>
          </a:ln>
        </p:spPr>
        <p:txBody>
          <a:bodyPr wrap="square" lIns="0" tIns="0" rIns="0" bIns="0" rtlCol="0"/>
          <a:lstStyle/>
          <a:p>
            <a:endParaRPr/>
          </a:p>
        </p:txBody>
      </p:sp>
      <p:sp>
        <p:nvSpPr>
          <p:cNvPr id="246" name="object 63">
            <a:extLst>
              <a:ext uri="{FF2B5EF4-FFF2-40B4-BE49-F238E27FC236}">
                <a16:creationId xmlns:a16="http://schemas.microsoft.com/office/drawing/2014/main" id="{213D5AE1-5D62-4BB6-BDAC-7E23C9ABC044}"/>
              </a:ext>
            </a:extLst>
          </p:cNvPr>
          <p:cNvSpPr/>
          <p:nvPr/>
        </p:nvSpPr>
        <p:spPr>
          <a:xfrm>
            <a:off x="5073417" y="1584958"/>
            <a:ext cx="0" cy="2842895"/>
          </a:xfrm>
          <a:custGeom>
            <a:avLst/>
            <a:gdLst/>
            <a:ahLst/>
            <a:cxnLst/>
            <a:rect l="l" t="t" r="r" b="b"/>
            <a:pathLst>
              <a:path h="2842895">
                <a:moveTo>
                  <a:pt x="0" y="0"/>
                </a:moveTo>
                <a:lnTo>
                  <a:pt x="0" y="2842633"/>
                </a:lnTo>
              </a:path>
            </a:pathLst>
          </a:custGeom>
          <a:ln w="3175">
            <a:solidFill>
              <a:srgbClr val="000000"/>
            </a:solidFill>
          </a:ln>
        </p:spPr>
        <p:txBody>
          <a:bodyPr wrap="square" lIns="0" tIns="0" rIns="0" bIns="0" rtlCol="0"/>
          <a:lstStyle/>
          <a:p>
            <a:endParaRPr/>
          </a:p>
        </p:txBody>
      </p:sp>
      <p:sp>
        <p:nvSpPr>
          <p:cNvPr id="247" name="object 64">
            <a:extLst>
              <a:ext uri="{FF2B5EF4-FFF2-40B4-BE49-F238E27FC236}">
                <a16:creationId xmlns:a16="http://schemas.microsoft.com/office/drawing/2014/main" id="{A0674875-6A7A-4F51-B9F9-AA30358AF8E7}"/>
              </a:ext>
            </a:extLst>
          </p:cNvPr>
          <p:cNvSpPr/>
          <p:nvPr/>
        </p:nvSpPr>
        <p:spPr>
          <a:xfrm>
            <a:off x="7341960" y="1573445"/>
            <a:ext cx="0" cy="2893060"/>
          </a:xfrm>
          <a:custGeom>
            <a:avLst/>
            <a:gdLst/>
            <a:ahLst/>
            <a:cxnLst/>
            <a:rect l="l" t="t" r="r" b="b"/>
            <a:pathLst>
              <a:path h="2893060">
                <a:moveTo>
                  <a:pt x="0" y="0"/>
                </a:moveTo>
                <a:lnTo>
                  <a:pt x="0" y="2892859"/>
                </a:lnTo>
              </a:path>
            </a:pathLst>
          </a:custGeom>
          <a:ln w="9336">
            <a:solidFill>
              <a:srgbClr val="000000"/>
            </a:solidFill>
          </a:ln>
        </p:spPr>
        <p:txBody>
          <a:bodyPr wrap="square" lIns="0" tIns="0" rIns="0" bIns="0" rtlCol="0"/>
          <a:lstStyle/>
          <a:p>
            <a:endParaRPr/>
          </a:p>
        </p:txBody>
      </p:sp>
      <p:sp>
        <p:nvSpPr>
          <p:cNvPr id="248" name="object 65">
            <a:extLst>
              <a:ext uri="{FF2B5EF4-FFF2-40B4-BE49-F238E27FC236}">
                <a16:creationId xmlns:a16="http://schemas.microsoft.com/office/drawing/2014/main" id="{70D0DEF9-A09F-4456-A60D-A1904C612955}"/>
              </a:ext>
            </a:extLst>
          </p:cNvPr>
          <p:cNvSpPr/>
          <p:nvPr/>
        </p:nvSpPr>
        <p:spPr>
          <a:xfrm>
            <a:off x="7338069" y="1584958"/>
            <a:ext cx="0" cy="2842895"/>
          </a:xfrm>
          <a:custGeom>
            <a:avLst/>
            <a:gdLst/>
            <a:ahLst/>
            <a:cxnLst/>
            <a:rect l="l" t="t" r="r" b="b"/>
            <a:pathLst>
              <a:path h="2842895">
                <a:moveTo>
                  <a:pt x="0" y="0"/>
                </a:moveTo>
                <a:lnTo>
                  <a:pt x="0" y="2842633"/>
                </a:lnTo>
              </a:path>
            </a:pathLst>
          </a:custGeom>
          <a:ln w="3175">
            <a:solidFill>
              <a:srgbClr val="000000"/>
            </a:solidFill>
          </a:ln>
        </p:spPr>
        <p:txBody>
          <a:bodyPr wrap="square" lIns="0" tIns="0" rIns="0" bIns="0" rtlCol="0"/>
          <a:lstStyle/>
          <a:p>
            <a:endParaRPr/>
          </a:p>
        </p:txBody>
      </p:sp>
      <p:sp>
        <p:nvSpPr>
          <p:cNvPr id="249" name="object 66">
            <a:extLst>
              <a:ext uri="{FF2B5EF4-FFF2-40B4-BE49-F238E27FC236}">
                <a16:creationId xmlns:a16="http://schemas.microsoft.com/office/drawing/2014/main" id="{85C39DE9-558E-476D-AC34-063DC2D32807}"/>
              </a:ext>
            </a:extLst>
          </p:cNvPr>
          <p:cNvSpPr/>
          <p:nvPr/>
        </p:nvSpPr>
        <p:spPr>
          <a:xfrm>
            <a:off x="7308502" y="1573445"/>
            <a:ext cx="0" cy="2893060"/>
          </a:xfrm>
          <a:custGeom>
            <a:avLst/>
            <a:gdLst/>
            <a:ahLst/>
            <a:cxnLst/>
            <a:rect l="l" t="t" r="r" b="b"/>
            <a:pathLst>
              <a:path h="2893060">
                <a:moveTo>
                  <a:pt x="0" y="0"/>
                </a:moveTo>
                <a:lnTo>
                  <a:pt x="0" y="2892859"/>
                </a:lnTo>
              </a:path>
            </a:pathLst>
          </a:custGeom>
          <a:ln w="38904">
            <a:solidFill>
              <a:srgbClr val="000000"/>
            </a:solidFill>
          </a:ln>
        </p:spPr>
        <p:txBody>
          <a:bodyPr wrap="square" lIns="0" tIns="0" rIns="0" bIns="0" rtlCol="0"/>
          <a:lstStyle/>
          <a:p>
            <a:endParaRPr/>
          </a:p>
        </p:txBody>
      </p:sp>
      <p:sp>
        <p:nvSpPr>
          <p:cNvPr id="250" name="object 67">
            <a:extLst>
              <a:ext uri="{FF2B5EF4-FFF2-40B4-BE49-F238E27FC236}">
                <a16:creationId xmlns:a16="http://schemas.microsoft.com/office/drawing/2014/main" id="{43F90DD6-691B-4025-A403-EEC80DDC4A76}"/>
              </a:ext>
            </a:extLst>
          </p:cNvPr>
          <p:cNvSpPr/>
          <p:nvPr/>
        </p:nvSpPr>
        <p:spPr>
          <a:xfrm>
            <a:off x="7289827" y="1584958"/>
            <a:ext cx="0" cy="2842895"/>
          </a:xfrm>
          <a:custGeom>
            <a:avLst/>
            <a:gdLst/>
            <a:ahLst/>
            <a:cxnLst/>
            <a:rect l="l" t="t" r="r" b="b"/>
            <a:pathLst>
              <a:path h="2842895">
                <a:moveTo>
                  <a:pt x="0" y="0"/>
                </a:moveTo>
                <a:lnTo>
                  <a:pt x="0" y="2842633"/>
                </a:lnTo>
              </a:path>
            </a:pathLst>
          </a:custGeom>
          <a:ln w="3175">
            <a:solidFill>
              <a:srgbClr val="000000"/>
            </a:solidFill>
          </a:ln>
        </p:spPr>
        <p:txBody>
          <a:bodyPr wrap="square" lIns="0" tIns="0" rIns="0" bIns="0" rtlCol="0"/>
          <a:lstStyle/>
          <a:p>
            <a:endParaRPr/>
          </a:p>
        </p:txBody>
      </p:sp>
      <p:sp>
        <p:nvSpPr>
          <p:cNvPr id="251" name="object 68">
            <a:extLst>
              <a:ext uri="{FF2B5EF4-FFF2-40B4-BE49-F238E27FC236}">
                <a16:creationId xmlns:a16="http://schemas.microsoft.com/office/drawing/2014/main" id="{0576980F-2E7E-401A-8AE0-7F5FEE8181F0}"/>
              </a:ext>
            </a:extLst>
          </p:cNvPr>
          <p:cNvSpPr/>
          <p:nvPr/>
        </p:nvSpPr>
        <p:spPr>
          <a:xfrm>
            <a:off x="10094610" y="1584958"/>
            <a:ext cx="0" cy="2842895"/>
          </a:xfrm>
          <a:custGeom>
            <a:avLst/>
            <a:gdLst/>
            <a:ahLst/>
            <a:cxnLst/>
            <a:rect l="l" t="t" r="r" b="b"/>
            <a:pathLst>
              <a:path h="2842895">
                <a:moveTo>
                  <a:pt x="0" y="0"/>
                </a:moveTo>
                <a:lnTo>
                  <a:pt x="0" y="2842633"/>
                </a:lnTo>
              </a:path>
            </a:pathLst>
          </a:custGeom>
          <a:ln w="3175">
            <a:solidFill>
              <a:srgbClr val="000000"/>
            </a:solidFill>
          </a:ln>
        </p:spPr>
        <p:txBody>
          <a:bodyPr wrap="square" lIns="0" tIns="0" rIns="0" bIns="0" rtlCol="0"/>
          <a:lstStyle/>
          <a:p>
            <a:endParaRPr/>
          </a:p>
        </p:txBody>
      </p:sp>
      <p:sp>
        <p:nvSpPr>
          <p:cNvPr id="252" name="object 69">
            <a:extLst>
              <a:ext uri="{FF2B5EF4-FFF2-40B4-BE49-F238E27FC236}">
                <a16:creationId xmlns:a16="http://schemas.microsoft.com/office/drawing/2014/main" id="{3F883A24-5910-44ED-81DA-4CAFDDF2D8E2}"/>
              </a:ext>
            </a:extLst>
          </p:cNvPr>
          <p:cNvSpPr/>
          <p:nvPr/>
        </p:nvSpPr>
        <p:spPr>
          <a:xfrm>
            <a:off x="10075936" y="1584958"/>
            <a:ext cx="0" cy="2842895"/>
          </a:xfrm>
          <a:custGeom>
            <a:avLst/>
            <a:gdLst/>
            <a:ahLst/>
            <a:cxnLst/>
            <a:rect l="l" t="t" r="r" b="b"/>
            <a:pathLst>
              <a:path h="2842895">
                <a:moveTo>
                  <a:pt x="0" y="0"/>
                </a:moveTo>
                <a:lnTo>
                  <a:pt x="0" y="2842633"/>
                </a:lnTo>
              </a:path>
            </a:pathLst>
          </a:custGeom>
          <a:ln w="3175">
            <a:solidFill>
              <a:srgbClr val="000000"/>
            </a:solidFill>
          </a:ln>
        </p:spPr>
        <p:txBody>
          <a:bodyPr wrap="square" lIns="0" tIns="0" rIns="0" bIns="0" rtlCol="0"/>
          <a:lstStyle/>
          <a:p>
            <a:endParaRPr/>
          </a:p>
        </p:txBody>
      </p:sp>
      <p:sp>
        <p:nvSpPr>
          <p:cNvPr id="253" name="object 70">
            <a:extLst>
              <a:ext uri="{FF2B5EF4-FFF2-40B4-BE49-F238E27FC236}">
                <a16:creationId xmlns:a16="http://schemas.microsoft.com/office/drawing/2014/main" id="{90D7CF09-08D8-4844-8B6B-5135991493DD}"/>
              </a:ext>
            </a:extLst>
          </p:cNvPr>
          <p:cNvSpPr txBox="1"/>
          <p:nvPr/>
        </p:nvSpPr>
        <p:spPr>
          <a:xfrm>
            <a:off x="1132403" y="4567467"/>
            <a:ext cx="154940" cy="494665"/>
          </a:xfrm>
          <a:prstGeom prst="rect">
            <a:avLst/>
          </a:prstGeom>
        </p:spPr>
        <p:txBody>
          <a:bodyPr vert="vert" wrap="square" lIns="0" tIns="1905" rIns="0" bIns="0" rtlCol="0">
            <a:spAutoFit/>
          </a:bodyPr>
          <a:lstStyle/>
          <a:p>
            <a:pPr marL="12700">
              <a:lnSpc>
                <a:spcPct val="100000"/>
              </a:lnSpc>
              <a:spcBef>
                <a:spcPts val="15"/>
              </a:spcBef>
            </a:pPr>
            <a:r>
              <a:rPr sz="900" b="1" dirty="0">
                <a:latin typeface="Times New Roman"/>
                <a:cs typeface="Times New Roman"/>
              </a:rPr>
              <a:t>P</a:t>
            </a:r>
            <a:r>
              <a:rPr sz="900" b="1" spc="0" dirty="0">
                <a:latin typeface="Times New Roman"/>
                <a:cs typeface="Times New Roman"/>
              </a:rPr>
              <a:t>a</a:t>
            </a:r>
            <a:r>
              <a:rPr sz="900" b="1" dirty="0">
                <a:latin typeface="Times New Roman"/>
                <a:cs typeface="Times New Roman"/>
              </a:rPr>
              <a:t>thw</a:t>
            </a:r>
            <a:r>
              <a:rPr sz="900" b="1" spc="-10" dirty="0">
                <a:latin typeface="Times New Roman"/>
                <a:cs typeface="Times New Roman"/>
              </a:rPr>
              <a:t>a</a:t>
            </a:r>
            <a:r>
              <a:rPr sz="900" b="1" spc="0" dirty="0">
                <a:latin typeface="Times New Roman"/>
                <a:cs typeface="Times New Roman"/>
              </a:rPr>
              <a:t>y</a:t>
            </a:r>
            <a:r>
              <a:rPr sz="900" b="1" dirty="0">
                <a:latin typeface="Times New Roman"/>
                <a:cs typeface="Times New Roman"/>
              </a:rPr>
              <a:t>s</a:t>
            </a:r>
            <a:endParaRPr sz="900">
              <a:latin typeface="Times New Roman"/>
              <a:cs typeface="Times New Roman"/>
            </a:endParaRPr>
          </a:p>
        </p:txBody>
      </p:sp>
      <p:sp>
        <p:nvSpPr>
          <p:cNvPr id="254" name="object 71">
            <a:extLst>
              <a:ext uri="{FF2B5EF4-FFF2-40B4-BE49-F238E27FC236}">
                <a16:creationId xmlns:a16="http://schemas.microsoft.com/office/drawing/2014/main" id="{0E7AA0E2-9022-4DFF-A2BC-E7A684CA2F99}"/>
              </a:ext>
            </a:extLst>
          </p:cNvPr>
          <p:cNvSpPr txBox="1"/>
          <p:nvPr/>
        </p:nvSpPr>
        <p:spPr>
          <a:xfrm>
            <a:off x="1584047" y="4458159"/>
            <a:ext cx="1302385" cy="645795"/>
          </a:xfrm>
          <a:prstGeom prst="rect">
            <a:avLst/>
          </a:prstGeom>
        </p:spPr>
        <p:txBody>
          <a:bodyPr vert="horz" wrap="square" lIns="0" tIns="27305" rIns="0" bIns="0" rtlCol="0">
            <a:spAutoFit/>
          </a:bodyPr>
          <a:lstStyle/>
          <a:p>
            <a:pPr marL="12700" marR="5080" algn="ctr">
              <a:lnSpc>
                <a:spcPts val="1600"/>
              </a:lnSpc>
              <a:spcBef>
                <a:spcPts val="215"/>
              </a:spcBef>
            </a:pPr>
            <a:r>
              <a:rPr sz="1400" b="1" spc="5" dirty="0">
                <a:latin typeface="Times New Roman"/>
                <a:cs typeface="Times New Roman"/>
              </a:rPr>
              <a:t>Restaurants</a:t>
            </a:r>
            <a:r>
              <a:rPr sz="1400" b="1" spc="-60" dirty="0">
                <a:latin typeface="Times New Roman"/>
                <a:cs typeface="Times New Roman"/>
              </a:rPr>
              <a:t> </a:t>
            </a:r>
            <a:r>
              <a:rPr sz="1400" b="1" spc="10" dirty="0">
                <a:latin typeface="Times New Roman"/>
                <a:cs typeface="Times New Roman"/>
              </a:rPr>
              <a:t>and  </a:t>
            </a:r>
            <a:r>
              <a:rPr sz="1400" b="1" spc="5" dirty="0">
                <a:latin typeface="Times New Roman"/>
                <a:cs typeface="Times New Roman"/>
              </a:rPr>
              <a:t>Food/Beverage  Services</a:t>
            </a:r>
            <a:endParaRPr sz="1400" dirty="0">
              <a:latin typeface="Times New Roman"/>
              <a:cs typeface="Times New Roman"/>
            </a:endParaRPr>
          </a:p>
        </p:txBody>
      </p:sp>
      <p:sp>
        <p:nvSpPr>
          <p:cNvPr id="255" name="object 72">
            <a:extLst>
              <a:ext uri="{FF2B5EF4-FFF2-40B4-BE49-F238E27FC236}">
                <a16:creationId xmlns:a16="http://schemas.microsoft.com/office/drawing/2014/main" id="{6E1CC671-2F77-4B0A-A1F7-2DC95DEF2645}"/>
              </a:ext>
            </a:extLst>
          </p:cNvPr>
          <p:cNvSpPr txBox="1"/>
          <p:nvPr/>
        </p:nvSpPr>
        <p:spPr>
          <a:xfrm>
            <a:off x="3772768" y="4676611"/>
            <a:ext cx="671830" cy="238760"/>
          </a:xfrm>
          <a:prstGeom prst="rect">
            <a:avLst/>
          </a:prstGeom>
        </p:spPr>
        <p:txBody>
          <a:bodyPr vert="horz" wrap="square" lIns="0" tIns="12065" rIns="0" bIns="0" rtlCol="0">
            <a:spAutoFit/>
          </a:bodyPr>
          <a:lstStyle/>
          <a:p>
            <a:pPr marL="12700">
              <a:lnSpc>
                <a:spcPct val="100000"/>
              </a:lnSpc>
              <a:spcBef>
                <a:spcPts val="95"/>
              </a:spcBef>
            </a:pPr>
            <a:r>
              <a:rPr sz="1400" b="1" spc="10" dirty="0">
                <a:latin typeface="Times New Roman"/>
                <a:cs typeface="Times New Roman"/>
              </a:rPr>
              <a:t>Lo</a:t>
            </a:r>
            <a:r>
              <a:rPr sz="1400" b="1" dirty="0">
                <a:latin typeface="Times New Roman"/>
                <a:cs typeface="Times New Roman"/>
              </a:rPr>
              <a:t>d</a:t>
            </a:r>
            <a:r>
              <a:rPr sz="1400" b="1" spc="5" dirty="0">
                <a:latin typeface="Times New Roman"/>
                <a:cs typeface="Times New Roman"/>
              </a:rPr>
              <a:t>gi</a:t>
            </a:r>
            <a:r>
              <a:rPr sz="1400" b="1" dirty="0">
                <a:latin typeface="Times New Roman"/>
                <a:cs typeface="Times New Roman"/>
              </a:rPr>
              <a:t>n</a:t>
            </a:r>
            <a:r>
              <a:rPr sz="1400" b="1" spc="10" dirty="0">
                <a:latin typeface="Times New Roman"/>
                <a:cs typeface="Times New Roman"/>
              </a:rPr>
              <a:t>g</a:t>
            </a:r>
            <a:endParaRPr sz="1400" dirty="0">
              <a:latin typeface="Times New Roman"/>
              <a:cs typeface="Times New Roman"/>
            </a:endParaRPr>
          </a:p>
        </p:txBody>
      </p:sp>
      <p:sp>
        <p:nvSpPr>
          <p:cNvPr id="256" name="object 73">
            <a:extLst>
              <a:ext uri="{FF2B5EF4-FFF2-40B4-BE49-F238E27FC236}">
                <a16:creationId xmlns:a16="http://schemas.microsoft.com/office/drawing/2014/main" id="{9829A26F-A4E4-4A2F-84EA-24647CBA880B}"/>
              </a:ext>
            </a:extLst>
          </p:cNvPr>
          <p:cNvSpPr txBox="1"/>
          <p:nvPr/>
        </p:nvSpPr>
        <p:spPr>
          <a:xfrm>
            <a:off x="5471247" y="4632218"/>
            <a:ext cx="1449705" cy="238760"/>
          </a:xfrm>
          <a:prstGeom prst="rect">
            <a:avLst/>
          </a:prstGeom>
        </p:spPr>
        <p:txBody>
          <a:bodyPr vert="horz" wrap="square" lIns="0" tIns="12065" rIns="0" bIns="0" rtlCol="0">
            <a:spAutoFit/>
          </a:bodyPr>
          <a:lstStyle/>
          <a:p>
            <a:pPr marL="12700">
              <a:lnSpc>
                <a:spcPct val="100000"/>
              </a:lnSpc>
              <a:spcBef>
                <a:spcPts val="95"/>
              </a:spcBef>
            </a:pPr>
            <a:r>
              <a:rPr sz="1400" b="1" spc="5" dirty="0">
                <a:latin typeface="Times New Roman"/>
                <a:cs typeface="Times New Roman"/>
              </a:rPr>
              <a:t>Travel </a:t>
            </a:r>
            <a:r>
              <a:rPr sz="1400" b="1" spc="25" dirty="0">
                <a:latin typeface="Times New Roman"/>
                <a:cs typeface="Times New Roman"/>
              </a:rPr>
              <a:t>&amp;</a:t>
            </a:r>
            <a:r>
              <a:rPr sz="1400" b="1" spc="-75" dirty="0">
                <a:latin typeface="Times New Roman"/>
                <a:cs typeface="Times New Roman"/>
              </a:rPr>
              <a:t> </a:t>
            </a:r>
            <a:r>
              <a:rPr sz="1400" b="1" spc="10" dirty="0">
                <a:latin typeface="Times New Roman"/>
                <a:cs typeface="Times New Roman"/>
              </a:rPr>
              <a:t>Tourism</a:t>
            </a:r>
            <a:endParaRPr sz="1400" dirty="0">
              <a:latin typeface="Times New Roman"/>
              <a:cs typeface="Times New Roman"/>
            </a:endParaRPr>
          </a:p>
        </p:txBody>
      </p:sp>
      <p:sp>
        <p:nvSpPr>
          <p:cNvPr id="257" name="object 74">
            <a:extLst>
              <a:ext uri="{FF2B5EF4-FFF2-40B4-BE49-F238E27FC236}">
                <a16:creationId xmlns:a16="http://schemas.microsoft.com/office/drawing/2014/main" id="{553B1BFA-EB6D-4196-9D9F-2FB9346EDA32}"/>
              </a:ext>
            </a:extLst>
          </p:cNvPr>
          <p:cNvSpPr txBox="1"/>
          <p:nvPr/>
        </p:nvSpPr>
        <p:spPr>
          <a:xfrm>
            <a:off x="7619355" y="4647207"/>
            <a:ext cx="2158365" cy="442595"/>
          </a:xfrm>
          <a:prstGeom prst="rect">
            <a:avLst/>
          </a:prstGeom>
        </p:spPr>
        <p:txBody>
          <a:bodyPr vert="horz" wrap="square" lIns="0" tIns="27305" rIns="0" bIns="0" rtlCol="0">
            <a:spAutoFit/>
          </a:bodyPr>
          <a:lstStyle/>
          <a:p>
            <a:pPr marL="640080" marR="5080" indent="-628015">
              <a:lnSpc>
                <a:spcPts val="1600"/>
              </a:lnSpc>
              <a:spcBef>
                <a:spcPts val="215"/>
              </a:spcBef>
            </a:pPr>
            <a:r>
              <a:rPr sz="1400" b="1" spc="5" dirty="0">
                <a:latin typeface="Times New Roman"/>
                <a:cs typeface="Times New Roman"/>
              </a:rPr>
              <a:t>Recreation, Amusements</a:t>
            </a:r>
            <a:r>
              <a:rPr sz="1400" b="1" spc="-40" dirty="0">
                <a:latin typeface="Times New Roman"/>
                <a:cs typeface="Times New Roman"/>
              </a:rPr>
              <a:t> </a:t>
            </a:r>
            <a:r>
              <a:rPr sz="1400" b="1" spc="25" dirty="0">
                <a:latin typeface="Times New Roman"/>
                <a:cs typeface="Times New Roman"/>
              </a:rPr>
              <a:t>&amp;  </a:t>
            </a:r>
            <a:r>
              <a:rPr sz="1400" b="1" spc="5" dirty="0">
                <a:latin typeface="Times New Roman"/>
                <a:cs typeface="Times New Roman"/>
              </a:rPr>
              <a:t>Attractions</a:t>
            </a:r>
            <a:endParaRPr sz="1400" dirty="0">
              <a:latin typeface="Times New Roman"/>
              <a:cs typeface="Times New Roman"/>
            </a:endParaRPr>
          </a:p>
        </p:txBody>
      </p:sp>
      <p:sp>
        <p:nvSpPr>
          <p:cNvPr id="258" name="object 75">
            <a:extLst>
              <a:ext uri="{FF2B5EF4-FFF2-40B4-BE49-F238E27FC236}">
                <a16:creationId xmlns:a16="http://schemas.microsoft.com/office/drawing/2014/main" id="{89DC9CB1-193C-4BF5-9465-6565BC0729E9}"/>
              </a:ext>
            </a:extLst>
          </p:cNvPr>
          <p:cNvSpPr/>
          <p:nvPr/>
        </p:nvSpPr>
        <p:spPr>
          <a:xfrm>
            <a:off x="1027958" y="4429110"/>
            <a:ext cx="0" cy="55244"/>
          </a:xfrm>
          <a:custGeom>
            <a:avLst/>
            <a:gdLst/>
            <a:ahLst/>
            <a:cxnLst/>
            <a:rect l="l" t="t" r="r" b="b"/>
            <a:pathLst>
              <a:path h="55245">
                <a:moveTo>
                  <a:pt x="0" y="0"/>
                </a:moveTo>
                <a:lnTo>
                  <a:pt x="0" y="54653"/>
                </a:lnTo>
              </a:path>
            </a:pathLst>
          </a:custGeom>
          <a:ln w="3175">
            <a:solidFill>
              <a:srgbClr val="000000"/>
            </a:solidFill>
          </a:ln>
        </p:spPr>
        <p:txBody>
          <a:bodyPr wrap="square" lIns="0" tIns="0" rIns="0" bIns="0" rtlCol="0"/>
          <a:lstStyle/>
          <a:p>
            <a:endParaRPr/>
          </a:p>
        </p:txBody>
      </p:sp>
      <p:sp>
        <p:nvSpPr>
          <p:cNvPr id="259" name="object 76">
            <a:extLst>
              <a:ext uri="{FF2B5EF4-FFF2-40B4-BE49-F238E27FC236}">
                <a16:creationId xmlns:a16="http://schemas.microsoft.com/office/drawing/2014/main" id="{58A4A6D4-B8A9-4025-8DE2-22968E63DD68}"/>
              </a:ext>
            </a:extLst>
          </p:cNvPr>
          <p:cNvSpPr/>
          <p:nvPr/>
        </p:nvSpPr>
        <p:spPr>
          <a:xfrm>
            <a:off x="1076200" y="4429110"/>
            <a:ext cx="0" cy="36830"/>
          </a:xfrm>
          <a:custGeom>
            <a:avLst/>
            <a:gdLst/>
            <a:ahLst/>
            <a:cxnLst/>
            <a:rect l="l" t="t" r="r" b="b"/>
            <a:pathLst>
              <a:path h="36829">
                <a:moveTo>
                  <a:pt x="0" y="0"/>
                </a:moveTo>
                <a:lnTo>
                  <a:pt x="0" y="36435"/>
                </a:lnTo>
              </a:path>
            </a:pathLst>
          </a:custGeom>
          <a:ln w="3175">
            <a:solidFill>
              <a:srgbClr val="000000"/>
            </a:solidFill>
          </a:ln>
        </p:spPr>
        <p:txBody>
          <a:bodyPr wrap="square" lIns="0" tIns="0" rIns="0" bIns="0" rtlCol="0"/>
          <a:lstStyle/>
          <a:p>
            <a:endParaRPr/>
          </a:p>
        </p:txBody>
      </p:sp>
      <p:sp>
        <p:nvSpPr>
          <p:cNvPr id="260" name="object 77">
            <a:extLst>
              <a:ext uri="{FF2B5EF4-FFF2-40B4-BE49-F238E27FC236}">
                <a16:creationId xmlns:a16="http://schemas.microsoft.com/office/drawing/2014/main" id="{2D9DE0FE-4DC7-4D8A-B2B9-C6992873E82B}"/>
              </a:ext>
            </a:extLst>
          </p:cNvPr>
          <p:cNvSpPr/>
          <p:nvPr/>
        </p:nvSpPr>
        <p:spPr>
          <a:xfrm>
            <a:off x="1076200" y="4476173"/>
            <a:ext cx="0" cy="7620"/>
          </a:xfrm>
          <a:custGeom>
            <a:avLst/>
            <a:gdLst/>
            <a:ahLst/>
            <a:cxnLst/>
            <a:rect l="l" t="t" r="r" b="b"/>
            <a:pathLst>
              <a:path h="7620">
                <a:moveTo>
                  <a:pt x="0" y="0"/>
                </a:moveTo>
                <a:lnTo>
                  <a:pt x="0" y="7590"/>
                </a:lnTo>
              </a:path>
            </a:pathLst>
          </a:custGeom>
          <a:ln w="3175">
            <a:solidFill>
              <a:srgbClr val="000000"/>
            </a:solidFill>
          </a:ln>
        </p:spPr>
        <p:txBody>
          <a:bodyPr wrap="square" lIns="0" tIns="0" rIns="0" bIns="0" rtlCol="0"/>
          <a:lstStyle/>
          <a:p>
            <a:endParaRPr/>
          </a:p>
        </p:txBody>
      </p:sp>
      <p:sp>
        <p:nvSpPr>
          <p:cNvPr id="261" name="object 78">
            <a:extLst>
              <a:ext uri="{FF2B5EF4-FFF2-40B4-BE49-F238E27FC236}">
                <a16:creationId xmlns:a16="http://schemas.microsoft.com/office/drawing/2014/main" id="{EDA58E74-9B38-4D40-9293-F7FEE4DF6C69}"/>
              </a:ext>
            </a:extLst>
          </p:cNvPr>
          <p:cNvSpPr/>
          <p:nvPr/>
        </p:nvSpPr>
        <p:spPr>
          <a:xfrm>
            <a:off x="1084759" y="4447328"/>
            <a:ext cx="240029" cy="0"/>
          </a:xfrm>
          <a:custGeom>
            <a:avLst/>
            <a:gdLst/>
            <a:ahLst/>
            <a:cxnLst/>
            <a:rect l="l" t="t" r="r" b="b"/>
            <a:pathLst>
              <a:path w="240029">
                <a:moveTo>
                  <a:pt x="0" y="0"/>
                </a:moveTo>
                <a:lnTo>
                  <a:pt x="239654" y="0"/>
                </a:lnTo>
              </a:path>
            </a:pathLst>
          </a:custGeom>
          <a:ln w="37954">
            <a:solidFill>
              <a:srgbClr val="000000"/>
            </a:solidFill>
          </a:ln>
        </p:spPr>
        <p:txBody>
          <a:bodyPr wrap="square" lIns="0" tIns="0" rIns="0" bIns="0" rtlCol="0"/>
          <a:lstStyle/>
          <a:p>
            <a:endParaRPr/>
          </a:p>
        </p:txBody>
      </p:sp>
      <p:sp>
        <p:nvSpPr>
          <p:cNvPr id="262" name="object 79">
            <a:extLst>
              <a:ext uri="{FF2B5EF4-FFF2-40B4-BE49-F238E27FC236}">
                <a16:creationId xmlns:a16="http://schemas.microsoft.com/office/drawing/2014/main" id="{CD9BA9E0-ED01-4032-8C51-E2155C77F216}"/>
              </a:ext>
            </a:extLst>
          </p:cNvPr>
          <p:cNvSpPr/>
          <p:nvPr/>
        </p:nvSpPr>
        <p:spPr>
          <a:xfrm>
            <a:off x="1085537" y="4429110"/>
            <a:ext cx="238125" cy="0"/>
          </a:xfrm>
          <a:custGeom>
            <a:avLst/>
            <a:gdLst/>
            <a:ahLst/>
            <a:cxnLst/>
            <a:rect l="l" t="t" r="r" b="b"/>
            <a:pathLst>
              <a:path w="238125">
                <a:moveTo>
                  <a:pt x="0" y="0"/>
                </a:moveTo>
                <a:lnTo>
                  <a:pt x="238097" y="0"/>
                </a:lnTo>
              </a:path>
            </a:pathLst>
          </a:custGeom>
          <a:ln w="3175">
            <a:solidFill>
              <a:srgbClr val="000000"/>
            </a:solidFill>
          </a:ln>
        </p:spPr>
        <p:txBody>
          <a:bodyPr wrap="square" lIns="0" tIns="0" rIns="0" bIns="0" rtlCol="0"/>
          <a:lstStyle/>
          <a:p>
            <a:endParaRPr/>
          </a:p>
        </p:txBody>
      </p:sp>
      <p:sp>
        <p:nvSpPr>
          <p:cNvPr id="263" name="object 80">
            <a:extLst>
              <a:ext uri="{FF2B5EF4-FFF2-40B4-BE49-F238E27FC236}">
                <a16:creationId xmlns:a16="http://schemas.microsoft.com/office/drawing/2014/main" id="{F9C2C44E-4B40-4F51-B569-B0ABB809D8A2}"/>
              </a:ext>
            </a:extLst>
          </p:cNvPr>
          <p:cNvSpPr/>
          <p:nvPr/>
        </p:nvSpPr>
        <p:spPr>
          <a:xfrm>
            <a:off x="1084759" y="4479968"/>
            <a:ext cx="240029" cy="0"/>
          </a:xfrm>
          <a:custGeom>
            <a:avLst/>
            <a:gdLst/>
            <a:ahLst/>
            <a:cxnLst/>
            <a:rect l="l" t="t" r="r" b="b"/>
            <a:pathLst>
              <a:path w="240029">
                <a:moveTo>
                  <a:pt x="0" y="0"/>
                </a:moveTo>
                <a:lnTo>
                  <a:pt x="239654" y="0"/>
                </a:lnTo>
              </a:path>
            </a:pathLst>
          </a:custGeom>
          <a:ln w="9108">
            <a:solidFill>
              <a:srgbClr val="000000"/>
            </a:solidFill>
          </a:ln>
        </p:spPr>
        <p:txBody>
          <a:bodyPr wrap="square" lIns="0" tIns="0" rIns="0" bIns="0" rtlCol="0"/>
          <a:lstStyle/>
          <a:p>
            <a:endParaRPr/>
          </a:p>
        </p:txBody>
      </p:sp>
      <p:sp>
        <p:nvSpPr>
          <p:cNvPr id="264" name="object 81">
            <a:extLst>
              <a:ext uri="{FF2B5EF4-FFF2-40B4-BE49-F238E27FC236}">
                <a16:creationId xmlns:a16="http://schemas.microsoft.com/office/drawing/2014/main" id="{7C27F1B3-408F-404B-8D14-0029C6637211}"/>
              </a:ext>
            </a:extLst>
          </p:cNvPr>
          <p:cNvSpPr/>
          <p:nvPr/>
        </p:nvSpPr>
        <p:spPr>
          <a:xfrm>
            <a:off x="1085537" y="4476173"/>
            <a:ext cx="238125" cy="0"/>
          </a:xfrm>
          <a:custGeom>
            <a:avLst/>
            <a:gdLst/>
            <a:ahLst/>
            <a:cxnLst/>
            <a:rect l="l" t="t" r="r" b="b"/>
            <a:pathLst>
              <a:path w="238125">
                <a:moveTo>
                  <a:pt x="0" y="0"/>
                </a:moveTo>
                <a:lnTo>
                  <a:pt x="238097" y="0"/>
                </a:lnTo>
              </a:path>
            </a:pathLst>
          </a:custGeom>
          <a:ln w="3175">
            <a:solidFill>
              <a:srgbClr val="000000"/>
            </a:solidFill>
          </a:ln>
        </p:spPr>
        <p:txBody>
          <a:bodyPr wrap="square" lIns="0" tIns="0" rIns="0" bIns="0" rtlCol="0"/>
          <a:lstStyle/>
          <a:p>
            <a:endParaRPr/>
          </a:p>
        </p:txBody>
      </p:sp>
      <p:sp>
        <p:nvSpPr>
          <p:cNvPr id="265" name="object 82">
            <a:extLst>
              <a:ext uri="{FF2B5EF4-FFF2-40B4-BE49-F238E27FC236}">
                <a16:creationId xmlns:a16="http://schemas.microsoft.com/office/drawing/2014/main" id="{C8FE9894-3945-4DBA-9FAD-B489630CC0CB}"/>
              </a:ext>
            </a:extLst>
          </p:cNvPr>
          <p:cNvSpPr/>
          <p:nvPr/>
        </p:nvSpPr>
        <p:spPr>
          <a:xfrm>
            <a:off x="1325191" y="4429110"/>
            <a:ext cx="0" cy="36830"/>
          </a:xfrm>
          <a:custGeom>
            <a:avLst/>
            <a:gdLst/>
            <a:ahLst/>
            <a:cxnLst/>
            <a:rect l="l" t="t" r="r" b="b"/>
            <a:pathLst>
              <a:path h="36829">
                <a:moveTo>
                  <a:pt x="0" y="0"/>
                </a:moveTo>
                <a:lnTo>
                  <a:pt x="0" y="36435"/>
                </a:lnTo>
              </a:path>
            </a:pathLst>
          </a:custGeom>
          <a:ln w="3175">
            <a:solidFill>
              <a:srgbClr val="000000"/>
            </a:solidFill>
          </a:ln>
        </p:spPr>
        <p:txBody>
          <a:bodyPr wrap="square" lIns="0" tIns="0" rIns="0" bIns="0" rtlCol="0"/>
          <a:lstStyle/>
          <a:p>
            <a:endParaRPr/>
          </a:p>
        </p:txBody>
      </p:sp>
      <p:sp>
        <p:nvSpPr>
          <p:cNvPr id="266" name="object 83">
            <a:extLst>
              <a:ext uri="{FF2B5EF4-FFF2-40B4-BE49-F238E27FC236}">
                <a16:creationId xmlns:a16="http://schemas.microsoft.com/office/drawing/2014/main" id="{B2C72728-BA3B-48F0-9C43-7F67358C9E04}"/>
              </a:ext>
            </a:extLst>
          </p:cNvPr>
          <p:cNvSpPr/>
          <p:nvPr/>
        </p:nvSpPr>
        <p:spPr>
          <a:xfrm>
            <a:off x="1373433" y="4429110"/>
            <a:ext cx="0" cy="36830"/>
          </a:xfrm>
          <a:custGeom>
            <a:avLst/>
            <a:gdLst/>
            <a:ahLst/>
            <a:cxnLst/>
            <a:rect l="l" t="t" r="r" b="b"/>
            <a:pathLst>
              <a:path h="36829">
                <a:moveTo>
                  <a:pt x="0" y="0"/>
                </a:moveTo>
                <a:lnTo>
                  <a:pt x="0" y="36435"/>
                </a:lnTo>
              </a:path>
            </a:pathLst>
          </a:custGeom>
          <a:ln w="3175">
            <a:solidFill>
              <a:srgbClr val="000000"/>
            </a:solidFill>
          </a:ln>
        </p:spPr>
        <p:txBody>
          <a:bodyPr wrap="square" lIns="0" tIns="0" rIns="0" bIns="0" rtlCol="0"/>
          <a:lstStyle/>
          <a:p>
            <a:endParaRPr/>
          </a:p>
        </p:txBody>
      </p:sp>
      <p:sp>
        <p:nvSpPr>
          <p:cNvPr id="267" name="object 84">
            <a:extLst>
              <a:ext uri="{FF2B5EF4-FFF2-40B4-BE49-F238E27FC236}">
                <a16:creationId xmlns:a16="http://schemas.microsoft.com/office/drawing/2014/main" id="{F73C163D-A92B-4DBA-9D21-0020354B7E61}"/>
              </a:ext>
            </a:extLst>
          </p:cNvPr>
          <p:cNvSpPr/>
          <p:nvPr/>
        </p:nvSpPr>
        <p:spPr>
          <a:xfrm>
            <a:off x="1373433" y="4476173"/>
            <a:ext cx="0" cy="7620"/>
          </a:xfrm>
          <a:custGeom>
            <a:avLst/>
            <a:gdLst/>
            <a:ahLst/>
            <a:cxnLst/>
            <a:rect l="l" t="t" r="r" b="b"/>
            <a:pathLst>
              <a:path h="7620">
                <a:moveTo>
                  <a:pt x="0" y="0"/>
                </a:moveTo>
                <a:lnTo>
                  <a:pt x="0" y="7590"/>
                </a:lnTo>
              </a:path>
            </a:pathLst>
          </a:custGeom>
          <a:ln w="3175">
            <a:solidFill>
              <a:srgbClr val="000000"/>
            </a:solidFill>
          </a:ln>
        </p:spPr>
        <p:txBody>
          <a:bodyPr wrap="square" lIns="0" tIns="0" rIns="0" bIns="0" rtlCol="0"/>
          <a:lstStyle/>
          <a:p>
            <a:endParaRPr/>
          </a:p>
        </p:txBody>
      </p:sp>
      <p:sp>
        <p:nvSpPr>
          <p:cNvPr id="268" name="object 85">
            <a:extLst>
              <a:ext uri="{FF2B5EF4-FFF2-40B4-BE49-F238E27FC236}">
                <a16:creationId xmlns:a16="http://schemas.microsoft.com/office/drawing/2014/main" id="{67F1284B-4D74-4934-A776-44879D6DFF15}"/>
              </a:ext>
            </a:extLst>
          </p:cNvPr>
          <p:cNvSpPr/>
          <p:nvPr/>
        </p:nvSpPr>
        <p:spPr>
          <a:xfrm>
            <a:off x="1381992" y="4447328"/>
            <a:ext cx="1704339" cy="0"/>
          </a:xfrm>
          <a:custGeom>
            <a:avLst/>
            <a:gdLst/>
            <a:ahLst/>
            <a:cxnLst/>
            <a:rect l="l" t="t" r="r" b="b"/>
            <a:pathLst>
              <a:path w="1704339">
                <a:moveTo>
                  <a:pt x="0" y="0"/>
                </a:moveTo>
                <a:lnTo>
                  <a:pt x="1704293" y="0"/>
                </a:lnTo>
              </a:path>
            </a:pathLst>
          </a:custGeom>
          <a:ln w="37954">
            <a:solidFill>
              <a:srgbClr val="000000"/>
            </a:solidFill>
          </a:ln>
        </p:spPr>
        <p:txBody>
          <a:bodyPr wrap="square" lIns="0" tIns="0" rIns="0" bIns="0" rtlCol="0"/>
          <a:lstStyle/>
          <a:p>
            <a:endParaRPr/>
          </a:p>
        </p:txBody>
      </p:sp>
      <p:sp>
        <p:nvSpPr>
          <p:cNvPr id="269" name="object 86">
            <a:extLst>
              <a:ext uri="{FF2B5EF4-FFF2-40B4-BE49-F238E27FC236}">
                <a16:creationId xmlns:a16="http://schemas.microsoft.com/office/drawing/2014/main" id="{4C5C9116-421F-4277-97DE-FC9D33186105}"/>
              </a:ext>
            </a:extLst>
          </p:cNvPr>
          <p:cNvSpPr/>
          <p:nvPr/>
        </p:nvSpPr>
        <p:spPr>
          <a:xfrm>
            <a:off x="1382770" y="4429110"/>
            <a:ext cx="1703070" cy="0"/>
          </a:xfrm>
          <a:custGeom>
            <a:avLst/>
            <a:gdLst/>
            <a:ahLst/>
            <a:cxnLst/>
            <a:rect l="l" t="t" r="r" b="b"/>
            <a:pathLst>
              <a:path w="1703070">
                <a:moveTo>
                  <a:pt x="0" y="0"/>
                </a:moveTo>
                <a:lnTo>
                  <a:pt x="1702736" y="0"/>
                </a:lnTo>
              </a:path>
            </a:pathLst>
          </a:custGeom>
          <a:ln w="3175">
            <a:solidFill>
              <a:srgbClr val="000000"/>
            </a:solidFill>
          </a:ln>
        </p:spPr>
        <p:txBody>
          <a:bodyPr wrap="square" lIns="0" tIns="0" rIns="0" bIns="0" rtlCol="0"/>
          <a:lstStyle/>
          <a:p>
            <a:endParaRPr/>
          </a:p>
        </p:txBody>
      </p:sp>
      <p:sp>
        <p:nvSpPr>
          <p:cNvPr id="270" name="object 87">
            <a:extLst>
              <a:ext uri="{FF2B5EF4-FFF2-40B4-BE49-F238E27FC236}">
                <a16:creationId xmlns:a16="http://schemas.microsoft.com/office/drawing/2014/main" id="{644E0322-20DF-48C5-853D-550825D22F4A}"/>
              </a:ext>
            </a:extLst>
          </p:cNvPr>
          <p:cNvSpPr/>
          <p:nvPr/>
        </p:nvSpPr>
        <p:spPr>
          <a:xfrm>
            <a:off x="1381992" y="4479968"/>
            <a:ext cx="1704339" cy="0"/>
          </a:xfrm>
          <a:custGeom>
            <a:avLst/>
            <a:gdLst/>
            <a:ahLst/>
            <a:cxnLst/>
            <a:rect l="l" t="t" r="r" b="b"/>
            <a:pathLst>
              <a:path w="1704339">
                <a:moveTo>
                  <a:pt x="0" y="0"/>
                </a:moveTo>
                <a:lnTo>
                  <a:pt x="1704293" y="0"/>
                </a:lnTo>
              </a:path>
            </a:pathLst>
          </a:custGeom>
          <a:ln w="9108">
            <a:solidFill>
              <a:srgbClr val="000000"/>
            </a:solidFill>
          </a:ln>
        </p:spPr>
        <p:txBody>
          <a:bodyPr wrap="square" lIns="0" tIns="0" rIns="0" bIns="0" rtlCol="0"/>
          <a:lstStyle/>
          <a:p>
            <a:endParaRPr/>
          </a:p>
        </p:txBody>
      </p:sp>
      <p:sp>
        <p:nvSpPr>
          <p:cNvPr id="271" name="object 88">
            <a:extLst>
              <a:ext uri="{FF2B5EF4-FFF2-40B4-BE49-F238E27FC236}">
                <a16:creationId xmlns:a16="http://schemas.microsoft.com/office/drawing/2014/main" id="{89A49C22-7487-4988-8440-E87329859257}"/>
              </a:ext>
            </a:extLst>
          </p:cNvPr>
          <p:cNvSpPr/>
          <p:nvPr/>
        </p:nvSpPr>
        <p:spPr>
          <a:xfrm>
            <a:off x="1382770" y="4476173"/>
            <a:ext cx="1703070" cy="0"/>
          </a:xfrm>
          <a:custGeom>
            <a:avLst/>
            <a:gdLst/>
            <a:ahLst/>
            <a:cxnLst/>
            <a:rect l="l" t="t" r="r" b="b"/>
            <a:pathLst>
              <a:path w="1703070">
                <a:moveTo>
                  <a:pt x="0" y="0"/>
                </a:moveTo>
                <a:lnTo>
                  <a:pt x="1702736" y="0"/>
                </a:lnTo>
              </a:path>
            </a:pathLst>
          </a:custGeom>
          <a:ln w="3175">
            <a:solidFill>
              <a:srgbClr val="000000"/>
            </a:solidFill>
          </a:ln>
        </p:spPr>
        <p:txBody>
          <a:bodyPr wrap="square" lIns="0" tIns="0" rIns="0" bIns="0" rtlCol="0"/>
          <a:lstStyle/>
          <a:p>
            <a:endParaRPr/>
          </a:p>
        </p:txBody>
      </p:sp>
      <p:sp>
        <p:nvSpPr>
          <p:cNvPr id="272" name="object 89">
            <a:extLst>
              <a:ext uri="{FF2B5EF4-FFF2-40B4-BE49-F238E27FC236}">
                <a16:creationId xmlns:a16="http://schemas.microsoft.com/office/drawing/2014/main" id="{16BB736E-EE3F-41F1-B01A-51AE4C2B2719}"/>
              </a:ext>
            </a:extLst>
          </p:cNvPr>
          <p:cNvSpPr/>
          <p:nvPr/>
        </p:nvSpPr>
        <p:spPr>
          <a:xfrm>
            <a:off x="3087063" y="4429110"/>
            <a:ext cx="0" cy="36830"/>
          </a:xfrm>
          <a:custGeom>
            <a:avLst/>
            <a:gdLst/>
            <a:ahLst/>
            <a:cxnLst/>
            <a:rect l="l" t="t" r="r" b="b"/>
            <a:pathLst>
              <a:path h="36829">
                <a:moveTo>
                  <a:pt x="0" y="0"/>
                </a:moveTo>
                <a:lnTo>
                  <a:pt x="0" y="36435"/>
                </a:lnTo>
              </a:path>
            </a:pathLst>
          </a:custGeom>
          <a:ln w="3175">
            <a:solidFill>
              <a:srgbClr val="000000"/>
            </a:solidFill>
          </a:ln>
        </p:spPr>
        <p:txBody>
          <a:bodyPr wrap="square" lIns="0" tIns="0" rIns="0" bIns="0" rtlCol="0"/>
          <a:lstStyle/>
          <a:p>
            <a:endParaRPr/>
          </a:p>
        </p:txBody>
      </p:sp>
      <p:sp>
        <p:nvSpPr>
          <p:cNvPr id="273" name="object 90">
            <a:extLst>
              <a:ext uri="{FF2B5EF4-FFF2-40B4-BE49-F238E27FC236}">
                <a16:creationId xmlns:a16="http://schemas.microsoft.com/office/drawing/2014/main" id="{69C588CE-6399-4726-AEA4-67A118E3DF88}"/>
              </a:ext>
            </a:extLst>
          </p:cNvPr>
          <p:cNvSpPr/>
          <p:nvPr/>
        </p:nvSpPr>
        <p:spPr>
          <a:xfrm>
            <a:off x="3135305" y="4429110"/>
            <a:ext cx="0" cy="36830"/>
          </a:xfrm>
          <a:custGeom>
            <a:avLst/>
            <a:gdLst/>
            <a:ahLst/>
            <a:cxnLst/>
            <a:rect l="l" t="t" r="r" b="b"/>
            <a:pathLst>
              <a:path h="36829">
                <a:moveTo>
                  <a:pt x="0" y="0"/>
                </a:moveTo>
                <a:lnTo>
                  <a:pt x="0" y="36435"/>
                </a:lnTo>
              </a:path>
            </a:pathLst>
          </a:custGeom>
          <a:ln w="3175">
            <a:solidFill>
              <a:srgbClr val="000000"/>
            </a:solidFill>
          </a:ln>
        </p:spPr>
        <p:txBody>
          <a:bodyPr wrap="square" lIns="0" tIns="0" rIns="0" bIns="0" rtlCol="0"/>
          <a:lstStyle/>
          <a:p>
            <a:endParaRPr/>
          </a:p>
        </p:txBody>
      </p:sp>
      <p:sp>
        <p:nvSpPr>
          <p:cNvPr id="274" name="object 91">
            <a:extLst>
              <a:ext uri="{FF2B5EF4-FFF2-40B4-BE49-F238E27FC236}">
                <a16:creationId xmlns:a16="http://schemas.microsoft.com/office/drawing/2014/main" id="{396CA895-8EAF-4814-87F1-E24606F858F1}"/>
              </a:ext>
            </a:extLst>
          </p:cNvPr>
          <p:cNvSpPr/>
          <p:nvPr/>
        </p:nvSpPr>
        <p:spPr>
          <a:xfrm>
            <a:off x="3135305" y="4476173"/>
            <a:ext cx="0" cy="7620"/>
          </a:xfrm>
          <a:custGeom>
            <a:avLst/>
            <a:gdLst/>
            <a:ahLst/>
            <a:cxnLst/>
            <a:rect l="l" t="t" r="r" b="b"/>
            <a:pathLst>
              <a:path h="7620">
                <a:moveTo>
                  <a:pt x="0" y="0"/>
                </a:moveTo>
                <a:lnTo>
                  <a:pt x="0" y="7590"/>
                </a:lnTo>
              </a:path>
            </a:pathLst>
          </a:custGeom>
          <a:ln w="3175">
            <a:solidFill>
              <a:srgbClr val="000000"/>
            </a:solidFill>
          </a:ln>
        </p:spPr>
        <p:txBody>
          <a:bodyPr wrap="square" lIns="0" tIns="0" rIns="0" bIns="0" rtlCol="0"/>
          <a:lstStyle/>
          <a:p>
            <a:endParaRPr/>
          </a:p>
        </p:txBody>
      </p:sp>
      <p:sp>
        <p:nvSpPr>
          <p:cNvPr id="275" name="object 92">
            <a:extLst>
              <a:ext uri="{FF2B5EF4-FFF2-40B4-BE49-F238E27FC236}">
                <a16:creationId xmlns:a16="http://schemas.microsoft.com/office/drawing/2014/main" id="{04628279-C523-4AA2-B42B-53F2ED515092}"/>
              </a:ext>
            </a:extLst>
          </p:cNvPr>
          <p:cNvSpPr/>
          <p:nvPr/>
        </p:nvSpPr>
        <p:spPr>
          <a:xfrm>
            <a:off x="3143864" y="4447328"/>
            <a:ext cx="1929130" cy="0"/>
          </a:xfrm>
          <a:custGeom>
            <a:avLst/>
            <a:gdLst/>
            <a:ahLst/>
            <a:cxnLst/>
            <a:rect l="l" t="t" r="r" b="b"/>
            <a:pathLst>
              <a:path w="1929129">
                <a:moveTo>
                  <a:pt x="0" y="0"/>
                </a:moveTo>
                <a:lnTo>
                  <a:pt x="1928774" y="0"/>
                </a:lnTo>
              </a:path>
            </a:pathLst>
          </a:custGeom>
          <a:ln w="37954">
            <a:solidFill>
              <a:srgbClr val="000000"/>
            </a:solidFill>
          </a:ln>
        </p:spPr>
        <p:txBody>
          <a:bodyPr wrap="square" lIns="0" tIns="0" rIns="0" bIns="0" rtlCol="0"/>
          <a:lstStyle/>
          <a:p>
            <a:endParaRPr/>
          </a:p>
        </p:txBody>
      </p:sp>
      <p:sp>
        <p:nvSpPr>
          <p:cNvPr id="276" name="object 93">
            <a:extLst>
              <a:ext uri="{FF2B5EF4-FFF2-40B4-BE49-F238E27FC236}">
                <a16:creationId xmlns:a16="http://schemas.microsoft.com/office/drawing/2014/main" id="{81406BF3-909C-4B2E-B653-336E10556AA6}"/>
              </a:ext>
            </a:extLst>
          </p:cNvPr>
          <p:cNvSpPr/>
          <p:nvPr/>
        </p:nvSpPr>
        <p:spPr>
          <a:xfrm>
            <a:off x="3144642" y="4429110"/>
            <a:ext cx="1927225" cy="0"/>
          </a:xfrm>
          <a:custGeom>
            <a:avLst/>
            <a:gdLst/>
            <a:ahLst/>
            <a:cxnLst/>
            <a:rect l="l" t="t" r="r" b="b"/>
            <a:pathLst>
              <a:path w="1927225">
                <a:moveTo>
                  <a:pt x="0" y="0"/>
                </a:moveTo>
                <a:lnTo>
                  <a:pt x="1927218" y="0"/>
                </a:lnTo>
              </a:path>
            </a:pathLst>
          </a:custGeom>
          <a:ln w="3175">
            <a:solidFill>
              <a:srgbClr val="000000"/>
            </a:solidFill>
          </a:ln>
        </p:spPr>
        <p:txBody>
          <a:bodyPr wrap="square" lIns="0" tIns="0" rIns="0" bIns="0" rtlCol="0"/>
          <a:lstStyle/>
          <a:p>
            <a:endParaRPr/>
          </a:p>
        </p:txBody>
      </p:sp>
      <p:sp>
        <p:nvSpPr>
          <p:cNvPr id="277" name="object 94">
            <a:extLst>
              <a:ext uri="{FF2B5EF4-FFF2-40B4-BE49-F238E27FC236}">
                <a16:creationId xmlns:a16="http://schemas.microsoft.com/office/drawing/2014/main" id="{3CC01D6E-4142-4540-8757-17FCD02946F3}"/>
              </a:ext>
            </a:extLst>
          </p:cNvPr>
          <p:cNvSpPr/>
          <p:nvPr/>
        </p:nvSpPr>
        <p:spPr>
          <a:xfrm>
            <a:off x="3143864" y="4479968"/>
            <a:ext cx="1929130" cy="0"/>
          </a:xfrm>
          <a:custGeom>
            <a:avLst/>
            <a:gdLst/>
            <a:ahLst/>
            <a:cxnLst/>
            <a:rect l="l" t="t" r="r" b="b"/>
            <a:pathLst>
              <a:path w="1929129">
                <a:moveTo>
                  <a:pt x="0" y="0"/>
                </a:moveTo>
                <a:lnTo>
                  <a:pt x="1928774" y="0"/>
                </a:lnTo>
              </a:path>
            </a:pathLst>
          </a:custGeom>
          <a:ln w="9108">
            <a:solidFill>
              <a:srgbClr val="000000"/>
            </a:solidFill>
          </a:ln>
        </p:spPr>
        <p:txBody>
          <a:bodyPr wrap="square" lIns="0" tIns="0" rIns="0" bIns="0" rtlCol="0"/>
          <a:lstStyle/>
          <a:p>
            <a:endParaRPr/>
          </a:p>
        </p:txBody>
      </p:sp>
      <p:sp>
        <p:nvSpPr>
          <p:cNvPr id="278" name="object 95">
            <a:extLst>
              <a:ext uri="{FF2B5EF4-FFF2-40B4-BE49-F238E27FC236}">
                <a16:creationId xmlns:a16="http://schemas.microsoft.com/office/drawing/2014/main" id="{00FD125F-657D-47F6-ABA2-C8056C6E0D74}"/>
              </a:ext>
            </a:extLst>
          </p:cNvPr>
          <p:cNvSpPr/>
          <p:nvPr/>
        </p:nvSpPr>
        <p:spPr>
          <a:xfrm>
            <a:off x="3144642" y="4476173"/>
            <a:ext cx="1927225" cy="0"/>
          </a:xfrm>
          <a:custGeom>
            <a:avLst/>
            <a:gdLst/>
            <a:ahLst/>
            <a:cxnLst/>
            <a:rect l="l" t="t" r="r" b="b"/>
            <a:pathLst>
              <a:path w="1927225">
                <a:moveTo>
                  <a:pt x="0" y="0"/>
                </a:moveTo>
                <a:lnTo>
                  <a:pt x="1927218" y="0"/>
                </a:lnTo>
              </a:path>
            </a:pathLst>
          </a:custGeom>
          <a:ln w="3175">
            <a:solidFill>
              <a:srgbClr val="000000"/>
            </a:solidFill>
          </a:ln>
        </p:spPr>
        <p:txBody>
          <a:bodyPr wrap="square" lIns="0" tIns="0" rIns="0" bIns="0" rtlCol="0"/>
          <a:lstStyle/>
          <a:p>
            <a:endParaRPr/>
          </a:p>
        </p:txBody>
      </p:sp>
      <p:sp>
        <p:nvSpPr>
          <p:cNvPr id="279" name="object 96">
            <a:extLst>
              <a:ext uri="{FF2B5EF4-FFF2-40B4-BE49-F238E27FC236}">
                <a16:creationId xmlns:a16="http://schemas.microsoft.com/office/drawing/2014/main" id="{1DE67734-11A7-4843-9113-D452030239D2}"/>
              </a:ext>
            </a:extLst>
          </p:cNvPr>
          <p:cNvSpPr/>
          <p:nvPr/>
        </p:nvSpPr>
        <p:spPr>
          <a:xfrm>
            <a:off x="5073417" y="4429110"/>
            <a:ext cx="0" cy="36830"/>
          </a:xfrm>
          <a:custGeom>
            <a:avLst/>
            <a:gdLst/>
            <a:ahLst/>
            <a:cxnLst/>
            <a:rect l="l" t="t" r="r" b="b"/>
            <a:pathLst>
              <a:path h="36829">
                <a:moveTo>
                  <a:pt x="0" y="0"/>
                </a:moveTo>
                <a:lnTo>
                  <a:pt x="0" y="36435"/>
                </a:lnTo>
              </a:path>
            </a:pathLst>
          </a:custGeom>
          <a:ln w="3175">
            <a:solidFill>
              <a:srgbClr val="000000"/>
            </a:solidFill>
          </a:ln>
        </p:spPr>
        <p:txBody>
          <a:bodyPr wrap="square" lIns="0" tIns="0" rIns="0" bIns="0" rtlCol="0"/>
          <a:lstStyle/>
          <a:p>
            <a:endParaRPr/>
          </a:p>
        </p:txBody>
      </p:sp>
      <p:sp>
        <p:nvSpPr>
          <p:cNvPr id="280" name="object 97">
            <a:extLst>
              <a:ext uri="{FF2B5EF4-FFF2-40B4-BE49-F238E27FC236}">
                <a16:creationId xmlns:a16="http://schemas.microsoft.com/office/drawing/2014/main" id="{B5EBE131-73F8-4C81-9D01-2711EEEBD9EC}"/>
              </a:ext>
            </a:extLst>
          </p:cNvPr>
          <p:cNvSpPr/>
          <p:nvPr/>
        </p:nvSpPr>
        <p:spPr>
          <a:xfrm>
            <a:off x="5121659" y="4429110"/>
            <a:ext cx="0" cy="36830"/>
          </a:xfrm>
          <a:custGeom>
            <a:avLst/>
            <a:gdLst/>
            <a:ahLst/>
            <a:cxnLst/>
            <a:rect l="l" t="t" r="r" b="b"/>
            <a:pathLst>
              <a:path h="36829">
                <a:moveTo>
                  <a:pt x="0" y="0"/>
                </a:moveTo>
                <a:lnTo>
                  <a:pt x="0" y="36435"/>
                </a:lnTo>
              </a:path>
            </a:pathLst>
          </a:custGeom>
          <a:ln w="3175">
            <a:solidFill>
              <a:srgbClr val="000000"/>
            </a:solidFill>
          </a:ln>
        </p:spPr>
        <p:txBody>
          <a:bodyPr wrap="square" lIns="0" tIns="0" rIns="0" bIns="0" rtlCol="0"/>
          <a:lstStyle/>
          <a:p>
            <a:endParaRPr/>
          </a:p>
        </p:txBody>
      </p:sp>
      <p:sp>
        <p:nvSpPr>
          <p:cNvPr id="281" name="object 98">
            <a:extLst>
              <a:ext uri="{FF2B5EF4-FFF2-40B4-BE49-F238E27FC236}">
                <a16:creationId xmlns:a16="http://schemas.microsoft.com/office/drawing/2014/main" id="{12629CBD-C958-4B21-8771-204A77C0D910}"/>
              </a:ext>
            </a:extLst>
          </p:cNvPr>
          <p:cNvSpPr/>
          <p:nvPr/>
        </p:nvSpPr>
        <p:spPr>
          <a:xfrm>
            <a:off x="5121659" y="4476173"/>
            <a:ext cx="0" cy="7620"/>
          </a:xfrm>
          <a:custGeom>
            <a:avLst/>
            <a:gdLst/>
            <a:ahLst/>
            <a:cxnLst/>
            <a:rect l="l" t="t" r="r" b="b"/>
            <a:pathLst>
              <a:path h="7620">
                <a:moveTo>
                  <a:pt x="0" y="0"/>
                </a:moveTo>
                <a:lnTo>
                  <a:pt x="0" y="7590"/>
                </a:lnTo>
              </a:path>
            </a:pathLst>
          </a:custGeom>
          <a:ln w="3175">
            <a:solidFill>
              <a:srgbClr val="000000"/>
            </a:solidFill>
          </a:ln>
        </p:spPr>
        <p:txBody>
          <a:bodyPr wrap="square" lIns="0" tIns="0" rIns="0" bIns="0" rtlCol="0"/>
          <a:lstStyle/>
          <a:p>
            <a:endParaRPr/>
          </a:p>
        </p:txBody>
      </p:sp>
      <p:sp>
        <p:nvSpPr>
          <p:cNvPr id="282" name="object 99">
            <a:extLst>
              <a:ext uri="{FF2B5EF4-FFF2-40B4-BE49-F238E27FC236}">
                <a16:creationId xmlns:a16="http://schemas.microsoft.com/office/drawing/2014/main" id="{A2AF6AD5-D8A5-48E8-AA7F-5C558C15EADA}"/>
              </a:ext>
            </a:extLst>
          </p:cNvPr>
          <p:cNvSpPr/>
          <p:nvPr/>
        </p:nvSpPr>
        <p:spPr>
          <a:xfrm>
            <a:off x="5130218" y="4447328"/>
            <a:ext cx="2159000" cy="0"/>
          </a:xfrm>
          <a:custGeom>
            <a:avLst/>
            <a:gdLst/>
            <a:ahLst/>
            <a:cxnLst/>
            <a:rect l="l" t="t" r="r" b="b"/>
            <a:pathLst>
              <a:path w="2159000">
                <a:moveTo>
                  <a:pt x="0" y="0"/>
                </a:moveTo>
                <a:lnTo>
                  <a:pt x="2158702" y="0"/>
                </a:lnTo>
              </a:path>
            </a:pathLst>
          </a:custGeom>
          <a:ln w="37954">
            <a:solidFill>
              <a:srgbClr val="000000"/>
            </a:solidFill>
          </a:ln>
        </p:spPr>
        <p:txBody>
          <a:bodyPr wrap="square" lIns="0" tIns="0" rIns="0" bIns="0" rtlCol="0"/>
          <a:lstStyle/>
          <a:p>
            <a:endParaRPr/>
          </a:p>
        </p:txBody>
      </p:sp>
      <p:sp>
        <p:nvSpPr>
          <p:cNvPr id="283" name="object 100">
            <a:extLst>
              <a:ext uri="{FF2B5EF4-FFF2-40B4-BE49-F238E27FC236}">
                <a16:creationId xmlns:a16="http://schemas.microsoft.com/office/drawing/2014/main" id="{FAE2836D-FDA9-4F84-A293-B5F93C4A9D71}"/>
              </a:ext>
            </a:extLst>
          </p:cNvPr>
          <p:cNvSpPr/>
          <p:nvPr/>
        </p:nvSpPr>
        <p:spPr>
          <a:xfrm>
            <a:off x="5130996" y="4429110"/>
            <a:ext cx="2157730" cy="0"/>
          </a:xfrm>
          <a:custGeom>
            <a:avLst/>
            <a:gdLst/>
            <a:ahLst/>
            <a:cxnLst/>
            <a:rect l="l" t="t" r="r" b="b"/>
            <a:pathLst>
              <a:path w="2157729">
                <a:moveTo>
                  <a:pt x="0" y="0"/>
                </a:moveTo>
                <a:lnTo>
                  <a:pt x="2157275" y="0"/>
                </a:lnTo>
              </a:path>
            </a:pathLst>
          </a:custGeom>
          <a:ln w="3175">
            <a:solidFill>
              <a:srgbClr val="000000"/>
            </a:solidFill>
          </a:ln>
        </p:spPr>
        <p:txBody>
          <a:bodyPr wrap="square" lIns="0" tIns="0" rIns="0" bIns="0" rtlCol="0"/>
          <a:lstStyle/>
          <a:p>
            <a:endParaRPr/>
          </a:p>
        </p:txBody>
      </p:sp>
      <p:sp>
        <p:nvSpPr>
          <p:cNvPr id="284" name="object 101">
            <a:extLst>
              <a:ext uri="{FF2B5EF4-FFF2-40B4-BE49-F238E27FC236}">
                <a16:creationId xmlns:a16="http://schemas.microsoft.com/office/drawing/2014/main" id="{5F3BDBF0-1FFE-41D4-BFE1-D53AA68D4B06}"/>
              </a:ext>
            </a:extLst>
          </p:cNvPr>
          <p:cNvSpPr/>
          <p:nvPr/>
        </p:nvSpPr>
        <p:spPr>
          <a:xfrm>
            <a:off x="5130218" y="4479968"/>
            <a:ext cx="2159000" cy="0"/>
          </a:xfrm>
          <a:custGeom>
            <a:avLst/>
            <a:gdLst/>
            <a:ahLst/>
            <a:cxnLst/>
            <a:rect l="l" t="t" r="r" b="b"/>
            <a:pathLst>
              <a:path w="2159000">
                <a:moveTo>
                  <a:pt x="0" y="0"/>
                </a:moveTo>
                <a:lnTo>
                  <a:pt x="2158702" y="0"/>
                </a:lnTo>
              </a:path>
            </a:pathLst>
          </a:custGeom>
          <a:ln w="9108">
            <a:solidFill>
              <a:srgbClr val="000000"/>
            </a:solidFill>
          </a:ln>
        </p:spPr>
        <p:txBody>
          <a:bodyPr wrap="square" lIns="0" tIns="0" rIns="0" bIns="0" rtlCol="0"/>
          <a:lstStyle/>
          <a:p>
            <a:endParaRPr/>
          </a:p>
        </p:txBody>
      </p:sp>
      <p:sp>
        <p:nvSpPr>
          <p:cNvPr id="285" name="object 102">
            <a:extLst>
              <a:ext uri="{FF2B5EF4-FFF2-40B4-BE49-F238E27FC236}">
                <a16:creationId xmlns:a16="http://schemas.microsoft.com/office/drawing/2014/main" id="{A2B3740D-46B8-4F7E-A431-7822336E6A38}"/>
              </a:ext>
            </a:extLst>
          </p:cNvPr>
          <p:cNvSpPr/>
          <p:nvPr/>
        </p:nvSpPr>
        <p:spPr>
          <a:xfrm>
            <a:off x="5130996" y="4476173"/>
            <a:ext cx="2157730" cy="0"/>
          </a:xfrm>
          <a:custGeom>
            <a:avLst/>
            <a:gdLst/>
            <a:ahLst/>
            <a:cxnLst/>
            <a:rect l="l" t="t" r="r" b="b"/>
            <a:pathLst>
              <a:path w="2157729">
                <a:moveTo>
                  <a:pt x="0" y="0"/>
                </a:moveTo>
                <a:lnTo>
                  <a:pt x="2157275" y="0"/>
                </a:lnTo>
              </a:path>
            </a:pathLst>
          </a:custGeom>
          <a:ln w="3175">
            <a:solidFill>
              <a:srgbClr val="000000"/>
            </a:solidFill>
          </a:ln>
        </p:spPr>
        <p:txBody>
          <a:bodyPr wrap="square" lIns="0" tIns="0" rIns="0" bIns="0" rtlCol="0"/>
          <a:lstStyle/>
          <a:p>
            <a:endParaRPr/>
          </a:p>
        </p:txBody>
      </p:sp>
      <p:sp>
        <p:nvSpPr>
          <p:cNvPr id="286" name="object 103">
            <a:extLst>
              <a:ext uri="{FF2B5EF4-FFF2-40B4-BE49-F238E27FC236}">
                <a16:creationId xmlns:a16="http://schemas.microsoft.com/office/drawing/2014/main" id="{BEB9A575-83E0-4CF3-8C35-6D6E301D11F0}"/>
              </a:ext>
            </a:extLst>
          </p:cNvPr>
          <p:cNvSpPr/>
          <p:nvPr/>
        </p:nvSpPr>
        <p:spPr>
          <a:xfrm>
            <a:off x="7289827" y="4429110"/>
            <a:ext cx="0" cy="36830"/>
          </a:xfrm>
          <a:custGeom>
            <a:avLst/>
            <a:gdLst/>
            <a:ahLst/>
            <a:cxnLst/>
            <a:rect l="l" t="t" r="r" b="b"/>
            <a:pathLst>
              <a:path h="36829">
                <a:moveTo>
                  <a:pt x="0" y="0"/>
                </a:moveTo>
                <a:lnTo>
                  <a:pt x="0" y="36435"/>
                </a:lnTo>
              </a:path>
            </a:pathLst>
          </a:custGeom>
          <a:ln w="3175">
            <a:solidFill>
              <a:srgbClr val="000000"/>
            </a:solidFill>
          </a:ln>
        </p:spPr>
        <p:txBody>
          <a:bodyPr wrap="square" lIns="0" tIns="0" rIns="0" bIns="0" rtlCol="0"/>
          <a:lstStyle/>
          <a:p>
            <a:endParaRPr/>
          </a:p>
        </p:txBody>
      </p:sp>
      <p:sp>
        <p:nvSpPr>
          <p:cNvPr id="287" name="object 104">
            <a:extLst>
              <a:ext uri="{FF2B5EF4-FFF2-40B4-BE49-F238E27FC236}">
                <a16:creationId xmlns:a16="http://schemas.microsoft.com/office/drawing/2014/main" id="{19C6BA5C-BBAD-49F9-A08A-0AC07598B0DF}"/>
              </a:ext>
            </a:extLst>
          </p:cNvPr>
          <p:cNvSpPr/>
          <p:nvPr/>
        </p:nvSpPr>
        <p:spPr>
          <a:xfrm>
            <a:off x="7338069" y="4429110"/>
            <a:ext cx="0" cy="36830"/>
          </a:xfrm>
          <a:custGeom>
            <a:avLst/>
            <a:gdLst/>
            <a:ahLst/>
            <a:cxnLst/>
            <a:rect l="l" t="t" r="r" b="b"/>
            <a:pathLst>
              <a:path h="36829">
                <a:moveTo>
                  <a:pt x="0" y="0"/>
                </a:moveTo>
                <a:lnTo>
                  <a:pt x="0" y="36435"/>
                </a:lnTo>
              </a:path>
            </a:pathLst>
          </a:custGeom>
          <a:ln w="3175">
            <a:solidFill>
              <a:srgbClr val="000000"/>
            </a:solidFill>
          </a:ln>
        </p:spPr>
        <p:txBody>
          <a:bodyPr wrap="square" lIns="0" tIns="0" rIns="0" bIns="0" rtlCol="0"/>
          <a:lstStyle/>
          <a:p>
            <a:endParaRPr/>
          </a:p>
        </p:txBody>
      </p:sp>
      <p:sp>
        <p:nvSpPr>
          <p:cNvPr id="288" name="object 105">
            <a:extLst>
              <a:ext uri="{FF2B5EF4-FFF2-40B4-BE49-F238E27FC236}">
                <a16:creationId xmlns:a16="http://schemas.microsoft.com/office/drawing/2014/main" id="{3985F814-B0CC-450A-9F51-1A15B1EC6C34}"/>
              </a:ext>
            </a:extLst>
          </p:cNvPr>
          <p:cNvSpPr/>
          <p:nvPr/>
        </p:nvSpPr>
        <p:spPr>
          <a:xfrm>
            <a:off x="7338069" y="4476173"/>
            <a:ext cx="0" cy="7620"/>
          </a:xfrm>
          <a:custGeom>
            <a:avLst/>
            <a:gdLst/>
            <a:ahLst/>
            <a:cxnLst/>
            <a:rect l="l" t="t" r="r" b="b"/>
            <a:pathLst>
              <a:path h="7620">
                <a:moveTo>
                  <a:pt x="0" y="0"/>
                </a:moveTo>
                <a:lnTo>
                  <a:pt x="0" y="7590"/>
                </a:lnTo>
              </a:path>
            </a:pathLst>
          </a:custGeom>
          <a:ln w="3175">
            <a:solidFill>
              <a:srgbClr val="000000"/>
            </a:solidFill>
          </a:ln>
        </p:spPr>
        <p:txBody>
          <a:bodyPr wrap="square" lIns="0" tIns="0" rIns="0" bIns="0" rtlCol="0"/>
          <a:lstStyle/>
          <a:p>
            <a:endParaRPr/>
          </a:p>
        </p:txBody>
      </p:sp>
      <p:sp>
        <p:nvSpPr>
          <p:cNvPr id="289" name="object 106">
            <a:extLst>
              <a:ext uri="{FF2B5EF4-FFF2-40B4-BE49-F238E27FC236}">
                <a16:creationId xmlns:a16="http://schemas.microsoft.com/office/drawing/2014/main" id="{995A8BC3-28AC-4DE4-A8AB-3D18E77F2127}"/>
              </a:ext>
            </a:extLst>
          </p:cNvPr>
          <p:cNvSpPr/>
          <p:nvPr/>
        </p:nvSpPr>
        <p:spPr>
          <a:xfrm>
            <a:off x="7346629" y="4447328"/>
            <a:ext cx="2729230" cy="0"/>
          </a:xfrm>
          <a:custGeom>
            <a:avLst/>
            <a:gdLst/>
            <a:ahLst/>
            <a:cxnLst/>
            <a:rect l="l" t="t" r="r" b="b"/>
            <a:pathLst>
              <a:path w="2729229">
                <a:moveTo>
                  <a:pt x="0" y="0"/>
                </a:moveTo>
                <a:lnTo>
                  <a:pt x="2728658" y="0"/>
                </a:lnTo>
              </a:path>
            </a:pathLst>
          </a:custGeom>
          <a:ln w="37954">
            <a:solidFill>
              <a:srgbClr val="000000"/>
            </a:solidFill>
          </a:ln>
        </p:spPr>
        <p:txBody>
          <a:bodyPr wrap="square" lIns="0" tIns="0" rIns="0" bIns="0" rtlCol="0"/>
          <a:lstStyle/>
          <a:p>
            <a:endParaRPr/>
          </a:p>
        </p:txBody>
      </p:sp>
      <p:sp>
        <p:nvSpPr>
          <p:cNvPr id="290" name="object 107">
            <a:extLst>
              <a:ext uri="{FF2B5EF4-FFF2-40B4-BE49-F238E27FC236}">
                <a16:creationId xmlns:a16="http://schemas.microsoft.com/office/drawing/2014/main" id="{294A6EA3-1585-46BB-8E6E-CB1636192B42}"/>
              </a:ext>
            </a:extLst>
          </p:cNvPr>
          <p:cNvSpPr/>
          <p:nvPr/>
        </p:nvSpPr>
        <p:spPr>
          <a:xfrm>
            <a:off x="7347407" y="4429110"/>
            <a:ext cx="2727325" cy="0"/>
          </a:xfrm>
          <a:custGeom>
            <a:avLst/>
            <a:gdLst/>
            <a:ahLst/>
            <a:cxnLst/>
            <a:rect l="l" t="t" r="r" b="b"/>
            <a:pathLst>
              <a:path w="2727325">
                <a:moveTo>
                  <a:pt x="0" y="0"/>
                </a:moveTo>
                <a:lnTo>
                  <a:pt x="2726972" y="0"/>
                </a:lnTo>
              </a:path>
            </a:pathLst>
          </a:custGeom>
          <a:ln w="3175">
            <a:solidFill>
              <a:srgbClr val="000000"/>
            </a:solidFill>
          </a:ln>
        </p:spPr>
        <p:txBody>
          <a:bodyPr wrap="square" lIns="0" tIns="0" rIns="0" bIns="0" rtlCol="0"/>
          <a:lstStyle/>
          <a:p>
            <a:endParaRPr/>
          </a:p>
        </p:txBody>
      </p:sp>
      <p:sp>
        <p:nvSpPr>
          <p:cNvPr id="291" name="object 108">
            <a:extLst>
              <a:ext uri="{FF2B5EF4-FFF2-40B4-BE49-F238E27FC236}">
                <a16:creationId xmlns:a16="http://schemas.microsoft.com/office/drawing/2014/main" id="{0AD4AF32-5B2F-4C6E-AFF3-FAD1898F061E}"/>
              </a:ext>
            </a:extLst>
          </p:cNvPr>
          <p:cNvSpPr/>
          <p:nvPr/>
        </p:nvSpPr>
        <p:spPr>
          <a:xfrm>
            <a:off x="7346629" y="4479968"/>
            <a:ext cx="2729230" cy="0"/>
          </a:xfrm>
          <a:custGeom>
            <a:avLst/>
            <a:gdLst/>
            <a:ahLst/>
            <a:cxnLst/>
            <a:rect l="l" t="t" r="r" b="b"/>
            <a:pathLst>
              <a:path w="2729229">
                <a:moveTo>
                  <a:pt x="0" y="0"/>
                </a:moveTo>
                <a:lnTo>
                  <a:pt x="2728658" y="0"/>
                </a:lnTo>
              </a:path>
            </a:pathLst>
          </a:custGeom>
          <a:ln w="9108">
            <a:solidFill>
              <a:srgbClr val="000000"/>
            </a:solidFill>
          </a:ln>
        </p:spPr>
        <p:txBody>
          <a:bodyPr wrap="square" lIns="0" tIns="0" rIns="0" bIns="0" rtlCol="0"/>
          <a:lstStyle/>
          <a:p>
            <a:endParaRPr/>
          </a:p>
        </p:txBody>
      </p:sp>
      <p:sp>
        <p:nvSpPr>
          <p:cNvPr id="292" name="object 109">
            <a:extLst>
              <a:ext uri="{FF2B5EF4-FFF2-40B4-BE49-F238E27FC236}">
                <a16:creationId xmlns:a16="http://schemas.microsoft.com/office/drawing/2014/main" id="{548E3727-BDC8-4A47-9D63-10C09A0FA4E8}"/>
              </a:ext>
            </a:extLst>
          </p:cNvPr>
          <p:cNvSpPr/>
          <p:nvPr/>
        </p:nvSpPr>
        <p:spPr>
          <a:xfrm>
            <a:off x="7347407" y="4476173"/>
            <a:ext cx="2727325" cy="0"/>
          </a:xfrm>
          <a:custGeom>
            <a:avLst/>
            <a:gdLst/>
            <a:ahLst/>
            <a:cxnLst/>
            <a:rect l="l" t="t" r="r" b="b"/>
            <a:pathLst>
              <a:path w="2727325">
                <a:moveTo>
                  <a:pt x="0" y="0"/>
                </a:moveTo>
                <a:lnTo>
                  <a:pt x="2726972" y="0"/>
                </a:lnTo>
              </a:path>
            </a:pathLst>
          </a:custGeom>
          <a:ln w="3175">
            <a:solidFill>
              <a:srgbClr val="000000"/>
            </a:solidFill>
          </a:ln>
        </p:spPr>
        <p:txBody>
          <a:bodyPr wrap="square" lIns="0" tIns="0" rIns="0" bIns="0" rtlCol="0"/>
          <a:lstStyle/>
          <a:p>
            <a:endParaRPr/>
          </a:p>
        </p:txBody>
      </p:sp>
      <p:sp>
        <p:nvSpPr>
          <p:cNvPr id="293" name="object 110">
            <a:extLst>
              <a:ext uri="{FF2B5EF4-FFF2-40B4-BE49-F238E27FC236}">
                <a16:creationId xmlns:a16="http://schemas.microsoft.com/office/drawing/2014/main" id="{70DCC040-264B-4388-81A4-2A268BE4E3BA}"/>
              </a:ext>
            </a:extLst>
          </p:cNvPr>
          <p:cNvSpPr/>
          <p:nvPr/>
        </p:nvSpPr>
        <p:spPr>
          <a:xfrm>
            <a:off x="10094610" y="4429110"/>
            <a:ext cx="0" cy="56515"/>
          </a:xfrm>
          <a:custGeom>
            <a:avLst/>
            <a:gdLst/>
            <a:ahLst/>
            <a:cxnLst/>
            <a:rect l="l" t="t" r="r" b="b"/>
            <a:pathLst>
              <a:path h="56514">
                <a:moveTo>
                  <a:pt x="0" y="0"/>
                </a:moveTo>
                <a:lnTo>
                  <a:pt x="0" y="56172"/>
                </a:lnTo>
              </a:path>
            </a:pathLst>
          </a:custGeom>
          <a:ln w="3175">
            <a:solidFill>
              <a:srgbClr val="000000"/>
            </a:solidFill>
          </a:ln>
        </p:spPr>
        <p:txBody>
          <a:bodyPr wrap="square" lIns="0" tIns="0" rIns="0" bIns="0" rtlCol="0"/>
          <a:lstStyle/>
          <a:p>
            <a:endParaRPr/>
          </a:p>
        </p:txBody>
      </p:sp>
      <p:sp>
        <p:nvSpPr>
          <p:cNvPr id="294" name="object 111">
            <a:extLst>
              <a:ext uri="{FF2B5EF4-FFF2-40B4-BE49-F238E27FC236}">
                <a16:creationId xmlns:a16="http://schemas.microsoft.com/office/drawing/2014/main" id="{17798631-287A-4154-81A1-38BDEB619A20}"/>
              </a:ext>
            </a:extLst>
          </p:cNvPr>
          <p:cNvSpPr/>
          <p:nvPr/>
        </p:nvSpPr>
        <p:spPr>
          <a:xfrm>
            <a:off x="10075936" y="4429110"/>
            <a:ext cx="0" cy="56515"/>
          </a:xfrm>
          <a:custGeom>
            <a:avLst/>
            <a:gdLst/>
            <a:ahLst/>
            <a:cxnLst/>
            <a:rect l="l" t="t" r="r" b="b"/>
            <a:pathLst>
              <a:path h="56514">
                <a:moveTo>
                  <a:pt x="0" y="0"/>
                </a:moveTo>
                <a:lnTo>
                  <a:pt x="0" y="56172"/>
                </a:lnTo>
              </a:path>
            </a:pathLst>
          </a:custGeom>
          <a:ln w="3175">
            <a:solidFill>
              <a:srgbClr val="000000"/>
            </a:solidFill>
          </a:ln>
        </p:spPr>
        <p:txBody>
          <a:bodyPr wrap="square" lIns="0" tIns="0" rIns="0" bIns="0" rtlCol="0"/>
          <a:lstStyle/>
          <a:p>
            <a:endParaRPr/>
          </a:p>
        </p:txBody>
      </p:sp>
      <p:sp>
        <p:nvSpPr>
          <p:cNvPr id="295" name="object 112">
            <a:extLst>
              <a:ext uri="{FF2B5EF4-FFF2-40B4-BE49-F238E27FC236}">
                <a16:creationId xmlns:a16="http://schemas.microsoft.com/office/drawing/2014/main" id="{6A4F90EA-1460-4ADC-886F-17BBAEB2D68B}"/>
              </a:ext>
            </a:extLst>
          </p:cNvPr>
          <p:cNvSpPr/>
          <p:nvPr/>
        </p:nvSpPr>
        <p:spPr>
          <a:xfrm>
            <a:off x="1080090" y="4475287"/>
            <a:ext cx="0" cy="708025"/>
          </a:xfrm>
          <a:custGeom>
            <a:avLst/>
            <a:gdLst/>
            <a:ahLst/>
            <a:cxnLst/>
            <a:rect l="l" t="t" r="r" b="b"/>
            <a:pathLst>
              <a:path h="708025">
                <a:moveTo>
                  <a:pt x="0" y="0"/>
                </a:moveTo>
                <a:lnTo>
                  <a:pt x="0" y="707969"/>
                </a:lnTo>
              </a:path>
            </a:pathLst>
          </a:custGeom>
          <a:ln w="9337">
            <a:solidFill>
              <a:srgbClr val="000000"/>
            </a:solidFill>
          </a:ln>
        </p:spPr>
        <p:txBody>
          <a:bodyPr wrap="square" lIns="0" tIns="0" rIns="0" bIns="0" rtlCol="0"/>
          <a:lstStyle/>
          <a:p>
            <a:endParaRPr/>
          </a:p>
        </p:txBody>
      </p:sp>
      <p:sp>
        <p:nvSpPr>
          <p:cNvPr id="296" name="object 113">
            <a:extLst>
              <a:ext uri="{FF2B5EF4-FFF2-40B4-BE49-F238E27FC236}">
                <a16:creationId xmlns:a16="http://schemas.microsoft.com/office/drawing/2014/main" id="{E26050EC-D43C-45AE-ABC4-067DDA596B0A}"/>
              </a:ext>
            </a:extLst>
          </p:cNvPr>
          <p:cNvSpPr/>
          <p:nvPr/>
        </p:nvSpPr>
        <p:spPr>
          <a:xfrm>
            <a:off x="1076200" y="4486800"/>
            <a:ext cx="0" cy="657860"/>
          </a:xfrm>
          <a:custGeom>
            <a:avLst/>
            <a:gdLst/>
            <a:ahLst/>
            <a:cxnLst/>
            <a:rect l="l" t="t" r="r" b="b"/>
            <a:pathLst>
              <a:path h="657860">
                <a:moveTo>
                  <a:pt x="0" y="0"/>
                </a:moveTo>
                <a:lnTo>
                  <a:pt x="0" y="657364"/>
                </a:lnTo>
              </a:path>
            </a:pathLst>
          </a:custGeom>
          <a:ln w="3175">
            <a:solidFill>
              <a:srgbClr val="000000"/>
            </a:solidFill>
          </a:ln>
        </p:spPr>
        <p:txBody>
          <a:bodyPr wrap="square" lIns="0" tIns="0" rIns="0" bIns="0" rtlCol="0"/>
          <a:lstStyle/>
          <a:p>
            <a:endParaRPr/>
          </a:p>
        </p:txBody>
      </p:sp>
      <p:sp>
        <p:nvSpPr>
          <p:cNvPr id="297" name="object 114">
            <a:extLst>
              <a:ext uri="{FF2B5EF4-FFF2-40B4-BE49-F238E27FC236}">
                <a16:creationId xmlns:a16="http://schemas.microsoft.com/office/drawing/2014/main" id="{571C4CAB-196B-4131-BBA4-7AF9FE6FD3D2}"/>
              </a:ext>
            </a:extLst>
          </p:cNvPr>
          <p:cNvSpPr/>
          <p:nvPr/>
        </p:nvSpPr>
        <p:spPr>
          <a:xfrm>
            <a:off x="1027958" y="4486800"/>
            <a:ext cx="0" cy="657860"/>
          </a:xfrm>
          <a:custGeom>
            <a:avLst/>
            <a:gdLst/>
            <a:ahLst/>
            <a:cxnLst/>
            <a:rect l="l" t="t" r="r" b="b"/>
            <a:pathLst>
              <a:path h="657860">
                <a:moveTo>
                  <a:pt x="0" y="0"/>
                </a:moveTo>
                <a:lnTo>
                  <a:pt x="0" y="657364"/>
                </a:lnTo>
              </a:path>
            </a:pathLst>
          </a:custGeom>
          <a:ln w="3175">
            <a:solidFill>
              <a:srgbClr val="000000"/>
            </a:solidFill>
          </a:ln>
        </p:spPr>
        <p:txBody>
          <a:bodyPr wrap="square" lIns="0" tIns="0" rIns="0" bIns="0" rtlCol="0"/>
          <a:lstStyle/>
          <a:p>
            <a:endParaRPr/>
          </a:p>
        </p:txBody>
      </p:sp>
      <p:sp>
        <p:nvSpPr>
          <p:cNvPr id="298" name="object 115">
            <a:extLst>
              <a:ext uri="{FF2B5EF4-FFF2-40B4-BE49-F238E27FC236}">
                <a16:creationId xmlns:a16="http://schemas.microsoft.com/office/drawing/2014/main" id="{95024639-54A3-433E-BE09-B157A9857124}"/>
              </a:ext>
            </a:extLst>
          </p:cNvPr>
          <p:cNvSpPr/>
          <p:nvPr/>
        </p:nvSpPr>
        <p:spPr>
          <a:xfrm>
            <a:off x="1377323" y="4475287"/>
            <a:ext cx="0" cy="708025"/>
          </a:xfrm>
          <a:custGeom>
            <a:avLst/>
            <a:gdLst/>
            <a:ahLst/>
            <a:cxnLst/>
            <a:rect l="l" t="t" r="r" b="b"/>
            <a:pathLst>
              <a:path h="708025">
                <a:moveTo>
                  <a:pt x="0" y="0"/>
                </a:moveTo>
                <a:lnTo>
                  <a:pt x="0" y="707969"/>
                </a:lnTo>
              </a:path>
            </a:pathLst>
          </a:custGeom>
          <a:ln w="9337">
            <a:solidFill>
              <a:srgbClr val="000000"/>
            </a:solidFill>
          </a:ln>
        </p:spPr>
        <p:txBody>
          <a:bodyPr wrap="square" lIns="0" tIns="0" rIns="0" bIns="0" rtlCol="0"/>
          <a:lstStyle/>
          <a:p>
            <a:endParaRPr/>
          </a:p>
        </p:txBody>
      </p:sp>
      <p:sp>
        <p:nvSpPr>
          <p:cNvPr id="299" name="object 116">
            <a:extLst>
              <a:ext uri="{FF2B5EF4-FFF2-40B4-BE49-F238E27FC236}">
                <a16:creationId xmlns:a16="http://schemas.microsoft.com/office/drawing/2014/main" id="{2D4C9A38-05A2-4037-AC41-21E4E41EB0FC}"/>
              </a:ext>
            </a:extLst>
          </p:cNvPr>
          <p:cNvSpPr/>
          <p:nvPr/>
        </p:nvSpPr>
        <p:spPr>
          <a:xfrm>
            <a:off x="1373433" y="4486800"/>
            <a:ext cx="0" cy="657860"/>
          </a:xfrm>
          <a:custGeom>
            <a:avLst/>
            <a:gdLst/>
            <a:ahLst/>
            <a:cxnLst/>
            <a:rect l="l" t="t" r="r" b="b"/>
            <a:pathLst>
              <a:path h="657860">
                <a:moveTo>
                  <a:pt x="0" y="0"/>
                </a:moveTo>
                <a:lnTo>
                  <a:pt x="0" y="657364"/>
                </a:lnTo>
              </a:path>
            </a:pathLst>
          </a:custGeom>
          <a:ln w="3175">
            <a:solidFill>
              <a:srgbClr val="000000"/>
            </a:solidFill>
          </a:ln>
        </p:spPr>
        <p:txBody>
          <a:bodyPr wrap="square" lIns="0" tIns="0" rIns="0" bIns="0" rtlCol="0"/>
          <a:lstStyle/>
          <a:p>
            <a:endParaRPr/>
          </a:p>
        </p:txBody>
      </p:sp>
      <p:sp>
        <p:nvSpPr>
          <p:cNvPr id="300" name="object 117">
            <a:extLst>
              <a:ext uri="{FF2B5EF4-FFF2-40B4-BE49-F238E27FC236}">
                <a16:creationId xmlns:a16="http://schemas.microsoft.com/office/drawing/2014/main" id="{42B44F0B-536C-4621-A01C-F7AB0D2568D8}"/>
              </a:ext>
            </a:extLst>
          </p:cNvPr>
          <p:cNvSpPr/>
          <p:nvPr/>
        </p:nvSpPr>
        <p:spPr>
          <a:xfrm>
            <a:off x="1343865" y="4475287"/>
            <a:ext cx="0" cy="708025"/>
          </a:xfrm>
          <a:custGeom>
            <a:avLst/>
            <a:gdLst/>
            <a:ahLst/>
            <a:cxnLst/>
            <a:rect l="l" t="t" r="r" b="b"/>
            <a:pathLst>
              <a:path h="708025">
                <a:moveTo>
                  <a:pt x="0" y="0"/>
                </a:moveTo>
                <a:lnTo>
                  <a:pt x="0" y="707969"/>
                </a:lnTo>
              </a:path>
            </a:pathLst>
          </a:custGeom>
          <a:ln w="38904">
            <a:solidFill>
              <a:srgbClr val="000000"/>
            </a:solidFill>
          </a:ln>
        </p:spPr>
        <p:txBody>
          <a:bodyPr wrap="square" lIns="0" tIns="0" rIns="0" bIns="0" rtlCol="0"/>
          <a:lstStyle/>
          <a:p>
            <a:endParaRPr/>
          </a:p>
        </p:txBody>
      </p:sp>
      <p:sp>
        <p:nvSpPr>
          <p:cNvPr id="301" name="object 118">
            <a:extLst>
              <a:ext uri="{FF2B5EF4-FFF2-40B4-BE49-F238E27FC236}">
                <a16:creationId xmlns:a16="http://schemas.microsoft.com/office/drawing/2014/main" id="{857B2446-7135-4978-B8F7-EF2269324B61}"/>
              </a:ext>
            </a:extLst>
          </p:cNvPr>
          <p:cNvSpPr/>
          <p:nvPr/>
        </p:nvSpPr>
        <p:spPr>
          <a:xfrm>
            <a:off x="1325191" y="4486800"/>
            <a:ext cx="0" cy="657860"/>
          </a:xfrm>
          <a:custGeom>
            <a:avLst/>
            <a:gdLst/>
            <a:ahLst/>
            <a:cxnLst/>
            <a:rect l="l" t="t" r="r" b="b"/>
            <a:pathLst>
              <a:path h="657860">
                <a:moveTo>
                  <a:pt x="0" y="0"/>
                </a:moveTo>
                <a:lnTo>
                  <a:pt x="0" y="657364"/>
                </a:lnTo>
              </a:path>
            </a:pathLst>
          </a:custGeom>
          <a:ln w="3175">
            <a:solidFill>
              <a:srgbClr val="000000"/>
            </a:solidFill>
          </a:ln>
        </p:spPr>
        <p:txBody>
          <a:bodyPr wrap="square" lIns="0" tIns="0" rIns="0" bIns="0" rtlCol="0"/>
          <a:lstStyle/>
          <a:p>
            <a:endParaRPr/>
          </a:p>
        </p:txBody>
      </p:sp>
      <p:sp>
        <p:nvSpPr>
          <p:cNvPr id="302" name="object 119">
            <a:extLst>
              <a:ext uri="{FF2B5EF4-FFF2-40B4-BE49-F238E27FC236}">
                <a16:creationId xmlns:a16="http://schemas.microsoft.com/office/drawing/2014/main" id="{0BA4CDB0-4118-4856-A93F-B5DE7FEED917}"/>
              </a:ext>
            </a:extLst>
          </p:cNvPr>
          <p:cNvSpPr/>
          <p:nvPr/>
        </p:nvSpPr>
        <p:spPr>
          <a:xfrm>
            <a:off x="3139196" y="4475287"/>
            <a:ext cx="0" cy="708025"/>
          </a:xfrm>
          <a:custGeom>
            <a:avLst/>
            <a:gdLst/>
            <a:ahLst/>
            <a:cxnLst/>
            <a:rect l="l" t="t" r="r" b="b"/>
            <a:pathLst>
              <a:path h="708025">
                <a:moveTo>
                  <a:pt x="0" y="0"/>
                </a:moveTo>
                <a:lnTo>
                  <a:pt x="0" y="707969"/>
                </a:lnTo>
              </a:path>
            </a:pathLst>
          </a:custGeom>
          <a:ln w="9337">
            <a:solidFill>
              <a:srgbClr val="000000"/>
            </a:solidFill>
          </a:ln>
        </p:spPr>
        <p:txBody>
          <a:bodyPr wrap="square" lIns="0" tIns="0" rIns="0" bIns="0" rtlCol="0"/>
          <a:lstStyle/>
          <a:p>
            <a:endParaRPr/>
          </a:p>
        </p:txBody>
      </p:sp>
      <p:sp>
        <p:nvSpPr>
          <p:cNvPr id="303" name="object 120">
            <a:extLst>
              <a:ext uri="{FF2B5EF4-FFF2-40B4-BE49-F238E27FC236}">
                <a16:creationId xmlns:a16="http://schemas.microsoft.com/office/drawing/2014/main" id="{9A382A3C-307A-4915-B00D-8F71B6188F4A}"/>
              </a:ext>
            </a:extLst>
          </p:cNvPr>
          <p:cNvSpPr/>
          <p:nvPr/>
        </p:nvSpPr>
        <p:spPr>
          <a:xfrm>
            <a:off x="3135305" y="4486800"/>
            <a:ext cx="0" cy="657860"/>
          </a:xfrm>
          <a:custGeom>
            <a:avLst/>
            <a:gdLst/>
            <a:ahLst/>
            <a:cxnLst/>
            <a:rect l="l" t="t" r="r" b="b"/>
            <a:pathLst>
              <a:path h="657860">
                <a:moveTo>
                  <a:pt x="0" y="0"/>
                </a:moveTo>
                <a:lnTo>
                  <a:pt x="0" y="657364"/>
                </a:lnTo>
              </a:path>
            </a:pathLst>
          </a:custGeom>
          <a:ln w="3175">
            <a:solidFill>
              <a:srgbClr val="000000"/>
            </a:solidFill>
          </a:ln>
        </p:spPr>
        <p:txBody>
          <a:bodyPr wrap="square" lIns="0" tIns="0" rIns="0" bIns="0" rtlCol="0"/>
          <a:lstStyle/>
          <a:p>
            <a:endParaRPr/>
          </a:p>
        </p:txBody>
      </p:sp>
      <p:sp>
        <p:nvSpPr>
          <p:cNvPr id="304" name="object 121">
            <a:extLst>
              <a:ext uri="{FF2B5EF4-FFF2-40B4-BE49-F238E27FC236}">
                <a16:creationId xmlns:a16="http://schemas.microsoft.com/office/drawing/2014/main" id="{F69F553B-CA7D-4A8A-B825-321EB96C1836}"/>
              </a:ext>
            </a:extLst>
          </p:cNvPr>
          <p:cNvSpPr/>
          <p:nvPr/>
        </p:nvSpPr>
        <p:spPr>
          <a:xfrm>
            <a:off x="3105738" y="4475287"/>
            <a:ext cx="0" cy="708025"/>
          </a:xfrm>
          <a:custGeom>
            <a:avLst/>
            <a:gdLst/>
            <a:ahLst/>
            <a:cxnLst/>
            <a:rect l="l" t="t" r="r" b="b"/>
            <a:pathLst>
              <a:path h="708025">
                <a:moveTo>
                  <a:pt x="0" y="0"/>
                </a:moveTo>
                <a:lnTo>
                  <a:pt x="0" y="707969"/>
                </a:lnTo>
              </a:path>
            </a:pathLst>
          </a:custGeom>
          <a:ln w="38904">
            <a:solidFill>
              <a:srgbClr val="000000"/>
            </a:solidFill>
          </a:ln>
        </p:spPr>
        <p:txBody>
          <a:bodyPr wrap="square" lIns="0" tIns="0" rIns="0" bIns="0" rtlCol="0"/>
          <a:lstStyle/>
          <a:p>
            <a:endParaRPr/>
          </a:p>
        </p:txBody>
      </p:sp>
      <p:sp>
        <p:nvSpPr>
          <p:cNvPr id="305" name="object 122">
            <a:extLst>
              <a:ext uri="{FF2B5EF4-FFF2-40B4-BE49-F238E27FC236}">
                <a16:creationId xmlns:a16="http://schemas.microsoft.com/office/drawing/2014/main" id="{068D2EFC-8674-491E-AC1A-3C4CC7E964D3}"/>
              </a:ext>
            </a:extLst>
          </p:cNvPr>
          <p:cNvSpPr/>
          <p:nvPr/>
        </p:nvSpPr>
        <p:spPr>
          <a:xfrm>
            <a:off x="3087063" y="4486800"/>
            <a:ext cx="0" cy="657860"/>
          </a:xfrm>
          <a:custGeom>
            <a:avLst/>
            <a:gdLst/>
            <a:ahLst/>
            <a:cxnLst/>
            <a:rect l="l" t="t" r="r" b="b"/>
            <a:pathLst>
              <a:path h="657860">
                <a:moveTo>
                  <a:pt x="0" y="0"/>
                </a:moveTo>
                <a:lnTo>
                  <a:pt x="0" y="657364"/>
                </a:lnTo>
              </a:path>
            </a:pathLst>
          </a:custGeom>
          <a:ln w="3175">
            <a:solidFill>
              <a:srgbClr val="000000"/>
            </a:solidFill>
          </a:ln>
        </p:spPr>
        <p:txBody>
          <a:bodyPr wrap="square" lIns="0" tIns="0" rIns="0" bIns="0" rtlCol="0"/>
          <a:lstStyle/>
          <a:p>
            <a:endParaRPr/>
          </a:p>
        </p:txBody>
      </p:sp>
      <p:sp>
        <p:nvSpPr>
          <p:cNvPr id="306" name="object 123">
            <a:extLst>
              <a:ext uri="{FF2B5EF4-FFF2-40B4-BE49-F238E27FC236}">
                <a16:creationId xmlns:a16="http://schemas.microsoft.com/office/drawing/2014/main" id="{A93C541E-DE94-49E1-AC05-886D6E07C6FE}"/>
              </a:ext>
            </a:extLst>
          </p:cNvPr>
          <p:cNvSpPr/>
          <p:nvPr/>
        </p:nvSpPr>
        <p:spPr>
          <a:xfrm>
            <a:off x="5125549" y="4475287"/>
            <a:ext cx="0" cy="708025"/>
          </a:xfrm>
          <a:custGeom>
            <a:avLst/>
            <a:gdLst/>
            <a:ahLst/>
            <a:cxnLst/>
            <a:rect l="l" t="t" r="r" b="b"/>
            <a:pathLst>
              <a:path h="708025">
                <a:moveTo>
                  <a:pt x="0" y="0"/>
                </a:moveTo>
                <a:lnTo>
                  <a:pt x="0" y="707969"/>
                </a:lnTo>
              </a:path>
            </a:pathLst>
          </a:custGeom>
          <a:ln w="9337">
            <a:solidFill>
              <a:srgbClr val="000000"/>
            </a:solidFill>
          </a:ln>
        </p:spPr>
        <p:txBody>
          <a:bodyPr wrap="square" lIns="0" tIns="0" rIns="0" bIns="0" rtlCol="0"/>
          <a:lstStyle/>
          <a:p>
            <a:endParaRPr/>
          </a:p>
        </p:txBody>
      </p:sp>
      <p:sp>
        <p:nvSpPr>
          <p:cNvPr id="307" name="object 124">
            <a:extLst>
              <a:ext uri="{FF2B5EF4-FFF2-40B4-BE49-F238E27FC236}">
                <a16:creationId xmlns:a16="http://schemas.microsoft.com/office/drawing/2014/main" id="{50612704-B762-46D5-B606-DD82232D372D}"/>
              </a:ext>
            </a:extLst>
          </p:cNvPr>
          <p:cNvSpPr/>
          <p:nvPr/>
        </p:nvSpPr>
        <p:spPr>
          <a:xfrm>
            <a:off x="5121659" y="4486800"/>
            <a:ext cx="0" cy="657860"/>
          </a:xfrm>
          <a:custGeom>
            <a:avLst/>
            <a:gdLst/>
            <a:ahLst/>
            <a:cxnLst/>
            <a:rect l="l" t="t" r="r" b="b"/>
            <a:pathLst>
              <a:path h="657860">
                <a:moveTo>
                  <a:pt x="0" y="0"/>
                </a:moveTo>
                <a:lnTo>
                  <a:pt x="0" y="657364"/>
                </a:lnTo>
              </a:path>
            </a:pathLst>
          </a:custGeom>
          <a:ln w="3175">
            <a:solidFill>
              <a:srgbClr val="000000"/>
            </a:solidFill>
          </a:ln>
        </p:spPr>
        <p:txBody>
          <a:bodyPr wrap="square" lIns="0" tIns="0" rIns="0" bIns="0" rtlCol="0"/>
          <a:lstStyle/>
          <a:p>
            <a:endParaRPr/>
          </a:p>
        </p:txBody>
      </p:sp>
      <p:sp>
        <p:nvSpPr>
          <p:cNvPr id="308" name="object 125">
            <a:extLst>
              <a:ext uri="{FF2B5EF4-FFF2-40B4-BE49-F238E27FC236}">
                <a16:creationId xmlns:a16="http://schemas.microsoft.com/office/drawing/2014/main" id="{3A04C336-D6CB-46AE-AE8D-F6354C178798}"/>
              </a:ext>
            </a:extLst>
          </p:cNvPr>
          <p:cNvSpPr/>
          <p:nvPr/>
        </p:nvSpPr>
        <p:spPr>
          <a:xfrm>
            <a:off x="5092091" y="4475287"/>
            <a:ext cx="0" cy="708025"/>
          </a:xfrm>
          <a:custGeom>
            <a:avLst/>
            <a:gdLst/>
            <a:ahLst/>
            <a:cxnLst/>
            <a:rect l="l" t="t" r="r" b="b"/>
            <a:pathLst>
              <a:path h="708025">
                <a:moveTo>
                  <a:pt x="0" y="0"/>
                </a:moveTo>
                <a:lnTo>
                  <a:pt x="0" y="707969"/>
                </a:lnTo>
              </a:path>
            </a:pathLst>
          </a:custGeom>
          <a:ln w="38904">
            <a:solidFill>
              <a:srgbClr val="000000"/>
            </a:solidFill>
          </a:ln>
        </p:spPr>
        <p:txBody>
          <a:bodyPr wrap="square" lIns="0" tIns="0" rIns="0" bIns="0" rtlCol="0"/>
          <a:lstStyle/>
          <a:p>
            <a:endParaRPr/>
          </a:p>
        </p:txBody>
      </p:sp>
      <p:sp>
        <p:nvSpPr>
          <p:cNvPr id="309" name="object 126">
            <a:extLst>
              <a:ext uri="{FF2B5EF4-FFF2-40B4-BE49-F238E27FC236}">
                <a16:creationId xmlns:a16="http://schemas.microsoft.com/office/drawing/2014/main" id="{A1D4DFB6-3AAF-4F62-A8D1-5C4C1397EC77}"/>
              </a:ext>
            </a:extLst>
          </p:cNvPr>
          <p:cNvSpPr/>
          <p:nvPr/>
        </p:nvSpPr>
        <p:spPr>
          <a:xfrm>
            <a:off x="5073417" y="4486800"/>
            <a:ext cx="0" cy="657860"/>
          </a:xfrm>
          <a:custGeom>
            <a:avLst/>
            <a:gdLst/>
            <a:ahLst/>
            <a:cxnLst/>
            <a:rect l="l" t="t" r="r" b="b"/>
            <a:pathLst>
              <a:path h="657860">
                <a:moveTo>
                  <a:pt x="0" y="0"/>
                </a:moveTo>
                <a:lnTo>
                  <a:pt x="0" y="657364"/>
                </a:lnTo>
              </a:path>
            </a:pathLst>
          </a:custGeom>
          <a:ln w="3175">
            <a:solidFill>
              <a:srgbClr val="000000"/>
            </a:solidFill>
          </a:ln>
        </p:spPr>
        <p:txBody>
          <a:bodyPr wrap="square" lIns="0" tIns="0" rIns="0" bIns="0" rtlCol="0"/>
          <a:lstStyle/>
          <a:p>
            <a:endParaRPr/>
          </a:p>
        </p:txBody>
      </p:sp>
      <p:sp>
        <p:nvSpPr>
          <p:cNvPr id="310" name="object 127">
            <a:extLst>
              <a:ext uri="{FF2B5EF4-FFF2-40B4-BE49-F238E27FC236}">
                <a16:creationId xmlns:a16="http://schemas.microsoft.com/office/drawing/2014/main" id="{D52CF739-4F7D-4110-BE8E-88B342E600D7}"/>
              </a:ext>
            </a:extLst>
          </p:cNvPr>
          <p:cNvSpPr/>
          <p:nvPr/>
        </p:nvSpPr>
        <p:spPr>
          <a:xfrm>
            <a:off x="7341960" y="4475287"/>
            <a:ext cx="0" cy="708025"/>
          </a:xfrm>
          <a:custGeom>
            <a:avLst/>
            <a:gdLst/>
            <a:ahLst/>
            <a:cxnLst/>
            <a:rect l="l" t="t" r="r" b="b"/>
            <a:pathLst>
              <a:path h="708025">
                <a:moveTo>
                  <a:pt x="0" y="0"/>
                </a:moveTo>
                <a:lnTo>
                  <a:pt x="0" y="707969"/>
                </a:lnTo>
              </a:path>
            </a:pathLst>
          </a:custGeom>
          <a:ln w="9336">
            <a:solidFill>
              <a:srgbClr val="000000"/>
            </a:solidFill>
          </a:ln>
        </p:spPr>
        <p:txBody>
          <a:bodyPr wrap="square" lIns="0" tIns="0" rIns="0" bIns="0" rtlCol="0"/>
          <a:lstStyle/>
          <a:p>
            <a:endParaRPr/>
          </a:p>
        </p:txBody>
      </p:sp>
      <p:sp>
        <p:nvSpPr>
          <p:cNvPr id="311" name="object 128">
            <a:extLst>
              <a:ext uri="{FF2B5EF4-FFF2-40B4-BE49-F238E27FC236}">
                <a16:creationId xmlns:a16="http://schemas.microsoft.com/office/drawing/2014/main" id="{546385E0-D297-4E23-965A-8F4F73EEF347}"/>
              </a:ext>
            </a:extLst>
          </p:cNvPr>
          <p:cNvSpPr/>
          <p:nvPr/>
        </p:nvSpPr>
        <p:spPr>
          <a:xfrm>
            <a:off x="7338069" y="4486800"/>
            <a:ext cx="0" cy="657860"/>
          </a:xfrm>
          <a:custGeom>
            <a:avLst/>
            <a:gdLst/>
            <a:ahLst/>
            <a:cxnLst/>
            <a:rect l="l" t="t" r="r" b="b"/>
            <a:pathLst>
              <a:path h="657860">
                <a:moveTo>
                  <a:pt x="0" y="0"/>
                </a:moveTo>
                <a:lnTo>
                  <a:pt x="0" y="657364"/>
                </a:lnTo>
              </a:path>
            </a:pathLst>
          </a:custGeom>
          <a:ln w="3175">
            <a:solidFill>
              <a:srgbClr val="000000"/>
            </a:solidFill>
          </a:ln>
        </p:spPr>
        <p:txBody>
          <a:bodyPr wrap="square" lIns="0" tIns="0" rIns="0" bIns="0" rtlCol="0"/>
          <a:lstStyle/>
          <a:p>
            <a:endParaRPr/>
          </a:p>
        </p:txBody>
      </p:sp>
      <p:sp>
        <p:nvSpPr>
          <p:cNvPr id="312" name="object 129">
            <a:extLst>
              <a:ext uri="{FF2B5EF4-FFF2-40B4-BE49-F238E27FC236}">
                <a16:creationId xmlns:a16="http://schemas.microsoft.com/office/drawing/2014/main" id="{58C135C4-2762-481F-B989-A250B8A04E15}"/>
              </a:ext>
            </a:extLst>
          </p:cNvPr>
          <p:cNvSpPr/>
          <p:nvPr/>
        </p:nvSpPr>
        <p:spPr>
          <a:xfrm>
            <a:off x="7308502" y="4475287"/>
            <a:ext cx="0" cy="708025"/>
          </a:xfrm>
          <a:custGeom>
            <a:avLst/>
            <a:gdLst/>
            <a:ahLst/>
            <a:cxnLst/>
            <a:rect l="l" t="t" r="r" b="b"/>
            <a:pathLst>
              <a:path h="708025">
                <a:moveTo>
                  <a:pt x="0" y="0"/>
                </a:moveTo>
                <a:lnTo>
                  <a:pt x="0" y="707969"/>
                </a:lnTo>
              </a:path>
            </a:pathLst>
          </a:custGeom>
          <a:ln w="38904">
            <a:solidFill>
              <a:srgbClr val="000000"/>
            </a:solidFill>
          </a:ln>
        </p:spPr>
        <p:txBody>
          <a:bodyPr wrap="square" lIns="0" tIns="0" rIns="0" bIns="0" rtlCol="0"/>
          <a:lstStyle/>
          <a:p>
            <a:endParaRPr/>
          </a:p>
        </p:txBody>
      </p:sp>
      <p:sp>
        <p:nvSpPr>
          <p:cNvPr id="313" name="object 130">
            <a:extLst>
              <a:ext uri="{FF2B5EF4-FFF2-40B4-BE49-F238E27FC236}">
                <a16:creationId xmlns:a16="http://schemas.microsoft.com/office/drawing/2014/main" id="{8E1722D0-C67C-41AF-A970-426EC67AA432}"/>
              </a:ext>
            </a:extLst>
          </p:cNvPr>
          <p:cNvSpPr/>
          <p:nvPr/>
        </p:nvSpPr>
        <p:spPr>
          <a:xfrm>
            <a:off x="7289827" y="4486800"/>
            <a:ext cx="0" cy="657860"/>
          </a:xfrm>
          <a:custGeom>
            <a:avLst/>
            <a:gdLst/>
            <a:ahLst/>
            <a:cxnLst/>
            <a:rect l="l" t="t" r="r" b="b"/>
            <a:pathLst>
              <a:path h="657860">
                <a:moveTo>
                  <a:pt x="0" y="0"/>
                </a:moveTo>
                <a:lnTo>
                  <a:pt x="0" y="657364"/>
                </a:lnTo>
              </a:path>
            </a:pathLst>
          </a:custGeom>
          <a:ln w="3175">
            <a:solidFill>
              <a:srgbClr val="000000"/>
            </a:solidFill>
          </a:ln>
        </p:spPr>
        <p:txBody>
          <a:bodyPr wrap="square" lIns="0" tIns="0" rIns="0" bIns="0" rtlCol="0"/>
          <a:lstStyle/>
          <a:p>
            <a:endParaRPr/>
          </a:p>
        </p:txBody>
      </p:sp>
      <p:sp>
        <p:nvSpPr>
          <p:cNvPr id="314" name="object 131">
            <a:extLst>
              <a:ext uri="{FF2B5EF4-FFF2-40B4-BE49-F238E27FC236}">
                <a16:creationId xmlns:a16="http://schemas.microsoft.com/office/drawing/2014/main" id="{7695BB27-B9C0-44EF-9D0E-5EE098272B7E}"/>
              </a:ext>
            </a:extLst>
          </p:cNvPr>
          <p:cNvSpPr/>
          <p:nvPr/>
        </p:nvSpPr>
        <p:spPr>
          <a:xfrm>
            <a:off x="10094610" y="4486800"/>
            <a:ext cx="0" cy="657860"/>
          </a:xfrm>
          <a:custGeom>
            <a:avLst/>
            <a:gdLst/>
            <a:ahLst/>
            <a:cxnLst/>
            <a:rect l="l" t="t" r="r" b="b"/>
            <a:pathLst>
              <a:path h="657860">
                <a:moveTo>
                  <a:pt x="0" y="0"/>
                </a:moveTo>
                <a:lnTo>
                  <a:pt x="0" y="657364"/>
                </a:lnTo>
              </a:path>
            </a:pathLst>
          </a:custGeom>
          <a:ln w="3175">
            <a:solidFill>
              <a:srgbClr val="000000"/>
            </a:solidFill>
          </a:ln>
        </p:spPr>
        <p:txBody>
          <a:bodyPr wrap="square" lIns="0" tIns="0" rIns="0" bIns="0" rtlCol="0"/>
          <a:lstStyle/>
          <a:p>
            <a:endParaRPr/>
          </a:p>
        </p:txBody>
      </p:sp>
      <p:sp>
        <p:nvSpPr>
          <p:cNvPr id="315" name="object 132">
            <a:extLst>
              <a:ext uri="{FF2B5EF4-FFF2-40B4-BE49-F238E27FC236}">
                <a16:creationId xmlns:a16="http://schemas.microsoft.com/office/drawing/2014/main" id="{F77B235A-F3D2-4D2A-AD6B-B42D0B4F6422}"/>
              </a:ext>
            </a:extLst>
          </p:cNvPr>
          <p:cNvSpPr/>
          <p:nvPr/>
        </p:nvSpPr>
        <p:spPr>
          <a:xfrm>
            <a:off x="10075936" y="4486800"/>
            <a:ext cx="0" cy="657860"/>
          </a:xfrm>
          <a:custGeom>
            <a:avLst/>
            <a:gdLst/>
            <a:ahLst/>
            <a:cxnLst/>
            <a:rect l="l" t="t" r="r" b="b"/>
            <a:pathLst>
              <a:path h="657860">
                <a:moveTo>
                  <a:pt x="0" y="0"/>
                </a:moveTo>
                <a:lnTo>
                  <a:pt x="0" y="657364"/>
                </a:lnTo>
              </a:path>
            </a:pathLst>
          </a:custGeom>
          <a:ln w="3175">
            <a:solidFill>
              <a:srgbClr val="000000"/>
            </a:solidFill>
          </a:ln>
        </p:spPr>
        <p:txBody>
          <a:bodyPr wrap="square" lIns="0" tIns="0" rIns="0" bIns="0" rtlCol="0"/>
          <a:lstStyle/>
          <a:p>
            <a:endParaRPr/>
          </a:p>
        </p:txBody>
      </p:sp>
      <p:sp>
        <p:nvSpPr>
          <p:cNvPr id="316" name="object 133">
            <a:extLst>
              <a:ext uri="{FF2B5EF4-FFF2-40B4-BE49-F238E27FC236}">
                <a16:creationId xmlns:a16="http://schemas.microsoft.com/office/drawing/2014/main" id="{F02C444F-6B3B-4946-8F49-D41BBE52B904}"/>
              </a:ext>
            </a:extLst>
          </p:cNvPr>
          <p:cNvSpPr txBox="1"/>
          <p:nvPr/>
        </p:nvSpPr>
        <p:spPr>
          <a:xfrm>
            <a:off x="1132403" y="5351219"/>
            <a:ext cx="154940" cy="661035"/>
          </a:xfrm>
          <a:prstGeom prst="rect">
            <a:avLst/>
          </a:prstGeom>
        </p:spPr>
        <p:txBody>
          <a:bodyPr vert="vert" wrap="square" lIns="0" tIns="1905" rIns="0" bIns="0" rtlCol="0">
            <a:spAutoFit/>
          </a:bodyPr>
          <a:lstStyle/>
          <a:p>
            <a:pPr marL="12700">
              <a:lnSpc>
                <a:spcPct val="100000"/>
              </a:lnSpc>
              <a:spcBef>
                <a:spcPts val="15"/>
              </a:spcBef>
            </a:pPr>
            <a:r>
              <a:rPr sz="900" b="1" spc="-5" dirty="0">
                <a:latin typeface="Times New Roman"/>
                <a:cs typeface="Times New Roman"/>
              </a:rPr>
              <a:t>Cluster</a:t>
            </a:r>
            <a:r>
              <a:rPr sz="900" b="1" spc="-60" dirty="0">
                <a:latin typeface="Times New Roman"/>
                <a:cs typeface="Times New Roman"/>
              </a:rPr>
              <a:t> </a:t>
            </a:r>
            <a:r>
              <a:rPr sz="900" b="1" spc="-5" dirty="0">
                <a:latin typeface="Times New Roman"/>
                <a:cs typeface="Times New Roman"/>
              </a:rPr>
              <a:t>K&amp;S</a:t>
            </a:r>
            <a:endParaRPr sz="900">
              <a:latin typeface="Times New Roman"/>
              <a:cs typeface="Times New Roman"/>
            </a:endParaRPr>
          </a:p>
        </p:txBody>
      </p:sp>
      <p:sp>
        <p:nvSpPr>
          <p:cNvPr id="317" name="object 134">
            <a:extLst>
              <a:ext uri="{FF2B5EF4-FFF2-40B4-BE49-F238E27FC236}">
                <a16:creationId xmlns:a16="http://schemas.microsoft.com/office/drawing/2014/main" id="{72C9200A-F994-4497-917F-1D23AFF38E7D}"/>
              </a:ext>
            </a:extLst>
          </p:cNvPr>
          <p:cNvSpPr txBox="1"/>
          <p:nvPr/>
        </p:nvSpPr>
        <p:spPr>
          <a:xfrm>
            <a:off x="2136808" y="5355773"/>
            <a:ext cx="7184390" cy="640080"/>
          </a:xfrm>
          <a:prstGeom prst="rect">
            <a:avLst/>
          </a:prstGeom>
        </p:spPr>
        <p:txBody>
          <a:bodyPr vert="horz" wrap="square" lIns="0" tIns="11430" rIns="0" bIns="0" rtlCol="0">
            <a:spAutoFit/>
          </a:bodyPr>
          <a:lstStyle/>
          <a:p>
            <a:pPr marL="1270" algn="ctr">
              <a:lnSpc>
                <a:spcPts val="1200"/>
              </a:lnSpc>
              <a:spcBef>
                <a:spcPts val="90"/>
              </a:spcBef>
            </a:pPr>
            <a:r>
              <a:rPr sz="1000" b="1" spc="0" dirty="0">
                <a:latin typeface="Times New Roman"/>
                <a:cs typeface="Times New Roman"/>
              </a:rPr>
              <a:t>Cluster Knowledge and</a:t>
            </a:r>
            <a:r>
              <a:rPr sz="1000" b="1" dirty="0">
                <a:latin typeface="Times New Roman"/>
                <a:cs typeface="Times New Roman"/>
              </a:rPr>
              <a:t> Skills</a:t>
            </a:r>
            <a:endParaRPr sz="1000">
              <a:latin typeface="Times New Roman"/>
              <a:cs typeface="Times New Roman"/>
            </a:endParaRPr>
          </a:p>
          <a:p>
            <a:pPr marL="111760" indent="-99060">
              <a:lnSpc>
                <a:spcPts val="1200"/>
              </a:lnSpc>
              <a:buSzPct val="90000"/>
              <a:buFont typeface="Symbol"/>
              <a:buChar char=""/>
              <a:tabLst>
                <a:tab pos="112395" algn="l"/>
              </a:tabLst>
            </a:pPr>
            <a:r>
              <a:rPr sz="1000" spc="0" dirty="0">
                <a:latin typeface="Times New Roman"/>
                <a:cs typeface="Times New Roman"/>
              </a:rPr>
              <a:t>Academic Foundations </a:t>
            </a:r>
            <a:r>
              <a:rPr sz="1000" spc="0" dirty="0">
                <a:latin typeface="Symbol"/>
                <a:cs typeface="Symbol"/>
              </a:rPr>
              <a:t></a:t>
            </a:r>
            <a:r>
              <a:rPr sz="1000" spc="0" dirty="0">
                <a:latin typeface="Times New Roman"/>
                <a:cs typeface="Times New Roman"/>
              </a:rPr>
              <a:t>Communications </a:t>
            </a:r>
            <a:r>
              <a:rPr sz="1000" spc="0" dirty="0">
                <a:latin typeface="Symbol"/>
                <a:cs typeface="Symbol"/>
              </a:rPr>
              <a:t></a:t>
            </a:r>
            <a:r>
              <a:rPr sz="1000" spc="0" dirty="0">
                <a:latin typeface="Times New Roman"/>
                <a:cs typeface="Times New Roman"/>
              </a:rPr>
              <a:t>Problem Solving and Critical Thinking </a:t>
            </a:r>
            <a:r>
              <a:rPr sz="1000" spc="0" dirty="0">
                <a:latin typeface="Symbol"/>
                <a:cs typeface="Symbol"/>
              </a:rPr>
              <a:t></a:t>
            </a:r>
            <a:r>
              <a:rPr sz="1000" spc="0" dirty="0">
                <a:latin typeface="Times New Roman"/>
                <a:cs typeface="Times New Roman"/>
              </a:rPr>
              <a:t>Information Technology Applications </a:t>
            </a:r>
            <a:r>
              <a:rPr sz="1000" spc="5" dirty="0">
                <a:latin typeface="Symbol"/>
                <a:cs typeface="Symbol"/>
              </a:rPr>
              <a:t></a:t>
            </a:r>
            <a:r>
              <a:rPr sz="1000" spc="260" dirty="0">
                <a:latin typeface="Times New Roman"/>
                <a:cs typeface="Times New Roman"/>
              </a:rPr>
              <a:t> </a:t>
            </a:r>
            <a:r>
              <a:rPr sz="1000" dirty="0">
                <a:latin typeface="Times New Roman"/>
                <a:cs typeface="Times New Roman"/>
              </a:rPr>
              <a:t>Systems</a:t>
            </a:r>
            <a:endParaRPr sz="1000">
              <a:latin typeface="Times New Roman"/>
              <a:cs typeface="Times New Roman"/>
            </a:endParaRPr>
          </a:p>
          <a:p>
            <a:pPr marL="1085850" lvl="1" indent="-132080">
              <a:lnSpc>
                <a:spcPct val="100000"/>
              </a:lnSpc>
              <a:spcBef>
                <a:spcPts val="30"/>
              </a:spcBef>
              <a:buFont typeface="Symbol"/>
              <a:buChar char=""/>
              <a:tabLst>
                <a:tab pos="1086485" algn="l"/>
              </a:tabLst>
            </a:pPr>
            <a:r>
              <a:rPr sz="1000" dirty="0">
                <a:latin typeface="Times New Roman"/>
                <a:cs typeface="Times New Roman"/>
              </a:rPr>
              <a:t>Safety, </a:t>
            </a:r>
            <a:r>
              <a:rPr sz="1000" spc="0" dirty="0">
                <a:latin typeface="Times New Roman"/>
                <a:cs typeface="Times New Roman"/>
              </a:rPr>
              <a:t>Health and Environmental </a:t>
            </a:r>
            <a:r>
              <a:rPr sz="1000" spc="0" dirty="0">
                <a:latin typeface="Symbol"/>
                <a:cs typeface="Symbol"/>
              </a:rPr>
              <a:t></a:t>
            </a:r>
            <a:r>
              <a:rPr sz="1000" spc="0" dirty="0">
                <a:latin typeface="Times New Roman"/>
                <a:cs typeface="Times New Roman"/>
              </a:rPr>
              <a:t>Leadership and Teamwork </a:t>
            </a:r>
            <a:r>
              <a:rPr sz="1000" spc="0" dirty="0">
                <a:latin typeface="Symbol"/>
                <a:cs typeface="Symbol"/>
              </a:rPr>
              <a:t></a:t>
            </a:r>
            <a:r>
              <a:rPr sz="1000" spc="0" dirty="0">
                <a:latin typeface="Times New Roman"/>
                <a:cs typeface="Times New Roman"/>
              </a:rPr>
              <a:t>Ethics and </a:t>
            </a:r>
            <a:r>
              <a:rPr sz="1000" dirty="0">
                <a:latin typeface="Times New Roman"/>
                <a:cs typeface="Times New Roman"/>
              </a:rPr>
              <a:t>Legal</a:t>
            </a:r>
            <a:r>
              <a:rPr sz="1000" spc="80" dirty="0">
                <a:latin typeface="Times New Roman"/>
                <a:cs typeface="Times New Roman"/>
              </a:rPr>
              <a:t> </a:t>
            </a:r>
            <a:r>
              <a:rPr sz="1000" spc="0" dirty="0">
                <a:latin typeface="Times New Roman"/>
                <a:cs typeface="Times New Roman"/>
              </a:rPr>
              <a:t>Responsibilities</a:t>
            </a:r>
            <a:endParaRPr sz="1000">
              <a:latin typeface="Times New Roman"/>
              <a:cs typeface="Times New Roman"/>
            </a:endParaRPr>
          </a:p>
          <a:p>
            <a:pPr marL="2122805" lvl="2" indent="-99695">
              <a:lnSpc>
                <a:spcPct val="100000"/>
              </a:lnSpc>
              <a:spcBef>
                <a:spcPts val="20"/>
              </a:spcBef>
              <a:buSzPct val="90000"/>
              <a:buFont typeface="Symbol"/>
              <a:buChar char=""/>
              <a:tabLst>
                <a:tab pos="2123440" algn="l"/>
              </a:tabLst>
            </a:pPr>
            <a:r>
              <a:rPr sz="1000" spc="0" dirty="0">
                <a:latin typeface="Times New Roman"/>
                <a:cs typeface="Times New Roman"/>
              </a:rPr>
              <a:t>Employability and Career Development </a:t>
            </a:r>
            <a:r>
              <a:rPr sz="1000" spc="0" dirty="0">
                <a:latin typeface="Symbol"/>
                <a:cs typeface="Symbol"/>
              </a:rPr>
              <a:t></a:t>
            </a:r>
            <a:r>
              <a:rPr sz="1000" spc="0" dirty="0">
                <a:latin typeface="Times New Roman"/>
                <a:cs typeface="Times New Roman"/>
              </a:rPr>
              <a:t>Technical</a:t>
            </a:r>
            <a:r>
              <a:rPr sz="1000" spc="5" dirty="0">
                <a:latin typeface="Times New Roman"/>
                <a:cs typeface="Times New Roman"/>
              </a:rPr>
              <a:t> </a:t>
            </a:r>
            <a:r>
              <a:rPr sz="1000" dirty="0">
                <a:latin typeface="Times New Roman"/>
                <a:cs typeface="Times New Roman"/>
              </a:rPr>
              <a:t>Skills</a:t>
            </a:r>
            <a:endParaRPr sz="1000">
              <a:latin typeface="Times New Roman"/>
              <a:cs typeface="Times New Roman"/>
            </a:endParaRPr>
          </a:p>
        </p:txBody>
      </p:sp>
      <p:sp>
        <p:nvSpPr>
          <p:cNvPr id="318" name="object 135">
            <a:extLst>
              <a:ext uri="{FF2B5EF4-FFF2-40B4-BE49-F238E27FC236}">
                <a16:creationId xmlns:a16="http://schemas.microsoft.com/office/drawing/2014/main" id="{931278A5-B5C0-4102-9D6E-D6942EC29218}"/>
              </a:ext>
            </a:extLst>
          </p:cNvPr>
          <p:cNvSpPr/>
          <p:nvPr/>
        </p:nvSpPr>
        <p:spPr>
          <a:xfrm>
            <a:off x="1027958" y="5145683"/>
            <a:ext cx="0" cy="55244"/>
          </a:xfrm>
          <a:custGeom>
            <a:avLst/>
            <a:gdLst/>
            <a:ahLst/>
            <a:cxnLst/>
            <a:rect l="l" t="t" r="r" b="b"/>
            <a:pathLst>
              <a:path h="55245">
                <a:moveTo>
                  <a:pt x="0" y="0"/>
                </a:moveTo>
                <a:lnTo>
                  <a:pt x="0" y="55033"/>
                </a:lnTo>
              </a:path>
            </a:pathLst>
          </a:custGeom>
          <a:ln w="3175">
            <a:solidFill>
              <a:srgbClr val="000000"/>
            </a:solidFill>
          </a:ln>
        </p:spPr>
        <p:txBody>
          <a:bodyPr wrap="square" lIns="0" tIns="0" rIns="0" bIns="0" rtlCol="0"/>
          <a:lstStyle/>
          <a:p>
            <a:endParaRPr/>
          </a:p>
        </p:txBody>
      </p:sp>
      <p:sp>
        <p:nvSpPr>
          <p:cNvPr id="319" name="object 136">
            <a:extLst>
              <a:ext uri="{FF2B5EF4-FFF2-40B4-BE49-F238E27FC236}">
                <a16:creationId xmlns:a16="http://schemas.microsoft.com/office/drawing/2014/main" id="{AA95905A-1D97-456A-BD00-ECA9541E99B7}"/>
              </a:ext>
            </a:extLst>
          </p:cNvPr>
          <p:cNvSpPr/>
          <p:nvPr/>
        </p:nvSpPr>
        <p:spPr>
          <a:xfrm>
            <a:off x="1076200" y="5145683"/>
            <a:ext cx="0" cy="36830"/>
          </a:xfrm>
          <a:custGeom>
            <a:avLst/>
            <a:gdLst/>
            <a:ahLst/>
            <a:cxnLst/>
            <a:rect l="l" t="t" r="r" b="b"/>
            <a:pathLst>
              <a:path h="36829">
                <a:moveTo>
                  <a:pt x="0" y="0"/>
                </a:moveTo>
                <a:lnTo>
                  <a:pt x="0" y="36815"/>
                </a:lnTo>
              </a:path>
            </a:pathLst>
          </a:custGeom>
          <a:ln w="3175">
            <a:solidFill>
              <a:srgbClr val="000000"/>
            </a:solidFill>
          </a:ln>
        </p:spPr>
        <p:txBody>
          <a:bodyPr wrap="square" lIns="0" tIns="0" rIns="0" bIns="0" rtlCol="0"/>
          <a:lstStyle/>
          <a:p>
            <a:endParaRPr/>
          </a:p>
        </p:txBody>
      </p:sp>
      <p:sp>
        <p:nvSpPr>
          <p:cNvPr id="320" name="object 137">
            <a:extLst>
              <a:ext uri="{FF2B5EF4-FFF2-40B4-BE49-F238E27FC236}">
                <a16:creationId xmlns:a16="http://schemas.microsoft.com/office/drawing/2014/main" id="{00891AB0-598C-46DB-876F-5E5A0670D844}"/>
              </a:ext>
            </a:extLst>
          </p:cNvPr>
          <p:cNvSpPr/>
          <p:nvPr/>
        </p:nvSpPr>
        <p:spPr>
          <a:xfrm>
            <a:off x="1076200" y="5193125"/>
            <a:ext cx="0" cy="7620"/>
          </a:xfrm>
          <a:custGeom>
            <a:avLst/>
            <a:gdLst/>
            <a:ahLst/>
            <a:cxnLst/>
            <a:rect l="l" t="t" r="r" b="b"/>
            <a:pathLst>
              <a:path h="7620">
                <a:moveTo>
                  <a:pt x="0" y="0"/>
                </a:moveTo>
                <a:lnTo>
                  <a:pt x="0" y="7590"/>
                </a:lnTo>
              </a:path>
            </a:pathLst>
          </a:custGeom>
          <a:ln w="3175">
            <a:solidFill>
              <a:srgbClr val="000000"/>
            </a:solidFill>
          </a:ln>
        </p:spPr>
        <p:txBody>
          <a:bodyPr wrap="square" lIns="0" tIns="0" rIns="0" bIns="0" rtlCol="0"/>
          <a:lstStyle/>
          <a:p>
            <a:endParaRPr/>
          </a:p>
        </p:txBody>
      </p:sp>
      <p:sp>
        <p:nvSpPr>
          <p:cNvPr id="321" name="object 138">
            <a:extLst>
              <a:ext uri="{FF2B5EF4-FFF2-40B4-BE49-F238E27FC236}">
                <a16:creationId xmlns:a16="http://schemas.microsoft.com/office/drawing/2014/main" id="{EC26B53A-ED4E-4717-B359-87865F853B0F}"/>
              </a:ext>
            </a:extLst>
          </p:cNvPr>
          <p:cNvSpPr/>
          <p:nvPr/>
        </p:nvSpPr>
        <p:spPr>
          <a:xfrm>
            <a:off x="1084759" y="5164128"/>
            <a:ext cx="240029" cy="0"/>
          </a:xfrm>
          <a:custGeom>
            <a:avLst/>
            <a:gdLst/>
            <a:ahLst/>
            <a:cxnLst/>
            <a:rect l="l" t="t" r="r" b="b"/>
            <a:pathLst>
              <a:path w="240029">
                <a:moveTo>
                  <a:pt x="0" y="0"/>
                </a:moveTo>
                <a:lnTo>
                  <a:pt x="239654" y="0"/>
                </a:lnTo>
              </a:path>
            </a:pathLst>
          </a:custGeom>
          <a:ln w="38257">
            <a:solidFill>
              <a:srgbClr val="000000"/>
            </a:solidFill>
          </a:ln>
        </p:spPr>
        <p:txBody>
          <a:bodyPr wrap="square" lIns="0" tIns="0" rIns="0" bIns="0" rtlCol="0"/>
          <a:lstStyle/>
          <a:p>
            <a:endParaRPr/>
          </a:p>
        </p:txBody>
      </p:sp>
      <p:sp>
        <p:nvSpPr>
          <p:cNvPr id="322" name="object 139">
            <a:extLst>
              <a:ext uri="{FF2B5EF4-FFF2-40B4-BE49-F238E27FC236}">
                <a16:creationId xmlns:a16="http://schemas.microsoft.com/office/drawing/2014/main" id="{D32BDF7B-390E-462C-B538-C06AC421500D}"/>
              </a:ext>
            </a:extLst>
          </p:cNvPr>
          <p:cNvSpPr/>
          <p:nvPr/>
        </p:nvSpPr>
        <p:spPr>
          <a:xfrm>
            <a:off x="1085537" y="5145683"/>
            <a:ext cx="238125" cy="0"/>
          </a:xfrm>
          <a:custGeom>
            <a:avLst/>
            <a:gdLst/>
            <a:ahLst/>
            <a:cxnLst/>
            <a:rect l="l" t="t" r="r" b="b"/>
            <a:pathLst>
              <a:path w="238125">
                <a:moveTo>
                  <a:pt x="0" y="0"/>
                </a:moveTo>
                <a:lnTo>
                  <a:pt x="238097" y="0"/>
                </a:lnTo>
              </a:path>
            </a:pathLst>
          </a:custGeom>
          <a:ln w="3175">
            <a:solidFill>
              <a:srgbClr val="000000"/>
            </a:solidFill>
          </a:ln>
        </p:spPr>
        <p:txBody>
          <a:bodyPr wrap="square" lIns="0" tIns="0" rIns="0" bIns="0" rtlCol="0"/>
          <a:lstStyle/>
          <a:p>
            <a:endParaRPr/>
          </a:p>
        </p:txBody>
      </p:sp>
      <p:sp>
        <p:nvSpPr>
          <p:cNvPr id="323" name="object 140">
            <a:extLst>
              <a:ext uri="{FF2B5EF4-FFF2-40B4-BE49-F238E27FC236}">
                <a16:creationId xmlns:a16="http://schemas.microsoft.com/office/drawing/2014/main" id="{2BBBDF80-4185-4245-8911-C056DCF87575}"/>
              </a:ext>
            </a:extLst>
          </p:cNvPr>
          <p:cNvSpPr/>
          <p:nvPr/>
        </p:nvSpPr>
        <p:spPr>
          <a:xfrm>
            <a:off x="1084759" y="5196921"/>
            <a:ext cx="240029" cy="0"/>
          </a:xfrm>
          <a:custGeom>
            <a:avLst/>
            <a:gdLst/>
            <a:ahLst/>
            <a:cxnLst/>
            <a:rect l="l" t="t" r="r" b="b"/>
            <a:pathLst>
              <a:path w="240029">
                <a:moveTo>
                  <a:pt x="0" y="0"/>
                </a:moveTo>
                <a:lnTo>
                  <a:pt x="239654" y="0"/>
                </a:lnTo>
              </a:path>
            </a:pathLst>
          </a:custGeom>
          <a:ln w="9108">
            <a:solidFill>
              <a:srgbClr val="000000"/>
            </a:solidFill>
          </a:ln>
        </p:spPr>
        <p:txBody>
          <a:bodyPr wrap="square" lIns="0" tIns="0" rIns="0" bIns="0" rtlCol="0"/>
          <a:lstStyle/>
          <a:p>
            <a:endParaRPr/>
          </a:p>
        </p:txBody>
      </p:sp>
      <p:sp>
        <p:nvSpPr>
          <p:cNvPr id="324" name="object 141">
            <a:extLst>
              <a:ext uri="{FF2B5EF4-FFF2-40B4-BE49-F238E27FC236}">
                <a16:creationId xmlns:a16="http://schemas.microsoft.com/office/drawing/2014/main" id="{E6B1C5DC-9EBF-43CC-9EB3-3451D44ED034}"/>
              </a:ext>
            </a:extLst>
          </p:cNvPr>
          <p:cNvSpPr/>
          <p:nvPr/>
        </p:nvSpPr>
        <p:spPr>
          <a:xfrm>
            <a:off x="1085537" y="5193125"/>
            <a:ext cx="238125" cy="0"/>
          </a:xfrm>
          <a:custGeom>
            <a:avLst/>
            <a:gdLst/>
            <a:ahLst/>
            <a:cxnLst/>
            <a:rect l="l" t="t" r="r" b="b"/>
            <a:pathLst>
              <a:path w="238125">
                <a:moveTo>
                  <a:pt x="0" y="0"/>
                </a:moveTo>
                <a:lnTo>
                  <a:pt x="238097" y="0"/>
                </a:lnTo>
              </a:path>
            </a:pathLst>
          </a:custGeom>
          <a:ln w="3175">
            <a:solidFill>
              <a:srgbClr val="000000"/>
            </a:solidFill>
          </a:ln>
        </p:spPr>
        <p:txBody>
          <a:bodyPr wrap="square" lIns="0" tIns="0" rIns="0" bIns="0" rtlCol="0"/>
          <a:lstStyle/>
          <a:p>
            <a:endParaRPr/>
          </a:p>
        </p:txBody>
      </p:sp>
      <p:sp>
        <p:nvSpPr>
          <p:cNvPr id="325" name="object 142">
            <a:extLst>
              <a:ext uri="{FF2B5EF4-FFF2-40B4-BE49-F238E27FC236}">
                <a16:creationId xmlns:a16="http://schemas.microsoft.com/office/drawing/2014/main" id="{0BA95744-405B-44F9-8493-879D31996749}"/>
              </a:ext>
            </a:extLst>
          </p:cNvPr>
          <p:cNvSpPr/>
          <p:nvPr/>
        </p:nvSpPr>
        <p:spPr>
          <a:xfrm>
            <a:off x="1325191" y="5145683"/>
            <a:ext cx="0" cy="36830"/>
          </a:xfrm>
          <a:custGeom>
            <a:avLst/>
            <a:gdLst/>
            <a:ahLst/>
            <a:cxnLst/>
            <a:rect l="l" t="t" r="r" b="b"/>
            <a:pathLst>
              <a:path h="36829">
                <a:moveTo>
                  <a:pt x="0" y="0"/>
                </a:moveTo>
                <a:lnTo>
                  <a:pt x="0" y="36815"/>
                </a:lnTo>
              </a:path>
            </a:pathLst>
          </a:custGeom>
          <a:ln w="3175">
            <a:solidFill>
              <a:srgbClr val="000000"/>
            </a:solidFill>
          </a:ln>
        </p:spPr>
        <p:txBody>
          <a:bodyPr wrap="square" lIns="0" tIns="0" rIns="0" bIns="0" rtlCol="0"/>
          <a:lstStyle/>
          <a:p>
            <a:endParaRPr/>
          </a:p>
        </p:txBody>
      </p:sp>
      <p:sp>
        <p:nvSpPr>
          <p:cNvPr id="326" name="object 143">
            <a:extLst>
              <a:ext uri="{FF2B5EF4-FFF2-40B4-BE49-F238E27FC236}">
                <a16:creationId xmlns:a16="http://schemas.microsoft.com/office/drawing/2014/main" id="{FB87D1F2-8E9A-4C46-A730-F68388A8DA04}"/>
              </a:ext>
            </a:extLst>
          </p:cNvPr>
          <p:cNvSpPr/>
          <p:nvPr/>
        </p:nvSpPr>
        <p:spPr>
          <a:xfrm>
            <a:off x="1373433" y="5145683"/>
            <a:ext cx="0" cy="36830"/>
          </a:xfrm>
          <a:custGeom>
            <a:avLst/>
            <a:gdLst/>
            <a:ahLst/>
            <a:cxnLst/>
            <a:rect l="l" t="t" r="r" b="b"/>
            <a:pathLst>
              <a:path h="36829">
                <a:moveTo>
                  <a:pt x="0" y="0"/>
                </a:moveTo>
                <a:lnTo>
                  <a:pt x="0" y="36815"/>
                </a:lnTo>
              </a:path>
            </a:pathLst>
          </a:custGeom>
          <a:ln w="3175">
            <a:solidFill>
              <a:srgbClr val="000000"/>
            </a:solidFill>
          </a:ln>
        </p:spPr>
        <p:txBody>
          <a:bodyPr wrap="square" lIns="0" tIns="0" rIns="0" bIns="0" rtlCol="0"/>
          <a:lstStyle/>
          <a:p>
            <a:endParaRPr/>
          </a:p>
        </p:txBody>
      </p:sp>
      <p:sp>
        <p:nvSpPr>
          <p:cNvPr id="327" name="object 144">
            <a:extLst>
              <a:ext uri="{FF2B5EF4-FFF2-40B4-BE49-F238E27FC236}">
                <a16:creationId xmlns:a16="http://schemas.microsoft.com/office/drawing/2014/main" id="{D22C9F9E-8380-46F4-BA42-17C9FD86C8CE}"/>
              </a:ext>
            </a:extLst>
          </p:cNvPr>
          <p:cNvSpPr/>
          <p:nvPr/>
        </p:nvSpPr>
        <p:spPr>
          <a:xfrm>
            <a:off x="1373433" y="5193125"/>
            <a:ext cx="0" cy="7620"/>
          </a:xfrm>
          <a:custGeom>
            <a:avLst/>
            <a:gdLst/>
            <a:ahLst/>
            <a:cxnLst/>
            <a:rect l="l" t="t" r="r" b="b"/>
            <a:pathLst>
              <a:path h="7620">
                <a:moveTo>
                  <a:pt x="0" y="0"/>
                </a:moveTo>
                <a:lnTo>
                  <a:pt x="0" y="7590"/>
                </a:lnTo>
              </a:path>
            </a:pathLst>
          </a:custGeom>
          <a:ln w="3175">
            <a:solidFill>
              <a:srgbClr val="000000"/>
            </a:solidFill>
          </a:ln>
        </p:spPr>
        <p:txBody>
          <a:bodyPr wrap="square" lIns="0" tIns="0" rIns="0" bIns="0" rtlCol="0"/>
          <a:lstStyle/>
          <a:p>
            <a:endParaRPr/>
          </a:p>
        </p:txBody>
      </p:sp>
      <p:sp>
        <p:nvSpPr>
          <p:cNvPr id="328" name="object 145">
            <a:extLst>
              <a:ext uri="{FF2B5EF4-FFF2-40B4-BE49-F238E27FC236}">
                <a16:creationId xmlns:a16="http://schemas.microsoft.com/office/drawing/2014/main" id="{1F2F24A8-8290-43C9-8A4F-FEDA5DAEE62B}"/>
              </a:ext>
            </a:extLst>
          </p:cNvPr>
          <p:cNvSpPr/>
          <p:nvPr/>
        </p:nvSpPr>
        <p:spPr>
          <a:xfrm>
            <a:off x="1381992" y="5164128"/>
            <a:ext cx="1704339" cy="0"/>
          </a:xfrm>
          <a:custGeom>
            <a:avLst/>
            <a:gdLst/>
            <a:ahLst/>
            <a:cxnLst/>
            <a:rect l="l" t="t" r="r" b="b"/>
            <a:pathLst>
              <a:path w="1704339">
                <a:moveTo>
                  <a:pt x="0" y="0"/>
                </a:moveTo>
                <a:lnTo>
                  <a:pt x="1704293" y="0"/>
                </a:lnTo>
              </a:path>
            </a:pathLst>
          </a:custGeom>
          <a:ln w="38257">
            <a:solidFill>
              <a:srgbClr val="000000"/>
            </a:solidFill>
          </a:ln>
        </p:spPr>
        <p:txBody>
          <a:bodyPr wrap="square" lIns="0" tIns="0" rIns="0" bIns="0" rtlCol="0"/>
          <a:lstStyle/>
          <a:p>
            <a:endParaRPr/>
          </a:p>
        </p:txBody>
      </p:sp>
      <p:sp>
        <p:nvSpPr>
          <p:cNvPr id="329" name="object 146">
            <a:extLst>
              <a:ext uri="{FF2B5EF4-FFF2-40B4-BE49-F238E27FC236}">
                <a16:creationId xmlns:a16="http://schemas.microsoft.com/office/drawing/2014/main" id="{25903D2E-8C04-4FBB-AC29-941EC10B9B13}"/>
              </a:ext>
            </a:extLst>
          </p:cNvPr>
          <p:cNvSpPr/>
          <p:nvPr/>
        </p:nvSpPr>
        <p:spPr>
          <a:xfrm>
            <a:off x="1382770" y="5145683"/>
            <a:ext cx="1703070" cy="0"/>
          </a:xfrm>
          <a:custGeom>
            <a:avLst/>
            <a:gdLst/>
            <a:ahLst/>
            <a:cxnLst/>
            <a:rect l="l" t="t" r="r" b="b"/>
            <a:pathLst>
              <a:path w="1703070">
                <a:moveTo>
                  <a:pt x="0" y="0"/>
                </a:moveTo>
                <a:lnTo>
                  <a:pt x="1702736" y="0"/>
                </a:lnTo>
              </a:path>
            </a:pathLst>
          </a:custGeom>
          <a:ln w="3175">
            <a:solidFill>
              <a:srgbClr val="000000"/>
            </a:solidFill>
          </a:ln>
        </p:spPr>
        <p:txBody>
          <a:bodyPr wrap="square" lIns="0" tIns="0" rIns="0" bIns="0" rtlCol="0"/>
          <a:lstStyle/>
          <a:p>
            <a:endParaRPr/>
          </a:p>
        </p:txBody>
      </p:sp>
      <p:sp>
        <p:nvSpPr>
          <p:cNvPr id="330" name="object 147">
            <a:extLst>
              <a:ext uri="{FF2B5EF4-FFF2-40B4-BE49-F238E27FC236}">
                <a16:creationId xmlns:a16="http://schemas.microsoft.com/office/drawing/2014/main" id="{179B3973-81CC-4448-B1F1-B58479D9DB71}"/>
              </a:ext>
            </a:extLst>
          </p:cNvPr>
          <p:cNvSpPr/>
          <p:nvPr/>
        </p:nvSpPr>
        <p:spPr>
          <a:xfrm>
            <a:off x="1381992" y="5196921"/>
            <a:ext cx="1704339" cy="0"/>
          </a:xfrm>
          <a:custGeom>
            <a:avLst/>
            <a:gdLst/>
            <a:ahLst/>
            <a:cxnLst/>
            <a:rect l="l" t="t" r="r" b="b"/>
            <a:pathLst>
              <a:path w="1704339">
                <a:moveTo>
                  <a:pt x="0" y="0"/>
                </a:moveTo>
                <a:lnTo>
                  <a:pt x="1704293" y="0"/>
                </a:lnTo>
              </a:path>
            </a:pathLst>
          </a:custGeom>
          <a:ln w="9108">
            <a:solidFill>
              <a:srgbClr val="000000"/>
            </a:solidFill>
          </a:ln>
        </p:spPr>
        <p:txBody>
          <a:bodyPr wrap="square" lIns="0" tIns="0" rIns="0" bIns="0" rtlCol="0"/>
          <a:lstStyle/>
          <a:p>
            <a:endParaRPr/>
          </a:p>
        </p:txBody>
      </p:sp>
      <p:sp>
        <p:nvSpPr>
          <p:cNvPr id="331" name="object 148">
            <a:extLst>
              <a:ext uri="{FF2B5EF4-FFF2-40B4-BE49-F238E27FC236}">
                <a16:creationId xmlns:a16="http://schemas.microsoft.com/office/drawing/2014/main" id="{3BECD536-BD2B-41FD-A8EB-6102ACC8E390}"/>
              </a:ext>
            </a:extLst>
          </p:cNvPr>
          <p:cNvSpPr/>
          <p:nvPr/>
        </p:nvSpPr>
        <p:spPr>
          <a:xfrm>
            <a:off x="1382770" y="5193125"/>
            <a:ext cx="1703070" cy="0"/>
          </a:xfrm>
          <a:custGeom>
            <a:avLst/>
            <a:gdLst/>
            <a:ahLst/>
            <a:cxnLst/>
            <a:rect l="l" t="t" r="r" b="b"/>
            <a:pathLst>
              <a:path w="1703070">
                <a:moveTo>
                  <a:pt x="0" y="0"/>
                </a:moveTo>
                <a:lnTo>
                  <a:pt x="1702736" y="0"/>
                </a:lnTo>
              </a:path>
            </a:pathLst>
          </a:custGeom>
          <a:ln w="3175">
            <a:solidFill>
              <a:srgbClr val="000000"/>
            </a:solidFill>
          </a:ln>
        </p:spPr>
        <p:txBody>
          <a:bodyPr wrap="square" lIns="0" tIns="0" rIns="0" bIns="0" rtlCol="0"/>
          <a:lstStyle/>
          <a:p>
            <a:endParaRPr/>
          </a:p>
        </p:txBody>
      </p:sp>
      <p:sp>
        <p:nvSpPr>
          <p:cNvPr id="332" name="object 149">
            <a:extLst>
              <a:ext uri="{FF2B5EF4-FFF2-40B4-BE49-F238E27FC236}">
                <a16:creationId xmlns:a16="http://schemas.microsoft.com/office/drawing/2014/main" id="{9ACE8F67-ED57-4236-A2CF-C33A62AA9007}"/>
              </a:ext>
            </a:extLst>
          </p:cNvPr>
          <p:cNvSpPr/>
          <p:nvPr/>
        </p:nvSpPr>
        <p:spPr>
          <a:xfrm>
            <a:off x="3087063" y="5145683"/>
            <a:ext cx="0" cy="36830"/>
          </a:xfrm>
          <a:custGeom>
            <a:avLst/>
            <a:gdLst/>
            <a:ahLst/>
            <a:cxnLst/>
            <a:rect l="l" t="t" r="r" b="b"/>
            <a:pathLst>
              <a:path h="36829">
                <a:moveTo>
                  <a:pt x="0" y="0"/>
                </a:moveTo>
                <a:lnTo>
                  <a:pt x="0" y="36815"/>
                </a:lnTo>
              </a:path>
            </a:pathLst>
          </a:custGeom>
          <a:ln w="3175">
            <a:solidFill>
              <a:srgbClr val="000000"/>
            </a:solidFill>
          </a:ln>
        </p:spPr>
        <p:txBody>
          <a:bodyPr wrap="square" lIns="0" tIns="0" rIns="0" bIns="0" rtlCol="0"/>
          <a:lstStyle/>
          <a:p>
            <a:endParaRPr/>
          </a:p>
        </p:txBody>
      </p:sp>
      <p:sp>
        <p:nvSpPr>
          <p:cNvPr id="333" name="object 150">
            <a:extLst>
              <a:ext uri="{FF2B5EF4-FFF2-40B4-BE49-F238E27FC236}">
                <a16:creationId xmlns:a16="http://schemas.microsoft.com/office/drawing/2014/main" id="{F9DBD085-BF4E-4B45-8FEB-6E3AB5CF01B1}"/>
              </a:ext>
            </a:extLst>
          </p:cNvPr>
          <p:cNvSpPr/>
          <p:nvPr/>
        </p:nvSpPr>
        <p:spPr>
          <a:xfrm>
            <a:off x="3135305" y="5145683"/>
            <a:ext cx="0" cy="36830"/>
          </a:xfrm>
          <a:custGeom>
            <a:avLst/>
            <a:gdLst/>
            <a:ahLst/>
            <a:cxnLst/>
            <a:rect l="l" t="t" r="r" b="b"/>
            <a:pathLst>
              <a:path h="36829">
                <a:moveTo>
                  <a:pt x="0" y="0"/>
                </a:moveTo>
                <a:lnTo>
                  <a:pt x="0" y="36815"/>
                </a:lnTo>
              </a:path>
            </a:pathLst>
          </a:custGeom>
          <a:ln w="3175">
            <a:solidFill>
              <a:srgbClr val="000000"/>
            </a:solidFill>
          </a:ln>
        </p:spPr>
        <p:txBody>
          <a:bodyPr wrap="square" lIns="0" tIns="0" rIns="0" bIns="0" rtlCol="0"/>
          <a:lstStyle/>
          <a:p>
            <a:endParaRPr/>
          </a:p>
        </p:txBody>
      </p:sp>
      <p:sp>
        <p:nvSpPr>
          <p:cNvPr id="334" name="object 151">
            <a:extLst>
              <a:ext uri="{FF2B5EF4-FFF2-40B4-BE49-F238E27FC236}">
                <a16:creationId xmlns:a16="http://schemas.microsoft.com/office/drawing/2014/main" id="{0A1DE1D9-682F-47FC-B749-D6CCCA31683A}"/>
              </a:ext>
            </a:extLst>
          </p:cNvPr>
          <p:cNvSpPr/>
          <p:nvPr/>
        </p:nvSpPr>
        <p:spPr>
          <a:xfrm>
            <a:off x="3086285" y="5192366"/>
            <a:ext cx="57785" cy="9525"/>
          </a:xfrm>
          <a:custGeom>
            <a:avLst/>
            <a:gdLst/>
            <a:ahLst/>
            <a:cxnLst/>
            <a:rect l="l" t="t" r="r" b="b"/>
            <a:pathLst>
              <a:path w="57785" h="9525">
                <a:moveTo>
                  <a:pt x="0" y="9108"/>
                </a:moveTo>
                <a:lnTo>
                  <a:pt x="57579" y="9108"/>
                </a:lnTo>
                <a:lnTo>
                  <a:pt x="57579" y="0"/>
                </a:lnTo>
                <a:lnTo>
                  <a:pt x="0" y="0"/>
                </a:lnTo>
                <a:lnTo>
                  <a:pt x="0" y="9108"/>
                </a:lnTo>
                <a:close/>
              </a:path>
            </a:pathLst>
          </a:custGeom>
          <a:solidFill>
            <a:srgbClr val="000000"/>
          </a:solidFill>
        </p:spPr>
        <p:txBody>
          <a:bodyPr wrap="square" lIns="0" tIns="0" rIns="0" bIns="0" rtlCol="0"/>
          <a:lstStyle/>
          <a:p>
            <a:endParaRPr/>
          </a:p>
        </p:txBody>
      </p:sp>
      <p:sp>
        <p:nvSpPr>
          <p:cNvPr id="335" name="object 152">
            <a:extLst>
              <a:ext uri="{FF2B5EF4-FFF2-40B4-BE49-F238E27FC236}">
                <a16:creationId xmlns:a16="http://schemas.microsoft.com/office/drawing/2014/main" id="{443A47E8-EB69-4CAF-972E-D13693014017}"/>
              </a:ext>
            </a:extLst>
          </p:cNvPr>
          <p:cNvSpPr/>
          <p:nvPr/>
        </p:nvSpPr>
        <p:spPr>
          <a:xfrm>
            <a:off x="3087063" y="5193125"/>
            <a:ext cx="56515" cy="0"/>
          </a:xfrm>
          <a:custGeom>
            <a:avLst/>
            <a:gdLst/>
            <a:ahLst/>
            <a:cxnLst/>
            <a:rect l="l" t="t" r="r" b="b"/>
            <a:pathLst>
              <a:path w="56514">
                <a:moveTo>
                  <a:pt x="0" y="0"/>
                </a:moveTo>
                <a:lnTo>
                  <a:pt x="56023" y="0"/>
                </a:lnTo>
              </a:path>
            </a:pathLst>
          </a:custGeom>
          <a:ln w="3175">
            <a:solidFill>
              <a:srgbClr val="000000"/>
            </a:solidFill>
          </a:ln>
        </p:spPr>
        <p:txBody>
          <a:bodyPr wrap="square" lIns="0" tIns="0" rIns="0" bIns="0" rtlCol="0"/>
          <a:lstStyle/>
          <a:p>
            <a:endParaRPr/>
          </a:p>
        </p:txBody>
      </p:sp>
      <p:sp>
        <p:nvSpPr>
          <p:cNvPr id="336" name="object 153">
            <a:extLst>
              <a:ext uri="{FF2B5EF4-FFF2-40B4-BE49-F238E27FC236}">
                <a16:creationId xmlns:a16="http://schemas.microsoft.com/office/drawing/2014/main" id="{C8A5F44C-C768-4445-AC0B-5853A3B79445}"/>
              </a:ext>
            </a:extLst>
          </p:cNvPr>
          <p:cNvSpPr/>
          <p:nvPr/>
        </p:nvSpPr>
        <p:spPr>
          <a:xfrm>
            <a:off x="3143864" y="5164128"/>
            <a:ext cx="1929130" cy="0"/>
          </a:xfrm>
          <a:custGeom>
            <a:avLst/>
            <a:gdLst/>
            <a:ahLst/>
            <a:cxnLst/>
            <a:rect l="l" t="t" r="r" b="b"/>
            <a:pathLst>
              <a:path w="1929129">
                <a:moveTo>
                  <a:pt x="0" y="0"/>
                </a:moveTo>
                <a:lnTo>
                  <a:pt x="1928774" y="0"/>
                </a:lnTo>
              </a:path>
            </a:pathLst>
          </a:custGeom>
          <a:ln w="38257">
            <a:solidFill>
              <a:srgbClr val="000000"/>
            </a:solidFill>
          </a:ln>
        </p:spPr>
        <p:txBody>
          <a:bodyPr wrap="square" lIns="0" tIns="0" rIns="0" bIns="0" rtlCol="0"/>
          <a:lstStyle/>
          <a:p>
            <a:endParaRPr/>
          </a:p>
        </p:txBody>
      </p:sp>
      <p:sp>
        <p:nvSpPr>
          <p:cNvPr id="337" name="object 154">
            <a:extLst>
              <a:ext uri="{FF2B5EF4-FFF2-40B4-BE49-F238E27FC236}">
                <a16:creationId xmlns:a16="http://schemas.microsoft.com/office/drawing/2014/main" id="{FB35F81D-A903-40AA-98B4-98FD147977ED}"/>
              </a:ext>
            </a:extLst>
          </p:cNvPr>
          <p:cNvSpPr/>
          <p:nvPr/>
        </p:nvSpPr>
        <p:spPr>
          <a:xfrm>
            <a:off x="3144642" y="5145683"/>
            <a:ext cx="1927225" cy="0"/>
          </a:xfrm>
          <a:custGeom>
            <a:avLst/>
            <a:gdLst/>
            <a:ahLst/>
            <a:cxnLst/>
            <a:rect l="l" t="t" r="r" b="b"/>
            <a:pathLst>
              <a:path w="1927225">
                <a:moveTo>
                  <a:pt x="0" y="0"/>
                </a:moveTo>
                <a:lnTo>
                  <a:pt x="1927218" y="0"/>
                </a:lnTo>
              </a:path>
            </a:pathLst>
          </a:custGeom>
          <a:ln w="3175">
            <a:solidFill>
              <a:srgbClr val="000000"/>
            </a:solidFill>
          </a:ln>
        </p:spPr>
        <p:txBody>
          <a:bodyPr wrap="square" lIns="0" tIns="0" rIns="0" bIns="0" rtlCol="0"/>
          <a:lstStyle/>
          <a:p>
            <a:endParaRPr/>
          </a:p>
        </p:txBody>
      </p:sp>
      <p:sp>
        <p:nvSpPr>
          <p:cNvPr id="338" name="object 155">
            <a:extLst>
              <a:ext uri="{FF2B5EF4-FFF2-40B4-BE49-F238E27FC236}">
                <a16:creationId xmlns:a16="http://schemas.microsoft.com/office/drawing/2014/main" id="{5F4E9D00-1617-4B99-9265-776371350C68}"/>
              </a:ext>
            </a:extLst>
          </p:cNvPr>
          <p:cNvSpPr/>
          <p:nvPr/>
        </p:nvSpPr>
        <p:spPr>
          <a:xfrm>
            <a:off x="3143864" y="5196921"/>
            <a:ext cx="1929130" cy="0"/>
          </a:xfrm>
          <a:custGeom>
            <a:avLst/>
            <a:gdLst/>
            <a:ahLst/>
            <a:cxnLst/>
            <a:rect l="l" t="t" r="r" b="b"/>
            <a:pathLst>
              <a:path w="1929129">
                <a:moveTo>
                  <a:pt x="0" y="0"/>
                </a:moveTo>
                <a:lnTo>
                  <a:pt x="1928774" y="0"/>
                </a:lnTo>
              </a:path>
            </a:pathLst>
          </a:custGeom>
          <a:ln w="9108">
            <a:solidFill>
              <a:srgbClr val="000000"/>
            </a:solidFill>
          </a:ln>
        </p:spPr>
        <p:txBody>
          <a:bodyPr wrap="square" lIns="0" tIns="0" rIns="0" bIns="0" rtlCol="0"/>
          <a:lstStyle/>
          <a:p>
            <a:endParaRPr/>
          </a:p>
        </p:txBody>
      </p:sp>
      <p:sp>
        <p:nvSpPr>
          <p:cNvPr id="339" name="object 156">
            <a:extLst>
              <a:ext uri="{FF2B5EF4-FFF2-40B4-BE49-F238E27FC236}">
                <a16:creationId xmlns:a16="http://schemas.microsoft.com/office/drawing/2014/main" id="{0A3C7F44-69B3-4EDE-9FD0-0E9FDB437ED0}"/>
              </a:ext>
            </a:extLst>
          </p:cNvPr>
          <p:cNvSpPr/>
          <p:nvPr/>
        </p:nvSpPr>
        <p:spPr>
          <a:xfrm>
            <a:off x="3144642" y="5193125"/>
            <a:ext cx="1927225" cy="0"/>
          </a:xfrm>
          <a:custGeom>
            <a:avLst/>
            <a:gdLst/>
            <a:ahLst/>
            <a:cxnLst/>
            <a:rect l="l" t="t" r="r" b="b"/>
            <a:pathLst>
              <a:path w="1927225">
                <a:moveTo>
                  <a:pt x="0" y="0"/>
                </a:moveTo>
                <a:lnTo>
                  <a:pt x="1927218" y="0"/>
                </a:lnTo>
              </a:path>
            </a:pathLst>
          </a:custGeom>
          <a:ln w="3175">
            <a:solidFill>
              <a:srgbClr val="000000"/>
            </a:solidFill>
          </a:ln>
        </p:spPr>
        <p:txBody>
          <a:bodyPr wrap="square" lIns="0" tIns="0" rIns="0" bIns="0" rtlCol="0"/>
          <a:lstStyle/>
          <a:p>
            <a:endParaRPr/>
          </a:p>
        </p:txBody>
      </p:sp>
      <p:sp>
        <p:nvSpPr>
          <p:cNvPr id="340" name="object 157">
            <a:extLst>
              <a:ext uri="{FF2B5EF4-FFF2-40B4-BE49-F238E27FC236}">
                <a16:creationId xmlns:a16="http://schemas.microsoft.com/office/drawing/2014/main" id="{C83DFCF3-AF69-4C8A-9C96-0E7B82B72B74}"/>
              </a:ext>
            </a:extLst>
          </p:cNvPr>
          <p:cNvSpPr/>
          <p:nvPr/>
        </p:nvSpPr>
        <p:spPr>
          <a:xfrm>
            <a:off x="5073417" y="5145683"/>
            <a:ext cx="0" cy="36830"/>
          </a:xfrm>
          <a:custGeom>
            <a:avLst/>
            <a:gdLst/>
            <a:ahLst/>
            <a:cxnLst/>
            <a:rect l="l" t="t" r="r" b="b"/>
            <a:pathLst>
              <a:path h="36829">
                <a:moveTo>
                  <a:pt x="0" y="0"/>
                </a:moveTo>
                <a:lnTo>
                  <a:pt x="0" y="36815"/>
                </a:lnTo>
              </a:path>
            </a:pathLst>
          </a:custGeom>
          <a:ln w="3175">
            <a:solidFill>
              <a:srgbClr val="000000"/>
            </a:solidFill>
          </a:ln>
        </p:spPr>
        <p:txBody>
          <a:bodyPr wrap="square" lIns="0" tIns="0" rIns="0" bIns="0" rtlCol="0"/>
          <a:lstStyle/>
          <a:p>
            <a:endParaRPr/>
          </a:p>
        </p:txBody>
      </p:sp>
      <p:sp>
        <p:nvSpPr>
          <p:cNvPr id="341" name="object 158">
            <a:extLst>
              <a:ext uri="{FF2B5EF4-FFF2-40B4-BE49-F238E27FC236}">
                <a16:creationId xmlns:a16="http://schemas.microsoft.com/office/drawing/2014/main" id="{835877BD-C56A-47AE-B94B-0B04F1DE6F5E}"/>
              </a:ext>
            </a:extLst>
          </p:cNvPr>
          <p:cNvSpPr/>
          <p:nvPr/>
        </p:nvSpPr>
        <p:spPr>
          <a:xfrm>
            <a:off x="5121659" y="5145683"/>
            <a:ext cx="0" cy="36830"/>
          </a:xfrm>
          <a:custGeom>
            <a:avLst/>
            <a:gdLst/>
            <a:ahLst/>
            <a:cxnLst/>
            <a:rect l="l" t="t" r="r" b="b"/>
            <a:pathLst>
              <a:path h="36829">
                <a:moveTo>
                  <a:pt x="0" y="0"/>
                </a:moveTo>
                <a:lnTo>
                  <a:pt x="0" y="36815"/>
                </a:lnTo>
              </a:path>
            </a:pathLst>
          </a:custGeom>
          <a:ln w="3175">
            <a:solidFill>
              <a:srgbClr val="000000"/>
            </a:solidFill>
          </a:ln>
        </p:spPr>
        <p:txBody>
          <a:bodyPr wrap="square" lIns="0" tIns="0" rIns="0" bIns="0" rtlCol="0"/>
          <a:lstStyle/>
          <a:p>
            <a:endParaRPr/>
          </a:p>
        </p:txBody>
      </p:sp>
      <p:sp>
        <p:nvSpPr>
          <p:cNvPr id="342" name="object 159">
            <a:extLst>
              <a:ext uri="{FF2B5EF4-FFF2-40B4-BE49-F238E27FC236}">
                <a16:creationId xmlns:a16="http://schemas.microsoft.com/office/drawing/2014/main" id="{C1D10EF9-688A-4D21-89E6-3CCEB494C5F5}"/>
              </a:ext>
            </a:extLst>
          </p:cNvPr>
          <p:cNvSpPr/>
          <p:nvPr/>
        </p:nvSpPr>
        <p:spPr>
          <a:xfrm>
            <a:off x="5072639" y="5192366"/>
            <a:ext cx="57785" cy="9525"/>
          </a:xfrm>
          <a:custGeom>
            <a:avLst/>
            <a:gdLst/>
            <a:ahLst/>
            <a:cxnLst/>
            <a:rect l="l" t="t" r="r" b="b"/>
            <a:pathLst>
              <a:path w="57785" h="9525">
                <a:moveTo>
                  <a:pt x="0" y="9108"/>
                </a:moveTo>
                <a:lnTo>
                  <a:pt x="57579" y="9108"/>
                </a:lnTo>
                <a:lnTo>
                  <a:pt x="57579" y="0"/>
                </a:lnTo>
                <a:lnTo>
                  <a:pt x="0" y="0"/>
                </a:lnTo>
                <a:lnTo>
                  <a:pt x="0" y="9108"/>
                </a:lnTo>
                <a:close/>
              </a:path>
            </a:pathLst>
          </a:custGeom>
          <a:solidFill>
            <a:srgbClr val="000000"/>
          </a:solidFill>
        </p:spPr>
        <p:txBody>
          <a:bodyPr wrap="square" lIns="0" tIns="0" rIns="0" bIns="0" rtlCol="0"/>
          <a:lstStyle/>
          <a:p>
            <a:endParaRPr/>
          </a:p>
        </p:txBody>
      </p:sp>
      <p:sp>
        <p:nvSpPr>
          <p:cNvPr id="343" name="object 160">
            <a:extLst>
              <a:ext uri="{FF2B5EF4-FFF2-40B4-BE49-F238E27FC236}">
                <a16:creationId xmlns:a16="http://schemas.microsoft.com/office/drawing/2014/main" id="{FF0CCB87-4CCA-4340-BE82-60AE4DC21CC6}"/>
              </a:ext>
            </a:extLst>
          </p:cNvPr>
          <p:cNvSpPr/>
          <p:nvPr/>
        </p:nvSpPr>
        <p:spPr>
          <a:xfrm>
            <a:off x="5073417" y="5193125"/>
            <a:ext cx="56515" cy="0"/>
          </a:xfrm>
          <a:custGeom>
            <a:avLst/>
            <a:gdLst/>
            <a:ahLst/>
            <a:cxnLst/>
            <a:rect l="l" t="t" r="r" b="b"/>
            <a:pathLst>
              <a:path w="56514">
                <a:moveTo>
                  <a:pt x="0" y="0"/>
                </a:moveTo>
                <a:lnTo>
                  <a:pt x="56023" y="0"/>
                </a:lnTo>
              </a:path>
            </a:pathLst>
          </a:custGeom>
          <a:ln w="3175">
            <a:solidFill>
              <a:srgbClr val="000000"/>
            </a:solidFill>
          </a:ln>
        </p:spPr>
        <p:txBody>
          <a:bodyPr wrap="square" lIns="0" tIns="0" rIns="0" bIns="0" rtlCol="0"/>
          <a:lstStyle/>
          <a:p>
            <a:endParaRPr/>
          </a:p>
        </p:txBody>
      </p:sp>
      <p:sp>
        <p:nvSpPr>
          <p:cNvPr id="344" name="object 161">
            <a:extLst>
              <a:ext uri="{FF2B5EF4-FFF2-40B4-BE49-F238E27FC236}">
                <a16:creationId xmlns:a16="http://schemas.microsoft.com/office/drawing/2014/main" id="{7C6E4D13-6957-4623-80C7-6D072D16AD1B}"/>
              </a:ext>
            </a:extLst>
          </p:cNvPr>
          <p:cNvSpPr/>
          <p:nvPr/>
        </p:nvSpPr>
        <p:spPr>
          <a:xfrm>
            <a:off x="5130218" y="5164128"/>
            <a:ext cx="2159000" cy="0"/>
          </a:xfrm>
          <a:custGeom>
            <a:avLst/>
            <a:gdLst/>
            <a:ahLst/>
            <a:cxnLst/>
            <a:rect l="l" t="t" r="r" b="b"/>
            <a:pathLst>
              <a:path w="2159000">
                <a:moveTo>
                  <a:pt x="0" y="0"/>
                </a:moveTo>
                <a:lnTo>
                  <a:pt x="2158702" y="0"/>
                </a:lnTo>
              </a:path>
            </a:pathLst>
          </a:custGeom>
          <a:ln w="38257">
            <a:solidFill>
              <a:srgbClr val="000000"/>
            </a:solidFill>
          </a:ln>
        </p:spPr>
        <p:txBody>
          <a:bodyPr wrap="square" lIns="0" tIns="0" rIns="0" bIns="0" rtlCol="0"/>
          <a:lstStyle/>
          <a:p>
            <a:endParaRPr/>
          </a:p>
        </p:txBody>
      </p:sp>
      <p:sp>
        <p:nvSpPr>
          <p:cNvPr id="345" name="object 162">
            <a:extLst>
              <a:ext uri="{FF2B5EF4-FFF2-40B4-BE49-F238E27FC236}">
                <a16:creationId xmlns:a16="http://schemas.microsoft.com/office/drawing/2014/main" id="{02F75CE5-411C-4009-A756-D8A5F3B28750}"/>
              </a:ext>
            </a:extLst>
          </p:cNvPr>
          <p:cNvSpPr/>
          <p:nvPr/>
        </p:nvSpPr>
        <p:spPr>
          <a:xfrm>
            <a:off x="5130996" y="5145683"/>
            <a:ext cx="2157730" cy="0"/>
          </a:xfrm>
          <a:custGeom>
            <a:avLst/>
            <a:gdLst/>
            <a:ahLst/>
            <a:cxnLst/>
            <a:rect l="l" t="t" r="r" b="b"/>
            <a:pathLst>
              <a:path w="2157729">
                <a:moveTo>
                  <a:pt x="0" y="0"/>
                </a:moveTo>
                <a:lnTo>
                  <a:pt x="2157275" y="0"/>
                </a:lnTo>
              </a:path>
            </a:pathLst>
          </a:custGeom>
          <a:ln w="3175">
            <a:solidFill>
              <a:srgbClr val="000000"/>
            </a:solidFill>
          </a:ln>
        </p:spPr>
        <p:txBody>
          <a:bodyPr wrap="square" lIns="0" tIns="0" rIns="0" bIns="0" rtlCol="0"/>
          <a:lstStyle/>
          <a:p>
            <a:endParaRPr/>
          </a:p>
        </p:txBody>
      </p:sp>
      <p:sp>
        <p:nvSpPr>
          <p:cNvPr id="346" name="object 163">
            <a:extLst>
              <a:ext uri="{FF2B5EF4-FFF2-40B4-BE49-F238E27FC236}">
                <a16:creationId xmlns:a16="http://schemas.microsoft.com/office/drawing/2014/main" id="{67FB3DA4-1595-4CB9-ADF0-CFA2DF4A554D}"/>
              </a:ext>
            </a:extLst>
          </p:cNvPr>
          <p:cNvSpPr/>
          <p:nvPr/>
        </p:nvSpPr>
        <p:spPr>
          <a:xfrm>
            <a:off x="5130218" y="5196921"/>
            <a:ext cx="2159000" cy="0"/>
          </a:xfrm>
          <a:custGeom>
            <a:avLst/>
            <a:gdLst/>
            <a:ahLst/>
            <a:cxnLst/>
            <a:rect l="l" t="t" r="r" b="b"/>
            <a:pathLst>
              <a:path w="2159000">
                <a:moveTo>
                  <a:pt x="0" y="0"/>
                </a:moveTo>
                <a:lnTo>
                  <a:pt x="2158702" y="0"/>
                </a:lnTo>
              </a:path>
            </a:pathLst>
          </a:custGeom>
          <a:ln w="9108">
            <a:solidFill>
              <a:srgbClr val="000000"/>
            </a:solidFill>
          </a:ln>
        </p:spPr>
        <p:txBody>
          <a:bodyPr wrap="square" lIns="0" tIns="0" rIns="0" bIns="0" rtlCol="0"/>
          <a:lstStyle/>
          <a:p>
            <a:endParaRPr/>
          </a:p>
        </p:txBody>
      </p:sp>
      <p:sp>
        <p:nvSpPr>
          <p:cNvPr id="347" name="object 164">
            <a:extLst>
              <a:ext uri="{FF2B5EF4-FFF2-40B4-BE49-F238E27FC236}">
                <a16:creationId xmlns:a16="http://schemas.microsoft.com/office/drawing/2014/main" id="{C01E1054-4C64-45E7-8E0F-B6CDAB0FC9F6}"/>
              </a:ext>
            </a:extLst>
          </p:cNvPr>
          <p:cNvSpPr/>
          <p:nvPr/>
        </p:nvSpPr>
        <p:spPr>
          <a:xfrm>
            <a:off x="5130996" y="5193125"/>
            <a:ext cx="2157730" cy="0"/>
          </a:xfrm>
          <a:custGeom>
            <a:avLst/>
            <a:gdLst/>
            <a:ahLst/>
            <a:cxnLst/>
            <a:rect l="l" t="t" r="r" b="b"/>
            <a:pathLst>
              <a:path w="2157729">
                <a:moveTo>
                  <a:pt x="0" y="0"/>
                </a:moveTo>
                <a:lnTo>
                  <a:pt x="2157275" y="0"/>
                </a:lnTo>
              </a:path>
            </a:pathLst>
          </a:custGeom>
          <a:ln w="3175">
            <a:solidFill>
              <a:srgbClr val="000000"/>
            </a:solidFill>
          </a:ln>
        </p:spPr>
        <p:txBody>
          <a:bodyPr wrap="square" lIns="0" tIns="0" rIns="0" bIns="0" rtlCol="0"/>
          <a:lstStyle/>
          <a:p>
            <a:endParaRPr/>
          </a:p>
        </p:txBody>
      </p:sp>
      <p:sp>
        <p:nvSpPr>
          <p:cNvPr id="348" name="object 165">
            <a:extLst>
              <a:ext uri="{FF2B5EF4-FFF2-40B4-BE49-F238E27FC236}">
                <a16:creationId xmlns:a16="http://schemas.microsoft.com/office/drawing/2014/main" id="{C7C840D6-05E7-42CB-A87C-3DBDB1B8188D}"/>
              </a:ext>
            </a:extLst>
          </p:cNvPr>
          <p:cNvSpPr/>
          <p:nvPr/>
        </p:nvSpPr>
        <p:spPr>
          <a:xfrm>
            <a:off x="7289827" y="5145683"/>
            <a:ext cx="0" cy="36830"/>
          </a:xfrm>
          <a:custGeom>
            <a:avLst/>
            <a:gdLst/>
            <a:ahLst/>
            <a:cxnLst/>
            <a:rect l="l" t="t" r="r" b="b"/>
            <a:pathLst>
              <a:path h="36829">
                <a:moveTo>
                  <a:pt x="0" y="0"/>
                </a:moveTo>
                <a:lnTo>
                  <a:pt x="0" y="36815"/>
                </a:lnTo>
              </a:path>
            </a:pathLst>
          </a:custGeom>
          <a:ln w="3175">
            <a:solidFill>
              <a:srgbClr val="000000"/>
            </a:solidFill>
          </a:ln>
        </p:spPr>
        <p:txBody>
          <a:bodyPr wrap="square" lIns="0" tIns="0" rIns="0" bIns="0" rtlCol="0"/>
          <a:lstStyle/>
          <a:p>
            <a:endParaRPr/>
          </a:p>
        </p:txBody>
      </p:sp>
      <p:sp>
        <p:nvSpPr>
          <p:cNvPr id="349" name="object 166">
            <a:extLst>
              <a:ext uri="{FF2B5EF4-FFF2-40B4-BE49-F238E27FC236}">
                <a16:creationId xmlns:a16="http://schemas.microsoft.com/office/drawing/2014/main" id="{F2C19DB3-9F91-4596-95F6-AB8A4BA4E889}"/>
              </a:ext>
            </a:extLst>
          </p:cNvPr>
          <p:cNvSpPr/>
          <p:nvPr/>
        </p:nvSpPr>
        <p:spPr>
          <a:xfrm>
            <a:off x="7338069" y="5145683"/>
            <a:ext cx="0" cy="36830"/>
          </a:xfrm>
          <a:custGeom>
            <a:avLst/>
            <a:gdLst/>
            <a:ahLst/>
            <a:cxnLst/>
            <a:rect l="l" t="t" r="r" b="b"/>
            <a:pathLst>
              <a:path h="36829">
                <a:moveTo>
                  <a:pt x="0" y="0"/>
                </a:moveTo>
                <a:lnTo>
                  <a:pt x="0" y="36815"/>
                </a:lnTo>
              </a:path>
            </a:pathLst>
          </a:custGeom>
          <a:ln w="3175">
            <a:solidFill>
              <a:srgbClr val="000000"/>
            </a:solidFill>
          </a:ln>
        </p:spPr>
        <p:txBody>
          <a:bodyPr wrap="square" lIns="0" tIns="0" rIns="0" bIns="0" rtlCol="0"/>
          <a:lstStyle/>
          <a:p>
            <a:endParaRPr/>
          </a:p>
        </p:txBody>
      </p:sp>
      <p:sp>
        <p:nvSpPr>
          <p:cNvPr id="350" name="object 167">
            <a:extLst>
              <a:ext uri="{FF2B5EF4-FFF2-40B4-BE49-F238E27FC236}">
                <a16:creationId xmlns:a16="http://schemas.microsoft.com/office/drawing/2014/main" id="{D2D48C65-F9CA-46C0-B09D-F97CD49D1BC3}"/>
              </a:ext>
            </a:extLst>
          </p:cNvPr>
          <p:cNvSpPr/>
          <p:nvPr/>
        </p:nvSpPr>
        <p:spPr>
          <a:xfrm>
            <a:off x="7289050" y="5192366"/>
            <a:ext cx="57785" cy="9525"/>
          </a:xfrm>
          <a:custGeom>
            <a:avLst/>
            <a:gdLst/>
            <a:ahLst/>
            <a:cxnLst/>
            <a:rect l="l" t="t" r="r" b="b"/>
            <a:pathLst>
              <a:path w="57785" h="9525">
                <a:moveTo>
                  <a:pt x="0" y="9108"/>
                </a:moveTo>
                <a:lnTo>
                  <a:pt x="57579" y="9108"/>
                </a:lnTo>
                <a:lnTo>
                  <a:pt x="57579" y="0"/>
                </a:lnTo>
                <a:lnTo>
                  <a:pt x="0" y="0"/>
                </a:lnTo>
                <a:lnTo>
                  <a:pt x="0" y="9108"/>
                </a:lnTo>
                <a:close/>
              </a:path>
            </a:pathLst>
          </a:custGeom>
          <a:solidFill>
            <a:srgbClr val="000000"/>
          </a:solidFill>
        </p:spPr>
        <p:txBody>
          <a:bodyPr wrap="square" lIns="0" tIns="0" rIns="0" bIns="0" rtlCol="0"/>
          <a:lstStyle/>
          <a:p>
            <a:endParaRPr/>
          </a:p>
        </p:txBody>
      </p:sp>
      <p:sp>
        <p:nvSpPr>
          <p:cNvPr id="351" name="object 168">
            <a:extLst>
              <a:ext uri="{FF2B5EF4-FFF2-40B4-BE49-F238E27FC236}">
                <a16:creationId xmlns:a16="http://schemas.microsoft.com/office/drawing/2014/main" id="{543D5404-E54E-4818-A686-BA29C31AF1A2}"/>
              </a:ext>
            </a:extLst>
          </p:cNvPr>
          <p:cNvSpPr/>
          <p:nvPr/>
        </p:nvSpPr>
        <p:spPr>
          <a:xfrm>
            <a:off x="7289827" y="5193125"/>
            <a:ext cx="56515" cy="0"/>
          </a:xfrm>
          <a:custGeom>
            <a:avLst/>
            <a:gdLst/>
            <a:ahLst/>
            <a:cxnLst/>
            <a:rect l="l" t="t" r="r" b="b"/>
            <a:pathLst>
              <a:path w="56514">
                <a:moveTo>
                  <a:pt x="0" y="0"/>
                </a:moveTo>
                <a:lnTo>
                  <a:pt x="56023" y="0"/>
                </a:lnTo>
              </a:path>
            </a:pathLst>
          </a:custGeom>
          <a:ln w="3175">
            <a:solidFill>
              <a:srgbClr val="000000"/>
            </a:solidFill>
          </a:ln>
        </p:spPr>
        <p:txBody>
          <a:bodyPr wrap="square" lIns="0" tIns="0" rIns="0" bIns="0" rtlCol="0"/>
          <a:lstStyle/>
          <a:p>
            <a:endParaRPr/>
          </a:p>
        </p:txBody>
      </p:sp>
      <p:sp>
        <p:nvSpPr>
          <p:cNvPr id="352" name="object 169">
            <a:extLst>
              <a:ext uri="{FF2B5EF4-FFF2-40B4-BE49-F238E27FC236}">
                <a16:creationId xmlns:a16="http://schemas.microsoft.com/office/drawing/2014/main" id="{EFB31781-652C-4BE8-9E31-587B52C70CFF}"/>
              </a:ext>
            </a:extLst>
          </p:cNvPr>
          <p:cNvSpPr/>
          <p:nvPr/>
        </p:nvSpPr>
        <p:spPr>
          <a:xfrm>
            <a:off x="7346629" y="5164128"/>
            <a:ext cx="2729230" cy="0"/>
          </a:xfrm>
          <a:custGeom>
            <a:avLst/>
            <a:gdLst/>
            <a:ahLst/>
            <a:cxnLst/>
            <a:rect l="l" t="t" r="r" b="b"/>
            <a:pathLst>
              <a:path w="2729229">
                <a:moveTo>
                  <a:pt x="0" y="0"/>
                </a:moveTo>
                <a:lnTo>
                  <a:pt x="2728658" y="0"/>
                </a:lnTo>
              </a:path>
            </a:pathLst>
          </a:custGeom>
          <a:ln w="38257">
            <a:solidFill>
              <a:srgbClr val="000000"/>
            </a:solidFill>
          </a:ln>
        </p:spPr>
        <p:txBody>
          <a:bodyPr wrap="square" lIns="0" tIns="0" rIns="0" bIns="0" rtlCol="0"/>
          <a:lstStyle/>
          <a:p>
            <a:endParaRPr/>
          </a:p>
        </p:txBody>
      </p:sp>
      <p:sp>
        <p:nvSpPr>
          <p:cNvPr id="353" name="object 170">
            <a:extLst>
              <a:ext uri="{FF2B5EF4-FFF2-40B4-BE49-F238E27FC236}">
                <a16:creationId xmlns:a16="http://schemas.microsoft.com/office/drawing/2014/main" id="{2D71AFB9-2070-4046-8B34-46A4D81480FA}"/>
              </a:ext>
            </a:extLst>
          </p:cNvPr>
          <p:cNvSpPr/>
          <p:nvPr/>
        </p:nvSpPr>
        <p:spPr>
          <a:xfrm>
            <a:off x="7347407" y="5145683"/>
            <a:ext cx="2727325" cy="0"/>
          </a:xfrm>
          <a:custGeom>
            <a:avLst/>
            <a:gdLst/>
            <a:ahLst/>
            <a:cxnLst/>
            <a:rect l="l" t="t" r="r" b="b"/>
            <a:pathLst>
              <a:path w="2727325">
                <a:moveTo>
                  <a:pt x="0" y="0"/>
                </a:moveTo>
                <a:lnTo>
                  <a:pt x="2726972" y="0"/>
                </a:lnTo>
              </a:path>
            </a:pathLst>
          </a:custGeom>
          <a:ln w="3175">
            <a:solidFill>
              <a:srgbClr val="000000"/>
            </a:solidFill>
          </a:ln>
        </p:spPr>
        <p:txBody>
          <a:bodyPr wrap="square" lIns="0" tIns="0" rIns="0" bIns="0" rtlCol="0"/>
          <a:lstStyle/>
          <a:p>
            <a:endParaRPr/>
          </a:p>
        </p:txBody>
      </p:sp>
      <p:sp>
        <p:nvSpPr>
          <p:cNvPr id="354" name="object 171">
            <a:extLst>
              <a:ext uri="{FF2B5EF4-FFF2-40B4-BE49-F238E27FC236}">
                <a16:creationId xmlns:a16="http://schemas.microsoft.com/office/drawing/2014/main" id="{9D0B2C1B-0D86-42C2-985E-E6C5D809770B}"/>
              </a:ext>
            </a:extLst>
          </p:cNvPr>
          <p:cNvSpPr/>
          <p:nvPr/>
        </p:nvSpPr>
        <p:spPr>
          <a:xfrm>
            <a:off x="7346629" y="5196921"/>
            <a:ext cx="2729230" cy="0"/>
          </a:xfrm>
          <a:custGeom>
            <a:avLst/>
            <a:gdLst/>
            <a:ahLst/>
            <a:cxnLst/>
            <a:rect l="l" t="t" r="r" b="b"/>
            <a:pathLst>
              <a:path w="2729229">
                <a:moveTo>
                  <a:pt x="0" y="0"/>
                </a:moveTo>
                <a:lnTo>
                  <a:pt x="2728658" y="0"/>
                </a:lnTo>
              </a:path>
            </a:pathLst>
          </a:custGeom>
          <a:ln w="9108">
            <a:solidFill>
              <a:srgbClr val="000000"/>
            </a:solidFill>
          </a:ln>
        </p:spPr>
        <p:txBody>
          <a:bodyPr wrap="square" lIns="0" tIns="0" rIns="0" bIns="0" rtlCol="0"/>
          <a:lstStyle/>
          <a:p>
            <a:endParaRPr/>
          </a:p>
        </p:txBody>
      </p:sp>
      <p:sp>
        <p:nvSpPr>
          <p:cNvPr id="355" name="object 172">
            <a:extLst>
              <a:ext uri="{FF2B5EF4-FFF2-40B4-BE49-F238E27FC236}">
                <a16:creationId xmlns:a16="http://schemas.microsoft.com/office/drawing/2014/main" id="{7AA1C261-2089-4388-822E-827F1C1DA19F}"/>
              </a:ext>
            </a:extLst>
          </p:cNvPr>
          <p:cNvSpPr/>
          <p:nvPr/>
        </p:nvSpPr>
        <p:spPr>
          <a:xfrm>
            <a:off x="7347407" y="5193125"/>
            <a:ext cx="2727325" cy="0"/>
          </a:xfrm>
          <a:custGeom>
            <a:avLst/>
            <a:gdLst/>
            <a:ahLst/>
            <a:cxnLst/>
            <a:rect l="l" t="t" r="r" b="b"/>
            <a:pathLst>
              <a:path w="2727325">
                <a:moveTo>
                  <a:pt x="0" y="0"/>
                </a:moveTo>
                <a:lnTo>
                  <a:pt x="2726972" y="0"/>
                </a:lnTo>
              </a:path>
            </a:pathLst>
          </a:custGeom>
          <a:ln w="3175">
            <a:solidFill>
              <a:srgbClr val="000000"/>
            </a:solidFill>
          </a:ln>
        </p:spPr>
        <p:txBody>
          <a:bodyPr wrap="square" lIns="0" tIns="0" rIns="0" bIns="0" rtlCol="0"/>
          <a:lstStyle/>
          <a:p>
            <a:endParaRPr/>
          </a:p>
        </p:txBody>
      </p:sp>
      <p:sp>
        <p:nvSpPr>
          <p:cNvPr id="356" name="object 173">
            <a:extLst>
              <a:ext uri="{FF2B5EF4-FFF2-40B4-BE49-F238E27FC236}">
                <a16:creationId xmlns:a16="http://schemas.microsoft.com/office/drawing/2014/main" id="{14D2EE64-E667-41B6-8A79-45215565E89D}"/>
              </a:ext>
            </a:extLst>
          </p:cNvPr>
          <p:cNvSpPr/>
          <p:nvPr/>
        </p:nvSpPr>
        <p:spPr>
          <a:xfrm>
            <a:off x="10094610" y="5145683"/>
            <a:ext cx="0" cy="57150"/>
          </a:xfrm>
          <a:custGeom>
            <a:avLst/>
            <a:gdLst/>
            <a:ahLst/>
            <a:cxnLst/>
            <a:rect l="l" t="t" r="r" b="b"/>
            <a:pathLst>
              <a:path h="57150">
                <a:moveTo>
                  <a:pt x="0" y="0"/>
                </a:moveTo>
                <a:lnTo>
                  <a:pt x="0" y="56551"/>
                </a:lnTo>
              </a:path>
            </a:pathLst>
          </a:custGeom>
          <a:ln w="3175">
            <a:solidFill>
              <a:srgbClr val="000000"/>
            </a:solidFill>
          </a:ln>
        </p:spPr>
        <p:txBody>
          <a:bodyPr wrap="square" lIns="0" tIns="0" rIns="0" bIns="0" rtlCol="0"/>
          <a:lstStyle/>
          <a:p>
            <a:endParaRPr/>
          </a:p>
        </p:txBody>
      </p:sp>
      <p:sp>
        <p:nvSpPr>
          <p:cNvPr id="357" name="object 174">
            <a:extLst>
              <a:ext uri="{FF2B5EF4-FFF2-40B4-BE49-F238E27FC236}">
                <a16:creationId xmlns:a16="http://schemas.microsoft.com/office/drawing/2014/main" id="{34665238-2B05-436B-8E20-E587F2760D40}"/>
              </a:ext>
            </a:extLst>
          </p:cNvPr>
          <p:cNvSpPr/>
          <p:nvPr/>
        </p:nvSpPr>
        <p:spPr>
          <a:xfrm>
            <a:off x="10075936" y="5145683"/>
            <a:ext cx="0" cy="57150"/>
          </a:xfrm>
          <a:custGeom>
            <a:avLst/>
            <a:gdLst/>
            <a:ahLst/>
            <a:cxnLst/>
            <a:rect l="l" t="t" r="r" b="b"/>
            <a:pathLst>
              <a:path h="57150">
                <a:moveTo>
                  <a:pt x="0" y="0"/>
                </a:moveTo>
                <a:lnTo>
                  <a:pt x="0" y="56551"/>
                </a:lnTo>
              </a:path>
            </a:pathLst>
          </a:custGeom>
          <a:ln w="3175">
            <a:solidFill>
              <a:srgbClr val="000000"/>
            </a:solidFill>
          </a:ln>
        </p:spPr>
        <p:txBody>
          <a:bodyPr wrap="square" lIns="0" tIns="0" rIns="0" bIns="0" rtlCol="0"/>
          <a:lstStyle/>
          <a:p>
            <a:endParaRPr/>
          </a:p>
        </p:txBody>
      </p:sp>
      <p:sp>
        <p:nvSpPr>
          <p:cNvPr id="358" name="object 175">
            <a:extLst>
              <a:ext uri="{FF2B5EF4-FFF2-40B4-BE49-F238E27FC236}">
                <a16:creationId xmlns:a16="http://schemas.microsoft.com/office/drawing/2014/main" id="{BFAE183C-D1D0-4225-B82D-FA7F2F9511DD}"/>
              </a:ext>
            </a:extLst>
          </p:cNvPr>
          <p:cNvSpPr/>
          <p:nvPr/>
        </p:nvSpPr>
        <p:spPr>
          <a:xfrm>
            <a:off x="1080090" y="5192240"/>
            <a:ext cx="0" cy="1008380"/>
          </a:xfrm>
          <a:custGeom>
            <a:avLst/>
            <a:gdLst/>
            <a:ahLst/>
            <a:cxnLst/>
            <a:rect l="l" t="t" r="r" b="b"/>
            <a:pathLst>
              <a:path h="1008379">
                <a:moveTo>
                  <a:pt x="0" y="0"/>
                </a:moveTo>
                <a:lnTo>
                  <a:pt x="0" y="1008123"/>
                </a:lnTo>
              </a:path>
            </a:pathLst>
          </a:custGeom>
          <a:ln w="9337">
            <a:solidFill>
              <a:srgbClr val="000000"/>
            </a:solidFill>
          </a:ln>
        </p:spPr>
        <p:txBody>
          <a:bodyPr wrap="square" lIns="0" tIns="0" rIns="0" bIns="0" rtlCol="0"/>
          <a:lstStyle/>
          <a:p>
            <a:endParaRPr/>
          </a:p>
        </p:txBody>
      </p:sp>
      <p:sp>
        <p:nvSpPr>
          <p:cNvPr id="359" name="object 176">
            <a:extLst>
              <a:ext uri="{FF2B5EF4-FFF2-40B4-BE49-F238E27FC236}">
                <a16:creationId xmlns:a16="http://schemas.microsoft.com/office/drawing/2014/main" id="{8F682777-9E1D-4E13-9CEA-7D0DE2AE74D6}"/>
              </a:ext>
            </a:extLst>
          </p:cNvPr>
          <p:cNvSpPr/>
          <p:nvPr/>
        </p:nvSpPr>
        <p:spPr>
          <a:xfrm>
            <a:off x="1076200" y="5203752"/>
            <a:ext cx="0" cy="958215"/>
          </a:xfrm>
          <a:custGeom>
            <a:avLst/>
            <a:gdLst/>
            <a:ahLst/>
            <a:cxnLst/>
            <a:rect l="l" t="t" r="r" b="b"/>
            <a:pathLst>
              <a:path h="958214">
                <a:moveTo>
                  <a:pt x="0" y="0"/>
                </a:moveTo>
                <a:lnTo>
                  <a:pt x="0" y="957897"/>
                </a:lnTo>
              </a:path>
            </a:pathLst>
          </a:custGeom>
          <a:ln w="3175">
            <a:solidFill>
              <a:srgbClr val="000000"/>
            </a:solidFill>
          </a:ln>
        </p:spPr>
        <p:txBody>
          <a:bodyPr wrap="square" lIns="0" tIns="0" rIns="0" bIns="0" rtlCol="0"/>
          <a:lstStyle/>
          <a:p>
            <a:endParaRPr/>
          </a:p>
        </p:txBody>
      </p:sp>
      <p:sp>
        <p:nvSpPr>
          <p:cNvPr id="360" name="object 177">
            <a:extLst>
              <a:ext uri="{FF2B5EF4-FFF2-40B4-BE49-F238E27FC236}">
                <a16:creationId xmlns:a16="http://schemas.microsoft.com/office/drawing/2014/main" id="{A8F68026-E405-4664-BDB8-276CC27DC2F0}"/>
              </a:ext>
            </a:extLst>
          </p:cNvPr>
          <p:cNvSpPr/>
          <p:nvPr/>
        </p:nvSpPr>
        <p:spPr>
          <a:xfrm>
            <a:off x="1046632" y="1526508"/>
            <a:ext cx="0" cy="4692650"/>
          </a:xfrm>
          <a:custGeom>
            <a:avLst/>
            <a:gdLst/>
            <a:ahLst/>
            <a:cxnLst/>
            <a:rect l="l" t="t" r="r" b="b"/>
            <a:pathLst>
              <a:path h="4692650">
                <a:moveTo>
                  <a:pt x="0" y="0"/>
                </a:moveTo>
                <a:lnTo>
                  <a:pt x="0" y="4692072"/>
                </a:lnTo>
              </a:path>
            </a:pathLst>
          </a:custGeom>
          <a:ln w="38904">
            <a:solidFill>
              <a:srgbClr val="000000"/>
            </a:solidFill>
          </a:ln>
        </p:spPr>
        <p:txBody>
          <a:bodyPr wrap="square" lIns="0" tIns="0" rIns="0" bIns="0" rtlCol="0"/>
          <a:lstStyle/>
          <a:p>
            <a:endParaRPr/>
          </a:p>
        </p:txBody>
      </p:sp>
      <p:sp>
        <p:nvSpPr>
          <p:cNvPr id="361" name="object 178">
            <a:extLst>
              <a:ext uri="{FF2B5EF4-FFF2-40B4-BE49-F238E27FC236}">
                <a16:creationId xmlns:a16="http://schemas.microsoft.com/office/drawing/2014/main" id="{2ABEF0A7-2079-4E03-A11D-73718645D2B2}"/>
              </a:ext>
            </a:extLst>
          </p:cNvPr>
          <p:cNvSpPr/>
          <p:nvPr/>
        </p:nvSpPr>
        <p:spPr>
          <a:xfrm>
            <a:off x="1027958" y="5203752"/>
            <a:ext cx="0" cy="958215"/>
          </a:xfrm>
          <a:custGeom>
            <a:avLst/>
            <a:gdLst/>
            <a:ahLst/>
            <a:cxnLst/>
            <a:rect l="l" t="t" r="r" b="b"/>
            <a:pathLst>
              <a:path h="958214">
                <a:moveTo>
                  <a:pt x="0" y="0"/>
                </a:moveTo>
                <a:lnTo>
                  <a:pt x="0" y="957897"/>
                </a:lnTo>
              </a:path>
            </a:pathLst>
          </a:custGeom>
          <a:ln w="3175">
            <a:solidFill>
              <a:srgbClr val="000000"/>
            </a:solidFill>
          </a:ln>
        </p:spPr>
        <p:txBody>
          <a:bodyPr wrap="square" lIns="0" tIns="0" rIns="0" bIns="0" rtlCol="0"/>
          <a:lstStyle/>
          <a:p>
            <a:endParaRPr/>
          </a:p>
        </p:txBody>
      </p:sp>
      <p:sp>
        <p:nvSpPr>
          <p:cNvPr id="362" name="object 179">
            <a:extLst>
              <a:ext uri="{FF2B5EF4-FFF2-40B4-BE49-F238E27FC236}">
                <a16:creationId xmlns:a16="http://schemas.microsoft.com/office/drawing/2014/main" id="{B73C4BBA-8D25-4C3C-982D-796AE1BEA738}"/>
              </a:ext>
            </a:extLst>
          </p:cNvPr>
          <p:cNvSpPr/>
          <p:nvPr/>
        </p:nvSpPr>
        <p:spPr>
          <a:xfrm>
            <a:off x="1027958" y="6163168"/>
            <a:ext cx="0" cy="55244"/>
          </a:xfrm>
          <a:custGeom>
            <a:avLst/>
            <a:gdLst/>
            <a:ahLst/>
            <a:cxnLst/>
            <a:rect l="l" t="t" r="r" b="b"/>
            <a:pathLst>
              <a:path h="55245">
                <a:moveTo>
                  <a:pt x="0" y="0"/>
                </a:moveTo>
                <a:lnTo>
                  <a:pt x="0" y="54653"/>
                </a:lnTo>
              </a:path>
            </a:pathLst>
          </a:custGeom>
          <a:ln w="3175">
            <a:solidFill>
              <a:srgbClr val="000000"/>
            </a:solidFill>
          </a:ln>
        </p:spPr>
        <p:txBody>
          <a:bodyPr wrap="square" lIns="0" tIns="0" rIns="0" bIns="0" rtlCol="0"/>
          <a:lstStyle/>
          <a:p>
            <a:endParaRPr/>
          </a:p>
        </p:txBody>
      </p:sp>
      <p:sp>
        <p:nvSpPr>
          <p:cNvPr id="363" name="object 180">
            <a:extLst>
              <a:ext uri="{FF2B5EF4-FFF2-40B4-BE49-F238E27FC236}">
                <a16:creationId xmlns:a16="http://schemas.microsoft.com/office/drawing/2014/main" id="{DE9EE395-05FE-4B1D-98CB-8241DD7F956A}"/>
              </a:ext>
            </a:extLst>
          </p:cNvPr>
          <p:cNvSpPr/>
          <p:nvPr/>
        </p:nvSpPr>
        <p:spPr>
          <a:xfrm>
            <a:off x="1027180" y="6209472"/>
            <a:ext cx="57785" cy="9525"/>
          </a:xfrm>
          <a:custGeom>
            <a:avLst/>
            <a:gdLst/>
            <a:ahLst/>
            <a:cxnLst/>
            <a:rect l="l" t="t" r="r" b="b"/>
            <a:pathLst>
              <a:path w="57785" h="9525">
                <a:moveTo>
                  <a:pt x="0" y="9108"/>
                </a:moveTo>
                <a:lnTo>
                  <a:pt x="57579" y="9108"/>
                </a:lnTo>
                <a:lnTo>
                  <a:pt x="57579" y="0"/>
                </a:lnTo>
                <a:lnTo>
                  <a:pt x="0" y="0"/>
                </a:lnTo>
                <a:lnTo>
                  <a:pt x="0" y="9108"/>
                </a:lnTo>
                <a:close/>
              </a:path>
            </a:pathLst>
          </a:custGeom>
          <a:solidFill>
            <a:srgbClr val="000000"/>
          </a:solidFill>
        </p:spPr>
        <p:txBody>
          <a:bodyPr wrap="square" lIns="0" tIns="0" rIns="0" bIns="0" rtlCol="0"/>
          <a:lstStyle/>
          <a:p>
            <a:endParaRPr/>
          </a:p>
        </p:txBody>
      </p:sp>
      <p:sp>
        <p:nvSpPr>
          <p:cNvPr id="364" name="object 181">
            <a:extLst>
              <a:ext uri="{FF2B5EF4-FFF2-40B4-BE49-F238E27FC236}">
                <a16:creationId xmlns:a16="http://schemas.microsoft.com/office/drawing/2014/main" id="{CE42C363-6D98-4924-A8A7-53399C302C0C}"/>
              </a:ext>
            </a:extLst>
          </p:cNvPr>
          <p:cNvSpPr/>
          <p:nvPr/>
        </p:nvSpPr>
        <p:spPr>
          <a:xfrm>
            <a:off x="1027958" y="6210231"/>
            <a:ext cx="56515" cy="0"/>
          </a:xfrm>
          <a:custGeom>
            <a:avLst/>
            <a:gdLst/>
            <a:ahLst/>
            <a:cxnLst/>
            <a:rect l="l" t="t" r="r" b="b"/>
            <a:pathLst>
              <a:path w="56515">
                <a:moveTo>
                  <a:pt x="0" y="0"/>
                </a:moveTo>
                <a:lnTo>
                  <a:pt x="56023" y="0"/>
                </a:lnTo>
              </a:path>
            </a:pathLst>
          </a:custGeom>
          <a:ln w="3175">
            <a:solidFill>
              <a:srgbClr val="000000"/>
            </a:solidFill>
          </a:ln>
        </p:spPr>
        <p:txBody>
          <a:bodyPr wrap="square" lIns="0" tIns="0" rIns="0" bIns="0" rtlCol="0"/>
          <a:lstStyle/>
          <a:p>
            <a:endParaRPr/>
          </a:p>
        </p:txBody>
      </p:sp>
      <p:sp>
        <p:nvSpPr>
          <p:cNvPr id="365" name="object 182">
            <a:extLst>
              <a:ext uri="{FF2B5EF4-FFF2-40B4-BE49-F238E27FC236}">
                <a16:creationId xmlns:a16="http://schemas.microsoft.com/office/drawing/2014/main" id="{7C4E7CE7-EB7F-4AAD-951E-0F30384D17E8}"/>
              </a:ext>
            </a:extLst>
          </p:cNvPr>
          <p:cNvSpPr/>
          <p:nvPr/>
        </p:nvSpPr>
        <p:spPr>
          <a:xfrm>
            <a:off x="1076200" y="6163168"/>
            <a:ext cx="0" cy="36830"/>
          </a:xfrm>
          <a:custGeom>
            <a:avLst/>
            <a:gdLst/>
            <a:ahLst/>
            <a:cxnLst/>
            <a:rect l="l" t="t" r="r" b="b"/>
            <a:pathLst>
              <a:path h="36829">
                <a:moveTo>
                  <a:pt x="0" y="0"/>
                </a:moveTo>
                <a:lnTo>
                  <a:pt x="0" y="36435"/>
                </a:lnTo>
              </a:path>
            </a:pathLst>
          </a:custGeom>
          <a:ln w="3175">
            <a:solidFill>
              <a:srgbClr val="000000"/>
            </a:solidFill>
          </a:ln>
        </p:spPr>
        <p:txBody>
          <a:bodyPr wrap="square" lIns="0" tIns="0" rIns="0" bIns="0" rtlCol="0"/>
          <a:lstStyle/>
          <a:p>
            <a:endParaRPr/>
          </a:p>
        </p:txBody>
      </p:sp>
      <p:sp>
        <p:nvSpPr>
          <p:cNvPr id="366" name="object 183">
            <a:extLst>
              <a:ext uri="{FF2B5EF4-FFF2-40B4-BE49-F238E27FC236}">
                <a16:creationId xmlns:a16="http://schemas.microsoft.com/office/drawing/2014/main" id="{48433DDB-45E2-47E5-9D4C-63649FB37D4B}"/>
              </a:ext>
            </a:extLst>
          </p:cNvPr>
          <p:cNvSpPr/>
          <p:nvPr/>
        </p:nvSpPr>
        <p:spPr>
          <a:xfrm>
            <a:off x="1076200" y="6163168"/>
            <a:ext cx="0" cy="36830"/>
          </a:xfrm>
          <a:custGeom>
            <a:avLst/>
            <a:gdLst/>
            <a:ahLst/>
            <a:cxnLst/>
            <a:rect l="l" t="t" r="r" b="b"/>
            <a:pathLst>
              <a:path h="36829">
                <a:moveTo>
                  <a:pt x="0" y="0"/>
                </a:moveTo>
                <a:lnTo>
                  <a:pt x="0" y="36435"/>
                </a:lnTo>
              </a:path>
            </a:pathLst>
          </a:custGeom>
          <a:ln w="3175">
            <a:solidFill>
              <a:srgbClr val="000000"/>
            </a:solidFill>
          </a:ln>
        </p:spPr>
        <p:txBody>
          <a:bodyPr wrap="square" lIns="0" tIns="0" rIns="0" bIns="0" rtlCol="0"/>
          <a:lstStyle/>
          <a:p>
            <a:endParaRPr/>
          </a:p>
        </p:txBody>
      </p:sp>
      <p:sp>
        <p:nvSpPr>
          <p:cNvPr id="367" name="object 184">
            <a:extLst>
              <a:ext uri="{FF2B5EF4-FFF2-40B4-BE49-F238E27FC236}">
                <a16:creationId xmlns:a16="http://schemas.microsoft.com/office/drawing/2014/main" id="{E5CC6284-7962-459C-8069-B43375199238}"/>
              </a:ext>
            </a:extLst>
          </p:cNvPr>
          <p:cNvSpPr/>
          <p:nvPr/>
        </p:nvSpPr>
        <p:spPr>
          <a:xfrm>
            <a:off x="1084759" y="6214026"/>
            <a:ext cx="240029" cy="0"/>
          </a:xfrm>
          <a:custGeom>
            <a:avLst/>
            <a:gdLst/>
            <a:ahLst/>
            <a:cxnLst/>
            <a:rect l="l" t="t" r="r" b="b"/>
            <a:pathLst>
              <a:path w="240029">
                <a:moveTo>
                  <a:pt x="0" y="0"/>
                </a:moveTo>
                <a:lnTo>
                  <a:pt x="239654" y="0"/>
                </a:lnTo>
              </a:path>
            </a:pathLst>
          </a:custGeom>
          <a:ln w="9108">
            <a:solidFill>
              <a:srgbClr val="000000"/>
            </a:solidFill>
          </a:ln>
        </p:spPr>
        <p:txBody>
          <a:bodyPr wrap="square" lIns="0" tIns="0" rIns="0" bIns="0" rtlCol="0"/>
          <a:lstStyle/>
          <a:p>
            <a:endParaRPr/>
          </a:p>
        </p:txBody>
      </p:sp>
      <p:sp>
        <p:nvSpPr>
          <p:cNvPr id="368" name="object 185">
            <a:extLst>
              <a:ext uri="{FF2B5EF4-FFF2-40B4-BE49-F238E27FC236}">
                <a16:creationId xmlns:a16="http://schemas.microsoft.com/office/drawing/2014/main" id="{7D7E387E-BE3C-40B5-9C29-8B30E1B2D130}"/>
              </a:ext>
            </a:extLst>
          </p:cNvPr>
          <p:cNvSpPr/>
          <p:nvPr/>
        </p:nvSpPr>
        <p:spPr>
          <a:xfrm>
            <a:off x="1085537" y="6210231"/>
            <a:ext cx="238125" cy="0"/>
          </a:xfrm>
          <a:custGeom>
            <a:avLst/>
            <a:gdLst/>
            <a:ahLst/>
            <a:cxnLst/>
            <a:rect l="l" t="t" r="r" b="b"/>
            <a:pathLst>
              <a:path w="238125">
                <a:moveTo>
                  <a:pt x="0" y="0"/>
                </a:moveTo>
                <a:lnTo>
                  <a:pt x="238097" y="0"/>
                </a:lnTo>
              </a:path>
            </a:pathLst>
          </a:custGeom>
          <a:ln w="3175">
            <a:solidFill>
              <a:srgbClr val="000000"/>
            </a:solidFill>
          </a:ln>
        </p:spPr>
        <p:txBody>
          <a:bodyPr wrap="square" lIns="0" tIns="0" rIns="0" bIns="0" rtlCol="0"/>
          <a:lstStyle/>
          <a:p>
            <a:endParaRPr/>
          </a:p>
        </p:txBody>
      </p:sp>
      <p:sp>
        <p:nvSpPr>
          <p:cNvPr id="369" name="object 186">
            <a:extLst>
              <a:ext uri="{FF2B5EF4-FFF2-40B4-BE49-F238E27FC236}">
                <a16:creationId xmlns:a16="http://schemas.microsoft.com/office/drawing/2014/main" id="{F4BFEB36-536C-45B1-B0FE-BF8BC1324803}"/>
              </a:ext>
            </a:extLst>
          </p:cNvPr>
          <p:cNvSpPr/>
          <p:nvPr/>
        </p:nvSpPr>
        <p:spPr>
          <a:xfrm>
            <a:off x="1084759" y="6181386"/>
            <a:ext cx="240029" cy="0"/>
          </a:xfrm>
          <a:custGeom>
            <a:avLst/>
            <a:gdLst/>
            <a:ahLst/>
            <a:cxnLst/>
            <a:rect l="l" t="t" r="r" b="b"/>
            <a:pathLst>
              <a:path w="240029">
                <a:moveTo>
                  <a:pt x="0" y="0"/>
                </a:moveTo>
                <a:lnTo>
                  <a:pt x="239654" y="0"/>
                </a:lnTo>
              </a:path>
            </a:pathLst>
          </a:custGeom>
          <a:ln w="37954">
            <a:solidFill>
              <a:srgbClr val="000000"/>
            </a:solidFill>
          </a:ln>
        </p:spPr>
        <p:txBody>
          <a:bodyPr wrap="square" lIns="0" tIns="0" rIns="0" bIns="0" rtlCol="0"/>
          <a:lstStyle/>
          <a:p>
            <a:endParaRPr/>
          </a:p>
        </p:txBody>
      </p:sp>
      <p:sp>
        <p:nvSpPr>
          <p:cNvPr id="370" name="object 187">
            <a:extLst>
              <a:ext uri="{FF2B5EF4-FFF2-40B4-BE49-F238E27FC236}">
                <a16:creationId xmlns:a16="http://schemas.microsoft.com/office/drawing/2014/main" id="{2087BD0A-CCDA-4622-881C-A6B1877D996E}"/>
              </a:ext>
            </a:extLst>
          </p:cNvPr>
          <p:cNvSpPr/>
          <p:nvPr/>
        </p:nvSpPr>
        <p:spPr>
          <a:xfrm>
            <a:off x="1085537" y="6163168"/>
            <a:ext cx="238125" cy="0"/>
          </a:xfrm>
          <a:custGeom>
            <a:avLst/>
            <a:gdLst/>
            <a:ahLst/>
            <a:cxnLst/>
            <a:rect l="l" t="t" r="r" b="b"/>
            <a:pathLst>
              <a:path w="238125">
                <a:moveTo>
                  <a:pt x="0" y="0"/>
                </a:moveTo>
                <a:lnTo>
                  <a:pt x="238097" y="0"/>
                </a:lnTo>
              </a:path>
            </a:pathLst>
          </a:custGeom>
          <a:ln w="3175">
            <a:solidFill>
              <a:srgbClr val="000000"/>
            </a:solidFill>
          </a:ln>
        </p:spPr>
        <p:txBody>
          <a:bodyPr wrap="square" lIns="0" tIns="0" rIns="0" bIns="0" rtlCol="0"/>
          <a:lstStyle/>
          <a:p>
            <a:endParaRPr/>
          </a:p>
        </p:txBody>
      </p:sp>
      <p:sp>
        <p:nvSpPr>
          <p:cNvPr id="371" name="object 188">
            <a:extLst>
              <a:ext uri="{FF2B5EF4-FFF2-40B4-BE49-F238E27FC236}">
                <a16:creationId xmlns:a16="http://schemas.microsoft.com/office/drawing/2014/main" id="{47100865-31AC-48D0-95AD-062DE443AE3A}"/>
              </a:ext>
            </a:extLst>
          </p:cNvPr>
          <p:cNvSpPr/>
          <p:nvPr/>
        </p:nvSpPr>
        <p:spPr>
          <a:xfrm>
            <a:off x="1377323" y="5192240"/>
            <a:ext cx="0" cy="1008380"/>
          </a:xfrm>
          <a:custGeom>
            <a:avLst/>
            <a:gdLst/>
            <a:ahLst/>
            <a:cxnLst/>
            <a:rect l="l" t="t" r="r" b="b"/>
            <a:pathLst>
              <a:path h="1008379">
                <a:moveTo>
                  <a:pt x="0" y="0"/>
                </a:moveTo>
                <a:lnTo>
                  <a:pt x="0" y="1008123"/>
                </a:lnTo>
              </a:path>
            </a:pathLst>
          </a:custGeom>
          <a:ln w="9337">
            <a:solidFill>
              <a:srgbClr val="000000"/>
            </a:solidFill>
          </a:ln>
        </p:spPr>
        <p:txBody>
          <a:bodyPr wrap="square" lIns="0" tIns="0" rIns="0" bIns="0" rtlCol="0"/>
          <a:lstStyle/>
          <a:p>
            <a:endParaRPr/>
          </a:p>
        </p:txBody>
      </p:sp>
      <p:sp>
        <p:nvSpPr>
          <p:cNvPr id="372" name="object 189">
            <a:extLst>
              <a:ext uri="{FF2B5EF4-FFF2-40B4-BE49-F238E27FC236}">
                <a16:creationId xmlns:a16="http://schemas.microsoft.com/office/drawing/2014/main" id="{065026B5-B061-4CE5-9184-AF5597AD2495}"/>
              </a:ext>
            </a:extLst>
          </p:cNvPr>
          <p:cNvSpPr/>
          <p:nvPr/>
        </p:nvSpPr>
        <p:spPr>
          <a:xfrm>
            <a:off x="1373433" y="5203752"/>
            <a:ext cx="0" cy="958215"/>
          </a:xfrm>
          <a:custGeom>
            <a:avLst/>
            <a:gdLst/>
            <a:ahLst/>
            <a:cxnLst/>
            <a:rect l="l" t="t" r="r" b="b"/>
            <a:pathLst>
              <a:path h="958214">
                <a:moveTo>
                  <a:pt x="0" y="0"/>
                </a:moveTo>
                <a:lnTo>
                  <a:pt x="0" y="957897"/>
                </a:lnTo>
              </a:path>
            </a:pathLst>
          </a:custGeom>
          <a:ln w="3175">
            <a:solidFill>
              <a:srgbClr val="000000"/>
            </a:solidFill>
          </a:ln>
        </p:spPr>
        <p:txBody>
          <a:bodyPr wrap="square" lIns="0" tIns="0" rIns="0" bIns="0" rtlCol="0"/>
          <a:lstStyle/>
          <a:p>
            <a:endParaRPr/>
          </a:p>
        </p:txBody>
      </p:sp>
      <p:sp>
        <p:nvSpPr>
          <p:cNvPr id="373" name="object 190">
            <a:extLst>
              <a:ext uri="{FF2B5EF4-FFF2-40B4-BE49-F238E27FC236}">
                <a16:creationId xmlns:a16="http://schemas.microsoft.com/office/drawing/2014/main" id="{4C0D5540-CEE3-45A6-BF50-F882C30F791A}"/>
              </a:ext>
            </a:extLst>
          </p:cNvPr>
          <p:cNvSpPr/>
          <p:nvPr/>
        </p:nvSpPr>
        <p:spPr>
          <a:xfrm>
            <a:off x="1343865" y="5192240"/>
            <a:ext cx="0" cy="1008380"/>
          </a:xfrm>
          <a:custGeom>
            <a:avLst/>
            <a:gdLst/>
            <a:ahLst/>
            <a:cxnLst/>
            <a:rect l="l" t="t" r="r" b="b"/>
            <a:pathLst>
              <a:path h="1008379">
                <a:moveTo>
                  <a:pt x="0" y="0"/>
                </a:moveTo>
                <a:lnTo>
                  <a:pt x="0" y="1008123"/>
                </a:lnTo>
              </a:path>
            </a:pathLst>
          </a:custGeom>
          <a:ln w="38904">
            <a:solidFill>
              <a:srgbClr val="000000"/>
            </a:solidFill>
          </a:ln>
        </p:spPr>
        <p:txBody>
          <a:bodyPr wrap="square" lIns="0" tIns="0" rIns="0" bIns="0" rtlCol="0"/>
          <a:lstStyle/>
          <a:p>
            <a:endParaRPr/>
          </a:p>
        </p:txBody>
      </p:sp>
      <p:sp>
        <p:nvSpPr>
          <p:cNvPr id="374" name="object 191">
            <a:extLst>
              <a:ext uri="{FF2B5EF4-FFF2-40B4-BE49-F238E27FC236}">
                <a16:creationId xmlns:a16="http://schemas.microsoft.com/office/drawing/2014/main" id="{DB4BE6BF-340C-4A96-A4E2-0AAEEEAFF135}"/>
              </a:ext>
            </a:extLst>
          </p:cNvPr>
          <p:cNvSpPr/>
          <p:nvPr/>
        </p:nvSpPr>
        <p:spPr>
          <a:xfrm>
            <a:off x="1325191" y="5203752"/>
            <a:ext cx="0" cy="958215"/>
          </a:xfrm>
          <a:custGeom>
            <a:avLst/>
            <a:gdLst/>
            <a:ahLst/>
            <a:cxnLst/>
            <a:rect l="l" t="t" r="r" b="b"/>
            <a:pathLst>
              <a:path h="958214">
                <a:moveTo>
                  <a:pt x="0" y="0"/>
                </a:moveTo>
                <a:lnTo>
                  <a:pt x="0" y="957897"/>
                </a:lnTo>
              </a:path>
            </a:pathLst>
          </a:custGeom>
          <a:ln w="3175">
            <a:solidFill>
              <a:srgbClr val="000000"/>
            </a:solidFill>
          </a:ln>
        </p:spPr>
        <p:txBody>
          <a:bodyPr wrap="square" lIns="0" tIns="0" rIns="0" bIns="0" rtlCol="0"/>
          <a:lstStyle/>
          <a:p>
            <a:endParaRPr/>
          </a:p>
        </p:txBody>
      </p:sp>
      <p:sp>
        <p:nvSpPr>
          <p:cNvPr id="375" name="object 192">
            <a:extLst>
              <a:ext uri="{FF2B5EF4-FFF2-40B4-BE49-F238E27FC236}">
                <a16:creationId xmlns:a16="http://schemas.microsoft.com/office/drawing/2014/main" id="{1E40E7BD-E20D-4954-9E9B-6517D98C70B8}"/>
              </a:ext>
            </a:extLst>
          </p:cNvPr>
          <p:cNvSpPr/>
          <p:nvPr/>
        </p:nvSpPr>
        <p:spPr>
          <a:xfrm>
            <a:off x="1325191" y="6163168"/>
            <a:ext cx="0" cy="36830"/>
          </a:xfrm>
          <a:custGeom>
            <a:avLst/>
            <a:gdLst/>
            <a:ahLst/>
            <a:cxnLst/>
            <a:rect l="l" t="t" r="r" b="b"/>
            <a:pathLst>
              <a:path h="36829">
                <a:moveTo>
                  <a:pt x="0" y="0"/>
                </a:moveTo>
                <a:lnTo>
                  <a:pt x="0" y="36435"/>
                </a:lnTo>
              </a:path>
            </a:pathLst>
          </a:custGeom>
          <a:ln w="3175">
            <a:solidFill>
              <a:srgbClr val="000000"/>
            </a:solidFill>
          </a:ln>
        </p:spPr>
        <p:txBody>
          <a:bodyPr wrap="square" lIns="0" tIns="0" rIns="0" bIns="0" rtlCol="0"/>
          <a:lstStyle/>
          <a:p>
            <a:endParaRPr/>
          </a:p>
        </p:txBody>
      </p:sp>
      <p:sp>
        <p:nvSpPr>
          <p:cNvPr id="376" name="object 193">
            <a:extLst>
              <a:ext uri="{FF2B5EF4-FFF2-40B4-BE49-F238E27FC236}">
                <a16:creationId xmlns:a16="http://schemas.microsoft.com/office/drawing/2014/main" id="{A16E5C73-9C2F-4EDE-8490-1DB268B16AA2}"/>
              </a:ext>
            </a:extLst>
          </p:cNvPr>
          <p:cNvSpPr/>
          <p:nvPr/>
        </p:nvSpPr>
        <p:spPr>
          <a:xfrm>
            <a:off x="1373433" y="6163168"/>
            <a:ext cx="0" cy="36830"/>
          </a:xfrm>
          <a:custGeom>
            <a:avLst/>
            <a:gdLst/>
            <a:ahLst/>
            <a:cxnLst/>
            <a:rect l="l" t="t" r="r" b="b"/>
            <a:pathLst>
              <a:path h="36829">
                <a:moveTo>
                  <a:pt x="0" y="0"/>
                </a:moveTo>
                <a:lnTo>
                  <a:pt x="0" y="36435"/>
                </a:lnTo>
              </a:path>
            </a:pathLst>
          </a:custGeom>
          <a:ln w="3175">
            <a:solidFill>
              <a:srgbClr val="000000"/>
            </a:solidFill>
          </a:ln>
        </p:spPr>
        <p:txBody>
          <a:bodyPr wrap="square" lIns="0" tIns="0" rIns="0" bIns="0" rtlCol="0"/>
          <a:lstStyle/>
          <a:p>
            <a:endParaRPr/>
          </a:p>
        </p:txBody>
      </p:sp>
      <p:sp>
        <p:nvSpPr>
          <p:cNvPr id="377" name="object 194">
            <a:extLst>
              <a:ext uri="{FF2B5EF4-FFF2-40B4-BE49-F238E27FC236}">
                <a16:creationId xmlns:a16="http://schemas.microsoft.com/office/drawing/2014/main" id="{20CBE828-B6B6-47E6-B2B1-0129523E6E70}"/>
              </a:ext>
            </a:extLst>
          </p:cNvPr>
          <p:cNvSpPr/>
          <p:nvPr/>
        </p:nvSpPr>
        <p:spPr>
          <a:xfrm>
            <a:off x="1324413" y="6209472"/>
            <a:ext cx="57785" cy="9525"/>
          </a:xfrm>
          <a:custGeom>
            <a:avLst/>
            <a:gdLst/>
            <a:ahLst/>
            <a:cxnLst/>
            <a:rect l="l" t="t" r="r" b="b"/>
            <a:pathLst>
              <a:path w="57785" h="9525">
                <a:moveTo>
                  <a:pt x="0" y="9108"/>
                </a:moveTo>
                <a:lnTo>
                  <a:pt x="57579" y="9108"/>
                </a:lnTo>
                <a:lnTo>
                  <a:pt x="57579" y="0"/>
                </a:lnTo>
                <a:lnTo>
                  <a:pt x="0" y="0"/>
                </a:lnTo>
                <a:lnTo>
                  <a:pt x="0" y="9108"/>
                </a:lnTo>
                <a:close/>
              </a:path>
            </a:pathLst>
          </a:custGeom>
          <a:solidFill>
            <a:srgbClr val="000000"/>
          </a:solidFill>
        </p:spPr>
        <p:txBody>
          <a:bodyPr wrap="square" lIns="0" tIns="0" rIns="0" bIns="0" rtlCol="0"/>
          <a:lstStyle/>
          <a:p>
            <a:endParaRPr/>
          </a:p>
        </p:txBody>
      </p:sp>
      <p:sp>
        <p:nvSpPr>
          <p:cNvPr id="378" name="object 195">
            <a:extLst>
              <a:ext uri="{FF2B5EF4-FFF2-40B4-BE49-F238E27FC236}">
                <a16:creationId xmlns:a16="http://schemas.microsoft.com/office/drawing/2014/main" id="{B14CC8D0-A3C6-4138-8352-5F91F8E5842F}"/>
              </a:ext>
            </a:extLst>
          </p:cNvPr>
          <p:cNvSpPr/>
          <p:nvPr/>
        </p:nvSpPr>
        <p:spPr>
          <a:xfrm>
            <a:off x="1325191" y="6210231"/>
            <a:ext cx="56515" cy="0"/>
          </a:xfrm>
          <a:custGeom>
            <a:avLst/>
            <a:gdLst/>
            <a:ahLst/>
            <a:cxnLst/>
            <a:rect l="l" t="t" r="r" b="b"/>
            <a:pathLst>
              <a:path w="56514">
                <a:moveTo>
                  <a:pt x="0" y="0"/>
                </a:moveTo>
                <a:lnTo>
                  <a:pt x="56023" y="0"/>
                </a:lnTo>
              </a:path>
            </a:pathLst>
          </a:custGeom>
          <a:ln w="3175">
            <a:solidFill>
              <a:srgbClr val="000000"/>
            </a:solidFill>
          </a:ln>
        </p:spPr>
        <p:txBody>
          <a:bodyPr wrap="square" lIns="0" tIns="0" rIns="0" bIns="0" rtlCol="0"/>
          <a:lstStyle/>
          <a:p>
            <a:endParaRPr/>
          </a:p>
        </p:txBody>
      </p:sp>
      <p:sp>
        <p:nvSpPr>
          <p:cNvPr id="379" name="object 196">
            <a:extLst>
              <a:ext uri="{FF2B5EF4-FFF2-40B4-BE49-F238E27FC236}">
                <a16:creationId xmlns:a16="http://schemas.microsoft.com/office/drawing/2014/main" id="{C445E181-EF66-4A5D-9C4B-33D54B87BF75}"/>
              </a:ext>
            </a:extLst>
          </p:cNvPr>
          <p:cNvSpPr/>
          <p:nvPr/>
        </p:nvSpPr>
        <p:spPr>
          <a:xfrm>
            <a:off x="1381992" y="6214026"/>
            <a:ext cx="8693785" cy="0"/>
          </a:xfrm>
          <a:custGeom>
            <a:avLst/>
            <a:gdLst/>
            <a:ahLst/>
            <a:cxnLst/>
            <a:rect l="l" t="t" r="r" b="b"/>
            <a:pathLst>
              <a:path w="8693785">
                <a:moveTo>
                  <a:pt x="0" y="0"/>
                </a:moveTo>
                <a:lnTo>
                  <a:pt x="8693165" y="0"/>
                </a:lnTo>
              </a:path>
            </a:pathLst>
          </a:custGeom>
          <a:ln w="9108">
            <a:solidFill>
              <a:srgbClr val="000000"/>
            </a:solidFill>
          </a:ln>
        </p:spPr>
        <p:txBody>
          <a:bodyPr wrap="square" lIns="0" tIns="0" rIns="0" bIns="0" rtlCol="0"/>
          <a:lstStyle/>
          <a:p>
            <a:endParaRPr/>
          </a:p>
        </p:txBody>
      </p:sp>
      <p:sp>
        <p:nvSpPr>
          <p:cNvPr id="380" name="object 197">
            <a:extLst>
              <a:ext uri="{FF2B5EF4-FFF2-40B4-BE49-F238E27FC236}">
                <a16:creationId xmlns:a16="http://schemas.microsoft.com/office/drawing/2014/main" id="{568CAFB3-05FF-4316-B311-6901654325C5}"/>
              </a:ext>
            </a:extLst>
          </p:cNvPr>
          <p:cNvSpPr/>
          <p:nvPr/>
        </p:nvSpPr>
        <p:spPr>
          <a:xfrm>
            <a:off x="1382770" y="6210231"/>
            <a:ext cx="8691880" cy="0"/>
          </a:xfrm>
          <a:custGeom>
            <a:avLst/>
            <a:gdLst/>
            <a:ahLst/>
            <a:cxnLst/>
            <a:rect l="l" t="t" r="r" b="b"/>
            <a:pathLst>
              <a:path w="8691880">
                <a:moveTo>
                  <a:pt x="0" y="0"/>
                </a:moveTo>
                <a:lnTo>
                  <a:pt x="8691609" y="0"/>
                </a:lnTo>
              </a:path>
            </a:pathLst>
          </a:custGeom>
          <a:ln w="3175">
            <a:solidFill>
              <a:srgbClr val="000000"/>
            </a:solidFill>
          </a:ln>
        </p:spPr>
        <p:txBody>
          <a:bodyPr wrap="square" lIns="0" tIns="0" rIns="0" bIns="0" rtlCol="0"/>
          <a:lstStyle/>
          <a:p>
            <a:endParaRPr/>
          </a:p>
        </p:txBody>
      </p:sp>
      <p:sp>
        <p:nvSpPr>
          <p:cNvPr id="381" name="object 198">
            <a:extLst>
              <a:ext uri="{FF2B5EF4-FFF2-40B4-BE49-F238E27FC236}">
                <a16:creationId xmlns:a16="http://schemas.microsoft.com/office/drawing/2014/main" id="{615DBCB8-4435-42AE-B9ED-3BD6586E6287}"/>
              </a:ext>
            </a:extLst>
          </p:cNvPr>
          <p:cNvSpPr/>
          <p:nvPr/>
        </p:nvSpPr>
        <p:spPr>
          <a:xfrm>
            <a:off x="1381992" y="6181386"/>
            <a:ext cx="8693785" cy="0"/>
          </a:xfrm>
          <a:custGeom>
            <a:avLst/>
            <a:gdLst/>
            <a:ahLst/>
            <a:cxnLst/>
            <a:rect l="l" t="t" r="r" b="b"/>
            <a:pathLst>
              <a:path w="8693785">
                <a:moveTo>
                  <a:pt x="0" y="0"/>
                </a:moveTo>
                <a:lnTo>
                  <a:pt x="8693165" y="0"/>
                </a:lnTo>
              </a:path>
            </a:pathLst>
          </a:custGeom>
          <a:ln w="37954">
            <a:solidFill>
              <a:srgbClr val="000000"/>
            </a:solidFill>
          </a:ln>
        </p:spPr>
        <p:txBody>
          <a:bodyPr wrap="square" lIns="0" tIns="0" rIns="0" bIns="0" rtlCol="0"/>
          <a:lstStyle/>
          <a:p>
            <a:endParaRPr/>
          </a:p>
        </p:txBody>
      </p:sp>
      <p:sp>
        <p:nvSpPr>
          <p:cNvPr id="382" name="object 199">
            <a:extLst>
              <a:ext uri="{FF2B5EF4-FFF2-40B4-BE49-F238E27FC236}">
                <a16:creationId xmlns:a16="http://schemas.microsoft.com/office/drawing/2014/main" id="{B6659DCB-C118-4356-8E03-637C29EEE654}"/>
              </a:ext>
            </a:extLst>
          </p:cNvPr>
          <p:cNvSpPr/>
          <p:nvPr/>
        </p:nvSpPr>
        <p:spPr>
          <a:xfrm>
            <a:off x="1382770" y="6163168"/>
            <a:ext cx="8691880" cy="0"/>
          </a:xfrm>
          <a:custGeom>
            <a:avLst/>
            <a:gdLst/>
            <a:ahLst/>
            <a:cxnLst/>
            <a:rect l="l" t="t" r="r" b="b"/>
            <a:pathLst>
              <a:path w="8691880">
                <a:moveTo>
                  <a:pt x="0" y="0"/>
                </a:moveTo>
                <a:lnTo>
                  <a:pt x="8691609" y="0"/>
                </a:lnTo>
              </a:path>
            </a:pathLst>
          </a:custGeom>
          <a:ln w="3175">
            <a:solidFill>
              <a:srgbClr val="000000"/>
            </a:solidFill>
          </a:ln>
        </p:spPr>
        <p:txBody>
          <a:bodyPr wrap="square" lIns="0" tIns="0" rIns="0" bIns="0" rtlCol="0"/>
          <a:lstStyle/>
          <a:p>
            <a:endParaRPr/>
          </a:p>
        </p:txBody>
      </p:sp>
      <p:sp>
        <p:nvSpPr>
          <p:cNvPr id="383" name="object 200">
            <a:extLst>
              <a:ext uri="{FF2B5EF4-FFF2-40B4-BE49-F238E27FC236}">
                <a16:creationId xmlns:a16="http://schemas.microsoft.com/office/drawing/2014/main" id="{105E64C7-2EF0-4E04-9618-812BC3E4EDAC}"/>
              </a:ext>
            </a:extLst>
          </p:cNvPr>
          <p:cNvSpPr/>
          <p:nvPr/>
        </p:nvSpPr>
        <p:spPr>
          <a:xfrm>
            <a:off x="10113285" y="1526508"/>
            <a:ext cx="0" cy="4692650"/>
          </a:xfrm>
          <a:custGeom>
            <a:avLst/>
            <a:gdLst/>
            <a:ahLst/>
            <a:cxnLst/>
            <a:rect l="l" t="t" r="r" b="b"/>
            <a:pathLst>
              <a:path h="4692650">
                <a:moveTo>
                  <a:pt x="0" y="0"/>
                </a:moveTo>
                <a:lnTo>
                  <a:pt x="0" y="4692072"/>
                </a:lnTo>
              </a:path>
            </a:pathLst>
          </a:custGeom>
          <a:ln w="38904">
            <a:solidFill>
              <a:srgbClr val="000000"/>
            </a:solidFill>
          </a:ln>
        </p:spPr>
        <p:txBody>
          <a:bodyPr wrap="square" lIns="0" tIns="0" rIns="0" bIns="0" rtlCol="0"/>
          <a:lstStyle/>
          <a:p>
            <a:endParaRPr/>
          </a:p>
        </p:txBody>
      </p:sp>
      <p:sp>
        <p:nvSpPr>
          <p:cNvPr id="384" name="object 201">
            <a:extLst>
              <a:ext uri="{FF2B5EF4-FFF2-40B4-BE49-F238E27FC236}">
                <a16:creationId xmlns:a16="http://schemas.microsoft.com/office/drawing/2014/main" id="{34B9A844-360E-4009-8781-DDB868573A2D}"/>
              </a:ext>
            </a:extLst>
          </p:cNvPr>
          <p:cNvSpPr/>
          <p:nvPr/>
        </p:nvSpPr>
        <p:spPr>
          <a:xfrm>
            <a:off x="10094610" y="5203752"/>
            <a:ext cx="0" cy="958215"/>
          </a:xfrm>
          <a:custGeom>
            <a:avLst/>
            <a:gdLst/>
            <a:ahLst/>
            <a:cxnLst/>
            <a:rect l="l" t="t" r="r" b="b"/>
            <a:pathLst>
              <a:path h="958214">
                <a:moveTo>
                  <a:pt x="0" y="0"/>
                </a:moveTo>
                <a:lnTo>
                  <a:pt x="0" y="957897"/>
                </a:lnTo>
              </a:path>
            </a:pathLst>
          </a:custGeom>
          <a:ln w="3175">
            <a:solidFill>
              <a:srgbClr val="000000"/>
            </a:solidFill>
          </a:ln>
        </p:spPr>
        <p:txBody>
          <a:bodyPr wrap="square" lIns="0" tIns="0" rIns="0" bIns="0" rtlCol="0"/>
          <a:lstStyle/>
          <a:p>
            <a:endParaRPr/>
          </a:p>
        </p:txBody>
      </p:sp>
      <p:sp>
        <p:nvSpPr>
          <p:cNvPr id="385" name="object 202">
            <a:extLst>
              <a:ext uri="{FF2B5EF4-FFF2-40B4-BE49-F238E27FC236}">
                <a16:creationId xmlns:a16="http://schemas.microsoft.com/office/drawing/2014/main" id="{0F9FAAB7-8465-4821-8364-5EC839CDD74E}"/>
              </a:ext>
            </a:extLst>
          </p:cNvPr>
          <p:cNvSpPr/>
          <p:nvPr/>
        </p:nvSpPr>
        <p:spPr>
          <a:xfrm>
            <a:off x="10079827" y="1573445"/>
            <a:ext cx="0" cy="4627245"/>
          </a:xfrm>
          <a:custGeom>
            <a:avLst/>
            <a:gdLst/>
            <a:ahLst/>
            <a:cxnLst/>
            <a:rect l="l" t="t" r="r" b="b"/>
            <a:pathLst>
              <a:path h="4627245">
                <a:moveTo>
                  <a:pt x="0" y="0"/>
                </a:moveTo>
                <a:lnTo>
                  <a:pt x="0" y="4626917"/>
                </a:lnTo>
              </a:path>
            </a:pathLst>
          </a:custGeom>
          <a:ln w="9337">
            <a:solidFill>
              <a:srgbClr val="000000"/>
            </a:solidFill>
          </a:ln>
        </p:spPr>
        <p:txBody>
          <a:bodyPr wrap="square" lIns="0" tIns="0" rIns="0" bIns="0" rtlCol="0"/>
          <a:lstStyle/>
          <a:p>
            <a:endParaRPr/>
          </a:p>
        </p:txBody>
      </p:sp>
      <p:sp>
        <p:nvSpPr>
          <p:cNvPr id="386" name="object 203">
            <a:extLst>
              <a:ext uri="{FF2B5EF4-FFF2-40B4-BE49-F238E27FC236}">
                <a16:creationId xmlns:a16="http://schemas.microsoft.com/office/drawing/2014/main" id="{74D5A603-4A62-496E-B6DE-2C172DD39F60}"/>
              </a:ext>
            </a:extLst>
          </p:cNvPr>
          <p:cNvSpPr/>
          <p:nvPr/>
        </p:nvSpPr>
        <p:spPr>
          <a:xfrm>
            <a:off x="10075936" y="5203752"/>
            <a:ext cx="0" cy="958215"/>
          </a:xfrm>
          <a:custGeom>
            <a:avLst/>
            <a:gdLst/>
            <a:ahLst/>
            <a:cxnLst/>
            <a:rect l="l" t="t" r="r" b="b"/>
            <a:pathLst>
              <a:path h="958214">
                <a:moveTo>
                  <a:pt x="0" y="0"/>
                </a:moveTo>
                <a:lnTo>
                  <a:pt x="0" y="957897"/>
                </a:lnTo>
              </a:path>
            </a:pathLst>
          </a:custGeom>
          <a:ln w="3175">
            <a:solidFill>
              <a:srgbClr val="000000"/>
            </a:solidFill>
          </a:ln>
        </p:spPr>
        <p:txBody>
          <a:bodyPr wrap="square" lIns="0" tIns="0" rIns="0" bIns="0" rtlCol="0"/>
          <a:lstStyle/>
          <a:p>
            <a:endParaRPr/>
          </a:p>
        </p:txBody>
      </p:sp>
      <p:sp>
        <p:nvSpPr>
          <p:cNvPr id="387" name="object 204">
            <a:extLst>
              <a:ext uri="{FF2B5EF4-FFF2-40B4-BE49-F238E27FC236}">
                <a16:creationId xmlns:a16="http://schemas.microsoft.com/office/drawing/2014/main" id="{EADADA8D-FD30-48F0-9780-F780B8581858}"/>
              </a:ext>
            </a:extLst>
          </p:cNvPr>
          <p:cNvSpPr/>
          <p:nvPr/>
        </p:nvSpPr>
        <p:spPr>
          <a:xfrm>
            <a:off x="10094610" y="6163168"/>
            <a:ext cx="0" cy="55244"/>
          </a:xfrm>
          <a:custGeom>
            <a:avLst/>
            <a:gdLst/>
            <a:ahLst/>
            <a:cxnLst/>
            <a:rect l="l" t="t" r="r" b="b"/>
            <a:pathLst>
              <a:path h="55245">
                <a:moveTo>
                  <a:pt x="0" y="0"/>
                </a:moveTo>
                <a:lnTo>
                  <a:pt x="0" y="54653"/>
                </a:lnTo>
              </a:path>
            </a:pathLst>
          </a:custGeom>
          <a:ln w="3175">
            <a:solidFill>
              <a:srgbClr val="000000"/>
            </a:solidFill>
          </a:ln>
        </p:spPr>
        <p:txBody>
          <a:bodyPr wrap="square" lIns="0" tIns="0" rIns="0" bIns="0" rtlCol="0"/>
          <a:lstStyle/>
          <a:p>
            <a:endParaRPr/>
          </a:p>
        </p:txBody>
      </p:sp>
      <p:sp>
        <p:nvSpPr>
          <p:cNvPr id="388" name="object 205">
            <a:extLst>
              <a:ext uri="{FF2B5EF4-FFF2-40B4-BE49-F238E27FC236}">
                <a16:creationId xmlns:a16="http://schemas.microsoft.com/office/drawing/2014/main" id="{F31BA4EA-C02C-4F3F-A85C-A19149F20202}"/>
              </a:ext>
            </a:extLst>
          </p:cNvPr>
          <p:cNvSpPr/>
          <p:nvPr/>
        </p:nvSpPr>
        <p:spPr>
          <a:xfrm>
            <a:off x="10075157" y="6209472"/>
            <a:ext cx="57785" cy="9525"/>
          </a:xfrm>
          <a:custGeom>
            <a:avLst/>
            <a:gdLst/>
            <a:ahLst/>
            <a:cxnLst/>
            <a:rect l="l" t="t" r="r" b="b"/>
            <a:pathLst>
              <a:path w="57784" h="9525">
                <a:moveTo>
                  <a:pt x="0" y="9108"/>
                </a:moveTo>
                <a:lnTo>
                  <a:pt x="57579" y="9108"/>
                </a:lnTo>
                <a:lnTo>
                  <a:pt x="57579" y="0"/>
                </a:lnTo>
                <a:lnTo>
                  <a:pt x="0" y="0"/>
                </a:lnTo>
                <a:lnTo>
                  <a:pt x="0" y="9108"/>
                </a:lnTo>
                <a:close/>
              </a:path>
            </a:pathLst>
          </a:custGeom>
          <a:solidFill>
            <a:srgbClr val="000000"/>
          </a:solidFill>
        </p:spPr>
        <p:txBody>
          <a:bodyPr wrap="square" lIns="0" tIns="0" rIns="0" bIns="0" rtlCol="0"/>
          <a:lstStyle/>
          <a:p>
            <a:endParaRPr/>
          </a:p>
        </p:txBody>
      </p:sp>
      <p:sp>
        <p:nvSpPr>
          <p:cNvPr id="389" name="object 206">
            <a:extLst>
              <a:ext uri="{FF2B5EF4-FFF2-40B4-BE49-F238E27FC236}">
                <a16:creationId xmlns:a16="http://schemas.microsoft.com/office/drawing/2014/main" id="{0D69306E-2EA4-41F4-A688-4ABCAA26FF81}"/>
              </a:ext>
            </a:extLst>
          </p:cNvPr>
          <p:cNvSpPr/>
          <p:nvPr/>
        </p:nvSpPr>
        <p:spPr>
          <a:xfrm>
            <a:off x="10075936" y="6210231"/>
            <a:ext cx="56515" cy="0"/>
          </a:xfrm>
          <a:custGeom>
            <a:avLst/>
            <a:gdLst/>
            <a:ahLst/>
            <a:cxnLst/>
            <a:rect l="l" t="t" r="r" b="b"/>
            <a:pathLst>
              <a:path w="56515">
                <a:moveTo>
                  <a:pt x="0" y="0"/>
                </a:moveTo>
                <a:lnTo>
                  <a:pt x="56023" y="0"/>
                </a:lnTo>
              </a:path>
            </a:pathLst>
          </a:custGeom>
          <a:ln w="3175">
            <a:solidFill>
              <a:srgbClr val="000000"/>
            </a:solidFill>
          </a:ln>
        </p:spPr>
        <p:txBody>
          <a:bodyPr wrap="square" lIns="0" tIns="0" rIns="0" bIns="0" rtlCol="0"/>
          <a:lstStyle/>
          <a:p>
            <a:endParaRPr/>
          </a:p>
        </p:txBody>
      </p:sp>
      <p:sp>
        <p:nvSpPr>
          <p:cNvPr id="390" name="object 207">
            <a:extLst>
              <a:ext uri="{FF2B5EF4-FFF2-40B4-BE49-F238E27FC236}">
                <a16:creationId xmlns:a16="http://schemas.microsoft.com/office/drawing/2014/main" id="{B37CC0D9-45EF-48C9-BB59-CF8ED7DD2C51}"/>
              </a:ext>
            </a:extLst>
          </p:cNvPr>
          <p:cNvSpPr/>
          <p:nvPr/>
        </p:nvSpPr>
        <p:spPr>
          <a:xfrm>
            <a:off x="10075936" y="6163168"/>
            <a:ext cx="0" cy="36830"/>
          </a:xfrm>
          <a:custGeom>
            <a:avLst/>
            <a:gdLst/>
            <a:ahLst/>
            <a:cxnLst/>
            <a:rect l="l" t="t" r="r" b="b"/>
            <a:pathLst>
              <a:path h="36829">
                <a:moveTo>
                  <a:pt x="0" y="0"/>
                </a:moveTo>
                <a:lnTo>
                  <a:pt x="0" y="36435"/>
                </a:lnTo>
              </a:path>
            </a:pathLst>
          </a:custGeom>
          <a:ln w="3175">
            <a:solidFill>
              <a:srgbClr val="000000"/>
            </a:solidFill>
          </a:ln>
        </p:spPr>
        <p:txBody>
          <a:bodyPr wrap="square" lIns="0" tIns="0" rIns="0" bIns="0" rtlCol="0"/>
          <a:lstStyle/>
          <a:p>
            <a:endParaRPr/>
          </a:p>
        </p:txBody>
      </p:sp>
      <p:sp>
        <p:nvSpPr>
          <p:cNvPr id="391" name="object 208">
            <a:extLst>
              <a:ext uri="{FF2B5EF4-FFF2-40B4-BE49-F238E27FC236}">
                <a16:creationId xmlns:a16="http://schemas.microsoft.com/office/drawing/2014/main" id="{CC5195BE-2E20-4250-8477-57D462DEB7B9}"/>
              </a:ext>
            </a:extLst>
          </p:cNvPr>
          <p:cNvSpPr/>
          <p:nvPr/>
        </p:nvSpPr>
        <p:spPr>
          <a:xfrm>
            <a:off x="10075936" y="6163168"/>
            <a:ext cx="0" cy="36830"/>
          </a:xfrm>
          <a:custGeom>
            <a:avLst/>
            <a:gdLst/>
            <a:ahLst/>
            <a:cxnLst/>
            <a:rect l="l" t="t" r="r" b="b"/>
            <a:pathLst>
              <a:path h="36829">
                <a:moveTo>
                  <a:pt x="0" y="0"/>
                </a:moveTo>
                <a:lnTo>
                  <a:pt x="0" y="36435"/>
                </a:lnTo>
              </a:path>
            </a:pathLst>
          </a:custGeom>
          <a:ln w="3175">
            <a:solidFill>
              <a:srgbClr val="000000"/>
            </a:solidFill>
          </a:ln>
        </p:spPr>
        <p:txBody>
          <a:bodyPr wrap="square" lIns="0" tIns="0" rIns="0" bIns="0" rtlCol="0"/>
          <a:lstStyle/>
          <a:p>
            <a:endParaRPr/>
          </a:p>
        </p:txBody>
      </p:sp>
      <p:sp>
        <p:nvSpPr>
          <p:cNvPr id="392" name="object 214">
            <a:extLst>
              <a:ext uri="{FF2B5EF4-FFF2-40B4-BE49-F238E27FC236}">
                <a16:creationId xmlns:a16="http://schemas.microsoft.com/office/drawing/2014/main" id="{67E2648B-D6B6-44FC-96CE-4E2DFBFC9ABF}"/>
              </a:ext>
            </a:extLst>
          </p:cNvPr>
          <p:cNvSpPr/>
          <p:nvPr/>
        </p:nvSpPr>
        <p:spPr>
          <a:xfrm>
            <a:off x="1468654" y="4404056"/>
            <a:ext cx="1524000" cy="708025"/>
          </a:xfrm>
          <a:custGeom>
            <a:avLst/>
            <a:gdLst/>
            <a:ahLst/>
            <a:cxnLst/>
            <a:rect l="l" t="t" r="r" b="b"/>
            <a:pathLst>
              <a:path w="1524000" h="762000">
                <a:moveTo>
                  <a:pt x="0" y="381000"/>
                </a:moveTo>
                <a:lnTo>
                  <a:pt x="9973" y="319195"/>
                </a:lnTo>
                <a:lnTo>
                  <a:pt x="38847" y="260567"/>
                </a:lnTo>
                <a:lnTo>
                  <a:pt x="85053" y="205900"/>
                </a:lnTo>
                <a:lnTo>
                  <a:pt x="114165" y="180297"/>
                </a:lnTo>
                <a:lnTo>
                  <a:pt x="147022" y="155978"/>
                </a:lnTo>
                <a:lnTo>
                  <a:pt x="183427" y="133041"/>
                </a:lnTo>
                <a:lnTo>
                  <a:pt x="223185" y="111585"/>
                </a:lnTo>
                <a:lnTo>
                  <a:pt x="266099" y="91707"/>
                </a:lnTo>
                <a:lnTo>
                  <a:pt x="311973" y="73505"/>
                </a:lnTo>
                <a:lnTo>
                  <a:pt x="360611" y="57078"/>
                </a:lnTo>
                <a:lnTo>
                  <a:pt x="411817" y="42523"/>
                </a:lnTo>
                <a:lnTo>
                  <a:pt x="465395" y="29938"/>
                </a:lnTo>
                <a:lnTo>
                  <a:pt x="521149" y="19421"/>
                </a:lnTo>
                <a:lnTo>
                  <a:pt x="578882" y="11071"/>
                </a:lnTo>
                <a:lnTo>
                  <a:pt x="638399" y="4986"/>
                </a:lnTo>
                <a:lnTo>
                  <a:pt x="699504" y="1262"/>
                </a:lnTo>
                <a:lnTo>
                  <a:pt x="762000" y="0"/>
                </a:lnTo>
                <a:lnTo>
                  <a:pt x="824500" y="1262"/>
                </a:lnTo>
                <a:lnTo>
                  <a:pt x="885609" y="4986"/>
                </a:lnTo>
                <a:lnTo>
                  <a:pt x="945129" y="11071"/>
                </a:lnTo>
                <a:lnTo>
                  <a:pt x="1002865" y="19421"/>
                </a:lnTo>
                <a:lnTo>
                  <a:pt x="1058620" y="29938"/>
                </a:lnTo>
                <a:lnTo>
                  <a:pt x="1112199" y="42523"/>
                </a:lnTo>
                <a:lnTo>
                  <a:pt x="1163405" y="57078"/>
                </a:lnTo>
                <a:lnTo>
                  <a:pt x="1212043" y="73505"/>
                </a:lnTo>
                <a:lnTo>
                  <a:pt x="1257916" y="91707"/>
                </a:lnTo>
                <a:lnTo>
                  <a:pt x="1300829" y="111585"/>
                </a:lnTo>
                <a:lnTo>
                  <a:pt x="1340585" y="133041"/>
                </a:lnTo>
                <a:lnTo>
                  <a:pt x="1376988" y="155978"/>
                </a:lnTo>
                <a:lnTo>
                  <a:pt x="1409843" y="180297"/>
                </a:lnTo>
                <a:lnTo>
                  <a:pt x="1438953" y="205900"/>
                </a:lnTo>
                <a:lnTo>
                  <a:pt x="1485156" y="260567"/>
                </a:lnTo>
                <a:lnTo>
                  <a:pt x="1514027" y="319195"/>
                </a:lnTo>
                <a:lnTo>
                  <a:pt x="1524000" y="381000"/>
                </a:lnTo>
                <a:lnTo>
                  <a:pt x="1521474" y="412250"/>
                </a:lnTo>
                <a:lnTo>
                  <a:pt x="1514027" y="442804"/>
                </a:lnTo>
                <a:lnTo>
                  <a:pt x="1485156" y="501432"/>
                </a:lnTo>
                <a:lnTo>
                  <a:pt x="1438953" y="556099"/>
                </a:lnTo>
                <a:lnTo>
                  <a:pt x="1409843" y="581702"/>
                </a:lnTo>
                <a:lnTo>
                  <a:pt x="1376988" y="606021"/>
                </a:lnTo>
                <a:lnTo>
                  <a:pt x="1340585" y="628958"/>
                </a:lnTo>
                <a:lnTo>
                  <a:pt x="1300829" y="650414"/>
                </a:lnTo>
                <a:lnTo>
                  <a:pt x="1257916" y="670292"/>
                </a:lnTo>
                <a:lnTo>
                  <a:pt x="1212043" y="688494"/>
                </a:lnTo>
                <a:lnTo>
                  <a:pt x="1163405" y="704921"/>
                </a:lnTo>
                <a:lnTo>
                  <a:pt x="1112199" y="719476"/>
                </a:lnTo>
                <a:lnTo>
                  <a:pt x="1058620" y="732061"/>
                </a:lnTo>
                <a:lnTo>
                  <a:pt x="1002865" y="742578"/>
                </a:lnTo>
                <a:lnTo>
                  <a:pt x="945129" y="750928"/>
                </a:lnTo>
                <a:lnTo>
                  <a:pt x="885609" y="757013"/>
                </a:lnTo>
                <a:lnTo>
                  <a:pt x="824500" y="760737"/>
                </a:lnTo>
                <a:lnTo>
                  <a:pt x="762000" y="762000"/>
                </a:lnTo>
                <a:lnTo>
                  <a:pt x="699504" y="760737"/>
                </a:lnTo>
                <a:lnTo>
                  <a:pt x="638399" y="757013"/>
                </a:lnTo>
                <a:lnTo>
                  <a:pt x="578882" y="750928"/>
                </a:lnTo>
                <a:lnTo>
                  <a:pt x="521149" y="742578"/>
                </a:lnTo>
                <a:lnTo>
                  <a:pt x="465395" y="732061"/>
                </a:lnTo>
                <a:lnTo>
                  <a:pt x="411817" y="719476"/>
                </a:lnTo>
                <a:lnTo>
                  <a:pt x="360611" y="704921"/>
                </a:lnTo>
                <a:lnTo>
                  <a:pt x="311973" y="688494"/>
                </a:lnTo>
                <a:lnTo>
                  <a:pt x="266099" y="670292"/>
                </a:lnTo>
                <a:lnTo>
                  <a:pt x="223185" y="650414"/>
                </a:lnTo>
                <a:lnTo>
                  <a:pt x="183427" y="628958"/>
                </a:lnTo>
                <a:lnTo>
                  <a:pt x="147022" y="606021"/>
                </a:lnTo>
                <a:lnTo>
                  <a:pt x="114165" y="581702"/>
                </a:lnTo>
                <a:lnTo>
                  <a:pt x="85053" y="556099"/>
                </a:lnTo>
                <a:lnTo>
                  <a:pt x="38847" y="501432"/>
                </a:lnTo>
                <a:lnTo>
                  <a:pt x="9973" y="442804"/>
                </a:lnTo>
                <a:lnTo>
                  <a:pt x="0" y="381000"/>
                </a:lnTo>
                <a:close/>
              </a:path>
            </a:pathLst>
          </a:custGeom>
          <a:ln w="25400">
            <a:solidFill>
              <a:srgbClr val="BB2564"/>
            </a:solidFill>
          </a:ln>
        </p:spPr>
        <p:txBody>
          <a:bodyPr wrap="square" lIns="0" tIns="0" rIns="0" bIns="0" rtlCol="0"/>
          <a:lstStyle/>
          <a:p>
            <a:endParaRPr/>
          </a:p>
        </p:txBody>
      </p:sp>
      <p:sp>
        <p:nvSpPr>
          <p:cNvPr id="393" name="object 215">
            <a:extLst>
              <a:ext uri="{FF2B5EF4-FFF2-40B4-BE49-F238E27FC236}">
                <a16:creationId xmlns:a16="http://schemas.microsoft.com/office/drawing/2014/main" id="{400A9E7C-2443-443D-94BB-E4615A3547D8}"/>
              </a:ext>
            </a:extLst>
          </p:cNvPr>
          <p:cNvSpPr/>
          <p:nvPr/>
        </p:nvSpPr>
        <p:spPr>
          <a:xfrm>
            <a:off x="3451620" y="4503501"/>
            <a:ext cx="1219200" cy="631631"/>
          </a:xfrm>
          <a:custGeom>
            <a:avLst/>
            <a:gdLst/>
            <a:ahLst/>
            <a:cxnLst/>
            <a:rect l="l" t="t" r="r" b="b"/>
            <a:pathLst>
              <a:path w="1219200" h="685800">
                <a:moveTo>
                  <a:pt x="0" y="342900"/>
                </a:moveTo>
                <a:lnTo>
                  <a:pt x="10991" y="277746"/>
                </a:lnTo>
                <a:lnTo>
                  <a:pt x="42604" y="216718"/>
                </a:lnTo>
                <a:lnTo>
                  <a:pt x="92795" y="160964"/>
                </a:lnTo>
                <a:lnTo>
                  <a:pt x="124219" y="135424"/>
                </a:lnTo>
                <a:lnTo>
                  <a:pt x="159520" y="111634"/>
                </a:lnTo>
                <a:lnTo>
                  <a:pt x="198445" y="89738"/>
                </a:lnTo>
                <a:lnTo>
                  <a:pt x="240736" y="69880"/>
                </a:lnTo>
                <a:lnTo>
                  <a:pt x="286139" y="52203"/>
                </a:lnTo>
                <a:lnTo>
                  <a:pt x="334399" y="36851"/>
                </a:lnTo>
                <a:lnTo>
                  <a:pt x="385259" y="23968"/>
                </a:lnTo>
                <a:lnTo>
                  <a:pt x="438465" y="13697"/>
                </a:lnTo>
                <a:lnTo>
                  <a:pt x="493760" y="6183"/>
                </a:lnTo>
                <a:lnTo>
                  <a:pt x="550890" y="1569"/>
                </a:lnTo>
                <a:lnTo>
                  <a:pt x="609600" y="0"/>
                </a:lnTo>
                <a:lnTo>
                  <a:pt x="668309" y="1569"/>
                </a:lnTo>
                <a:lnTo>
                  <a:pt x="725439" y="6183"/>
                </a:lnTo>
                <a:lnTo>
                  <a:pt x="780734" y="13697"/>
                </a:lnTo>
                <a:lnTo>
                  <a:pt x="833940" y="23968"/>
                </a:lnTo>
                <a:lnTo>
                  <a:pt x="884800" y="36851"/>
                </a:lnTo>
                <a:lnTo>
                  <a:pt x="933060" y="52203"/>
                </a:lnTo>
                <a:lnTo>
                  <a:pt x="978463" y="69880"/>
                </a:lnTo>
                <a:lnTo>
                  <a:pt x="1020754" y="89738"/>
                </a:lnTo>
                <a:lnTo>
                  <a:pt x="1059679" y="111634"/>
                </a:lnTo>
                <a:lnTo>
                  <a:pt x="1094980" y="135424"/>
                </a:lnTo>
                <a:lnTo>
                  <a:pt x="1126404" y="160964"/>
                </a:lnTo>
                <a:lnTo>
                  <a:pt x="1153694" y="188109"/>
                </a:lnTo>
                <a:lnTo>
                  <a:pt x="1194851" y="246645"/>
                </a:lnTo>
                <a:lnTo>
                  <a:pt x="1216409" y="309879"/>
                </a:lnTo>
                <a:lnTo>
                  <a:pt x="1219200" y="342900"/>
                </a:lnTo>
                <a:lnTo>
                  <a:pt x="1216409" y="375920"/>
                </a:lnTo>
                <a:lnTo>
                  <a:pt x="1208208" y="408053"/>
                </a:lnTo>
                <a:lnTo>
                  <a:pt x="1176595" y="469081"/>
                </a:lnTo>
                <a:lnTo>
                  <a:pt x="1126404" y="524835"/>
                </a:lnTo>
                <a:lnTo>
                  <a:pt x="1094980" y="550375"/>
                </a:lnTo>
                <a:lnTo>
                  <a:pt x="1059679" y="574165"/>
                </a:lnTo>
                <a:lnTo>
                  <a:pt x="1020754" y="596061"/>
                </a:lnTo>
                <a:lnTo>
                  <a:pt x="978463" y="615919"/>
                </a:lnTo>
                <a:lnTo>
                  <a:pt x="933060" y="633596"/>
                </a:lnTo>
                <a:lnTo>
                  <a:pt x="884800" y="648948"/>
                </a:lnTo>
                <a:lnTo>
                  <a:pt x="833940" y="661831"/>
                </a:lnTo>
                <a:lnTo>
                  <a:pt x="780734" y="672102"/>
                </a:lnTo>
                <a:lnTo>
                  <a:pt x="725439" y="679616"/>
                </a:lnTo>
                <a:lnTo>
                  <a:pt x="668309" y="684230"/>
                </a:lnTo>
                <a:lnTo>
                  <a:pt x="609600" y="685800"/>
                </a:lnTo>
                <a:lnTo>
                  <a:pt x="550890" y="684230"/>
                </a:lnTo>
                <a:lnTo>
                  <a:pt x="493760" y="679616"/>
                </a:lnTo>
                <a:lnTo>
                  <a:pt x="438465" y="672102"/>
                </a:lnTo>
                <a:lnTo>
                  <a:pt x="385259" y="661831"/>
                </a:lnTo>
                <a:lnTo>
                  <a:pt x="334399" y="648948"/>
                </a:lnTo>
                <a:lnTo>
                  <a:pt x="286139" y="633596"/>
                </a:lnTo>
                <a:lnTo>
                  <a:pt x="240736" y="615919"/>
                </a:lnTo>
                <a:lnTo>
                  <a:pt x="198445" y="596061"/>
                </a:lnTo>
                <a:lnTo>
                  <a:pt x="159520" y="574165"/>
                </a:lnTo>
                <a:lnTo>
                  <a:pt x="124219" y="550375"/>
                </a:lnTo>
                <a:lnTo>
                  <a:pt x="92795" y="524835"/>
                </a:lnTo>
                <a:lnTo>
                  <a:pt x="65505" y="497690"/>
                </a:lnTo>
                <a:lnTo>
                  <a:pt x="24348" y="439154"/>
                </a:lnTo>
                <a:lnTo>
                  <a:pt x="2790" y="375920"/>
                </a:lnTo>
                <a:lnTo>
                  <a:pt x="0" y="342900"/>
                </a:lnTo>
                <a:close/>
              </a:path>
            </a:pathLst>
          </a:custGeom>
          <a:ln w="25400">
            <a:solidFill>
              <a:srgbClr val="BB2564"/>
            </a:solidFill>
          </a:ln>
        </p:spPr>
        <p:txBody>
          <a:bodyPr wrap="square" lIns="0" tIns="0" rIns="0" bIns="0" rtlCol="0"/>
          <a:lstStyle/>
          <a:p>
            <a:endParaRPr/>
          </a:p>
        </p:txBody>
      </p:sp>
      <p:sp>
        <p:nvSpPr>
          <p:cNvPr id="394" name="object 216">
            <a:extLst>
              <a:ext uri="{FF2B5EF4-FFF2-40B4-BE49-F238E27FC236}">
                <a16:creationId xmlns:a16="http://schemas.microsoft.com/office/drawing/2014/main" id="{D1951384-6AB2-4999-BA5E-941FE065D08C}"/>
              </a:ext>
            </a:extLst>
          </p:cNvPr>
          <p:cNvSpPr/>
          <p:nvPr/>
        </p:nvSpPr>
        <p:spPr>
          <a:xfrm>
            <a:off x="5370569" y="4530826"/>
            <a:ext cx="1524000" cy="581256"/>
          </a:xfrm>
          <a:custGeom>
            <a:avLst/>
            <a:gdLst/>
            <a:ahLst/>
            <a:cxnLst/>
            <a:rect l="l" t="t" r="r" b="b"/>
            <a:pathLst>
              <a:path w="1524000" h="609600">
                <a:moveTo>
                  <a:pt x="0" y="304800"/>
                </a:moveTo>
                <a:lnTo>
                  <a:pt x="11034" y="252838"/>
                </a:lnTo>
                <a:lnTo>
                  <a:pt x="42918" y="203720"/>
                </a:lnTo>
                <a:lnTo>
                  <a:pt x="93822" y="158179"/>
                </a:lnTo>
                <a:lnTo>
                  <a:pt x="125835" y="136980"/>
                </a:lnTo>
                <a:lnTo>
                  <a:pt x="161917" y="116949"/>
                </a:lnTo>
                <a:lnTo>
                  <a:pt x="201840" y="98180"/>
                </a:lnTo>
                <a:lnTo>
                  <a:pt x="245375" y="80763"/>
                </a:lnTo>
                <a:lnTo>
                  <a:pt x="292293" y="64790"/>
                </a:lnTo>
                <a:lnTo>
                  <a:pt x="342366" y="50353"/>
                </a:lnTo>
                <a:lnTo>
                  <a:pt x="395364" y="37544"/>
                </a:lnTo>
                <a:lnTo>
                  <a:pt x="451060" y="26454"/>
                </a:lnTo>
                <a:lnTo>
                  <a:pt x="509225" y="17175"/>
                </a:lnTo>
                <a:lnTo>
                  <a:pt x="569630" y="9798"/>
                </a:lnTo>
                <a:lnTo>
                  <a:pt x="632047" y="4416"/>
                </a:lnTo>
                <a:lnTo>
                  <a:pt x="696246" y="1119"/>
                </a:lnTo>
                <a:lnTo>
                  <a:pt x="762000" y="0"/>
                </a:lnTo>
                <a:lnTo>
                  <a:pt x="827753" y="1119"/>
                </a:lnTo>
                <a:lnTo>
                  <a:pt x="891952" y="4416"/>
                </a:lnTo>
                <a:lnTo>
                  <a:pt x="954369" y="9798"/>
                </a:lnTo>
                <a:lnTo>
                  <a:pt x="1014774" y="17175"/>
                </a:lnTo>
                <a:lnTo>
                  <a:pt x="1072939" y="26454"/>
                </a:lnTo>
                <a:lnTo>
                  <a:pt x="1128635" y="37544"/>
                </a:lnTo>
                <a:lnTo>
                  <a:pt x="1181633" y="50353"/>
                </a:lnTo>
                <a:lnTo>
                  <a:pt x="1231706" y="64790"/>
                </a:lnTo>
                <a:lnTo>
                  <a:pt x="1278624" y="80763"/>
                </a:lnTo>
                <a:lnTo>
                  <a:pt x="1322159" y="98180"/>
                </a:lnTo>
                <a:lnTo>
                  <a:pt x="1362082" y="116949"/>
                </a:lnTo>
                <a:lnTo>
                  <a:pt x="1398164" y="136980"/>
                </a:lnTo>
                <a:lnTo>
                  <a:pt x="1430177" y="158179"/>
                </a:lnTo>
                <a:lnTo>
                  <a:pt x="1481081" y="203720"/>
                </a:lnTo>
                <a:lnTo>
                  <a:pt x="1512965" y="252838"/>
                </a:lnTo>
                <a:lnTo>
                  <a:pt x="1524000" y="304800"/>
                </a:lnTo>
                <a:lnTo>
                  <a:pt x="1521203" y="331090"/>
                </a:lnTo>
                <a:lnTo>
                  <a:pt x="1512965" y="356761"/>
                </a:lnTo>
                <a:lnTo>
                  <a:pt x="1481081" y="405879"/>
                </a:lnTo>
                <a:lnTo>
                  <a:pt x="1430177" y="451420"/>
                </a:lnTo>
                <a:lnTo>
                  <a:pt x="1398164" y="472619"/>
                </a:lnTo>
                <a:lnTo>
                  <a:pt x="1362082" y="492650"/>
                </a:lnTo>
                <a:lnTo>
                  <a:pt x="1322159" y="511419"/>
                </a:lnTo>
                <a:lnTo>
                  <a:pt x="1278624" y="528836"/>
                </a:lnTo>
                <a:lnTo>
                  <a:pt x="1231706" y="544809"/>
                </a:lnTo>
                <a:lnTo>
                  <a:pt x="1181633" y="559246"/>
                </a:lnTo>
                <a:lnTo>
                  <a:pt x="1128635" y="572055"/>
                </a:lnTo>
                <a:lnTo>
                  <a:pt x="1072939" y="583145"/>
                </a:lnTo>
                <a:lnTo>
                  <a:pt x="1014774" y="592424"/>
                </a:lnTo>
                <a:lnTo>
                  <a:pt x="954369" y="599801"/>
                </a:lnTo>
                <a:lnTo>
                  <a:pt x="891952" y="605183"/>
                </a:lnTo>
                <a:lnTo>
                  <a:pt x="827753" y="608480"/>
                </a:lnTo>
                <a:lnTo>
                  <a:pt x="762000" y="609600"/>
                </a:lnTo>
                <a:lnTo>
                  <a:pt x="696246" y="608480"/>
                </a:lnTo>
                <a:lnTo>
                  <a:pt x="632047" y="605183"/>
                </a:lnTo>
                <a:lnTo>
                  <a:pt x="569630" y="599801"/>
                </a:lnTo>
                <a:lnTo>
                  <a:pt x="509225" y="592424"/>
                </a:lnTo>
                <a:lnTo>
                  <a:pt x="451060" y="583145"/>
                </a:lnTo>
                <a:lnTo>
                  <a:pt x="395364" y="572055"/>
                </a:lnTo>
                <a:lnTo>
                  <a:pt x="342366" y="559246"/>
                </a:lnTo>
                <a:lnTo>
                  <a:pt x="292293" y="544809"/>
                </a:lnTo>
                <a:lnTo>
                  <a:pt x="245375" y="528836"/>
                </a:lnTo>
                <a:lnTo>
                  <a:pt x="201840" y="511419"/>
                </a:lnTo>
                <a:lnTo>
                  <a:pt x="161917" y="492650"/>
                </a:lnTo>
                <a:lnTo>
                  <a:pt x="125835" y="472619"/>
                </a:lnTo>
                <a:lnTo>
                  <a:pt x="93822" y="451420"/>
                </a:lnTo>
                <a:lnTo>
                  <a:pt x="42918" y="405879"/>
                </a:lnTo>
                <a:lnTo>
                  <a:pt x="11034" y="356761"/>
                </a:lnTo>
                <a:lnTo>
                  <a:pt x="0" y="304800"/>
                </a:lnTo>
                <a:close/>
              </a:path>
            </a:pathLst>
          </a:custGeom>
          <a:ln w="25400">
            <a:solidFill>
              <a:srgbClr val="BB2564"/>
            </a:solidFill>
          </a:ln>
        </p:spPr>
        <p:txBody>
          <a:bodyPr wrap="square" lIns="0" tIns="0" rIns="0" bIns="0" rtlCol="0"/>
          <a:lstStyle/>
          <a:p>
            <a:endParaRPr/>
          </a:p>
        </p:txBody>
      </p:sp>
      <p:sp>
        <p:nvSpPr>
          <p:cNvPr id="395" name="object 217">
            <a:extLst>
              <a:ext uri="{FF2B5EF4-FFF2-40B4-BE49-F238E27FC236}">
                <a16:creationId xmlns:a16="http://schemas.microsoft.com/office/drawing/2014/main" id="{0AD42696-552E-466B-B72E-C17E86915C8F}"/>
              </a:ext>
            </a:extLst>
          </p:cNvPr>
          <p:cNvSpPr/>
          <p:nvPr/>
        </p:nvSpPr>
        <p:spPr>
          <a:xfrm>
            <a:off x="7504181" y="4482906"/>
            <a:ext cx="2362200" cy="679588"/>
          </a:xfrm>
          <a:custGeom>
            <a:avLst/>
            <a:gdLst/>
            <a:ahLst/>
            <a:cxnLst/>
            <a:rect l="l" t="t" r="r" b="b"/>
            <a:pathLst>
              <a:path w="2362200" h="762000">
                <a:moveTo>
                  <a:pt x="0" y="381000"/>
                </a:moveTo>
                <a:lnTo>
                  <a:pt x="7946" y="336563"/>
                </a:lnTo>
                <a:lnTo>
                  <a:pt x="31195" y="293634"/>
                </a:lnTo>
                <a:lnTo>
                  <a:pt x="68859" y="252497"/>
                </a:lnTo>
                <a:lnTo>
                  <a:pt x="120053" y="213437"/>
                </a:lnTo>
                <a:lnTo>
                  <a:pt x="183890" y="176742"/>
                </a:lnTo>
                <a:lnTo>
                  <a:pt x="220273" y="159370"/>
                </a:lnTo>
                <a:lnTo>
                  <a:pt x="259484" y="142696"/>
                </a:lnTo>
                <a:lnTo>
                  <a:pt x="301412" y="126756"/>
                </a:lnTo>
                <a:lnTo>
                  <a:pt x="345948" y="111585"/>
                </a:lnTo>
                <a:lnTo>
                  <a:pt x="392979" y="97219"/>
                </a:lnTo>
                <a:lnTo>
                  <a:pt x="442395" y="83695"/>
                </a:lnTo>
                <a:lnTo>
                  <a:pt x="494086" y="71047"/>
                </a:lnTo>
                <a:lnTo>
                  <a:pt x="547940" y="59312"/>
                </a:lnTo>
                <a:lnTo>
                  <a:pt x="603847" y="48525"/>
                </a:lnTo>
                <a:lnTo>
                  <a:pt x="661695" y="38722"/>
                </a:lnTo>
                <a:lnTo>
                  <a:pt x="721375" y="29938"/>
                </a:lnTo>
                <a:lnTo>
                  <a:pt x="782776" y="22209"/>
                </a:lnTo>
                <a:lnTo>
                  <a:pt x="845785" y="15572"/>
                </a:lnTo>
                <a:lnTo>
                  <a:pt x="910294" y="10061"/>
                </a:lnTo>
                <a:lnTo>
                  <a:pt x="976191" y="5713"/>
                </a:lnTo>
                <a:lnTo>
                  <a:pt x="1043364" y="2563"/>
                </a:lnTo>
                <a:lnTo>
                  <a:pt x="1111704" y="646"/>
                </a:lnTo>
                <a:lnTo>
                  <a:pt x="1181100" y="0"/>
                </a:lnTo>
                <a:lnTo>
                  <a:pt x="1250495" y="646"/>
                </a:lnTo>
                <a:lnTo>
                  <a:pt x="1318835" y="2563"/>
                </a:lnTo>
                <a:lnTo>
                  <a:pt x="1386008" y="5713"/>
                </a:lnTo>
                <a:lnTo>
                  <a:pt x="1451905" y="10061"/>
                </a:lnTo>
                <a:lnTo>
                  <a:pt x="1516414" y="15572"/>
                </a:lnTo>
                <a:lnTo>
                  <a:pt x="1579423" y="22209"/>
                </a:lnTo>
                <a:lnTo>
                  <a:pt x="1640824" y="29938"/>
                </a:lnTo>
                <a:lnTo>
                  <a:pt x="1700504" y="38722"/>
                </a:lnTo>
                <a:lnTo>
                  <a:pt x="1758352" y="48525"/>
                </a:lnTo>
                <a:lnTo>
                  <a:pt x="1814259" y="59312"/>
                </a:lnTo>
                <a:lnTo>
                  <a:pt x="1868113" y="71047"/>
                </a:lnTo>
                <a:lnTo>
                  <a:pt x="1919804" y="83695"/>
                </a:lnTo>
                <a:lnTo>
                  <a:pt x="1969220" y="97219"/>
                </a:lnTo>
                <a:lnTo>
                  <a:pt x="2016252" y="111585"/>
                </a:lnTo>
                <a:lnTo>
                  <a:pt x="2060787" y="126756"/>
                </a:lnTo>
                <a:lnTo>
                  <a:pt x="2102715" y="142696"/>
                </a:lnTo>
                <a:lnTo>
                  <a:pt x="2141926" y="159370"/>
                </a:lnTo>
                <a:lnTo>
                  <a:pt x="2178309" y="176742"/>
                </a:lnTo>
                <a:lnTo>
                  <a:pt x="2242146" y="213437"/>
                </a:lnTo>
                <a:lnTo>
                  <a:pt x="2293340" y="252497"/>
                </a:lnTo>
                <a:lnTo>
                  <a:pt x="2331004" y="293634"/>
                </a:lnTo>
                <a:lnTo>
                  <a:pt x="2354253" y="336563"/>
                </a:lnTo>
                <a:lnTo>
                  <a:pt x="2362200" y="381000"/>
                </a:lnTo>
                <a:lnTo>
                  <a:pt x="2360194" y="403388"/>
                </a:lnTo>
                <a:lnTo>
                  <a:pt x="2354253" y="425436"/>
                </a:lnTo>
                <a:lnTo>
                  <a:pt x="2331004" y="468365"/>
                </a:lnTo>
                <a:lnTo>
                  <a:pt x="2293340" y="509502"/>
                </a:lnTo>
                <a:lnTo>
                  <a:pt x="2242146" y="548562"/>
                </a:lnTo>
                <a:lnTo>
                  <a:pt x="2178309" y="585257"/>
                </a:lnTo>
                <a:lnTo>
                  <a:pt x="2141926" y="602629"/>
                </a:lnTo>
                <a:lnTo>
                  <a:pt x="2102715" y="619303"/>
                </a:lnTo>
                <a:lnTo>
                  <a:pt x="2060787" y="635243"/>
                </a:lnTo>
                <a:lnTo>
                  <a:pt x="2016251" y="650414"/>
                </a:lnTo>
                <a:lnTo>
                  <a:pt x="1969220" y="664780"/>
                </a:lnTo>
                <a:lnTo>
                  <a:pt x="1919804" y="678304"/>
                </a:lnTo>
                <a:lnTo>
                  <a:pt x="1868113" y="690952"/>
                </a:lnTo>
                <a:lnTo>
                  <a:pt x="1814259" y="702687"/>
                </a:lnTo>
                <a:lnTo>
                  <a:pt x="1758352" y="713474"/>
                </a:lnTo>
                <a:lnTo>
                  <a:pt x="1700504" y="723277"/>
                </a:lnTo>
                <a:lnTo>
                  <a:pt x="1640824" y="732061"/>
                </a:lnTo>
                <a:lnTo>
                  <a:pt x="1579423" y="739790"/>
                </a:lnTo>
                <a:lnTo>
                  <a:pt x="1516414" y="746427"/>
                </a:lnTo>
                <a:lnTo>
                  <a:pt x="1451905" y="751938"/>
                </a:lnTo>
                <a:lnTo>
                  <a:pt x="1386008" y="756286"/>
                </a:lnTo>
                <a:lnTo>
                  <a:pt x="1318835" y="759436"/>
                </a:lnTo>
                <a:lnTo>
                  <a:pt x="1250495" y="761353"/>
                </a:lnTo>
                <a:lnTo>
                  <a:pt x="1181100" y="762000"/>
                </a:lnTo>
                <a:lnTo>
                  <a:pt x="1111704" y="761353"/>
                </a:lnTo>
                <a:lnTo>
                  <a:pt x="1043364" y="759436"/>
                </a:lnTo>
                <a:lnTo>
                  <a:pt x="976191" y="756286"/>
                </a:lnTo>
                <a:lnTo>
                  <a:pt x="910294" y="751938"/>
                </a:lnTo>
                <a:lnTo>
                  <a:pt x="845785" y="746427"/>
                </a:lnTo>
                <a:lnTo>
                  <a:pt x="782776" y="739790"/>
                </a:lnTo>
                <a:lnTo>
                  <a:pt x="721375" y="732061"/>
                </a:lnTo>
                <a:lnTo>
                  <a:pt x="661695" y="723277"/>
                </a:lnTo>
                <a:lnTo>
                  <a:pt x="603847" y="713474"/>
                </a:lnTo>
                <a:lnTo>
                  <a:pt x="547940" y="702687"/>
                </a:lnTo>
                <a:lnTo>
                  <a:pt x="494086" y="690952"/>
                </a:lnTo>
                <a:lnTo>
                  <a:pt x="442395" y="678304"/>
                </a:lnTo>
                <a:lnTo>
                  <a:pt x="392979" y="664780"/>
                </a:lnTo>
                <a:lnTo>
                  <a:pt x="345947" y="650414"/>
                </a:lnTo>
                <a:lnTo>
                  <a:pt x="301412" y="635243"/>
                </a:lnTo>
                <a:lnTo>
                  <a:pt x="259484" y="619303"/>
                </a:lnTo>
                <a:lnTo>
                  <a:pt x="220273" y="602629"/>
                </a:lnTo>
                <a:lnTo>
                  <a:pt x="183890" y="585257"/>
                </a:lnTo>
                <a:lnTo>
                  <a:pt x="120053" y="548562"/>
                </a:lnTo>
                <a:lnTo>
                  <a:pt x="68859" y="509502"/>
                </a:lnTo>
                <a:lnTo>
                  <a:pt x="31195" y="468365"/>
                </a:lnTo>
                <a:lnTo>
                  <a:pt x="7946" y="425436"/>
                </a:lnTo>
                <a:lnTo>
                  <a:pt x="0" y="381000"/>
                </a:lnTo>
                <a:close/>
              </a:path>
            </a:pathLst>
          </a:custGeom>
          <a:ln w="25400">
            <a:solidFill>
              <a:srgbClr val="BB2564"/>
            </a:solidFill>
          </a:ln>
        </p:spPr>
        <p:txBody>
          <a:bodyPr wrap="square" lIns="0" tIns="0" rIns="0" bIns="0" rtlCol="0"/>
          <a:lstStyle/>
          <a:p>
            <a:endParaRPr/>
          </a:p>
        </p:txBody>
      </p:sp>
    </p:spTree>
    <p:extLst>
      <p:ext uri="{BB962C8B-B14F-4D97-AF65-F5344CB8AC3E}">
        <p14:creationId xmlns:p14="http://schemas.microsoft.com/office/powerpoint/2010/main" val="1804543260"/>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Props1.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3.xml><?xml version="1.0" encoding="utf-8"?>
<ds:datastoreItem xmlns:ds="http://schemas.openxmlformats.org/officeDocument/2006/customXml" ds:itemID="{371B5C7F-2497-4FAB-9E2E-E6A7EB669C3E}">
  <ds:schemaRefs>
    <ds:schemaRef ds:uri="http://schemas.microsoft.com/office/infopath/2007/PartnerControls"/>
    <ds:schemaRef ds:uri="http://schemas.microsoft.com/sharepoint/v3"/>
    <ds:schemaRef ds:uri="http://purl.org/dc/terms/"/>
    <ds:schemaRef ds:uri="http://schemas.microsoft.com/office/2006/documentManagement/types"/>
    <ds:schemaRef ds:uri="http://schemas.openxmlformats.org/package/2006/metadata/core-properties"/>
    <ds:schemaRef ds:uri="56ea17bb-c96d-4826-b465-01eec0dd23dd"/>
    <ds:schemaRef ds:uri="http://purl.org/dc/elements/1.1/"/>
    <ds:schemaRef ds:uri="http://schemas.microsoft.com/office/2006/metadata/properties"/>
    <ds:schemaRef ds:uri="05d88611-e516-4d1a-b12e-39107e78b3d0"/>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313</TotalTime>
  <Words>1514</Words>
  <Application>Microsoft Office PowerPoint</Application>
  <PresentationFormat>Widescreen</PresentationFormat>
  <Paragraphs>133</Paragraphs>
  <Slides>11</Slides>
  <Notes>10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11</vt:i4>
      </vt:variant>
    </vt:vector>
  </HeadingPairs>
  <TitlesOfParts>
    <vt:vector size="20" baseType="lpstr">
      <vt:lpstr>.AppleSystemUIFont</vt:lpstr>
      <vt:lpstr>Arial</vt:lpstr>
      <vt:lpstr>Calibri</vt:lpstr>
      <vt:lpstr>Open Sans</vt:lpstr>
      <vt:lpstr>Open Sans SemiBold</vt:lpstr>
      <vt:lpstr>Symbol</vt:lpstr>
      <vt:lpstr>Times New Roman</vt:lpstr>
      <vt:lpstr>2_Office Theme</vt:lpstr>
      <vt:lpstr>3_Office Theme</vt:lpstr>
      <vt:lpstr>Introductory Lesson: Culinary Arts</vt:lpstr>
      <vt:lpstr>PowerPoint Presentation</vt:lpstr>
      <vt:lpstr>Career and Technical Education (CTE)</vt:lpstr>
      <vt:lpstr>Career and Technical Education (CTE)</vt:lpstr>
      <vt:lpstr>Career and Technical Education (CTE)</vt:lpstr>
      <vt:lpstr>PowerPoint Presentation</vt:lpstr>
      <vt:lpstr>Hospitality and Tourism</vt:lpstr>
      <vt:lpstr>Career and Technical Education (CTE)</vt:lpstr>
      <vt:lpstr>Hospitality &amp; Tourism encompasses the management, marketing and operations of restaurants  and other foodservices, lodging, attractions, recreation events and travel related services</vt:lpstr>
      <vt:lpstr>Questions</vt:lpstr>
      <vt:lpstr>Resources and 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Madhuri Dhariwal</cp:lastModifiedBy>
  <cp:revision>27</cp:revision>
  <cp:lastPrinted>2017-07-07T16:17:37Z</cp:lastPrinted>
  <dcterms:created xsi:type="dcterms:W3CDTF">2017-07-11T23:58:30Z</dcterms:created>
  <dcterms:modified xsi:type="dcterms:W3CDTF">2018-01-23T21:10:05Z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