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41" r:id="rId9"/>
    <p:sldId id="342" r:id="rId10"/>
    <p:sldId id="343" r:id="rId11"/>
    <p:sldId id="344" r:id="rId12"/>
    <p:sldId id="345" r:id="rId13"/>
    <p:sldId id="324" r:id="rId14"/>
    <p:sldId id="325" r:id="rId15"/>
    <p:sldId id="326" r:id="rId16"/>
    <p:sldId id="327" r:id="rId17"/>
    <p:sldId id="346" r:id="rId18"/>
    <p:sldId id="347" r:id="rId19"/>
    <p:sldId id="348" r:id="rId20"/>
    <p:sldId id="349" r:id="rId21"/>
    <p:sldId id="328"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43276" autoAdjust="0"/>
  </p:normalViewPr>
  <p:slideViewPr>
    <p:cSldViewPr snapToGrid="0">
      <p:cViewPr>
        <p:scale>
          <a:sx n="63" d="100"/>
          <a:sy n="63" d="100"/>
        </p:scale>
        <p:origin x="820" y="-132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05-Jan-18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05-Jan-18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what the consequences of these effects may have on a person’s life. </a:t>
            </a:r>
          </a:p>
          <a:p>
            <a:r>
              <a:rPr lang="en-US" sz="1200" b="0" i="0" u="none" strike="noStrike" kern="1200" baseline="0" dirty="0">
                <a:solidFill>
                  <a:schemeClr val="tx1"/>
                </a:solidFill>
                <a:latin typeface="+mn-lt"/>
                <a:ea typeface="+mn-ea"/>
                <a:cs typeface="+mn-cs"/>
              </a:rPr>
              <a:t>Example: </a:t>
            </a:r>
          </a:p>
          <a:p>
            <a:r>
              <a:rPr lang="en-US" sz="1200" b="0" i="0" u="none" strike="noStrike" kern="1200" baseline="0" dirty="0">
                <a:solidFill>
                  <a:schemeClr val="tx1"/>
                </a:solidFill>
                <a:latin typeface="+mn-lt"/>
                <a:ea typeface="+mn-ea"/>
                <a:cs typeface="+mn-cs"/>
              </a:rPr>
              <a:t>Low self esteem = being withdrawn, stress = difficult to think and handle simple problems. </a:t>
            </a:r>
          </a:p>
          <a:p>
            <a:r>
              <a:rPr lang="en-US" sz="1200" b="0" i="0" u="none" strike="noStrike" kern="1200" baseline="0" dirty="0">
                <a:solidFill>
                  <a:schemeClr val="tx1"/>
                </a:solidFill>
                <a:latin typeface="+mn-lt"/>
                <a:ea typeface="+mn-ea"/>
                <a:cs typeface="+mn-cs"/>
              </a:rPr>
              <a:t>Ask students why they think the victims would have difficulty sleeping, trusting, helping…….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13099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identify the type of abuse in each situation. Answer-Neglect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62134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identify the type of abuse in each situation. Answer-Emotional Abuse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3885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identify the type of abuse in each situation. Answer-Neglect, Emotional Abuse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13854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identify the type of abuse in each situation. Answer-Physical abuse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15971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identify the type of abuse in each situation. Answer-Sexual abuse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732015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7675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may want to share statistics of number of various types of abuse cases in county, Texas, or US.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may want to share statistics of number of various types of abuse cases in county, Texas, or US. Ask students if they have heard of any cases of abuse and to share what they know of them.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7772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may want to share statistics of number of various types of abuse cases in county, Texas, or US.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70783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may want to share statistics of number of various types of abuse cases in county, Texas, or US.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42589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may want to share statistics of number of various types of abuse cases in county, Texas, or US.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4021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may want to share statistics of number of various types of abuse cases in county, Texas, or US.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5580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Solicit answers from students as to examples of situations that relate to each reason. Ex.-You made me hit you because you received a C on your test. </a:t>
            </a:r>
          </a:p>
          <a:p>
            <a:r>
              <a:rPr lang="en-US" sz="1200" b="0" i="0" u="none" strike="noStrike" kern="1200" baseline="0" dirty="0">
                <a:solidFill>
                  <a:schemeClr val="tx1"/>
                </a:solidFill>
                <a:latin typeface="+mn-lt"/>
                <a:ea typeface="+mn-ea"/>
                <a:cs typeface="+mn-cs"/>
              </a:rPr>
              <a:t>Example: A mother hits her children for misbehaving, therefore the children hit others.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8920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brainstorm other signs of abuse.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080093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Love Shouldn’t Hurt</a:t>
            </a:r>
          </a:p>
        </p:txBody>
      </p:sp>
      <p:sp>
        <p:nvSpPr>
          <p:cNvPr id="2" name="Rectangle 1">
            <a:extLst>
              <a:ext uri="{FF2B5EF4-FFF2-40B4-BE49-F238E27FC236}">
                <a16:creationId xmlns:a16="http://schemas.microsoft.com/office/drawing/2014/main" id="{3443A617-A71B-402D-B79D-230EC54E207B}"/>
              </a:ext>
            </a:extLst>
          </p:cNvPr>
          <p:cNvSpPr/>
          <p:nvPr/>
        </p:nvSpPr>
        <p:spPr>
          <a:xfrm>
            <a:off x="4630545" y="3610094"/>
            <a:ext cx="7462935" cy="1446550"/>
          </a:xfrm>
          <a:prstGeom prst="rect">
            <a:avLst/>
          </a:prstGeom>
        </p:spPr>
        <p:txBody>
          <a:bodyPr wrap="square">
            <a:spAutoFit/>
          </a:bodyPr>
          <a:lstStyle/>
          <a:p>
            <a:r>
              <a:rPr lang="en-US" sz="4400" dirty="0">
                <a:solidFill>
                  <a:schemeClr val="accent2">
                    <a:lumMod val="60000"/>
                    <a:lumOff val="40000"/>
                  </a:schemeClr>
                </a:solidFill>
                <a:latin typeface="Open Sans"/>
              </a:rPr>
              <a:t>Counseling and Mental Health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Signs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Self esteem is attacked</a:t>
            </a:r>
          </a:p>
          <a:p>
            <a:pPr lvl="1"/>
            <a:r>
              <a:rPr lang="en-US" dirty="0"/>
              <a:t>Physical or verbal attacks</a:t>
            </a:r>
          </a:p>
          <a:p>
            <a:pPr lvl="1"/>
            <a:r>
              <a:rPr lang="en-US" dirty="0"/>
              <a:t>Extreme jealousy</a:t>
            </a:r>
          </a:p>
          <a:p>
            <a:pPr lvl="1"/>
            <a:r>
              <a:rPr lang="en-US" dirty="0"/>
              <a:t>Controlling demands</a:t>
            </a:r>
          </a:p>
        </p:txBody>
      </p:sp>
      <p:pic>
        <p:nvPicPr>
          <p:cNvPr id="4" name="Picture 3">
            <a:extLst>
              <a:ext uri="{FF2B5EF4-FFF2-40B4-BE49-F238E27FC236}">
                <a16:creationId xmlns:a16="http://schemas.microsoft.com/office/drawing/2014/main" id="{AFECDA10-B9F5-427D-9D2A-417FBF7308C6}"/>
              </a:ext>
            </a:extLst>
          </p:cNvPr>
          <p:cNvPicPr>
            <a:picLocks noChangeAspect="1"/>
          </p:cNvPicPr>
          <p:nvPr/>
        </p:nvPicPr>
        <p:blipFill>
          <a:blip r:embed="rId3"/>
          <a:stretch>
            <a:fillRect/>
          </a:stretch>
        </p:blipFill>
        <p:spPr>
          <a:xfrm>
            <a:off x="7396480" y="2650126"/>
            <a:ext cx="2943135" cy="2919534"/>
          </a:xfrm>
          <a:prstGeom prst="rect">
            <a:avLst/>
          </a:prstGeom>
        </p:spPr>
      </p:pic>
    </p:spTree>
    <p:extLst>
      <p:ext uri="{BB962C8B-B14F-4D97-AF65-F5344CB8AC3E}">
        <p14:creationId xmlns:p14="http://schemas.microsoft.com/office/powerpoint/2010/main" val="26283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Effects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4938776" cy="4734318"/>
          </a:xfrm>
        </p:spPr>
        <p:txBody>
          <a:bodyPr/>
          <a:lstStyle/>
          <a:p>
            <a:pPr lvl="1"/>
            <a:r>
              <a:rPr lang="en-US" dirty="0"/>
              <a:t>Low self esteem</a:t>
            </a:r>
          </a:p>
          <a:p>
            <a:pPr lvl="1"/>
            <a:r>
              <a:rPr lang="en-US" dirty="0"/>
              <a:t>Stress</a:t>
            </a:r>
          </a:p>
          <a:p>
            <a:pPr lvl="1"/>
            <a:r>
              <a:rPr lang="en-US" dirty="0"/>
              <a:t>Depression</a:t>
            </a:r>
          </a:p>
          <a:p>
            <a:pPr lvl="1"/>
            <a:r>
              <a:rPr lang="en-US" dirty="0"/>
              <a:t>Trouble sleeping, eating, concentrating</a:t>
            </a:r>
          </a:p>
          <a:p>
            <a:pPr lvl="1"/>
            <a:r>
              <a:rPr lang="en-US" dirty="0"/>
              <a:t>Distrust of others</a:t>
            </a:r>
          </a:p>
          <a:p>
            <a:pPr lvl="1"/>
            <a:r>
              <a:rPr lang="en-US" dirty="0"/>
              <a:t>Hesitant to get help</a:t>
            </a:r>
          </a:p>
        </p:txBody>
      </p:sp>
      <p:pic>
        <p:nvPicPr>
          <p:cNvPr id="4" name="Picture 3">
            <a:extLst>
              <a:ext uri="{FF2B5EF4-FFF2-40B4-BE49-F238E27FC236}">
                <a16:creationId xmlns:a16="http://schemas.microsoft.com/office/drawing/2014/main" id="{A061C29E-C013-4357-BD68-13CE57F19173}"/>
              </a:ext>
            </a:extLst>
          </p:cNvPr>
          <p:cNvPicPr>
            <a:picLocks noChangeAspect="1"/>
          </p:cNvPicPr>
          <p:nvPr/>
        </p:nvPicPr>
        <p:blipFill>
          <a:blip r:embed="rId3"/>
          <a:stretch>
            <a:fillRect/>
          </a:stretch>
        </p:blipFill>
        <p:spPr>
          <a:xfrm>
            <a:off x="5770390" y="1234256"/>
            <a:ext cx="2131575" cy="2117500"/>
          </a:xfrm>
          <a:prstGeom prst="rect">
            <a:avLst/>
          </a:prstGeom>
        </p:spPr>
      </p:pic>
      <p:pic>
        <p:nvPicPr>
          <p:cNvPr id="5" name="Picture 4">
            <a:extLst>
              <a:ext uri="{FF2B5EF4-FFF2-40B4-BE49-F238E27FC236}">
                <a16:creationId xmlns:a16="http://schemas.microsoft.com/office/drawing/2014/main" id="{72C9C931-ABB3-410A-BB0C-2CE5F818AEE4}"/>
              </a:ext>
            </a:extLst>
          </p:cNvPr>
          <p:cNvPicPr>
            <a:picLocks noChangeAspect="1"/>
          </p:cNvPicPr>
          <p:nvPr/>
        </p:nvPicPr>
        <p:blipFill>
          <a:blip r:embed="rId4"/>
          <a:stretch>
            <a:fillRect/>
          </a:stretch>
        </p:blipFill>
        <p:spPr>
          <a:xfrm>
            <a:off x="8437950" y="1919250"/>
            <a:ext cx="2021700" cy="3019500"/>
          </a:xfrm>
          <a:prstGeom prst="rect">
            <a:avLst/>
          </a:prstGeom>
        </p:spPr>
      </p:pic>
      <p:pic>
        <p:nvPicPr>
          <p:cNvPr id="6" name="Picture 5">
            <a:extLst>
              <a:ext uri="{FF2B5EF4-FFF2-40B4-BE49-F238E27FC236}">
                <a16:creationId xmlns:a16="http://schemas.microsoft.com/office/drawing/2014/main" id="{41BE019A-4064-4264-89C6-0057070E1741}"/>
              </a:ext>
            </a:extLst>
          </p:cNvPr>
          <p:cNvPicPr>
            <a:picLocks noChangeAspect="1"/>
          </p:cNvPicPr>
          <p:nvPr/>
        </p:nvPicPr>
        <p:blipFill>
          <a:blip r:embed="rId5"/>
          <a:stretch>
            <a:fillRect/>
          </a:stretch>
        </p:blipFill>
        <p:spPr>
          <a:xfrm>
            <a:off x="5770390" y="3787579"/>
            <a:ext cx="2263425" cy="1512500"/>
          </a:xfrm>
          <a:prstGeom prst="rect">
            <a:avLst/>
          </a:prstGeom>
        </p:spPr>
      </p:pic>
    </p:spTree>
    <p:extLst>
      <p:ext uri="{BB962C8B-B14F-4D97-AF65-F5344CB8AC3E}">
        <p14:creationId xmlns:p14="http://schemas.microsoft.com/office/powerpoint/2010/main" val="298080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Which type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child is dirty and hasn’t eaten in several days</a:t>
            </a:r>
          </a:p>
        </p:txBody>
      </p:sp>
    </p:spTree>
    <p:extLst>
      <p:ext uri="{BB962C8B-B14F-4D97-AF65-F5344CB8AC3E}">
        <p14:creationId xmlns:p14="http://schemas.microsoft.com/office/powerpoint/2010/main" val="166972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Which type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teen is always being put down, called names and made fun of by his mother</a:t>
            </a:r>
          </a:p>
        </p:txBody>
      </p:sp>
    </p:spTree>
    <p:extLst>
      <p:ext uri="{BB962C8B-B14F-4D97-AF65-F5344CB8AC3E}">
        <p14:creationId xmlns:p14="http://schemas.microsoft.com/office/powerpoint/2010/main" val="324836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Which type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An elderly parent is bedridden and not given his medication</a:t>
            </a:r>
          </a:p>
        </p:txBody>
      </p:sp>
    </p:spTree>
    <p:extLst>
      <p:ext uri="{BB962C8B-B14F-4D97-AF65-F5344CB8AC3E}">
        <p14:creationId xmlns:p14="http://schemas.microsoft.com/office/powerpoint/2010/main" val="100616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Which type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husband hits his wife because dinner is not ready when he wants it</a:t>
            </a:r>
          </a:p>
        </p:txBody>
      </p:sp>
    </p:spTree>
    <p:extLst>
      <p:ext uri="{BB962C8B-B14F-4D97-AF65-F5344CB8AC3E}">
        <p14:creationId xmlns:p14="http://schemas.microsoft.com/office/powerpoint/2010/main" val="426194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Which type of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Inappropriate touching between an adult and child</a:t>
            </a:r>
          </a:p>
        </p:txBody>
      </p:sp>
    </p:spTree>
    <p:extLst>
      <p:ext uri="{BB962C8B-B14F-4D97-AF65-F5344CB8AC3E}">
        <p14:creationId xmlns:p14="http://schemas.microsoft.com/office/powerpoint/2010/main" val="213918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Centers for Disease Control</a:t>
            </a:r>
            <a:br>
              <a:rPr lang="en-US" sz="2000" dirty="0"/>
            </a:br>
            <a:r>
              <a:rPr lang="en-US" sz="2000" dirty="0"/>
              <a:t>CDC Centers for Disease Control and Prevention - Your Online Source for Credible Health Information.</a:t>
            </a:r>
            <a:br>
              <a:rPr lang="en-US" sz="2000" dirty="0"/>
            </a:br>
            <a:r>
              <a:rPr lang="en-US" sz="2000" dirty="0"/>
              <a:t>http://www.cdc.gov/ViolencePrevention/index.html</a:t>
            </a:r>
          </a:p>
          <a:p>
            <a:pPr lvl="2"/>
            <a:r>
              <a:rPr lang="en-US" sz="2000" dirty="0"/>
              <a:t>Childhelp.org</a:t>
            </a:r>
            <a:br>
              <a:rPr lang="en-US" sz="2000" dirty="0"/>
            </a:br>
            <a:r>
              <a:rPr lang="en-US" sz="2000" dirty="0"/>
              <a:t>Exists to meet the physical, emotional, educational, and spiritual needs of abused and neglected children. Focus in the areas of treatment, prevention, and research.</a:t>
            </a:r>
            <a:br>
              <a:rPr lang="en-US" sz="2000" dirty="0"/>
            </a:br>
            <a:r>
              <a:rPr lang="en-US" sz="2000" dirty="0"/>
              <a:t>http://childhelp.org</a:t>
            </a:r>
          </a:p>
          <a:p>
            <a:pPr lvl="2"/>
            <a:r>
              <a:rPr lang="en-US" sz="2000" dirty="0"/>
              <a:t>Kidshealth.org</a:t>
            </a:r>
            <a:br>
              <a:rPr lang="en-US" sz="2000" dirty="0"/>
            </a:br>
            <a:r>
              <a:rPr lang="en-US" sz="2000" dirty="0" err="1"/>
              <a:t>TeensHealth</a:t>
            </a:r>
            <a:r>
              <a:rPr lang="en-US" sz="2000" dirty="0"/>
              <a:t> offers a safe, private place to get information about health, growth, and emotions.</a:t>
            </a:r>
            <a:br>
              <a:rPr lang="en-US" sz="2000" dirty="0"/>
            </a:br>
            <a:r>
              <a:rPr lang="en-US" sz="2000" dirty="0"/>
              <a:t>http://kidshealth.org/teen/your_mind/families/family_abuse.html</a:t>
            </a:r>
          </a:p>
          <a:p>
            <a:pPr lvl="2"/>
            <a:r>
              <a:rPr lang="en-US" sz="2000" dirty="0"/>
              <a:t>Prevent Child Abuse America</a:t>
            </a:r>
            <a:br>
              <a:rPr lang="en-US" sz="2000" dirty="0"/>
            </a:br>
            <a:r>
              <a:rPr lang="en-US" sz="2000" dirty="0"/>
              <a:t>Prevent Child Abuse America was established in 1972 to build a nationwide commitment to preventing all forms of child abuse.</a:t>
            </a:r>
            <a:br>
              <a:rPr lang="en-US" sz="2000" dirty="0"/>
            </a:br>
            <a:r>
              <a:rPr lang="en-US" sz="2000" dirty="0"/>
              <a:t>http://www.preventchildabuse.org</a:t>
            </a:r>
          </a:p>
        </p:txBody>
      </p:sp>
    </p:spTree>
    <p:extLst>
      <p:ext uri="{BB962C8B-B14F-4D97-AF65-F5344CB8AC3E}">
        <p14:creationId xmlns:p14="http://schemas.microsoft.com/office/powerpoint/2010/main" val="100618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Abuse</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Abuse</a:t>
            </a:r>
          </a:p>
        </p:txBody>
      </p:sp>
      <p:sp>
        <p:nvSpPr>
          <p:cNvPr id="3" name="Content Placeholder 2">
            <a:extLst>
              <a:ext uri="{FF2B5EF4-FFF2-40B4-BE49-F238E27FC236}">
                <a16:creationId xmlns:a16="http://schemas.microsoft.com/office/drawing/2014/main" id="{5EDB25BD-1BD3-4D07-9E34-169A30D69624}"/>
              </a:ext>
            </a:extLst>
          </p:cNvPr>
          <p:cNvSpPr>
            <a:spLocks noGrp="1"/>
          </p:cNvSpPr>
          <p:nvPr>
            <p:ph sz="half" idx="1"/>
          </p:nvPr>
        </p:nvSpPr>
        <p:spPr>
          <a:xfrm>
            <a:off x="740664" y="1420420"/>
            <a:ext cx="10741802" cy="4734318"/>
          </a:xfrm>
        </p:spPr>
        <p:txBody>
          <a:bodyPr/>
          <a:lstStyle/>
          <a:p>
            <a:pPr lvl="1"/>
            <a:r>
              <a:rPr lang="en-US" dirty="0"/>
              <a:t>Physical</a:t>
            </a:r>
          </a:p>
          <a:p>
            <a:pPr lvl="1"/>
            <a:r>
              <a:rPr lang="en-US" dirty="0"/>
              <a:t>Emotional</a:t>
            </a:r>
          </a:p>
          <a:p>
            <a:pPr lvl="1"/>
            <a:r>
              <a:rPr lang="en-US" dirty="0"/>
              <a:t>Sexual</a:t>
            </a:r>
          </a:p>
          <a:p>
            <a:pPr lvl="1"/>
            <a:r>
              <a:rPr lang="en-US" dirty="0"/>
              <a:t>Neglect</a:t>
            </a:r>
          </a:p>
        </p:txBody>
      </p:sp>
    </p:spTree>
    <p:extLst>
      <p:ext uri="{BB962C8B-B14F-4D97-AF65-F5344CB8AC3E}">
        <p14:creationId xmlns:p14="http://schemas.microsoft.com/office/powerpoint/2010/main" val="292029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Abuse</a:t>
            </a:r>
          </a:p>
        </p:txBody>
      </p:sp>
      <p:sp>
        <p:nvSpPr>
          <p:cNvPr id="3" name="Content Placeholder 2">
            <a:extLst>
              <a:ext uri="{FF2B5EF4-FFF2-40B4-BE49-F238E27FC236}">
                <a16:creationId xmlns:a16="http://schemas.microsoft.com/office/drawing/2014/main" id="{5EDB25BD-1BD3-4D07-9E34-169A30D69624}"/>
              </a:ext>
            </a:extLst>
          </p:cNvPr>
          <p:cNvSpPr>
            <a:spLocks noGrp="1"/>
          </p:cNvSpPr>
          <p:nvPr>
            <p:ph sz="half" idx="1"/>
          </p:nvPr>
        </p:nvSpPr>
        <p:spPr>
          <a:xfrm>
            <a:off x="740664" y="1420420"/>
            <a:ext cx="10741802" cy="4734318"/>
          </a:xfrm>
        </p:spPr>
        <p:txBody>
          <a:bodyPr/>
          <a:lstStyle/>
          <a:p>
            <a:pPr lvl="1"/>
            <a:r>
              <a:rPr lang="en-US" dirty="0"/>
              <a:t>Physical-actions that leave marks or injury</a:t>
            </a:r>
          </a:p>
          <a:p>
            <a:pPr lvl="2"/>
            <a:r>
              <a:rPr lang="en-US" sz="2400" dirty="0"/>
              <a:t>ex.- hitting, beating, burning</a:t>
            </a:r>
          </a:p>
        </p:txBody>
      </p:sp>
      <p:pic>
        <p:nvPicPr>
          <p:cNvPr id="4" name="Picture 3">
            <a:extLst>
              <a:ext uri="{FF2B5EF4-FFF2-40B4-BE49-F238E27FC236}">
                <a16:creationId xmlns:a16="http://schemas.microsoft.com/office/drawing/2014/main" id="{3FAC5C41-B297-487E-B94E-B6A3B28C7F08}"/>
              </a:ext>
            </a:extLst>
          </p:cNvPr>
          <p:cNvPicPr>
            <a:picLocks noChangeAspect="1"/>
          </p:cNvPicPr>
          <p:nvPr/>
        </p:nvPicPr>
        <p:blipFill>
          <a:blip r:embed="rId3"/>
          <a:stretch>
            <a:fillRect/>
          </a:stretch>
        </p:blipFill>
        <p:spPr>
          <a:xfrm>
            <a:off x="4258972" y="3320080"/>
            <a:ext cx="3186375" cy="2117500"/>
          </a:xfrm>
          <a:prstGeom prst="rect">
            <a:avLst/>
          </a:prstGeom>
        </p:spPr>
      </p:pic>
    </p:spTree>
    <p:extLst>
      <p:ext uri="{BB962C8B-B14F-4D97-AF65-F5344CB8AC3E}">
        <p14:creationId xmlns:p14="http://schemas.microsoft.com/office/powerpoint/2010/main" val="258729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Abuse</a:t>
            </a:r>
          </a:p>
        </p:txBody>
      </p:sp>
      <p:sp>
        <p:nvSpPr>
          <p:cNvPr id="3" name="Content Placeholder 2">
            <a:extLst>
              <a:ext uri="{FF2B5EF4-FFF2-40B4-BE49-F238E27FC236}">
                <a16:creationId xmlns:a16="http://schemas.microsoft.com/office/drawing/2014/main" id="{5EDB25BD-1BD3-4D07-9E34-169A30D69624}"/>
              </a:ext>
            </a:extLst>
          </p:cNvPr>
          <p:cNvSpPr>
            <a:spLocks noGrp="1"/>
          </p:cNvSpPr>
          <p:nvPr>
            <p:ph sz="half" idx="1"/>
          </p:nvPr>
        </p:nvSpPr>
        <p:spPr>
          <a:xfrm>
            <a:off x="740664" y="1420420"/>
            <a:ext cx="10741802" cy="4734318"/>
          </a:xfrm>
        </p:spPr>
        <p:txBody>
          <a:bodyPr/>
          <a:lstStyle/>
          <a:p>
            <a:pPr lvl="1"/>
            <a:r>
              <a:rPr lang="en-US" dirty="0"/>
              <a:t>Emotional-when yelling and anger go too far</a:t>
            </a:r>
          </a:p>
          <a:p>
            <a:pPr lvl="2"/>
            <a:r>
              <a:rPr lang="en-US" sz="2400" dirty="0"/>
              <a:t>ex.-criticism, threats, self esteem affected</a:t>
            </a:r>
          </a:p>
        </p:txBody>
      </p:sp>
      <p:pic>
        <p:nvPicPr>
          <p:cNvPr id="4" name="Picture 3">
            <a:extLst>
              <a:ext uri="{FF2B5EF4-FFF2-40B4-BE49-F238E27FC236}">
                <a16:creationId xmlns:a16="http://schemas.microsoft.com/office/drawing/2014/main" id="{97C662AB-84C7-4E70-BAEC-3897D858B0B1}"/>
              </a:ext>
            </a:extLst>
          </p:cNvPr>
          <p:cNvPicPr>
            <a:picLocks noChangeAspect="1"/>
          </p:cNvPicPr>
          <p:nvPr/>
        </p:nvPicPr>
        <p:blipFill>
          <a:blip r:embed="rId3"/>
          <a:stretch>
            <a:fillRect/>
          </a:stretch>
        </p:blipFill>
        <p:spPr>
          <a:xfrm>
            <a:off x="4302095" y="3174570"/>
            <a:ext cx="3120450" cy="2073500"/>
          </a:xfrm>
          <a:prstGeom prst="rect">
            <a:avLst/>
          </a:prstGeom>
        </p:spPr>
      </p:pic>
    </p:spTree>
    <p:extLst>
      <p:ext uri="{BB962C8B-B14F-4D97-AF65-F5344CB8AC3E}">
        <p14:creationId xmlns:p14="http://schemas.microsoft.com/office/powerpoint/2010/main" val="166576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Abuse</a:t>
            </a:r>
          </a:p>
        </p:txBody>
      </p:sp>
      <p:sp>
        <p:nvSpPr>
          <p:cNvPr id="3" name="Content Placeholder 2">
            <a:extLst>
              <a:ext uri="{FF2B5EF4-FFF2-40B4-BE49-F238E27FC236}">
                <a16:creationId xmlns:a16="http://schemas.microsoft.com/office/drawing/2014/main" id="{5EDB25BD-1BD3-4D07-9E34-169A30D69624}"/>
              </a:ext>
            </a:extLst>
          </p:cNvPr>
          <p:cNvSpPr>
            <a:spLocks noGrp="1"/>
          </p:cNvSpPr>
          <p:nvPr>
            <p:ph sz="half" idx="1"/>
          </p:nvPr>
        </p:nvSpPr>
        <p:spPr>
          <a:xfrm>
            <a:off x="740664" y="1420420"/>
            <a:ext cx="10741802" cy="4734318"/>
          </a:xfrm>
        </p:spPr>
        <p:txBody>
          <a:bodyPr/>
          <a:lstStyle/>
          <a:p>
            <a:pPr lvl="1"/>
            <a:r>
              <a:rPr lang="en-US" dirty="0"/>
              <a:t>Sexual-unwanted touching in a sexual way or sexual behavior</a:t>
            </a:r>
          </a:p>
        </p:txBody>
      </p:sp>
      <p:pic>
        <p:nvPicPr>
          <p:cNvPr id="4" name="Picture 3">
            <a:extLst>
              <a:ext uri="{FF2B5EF4-FFF2-40B4-BE49-F238E27FC236}">
                <a16:creationId xmlns:a16="http://schemas.microsoft.com/office/drawing/2014/main" id="{5636921C-553C-4BB5-9C0A-A056DF685736}"/>
              </a:ext>
            </a:extLst>
          </p:cNvPr>
          <p:cNvPicPr>
            <a:picLocks noChangeAspect="1"/>
          </p:cNvPicPr>
          <p:nvPr/>
        </p:nvPicPr>
        <p:blipFill>
          <a:blip r:embed="rId3"/>
          <a:stretch>
            <a:fillRect/>
          </a:stretch>
        </p:blipFill>
        <p:spPr>
          <a:xfrm>
            <a:off x="4254835" y="2693079"/>
            <a:ext cx="3296250" cy="2189000"/>
          </a:xfrm>
          <a:prstGeom prst="rect">
            <a:avLst/>
          </a:prstGeom>
        </p:spPr>
      </p:pic>
    </p:spTree>
    <p:extLst>
      <p:ext uri="{BB962C8B-B14F-4D97-AF65-F5344CB8AC3E}">
        <p14:creationId xmlns:p14="http://schemas.microsoft.com/office/powerpoint/2010/main" val="359641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Abuse</a:t>
            </a:r>
          </a:p>
        </p:txBody>
      </p:sp>
      <p:sp>
        <p:nvSpPr>
          <p:cNvPr id="3" name="Content Placeholder 2">
            <a:extLst>
              <a:ext uri="{FF2B5EF4-FFF2-40B4-BE49-F238E27FC236}">
                <a16:creationId xmlns:a16="http://schemas.microsoft.com/office/drawing/2014/main" id="{5EDB25BD-1BD3-4D07-9E34-169A30D69624}"/>
              </a:ext>
            </a:extLst>
          </p:cNvPr>
          <p:cNvSpPr>
            <a:spLocks noGrp="1"/>
          </p:cNvSpPr>
          <p:nvPr>
            <p:ph sz="half" idx="1"/>
          </p:nvPr>
        </p:nvSpPr>
        <p:spPr>
          <a:xfrm>
            <a:off x="740664" y="1420420"/>
            <a:ext cx="10741802" cy="4734318"/>
          </a:xfrm>
        </p:spPr>
        <p:txBody>
          <a:bodyPr/>
          <a:lstStyle/>
          <a:p>
            <a:pPr lvl="1"/>
            <a:r>
              <a:rPr lang="en-US" dirty="0"/>
              <a:t>Neglect-person does not receive adequate physical or emotional care or support</a:t>
            </a:r>
          </a:p>
          <a:p>
            <a:pPr lvl="2"/>
            <a:r>
              <a:rPr lang="en-US" sz="2400" dirty="0"/>
              <a:t>ex.-lack of food, housing, little or no attention</a:t>
            </a:r>
          </a:p>
        </p:txBody>
      </p:sp>
      <p:pic>
        <p:nvPicPr>
          <p:cNvPr id="4" name="Picture 3">
            <a:extLst>
              <a:ext uri="{FF2B5EF4-FFF2-40B4-BE49-F238E27FC236}">
                <a16:creationId xmlns:a16="http://schemas.microsoft.com/office/drawing/2014/main" id="{F695F4DE-00B7-4B63-883E-B14BAA356BEF}"/>
              </a:ext>
            </a:extLst>
          </p:cNvPr>
          <p:cNvPicPr>
            <a:picLocks noChangeAspect="1"/>
          </p:cNvPicPr>
          <p:nvPr/>
        </p:nvPicPr>
        <p:blipFill>
          <a:blip r:embed="rId3"/>
          <a:stretch>
            <a:fillRect/>
          </a:stretch>
        </p:blipFill>
        <p:spPr>
          <a:xfrm>
            <a:off x="4378960" y="2873039"/>
            <a:ext cx="2770277" cy="2564541"/>
          </a:xfrm>
          <a:prstGeom prst="rect">
            <a:avLst/>
          </a:prstGeom>
        </p:spPr>
      </p:pic>
    </p:spTree>
    <p:extLst>
      <p:ext uri="{BB962C8B-B14F-4D97-AF65-F5344CB8AC3E}">
        <p14:creationId xmlns:p14="http://schemas.microsoft.com/office/powerpoint/2010/main" val="201840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Reasons Abuse Occurs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Abusers manipulate the victim by telling them they did something wrong</a:t>
            </a:r>
          </a:p>
          <a:p>
            <a:pPr lvl="1"/>
            <a:r>
              <a:rPr lang="en-US" dirty="0"/>
              <a:t>Growing up in an abusive family, one may think abusive actions are appropriate</a:t>
            </a:r>
          </a:p>
          <a:p>
            <a:pPr lvl="1"/>
            <a:r>
              <a:rPr lang="en-US" dirty="0"/>
              <a:t>Not able to manage their feelings appropriately</a:t>
            </a:r>
          </a:p>
          <a:p>
            <a:pPr lvl="1"/>
            <a:r>
              <a:rPr lang="en-US" dirty="0"/>
              <a:t>Abuse of alcohol or drugs</a:t>
            </a:r>
          </a:p>
        </p:txBody>
      </p:sp>
      <p:pic>
        <p:nvPicPr>
          <p:cNvPr id="4" name="Picture 3">
            <a:extLst>
              <a:ext uri="{FF2B5EF4-FFF2-40B4-BE49-F238E27FC236}">
                <a16:creationId xmlns:a16="http://schemas.microsoft.com/office/drawing/2014/main" id="{5F49885A-63AD-4A66-AABE-6901F87A5FE4}"/>
              </a:ext>
            </a:extLst>
          </p:cNvPr>
          <p:cNvPicPr>
            <a:picLocks noChangeAspect="1"/>
          </p:cNvPicPr>
          <p:nvPr/>
        </p:nvPicPr>
        <p:blipFill>
          <a:blip r:embed="rId3"/>
          <a:stretch>
            <a:fillRect/>
          </a:stretch>
        </p:blipFill>
        <p:spPr>
          <a:xfrm>
            <a:off x="8215962" y="3955360"/>
            <a:ext cx="1428375" cy="2112000"/>
          </a:xfrm>
          <a:prstGeom prst="rect">
            <a:avLst/>
          </a:prstGeom>
        </p:spPr>
      </p:pic>
      <p:pic>
        <p:nvPicPr>
          <p:cNvPr id="5" name="Picture 4">
            <a:extLst>
              <a:ext uri="{FF2B5EF4-FFF2-40B4-BE49-F238E27FC236}">
                <a16:creationId xmlns:a16="http://schemas.microsoft.com/office/drawing/2014/main" id="{A3284201-3A8F-4504-A424-ECEE6DFFE246}"/>
              </a:ext>
            </a:extLst>
          </p:cNvPr>
          <p:cNvPicPr>
            <a:picLocks noChangeAspect="1"/>
          </p:cNvPicPr>
          <p:nvPr/>
        </p:nvPicPr>
        <p:blipFill>
          <a:blip r:embed="rId4"/>
          <a:stretch>
            <a:fillRect/>
          </a:stretch>
        </p:blipFill>
        <p:spPr>
          <a:xfrm>
            <a:off x="5927909" y="4555740"/>
            <a:ext cx="1911825" cy="1369500"/>
          </a:xfrm>
          <a:prstGeom prst="rect">
            <a:avLst/>
          </a:prstGeom>
        </p:spPr>
      </p:pic>
      <p:pic>
        <p:nvPicPr>
          <p:cNvPr id="6" name="Picture 5">
            <a:extLst>
              <a:ext uri="{FF2B5EF4-FFF2-40B4-BE49-F238E27FC236}">
                <a16:creationId xmlns:a16="http://schemas.microsoft.com/office/drawing/2014/main" id="{0589AFB1-3425-43D9-8592-000975C0E8F7}"/>
              </a:ext>
            </a:extLst>
          </p:cNvPr>
          <p:cNvPicPr>
            <a:picLocks noChangeAspect="1"/>
          </p:cNvPicPr>
          <p:nvPr/>
        </p:nvPicPr>
        <p:blipFill>
          <a:blip r:embed="rId5"/>
          <a:stretch>
            <a:fillRect/>
          </a:stretch>
        </p:blipFill>
        <p:spPr>
          <a:xfrm>
            <a:off x="10020565" y="3955360"/>
            <a:ext cx="1274550" cy="1914000"/>
          </a:xfrm>
          <a:prstGeom prst="rect">
            <a:avLst/>
          </a:prstGeom>
        </p:spPr>
      </p:pic>
    </p:spTree>
    <p:extLst>
      <p:ext uri="{BB962C8B-B14F-4D97-AF65-F5344CB8AC3E}">
        <p14:creationId xmlns:p14="http://schemas.microsoft.com/office/powerpoint/2010/main" val="371853596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54</TotalTime>
  <Words>603</Words>
  <Application>Microsoft Office PowerPoint</Application>
  <PresentationFormat>Widescreen</PresentationFormat>
  <Paragraphs>86</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Love Shouldn’t Hurt</vt:lpstr>
      <vt:lpstr>PowerPoint Presentation</vt:lpstr>
      <vt:lpstr>Types of Abuse</vt:lpstr>
      <vt:lpstr>Types of Abuse</vt:lpstr>
      <vt:lpstr>Types of Abuse</vt:lpstr>
      <vt:lpstr>Types of Abuse</vt:lpstr>
      <vt:lpstr>Types of Abuse</vt:lpstr>
      <vt:lpstr>Types of Abuse</vt:lpstr>
      <vt:lpstr>Reasons Abuse Occurs</vt:lpstr>
      <vt:lpstr>Signs of Abuse</vt:lpstr>
      <vt:lpstr>Effects of Abuse</vt:lpstr>
      <vt:lpstr>Which type of abuse?</vt:lpstr>
      <vt:lpstr>Which type of abuse?</vt:lpstr>
      <vt:lpstr>Which type of abuse?</vt:lpstr>
      <vt:lpstr>Which type of abuse?</vt:lpstr>
      <vt:lpstr>Which type of abuse?</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2018-01-04T19:18:42Z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