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5"/>
  </p:notesMasterIdLst>
  <p:handoutMasterIdLst>
    <p:handoutMasterId r:id="rId36"/>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E05D9-16BA-4E35-9CD2-54F8E2FFF48B}"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198EB47C-86AA-43E4-AF5E-B7558B530AE6}">
      <dgm:prSet phldrT="[Text]"/>
      <dgm:spPr/>
      <dgm:t>
        <a:bodyPr/>
        <a:lstStyle/>
        <a:p>
          <a:r>
            <a:rPr lang="en-US" b="1">
              <a:latin typeface="Open Sans" panose="020B0606030504020204" pitchFamily="34" charset="0"/>
              <a:ea typeface="Open Sans" panose="020B0606030504020204" pitchFamily="34" charset="0"/>
              <a:cs typeface="Open Sans" panose="020B0606030504020204" pitchFamily="34" charset="0"/>
            </a:rPr>
            <a:t>Beginning stage</a:t>
          </a:r>
          <a:endParaRPr lang="en-US" b="1" dirty="0">
            <a:latin typeface="Open Sans" panose="020B0606030504020204" pitchFamily="34" charset="0"/>
            <a:ea typeface="Open Sans" panose="020B0606030504020204" pitchFamily="34" charset="0"/>
            <a:cs typeface="Open Sans" panose="020B0606030504020204" pitchFamily="34" charset="0"/>
          </a:endParaRPr>
        </a:p>
      </dgm:t>
    </dgm:pt>
    <dgm:pt modelId="{50ECB910-16CF-47C7-87A9-B767E2DE71BC}" type="parTrans" cxnId="{17610B17-72BC-422F-87C2-D7A6CF5F8CD7}">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DEB94D9-8BFB-476A-89A8-63929DF22B24}" type="sibTrans" cxnId="{17610B17-72BC-422F-87C2-D7A6CF5F8CD7}">
      <dgm:prSet/>
      <dgm:spPr/>
      <dgm: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63561805-1164-470F-9639-5732A851E19A}">
      <dgm:prSet phldrT="[Text]"/>
      <dgm:spPr/>
      <dgm:t>
        <a:bodyPr/>
        <a:lstStyle/>
        <a:p>
          <a:r>
            <a:rPr lang="en-US" b="1">
              <a:latin typeface="Open Sans" panose="020B0606030504020204" pitchFamily="34" charset="0"/>
              <a:ea typeface="Open Sans" panose="020B0606030504020204" pitchFamily="34" charset="0"/>
              <a:cs typeface="Open Sans" panose="020B0606030504020204" pitchFamily="34" charset="0"/>
            </a:rPr>
            <a:t>Parenting stage</a:t>
          </a:r>
          <a:endParaRPr lang="en-US" b="1" dirty="0">
            <a:latin typeface="Open Sans" panose="020B0606030504020204" pitchFamily="34" charset="0"/>
            <a:ea typeface="Open Sans" panose="020B0606030504020204" pitchFamily="34" charset="0"/>
            <a:cs typeface="Open Sans" panose="020B0606030504020204" pitchFamily="34" charset="0"/>
          </a:endParaRPr>
        </a:p>
      </dgm:t>
    </dgm:pt>
    <dgm:pt modelId="{B14DF80B-5044-418B-B69D-7712BC221ADF}" type="parTrans" cxnId="{2BB5752C-F8C9-4C9C-8B2B-0591D828FBE0}">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E49B8A7C-C5E7-4FE3-BB00-F280B7F3F0D9}" type="sibTrans" cxnId="{2BB5752C-F8C9-4C9C-8B2B-0591D828FBE0}">
      <dgm:prSet/>
      <dgm:spPr/>
      <dgm: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98CE525C-B6AB-4769-A1AA-5564AF938FB2}">
      <dgm:prSet phldrT="[Text]"/>
      <dgm:spPr/>
      <dgm:t>
        <a:bodyPr/>
        <a:lstStyle/>
        <a:p>
          <a:r>
            <a:rPr lang="en-US" b="1">
              <a:latin typeface="Open Sans" panose="020B0606030504020204" pitchFamily="34" charset="0"/>
              <a:ea typeface="Open Sans" panose="020B0606030504020204" pitchFamily="34" charset="0"/>
              <a:cs typeface="Open Sans" panose="020B0606030504020204" pitchFamily="34" charset="0"/>
            </a:rPr>
            <a:t>Launching stage</a:t>
          </a:r>
          <a:endParaRPr lang="en-US" b="1" dirty="0">
            <a:latin typeface="Open Sans" panose="020B0606030504020204" pitchFamily="34" charset="0"/>
            <a:ea typeface="Open Sans" panose="020B0606030504020204" pitchFamily="34" charset="0"/>
            <a:cs typeface="Open Sans" panose="020B0606030504020204" pitchFamily="34" charset="0"/>
          </a:endParaRPr>
        </a:p>
      </dgm:t>
    </dgm:pt>
    <dgm:pt modelId="{2DDCC357-391C-483E-9995-4CAB9F3A74CA}" type="parTrans" cxnId="{A5E85165-46A0-431B-95DB-F58DA2A7FA69}">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88DB68A9-463E-4F1A-A638-E64E12F1A8B6}" type="sibTrans" cxnId="{A5E85165-46A0-431B-95DB-F58DA2A7FA69}">
      <dgm:prSet/>
      <dgm:spPr/>
      <dgm: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E5D7047F-285A-4D18-87DA-4A639C629310}">
      <dgm:prSet phldrT="[Text]"/>
      <dgm:spPr/>
      <dgm:t>
        <a:bodyPr/>
        <a:lstStyle/>
        <a:p>
          <a:r>
            <a:rPr lang="en-US" b="1">
              <a:latin typeface="Open Sans" panose="020B0606030504020204" pitchFamily="34" charset="0"/>
              <a:ea typeface="Open Sans" panose="020B0606030504020204" pitchFamily="34" charset="0"/>
              <a:cs typeface="Open Sans" panose="020B0606030504020204" pitchFamily="34" charset="0"/>
            </a:rPr>
            <a:t>Mid-years stage</a:t>
          </a:r>
          <a:endParaRPr lang="en-US" b="1" dirty="0">
            <a:latin typeface="Open Sans" panose="020B0606030504020204" pitchFamily="34" charset="0"/>
            <a:ea typeface="Open Sans" panose="020B0606030504020204" pitchFamily="34" charset="0"/>
            <a:cs typeface="Open Sans" panose="020B0606030504020204" pitchFamily="34" charset="0"/>
          </a:endParaRPr>
        </a:p>
      </dgm:t>
    </dgm:pt>
    <dgm:pt modelId="{06844679-0E41-45AF-B884-9631CE2DEAEF}" type="parTrans" cxnId="{290D12A1-BBC6-4FA7-B38C-669CAB653301}">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D85F8B50-D709-430B-875B-C2903C154FB1}" type="sibTrans" cxnId="{290D12A1-BBC6-4FA7-B38C-669CAB653301}">
      <dgm:prSet/>
      <dgm:spPr/>
      <dgm: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5BA0C012-07C1-47C6-AA41-209F37D8198B}">
      <dgm:prSet phldrT="[Text]"/>
      <dgm:spPr/>
      <dgm:t>
        <a:bodyPr/>
        <a:lstStyle/>
        <a:p>
          <a:r>
            <a:rPr lang="en-US" b="1">
              <a:latin typeface="Open Sans" panose="020B0606030504020204" pitchFamily="34" charset="0"/>
              <a:ea typeface="Open Sans" panose="020B0606030504020204" pitchFamily="34" charset="0"/>
              <a:cs typeface="Open Sans" panose="020B0606030504020204" pitchFamily="34" charset="0"/>
            </a:rPr>
            <a:t>Aging stage</a:t>
          </a:r>
          <a:endParaRPr lang="en-US" b="1" dirty="0">
            <a:latin typeface="Open Sans" panose="020B0606030504020204" pitchFamily="34" charset="0"/>
            <a:ea typeface="Open Sans" panose="020B0606030504020204" pitchFamily="34" charset="0"/>
            <a:cs typeface="Open Sans" panose="020B0606030504020204" pitchFamily="34" charset="0"/>
          </a:endParaRPr>
        </a:p>
      </dgm:t>
    </dgm:pt>
    <dgm:pt modelId="{1B1470B0-47D3-4591-B672-590E1A1B6A23}" type="parTrans" cxnId="{197FE446-8850-4955-8C13-940C3BBDEDB8}">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4BD31DC6-2859-43A1-B8FC-5A4EE35CF554}" type="sibTrans" cxnId="{197FE446-8850-4955-8C13-940C3BBDEDB8}">
      <dgm:prSet/>
      <dgm:spPr/>
      <dgm: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07E50B59-EF10-4C49-98BA-B239E0AA480E}">
      <dgm:prSet/>
      <dgm:spPr/>
      <dgm:t>
        <a:bodyPr/>
        <a:lstStyle/>
        <a:p>
          <a:r>
            <a:rPr lang="en-US" b="1">
              <a:latin typeface="Open Sans" panose="020B0606030504020204" pitchFamily="34" charset="0"/>
              <a:ea typeface="Open Sans" panose="020B0606030504020204" pitchFamily="34" charset="0"/>
              <a:cs typeface="Open Sans" panose="020B0606030504020204" pitchFamily="34" charset="0"/>
            </a:rPr>
            <a:t>Childbearing stage</a:t>
          </a:r>
          <a:endParaRPr lang="en-US" b="1" dirty="0">
            <a:latin typeface="Open Sans" panose="020B0606030504020204" pitchFamily="34" charset="0"/>
            <a:ea typeface="Open Sans" panose="020B0606030504020204" pitchFamily="34" charset="0"/>
            <a:cs typeface="Open Sans" panose="020B0606030504020204" pitchFamily="34" charset="0"/>
          </a:endParaRPr>
        </a:p>
      </dgm:t>
    </dgm:pt>
    <dgm:pt modelId="{6CFBB479-4A92-4BD9-BE84-85B9C589A305}" type="parTrans" cxnId="{2C6558D9-FD5D-4845-93BF-B38EA2995BFD}">
      <dgm:prSet/>
      <dgm:spPr/>
      <dgm:t>
        <a:bodyPr/>
        <a:lstStyle/>
        <a:p>
          <a:endParaRPr lang="en-US">
            <a:latin typeface="Open Sans" panose="020B0606030504020204" pitchFamily="34" charset="0"/>
            <a:ea typeface="Open Sans" panose="020B0606030504020204" pitchFamily="34" charset="0"/>
            <a:cs typeface="Open Sans" panose="020B0606030504020204" pitchFamily="34" charset="0"/>
          </a:endParaRPr>
        </a:p>
      </dgm:t>
    </dgm:pt>
    <dgm:pt modelId="{3DFDDB6F-BE1B-489E-BA56-B6B66FF8C8E5}" type="sibTrans" cxnId="{2C6558D9-FD5D-4845-93BF-B38EA2995BFD}">
      <dgm:prSet/>
      <dgm:spPr/>
      <dgm: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dgm:t>
    </dgm:pt>
    <dgm:pt modelId="{E8FB62B2-C3F1-4BDE-BD32-64624089D4D2}" type="pres">
      <dgm:prSet presAssocID="{2A1E05D9-16BA-4E35-9CD2-54F8E2FFF48B}" presName="cycle" presStyleCnt="0">
        <dgm:presLayoutVars>
          <dgm:dir/>
          <dgm:resizeHandles val="exact"/>
        </dgm:presLayoutVars>
      </dgm:prSet>
      <dgm:spPr/>
    </dgm:pt>
    <dgm:pt modelId="{D3A255EF-8529-4389-85E1-A90A08DB9281}" type="pres">
      <dgm:prSet presAssocID="{198EB47C-86AA-43E4-AF5E-B7558B530AE6}" presName="node" presStyleLbl="node1" presStyleIdx="0" presStyleCnt="6">
        <dgm:presLayoutVars>
          <dgm:bulletEnabled val="1"/>
        </dgm:presLayoutVars>
      </dgm:prSet>
      <dgm:spPr/>
    </dgm:pt>
    <dgm:pt modelId="{31DF086E-6BAF-4BD4-98CF-75F78CD7D983}" type="pres">
      <dgm:prSet presAssocID="{EDEB94D9-8BFB-476A-89A8-63929DF22B24}" presName="sibTrans" presStyleLbl="sibTrans2D1" presStyleIdx="0" presStyleCnt="6"/>
      <dgm:spPr/>
    </dgm:pt>
    <dgm:pt modelId="{52FBB09E-6F28-4DA1-86E9-67003B2CE95A}" type="pres">
      <dgm:prSet presAssocID="{EDEB94D9-8BFB-476A-89A8-63929DF22B24}" presName="connectorText" presStyleLbl="sibTrans2D1" presStyleIdx="0" presStyleCnt="6"/>
      <dgm:spPr/>
    </dgm:pt>
    <dgm:pt modelId="{67B2B3E5-C42B-404D-A768-E1E3C1F7D07E}" type="pres">
      <dgm:prSet presAssocID="{07E50B59-EF10-4C49-98BA-B239E0AA480E}" presName="node" presStyleLbl="node1" presStyleIdx="1" presStyleCnt="6">
        <dgm:presLayoutVars>
          <dgm:bulletEnabled val="1"/>
        </dgm:presLayoutVars>
      </dgm:prSet>
      <dgm:spPr/>
    </dgm:pt>
    <dgm:pt modelId="{43E961B7-DAC1-4D3A-96C8-B49F32999BAB}" type="pres">
      <dgm:prSet presAssocID="{3DFDDB6F-BE1B-489E-BA56-B6B66FF8C8E5}" presName="sibTrans" presStyleLbl="sibTrans2D1" presStyleIdx="1" presStyleCnt="6"/>
      <dgm:spPr/>
    </dgm:pt>
    <dgm:pt modelId="{5FDA917B-2871-4063-B83C-01D123699755}" type="pres">
      <dgm:prSet presAssocID="{3DFDDB6F-BE1B-489E-BA56-B6B66FF8C8E5}" presName="connectorText" presStyleLbl="sibTrans2D1" presStyleIdx="1" presStyleCnt="6"/>
      <dgm:spPr/>
    </dgm:pt>
    <dgm:pt modelId="{499DB2CB-6FB8-4BD6-B09C-D6ED6B8BAF5B}" type="pres">
      <dgm:prSet presAssocID="{63561805-1164-470F-9639-5732A851E19A}" presName="node" presStyleLbl="node1" presStyleIdx="2" presStyleCnt="6">
        <dgm:presLayoutVars>
          <dgm:bulletEnabled val="1"/>
        </dgm:presLayoutVars>
      </dgm:prSet>
      <dgm:spPr/>
    </dgm:pt>
    <dgm:pt modelId="{B160D09F-19BB-4226-93C6-16371DD66859}" type="pres">
      <dgm:prSet presAssocID="{E49B8A7C-C5E7-4FE3-BB00-F280B7F3F0D9}" presName="sibTrans" presStyleLbl="sibTrans2D1" presStyleIdx="2" presStyleCnt="6"/>
      <dgm:spPr/>
    </dgm:pt>
    <dgm:pt modelId="{B593CD95-18B1-4B06-9461-69A19994089C}" type="pres">
      <dgm:prSet presAssocID="{E49B8A7C-C5E7-4FE3-BB00-F280B7F3F0D9}" presName="connectorText" presStyleLbl="sibTrans2D1" presStyleIdx="2" presStyleCnt="6"/>
      <dgm:spPr/>
    </dgm:pt>
    <dgm:pt modelId="{0CDDE91D-E42D-422F-B3B3-019D5E7770D8}" type="pres">
      <dgm:prSet presAssocID="{98CE525C-B6AB-4769-A1AA-5564AF938FB2}" presName="node" presStyleLbl="node1" presStyleIdx="3" presStyleCnt="6">
        <dgm:presLayoutVars>
          <dgm:bulletEnabled val="1"/>
        </dgm:presLayoutVars>
      </dgm:prSet>
      <dgm:spPr/>
    </dgm:pt>
    <dgm:pt modelId="{9BCC53D3-FBB0-44DB-8044-824B96BD5183}" type="pres">
      <dgm:prSet presAssocID="{88DB68A9-463E-4F1A-A638-E64E12F1A8B6}" presName="sibTrans" presStyleLbl="sibTrans2D1" presStyleIdx="3" presStyleCnt="6"/>
      <dgm:spPr/>
    </dgm:pt>
    <dgm:pt modelId="{A0004493-C7EC-4927-9E2F-F61EA9822FD6}" type="pres">
      <dgm:prSet presAssocID="{88DB68A9-463E-4F1A-A638-E64E12F1A8B6}" presName="connectorText" presStyleLbl="sibTrans2D1" presStyleIdx="3" presStyleCnt="6"/>
      <dgm:spPr/>
    </dgm:pt>
    <dgm:pt modelId="{E55863D1-352B-40E2-8BBA-73C60A5E2715}" type="pres">
      <dgm:prSet presAssocID="{E5D7047F-285A-4D18-87DA-4A639C629310}" presName="node" presStyleLbl="node1" presStyleIdx="4" presStyleCnt="6">
        <dgm:presLayoutVars>
          <dgm:bulletEnabled val="1"/>
        </dgm:presLayoutVars>
      </dgm:prSet>
      <dgm:spPr/>
    </dgm:pt>
    <dgm:pt modelId="{855852F1-7A8D-4EC0-A8A4-DDECC2B1E99E}" type="pres">
      <dgm:prSet presAssocID="{D85F8B50-D709-430B-875B-C2903C154FB1}" presName="sibTrans" presStyleLbl="sibTrans2D1" presStyleIdx="4" presStyleCnt="6"/>
      <dgm:spPr/>
    </dgm:pt>
    <dgm:pt modelId="{A50D60CB-829F-4B5E-8509-B01B7D00D05C}" type="pres">
      <dgm:prSet presAssocID="{D85F8B50-D709-430B-875B-C2903C154FB1}" presName="connectorText" presStyleLbl="sibTrans2D1" presStyleIdx="4" presStyleCnt="6"/>
      <dgm:spPr/>
    </dgm:pt>
    <dgm:pt modelId="{D32D7286-CBD7-4038-97C9-BD8B62EB4111}" type="pres">
      <dgm:prSet presAssocID="{5BA0C012-07C1-47C6-AA41-209F37D8198B}" presName="node" presStyleLbl="node1" presStyleIdx="5" presStyleCnt="6">
        <dgm:presLayoutVars>
          <dgm:bulletEnabled val="1"/>
        </dgm:presLayoutVars>
      </dgm:prSet>
      <dgm:spPr/>
    </dgm:pt>
    <dgm:pt modelId="{8F3C8DD0-A58D-4BC4-90F5-DC8F6E80BDBC}" type="pres">
      <dgm:prSet presAssocID="{4BD31DC6-2859-43A1-B8FC-5A4EE35CF554}" presName="sibTrans" presStyleLbl="sibTrans2D1" presStyleIdx="5" presStyleCnt="6"/>
      <dgm:spPr/>
    </dgm:pt>
    <dgm:pt modelId="{A248A0EB-8018-4A15-8572-9D7C66553231}" type="pres">
      <dgm:prSet presAssocID="{4BD31DC6-2859-43A1-B8FC-5A4EE35CF554}" presName="connectorText" presStyleLbl="sibTrans2D1" presStyleIdx="5" presStyleCnt="6"/>
      <dgm:spPr/>
    </dgm:pt>
  </dgm:ptLst>
  <dgm:cxnLst>
    <dgm:cxn modelId="{34985B00-C0FD-4DBC-ABDF-E44380D9AC0E}" type="presOf" srcId="{63561805-1164-470F-9639-5732A851E19A}" destId="{499DB2CB-6FB8-4BD6-B09C-D6ED6B8BAF5B}" srcOrd="0" destOrd="0" presId="urn:microsoft.com/office/officeart/2005/8/layout/cycle2"/>
    <dgm:cxn modelId="{17610B17-72BC-422F-87C2-D7A6CF5F8CD7}" srcId="{2A1E05D9-16BA-4E35-9CD2-54F8E2FFF48B}" destId="{198EB47C-86AA-43E4-AF5E-B7558B530AE6}" srcOrd="0" destOrd="0" parTransId="{50ECB910-16CF-47C7-87A9-B767E2DE71BC}" sibTransId="{EDEB94D9-8BFB-476A-89A8-63929DF22B24}"/>
    <dgm:cxn modelId="{60C08419-EE6A-4D0B-B90D-9D5156E08637}" type="presOf" srcId="{88DB68A9-463E-4F1A-A638-E64E12F1A8B6}" destId="{9BCC53D3-FBB0-44DB-8044-824B96BD5183}" srcOrd="0" destOrd="0" presId="urn:microsoft.com/office/officeart/2005/8/layout/cycle2"/>
    <dgm:cxn modelId="{98ECBF25-AA7E-40CF-ABFB-524545811429}" type="presOf" srcId="{4BD31DC6-2859-43A1-B8FC-5A4EE35CF554}" destId="{8F3C8DD0-A58D-4BC4-90F5-DC8F6E80BDBC}" srcOrd="0" destOrd="0" presId="urn:microsoft.com/office/officeart/2005/8/layout/cycle2"/>
    <dgm:cxn modelId="{870F0D2A-7946-41C3-83AD-9D80FCCE5E22}" type="presOf" srcId="{D85F8B50-D709-430B-875B-C2903C154FB1}" destId="{855852F1-7A8D-4EC0-A8A4-DDECC2B1E99E}" srcOrd="0" destOrd="0" presId="urn:microsoft.com/office/officeart/2005/8/layout/cycle2"/>
    <dgm:cxn modelId="{1393E82B-0BB3-47DA-8B66-FFF265869D8E}" type="presOf" srcId="{4BD31DC6-2859-43A1-B8FC-5A4EE35CF554}" destId="{A248A0EB-8018-4A15-8572-9D7C66553231}" srcOrd="1" destOrd="0" presId="urn:microsoft.com/office/officeart/2005/8/layout/cycle2"/>
    <dgm:cxn modelId="{2BB5752C-F8C9-4C9C-8B2B-0591D828FBE0}" srcId="{2A1E05D9-16BA-4E35-9CD2-54F8E2FFF48B}" destId="{63561805-1164-470F-9639-5732A851E19A}" srcOrd="2" destOrd="0" parTransId="{B14DF80B-5044-418B-B69D-7712BC221ADF}" sibTransId="{E49B8A7C-C5E7-4FE3-BB00-F280B7F3F0D9}"/>
    <dgm:cxn modelId="{AAFB102E-F88C-42D9-826A-03482598A57C}" type="presOf" srcId="{198EB47C-86AA-43E4-AF5E-B7558B530AE6}" destId="{D3A255EF-8529-4389-85E1-A90A08DB9281}" srcOrd="0" destOrd="0" presId="urn:microsoft.com/office/officeart/2005/8/layout/cycle2"/>
    <dgm:cxn modelId="{4CDE723B-C7FA-4AFB-9DEC-24A80D712B10}" type="presOf" srcId="{EDEB94D9-8BFB-476A-89A8-63929DF22B24}" destId="{31DF086E-6BAF-4BD4-98CF-75F78CD7D983}" srcOrd="0" destOrd="0" presId="urn:microsoft.com/office/officeart/2005/8/layout/cycle2"/>
    <dgm:cxn modelId="{A5E85165-46A0-431B-95DB-F58DA2A7FA69}" srcId="{2A1E05D9-16BA-4E35-9CD2-54F8E2FFF48B}" destId="{98CE525C-B6AB-4769-A1AA-5564AF938FB2}" srcOrd="3" destOrd="0" parTransId="{2DDCC357-391C-483E-9995-4CAB9F3A74CA}" sibTransId="{88DB68A9-463E-4F1A-A638-E64E12F1A8B6}"/>
    <dgm:cxn modelId="{197FE446-8850-4955-8C13-940C3BBDEDB8}" srcId="{2A1E05D9-16BA-4E35-9CD2-54F8E2FFF48B}" destId="{5BA0C012-07C1-47C6-AA41-209F37D8198B}" srcOrd="5" destOrd="0" parTransId="{1B1470B0-47D3-4591-B672-590E1A1B6A23}" sibTransId="{4BD31DC6-2859-43A1-B8FC-5A4EE35CF554}"/>
    <dgm:cxn modelId="{33E5A56A-13F2-47FE-BB30-DEEF17B70C9D}" type="presOf" srcId="{3DFDDB6F-BE1B-489E-BA56-B6B66FF8C8E5}" destId="{43E961B7-DAC1-4D3A-96C8-B49F32999BAB}" srcOrd="0" destOrd="0" presId="urn:microsoft.com/office/officeart/2005/8/layout/cycle2"/>
    <dgm:cxn modelId="{514C9353-7092-40E0-B4FC-9D3D47B2E4BF}" type="presOf" srcId="{98CE525C-B6AB-4769-A1AA-5564AF938FB2}" destId="{0CDDE91D-E42D-422F-B3B3-019D5E7770D8}" srcOrd="0" destOrd="0" presId="urn:microsoft.com/office/officeart/2005/8/layout/cycle2"/>
    <dgm:cxn modelId="{A05E3954-2953-4020-8001-251134B24664}" type="presOf" srcId="{E49B8A7C-C5E7-4FE3-BB00-F280B7F3F0D9}" destId="{B593CD95-18B1-4B06-9461-69A19994089C}" srcOrd="1" destOrd="0" presId="urn:microsoft.com/office/officeart/2005/8/layout/cycle2"/>
    <dgm:cxn modelId="{6FBFDE88-CCF5-4C1E-8620-AEC8C1A98930}" type="presOf" srcId="{2A1E05D9-16BA-4E35-9CD2-54F8E2FFF48B}" destId="{E8FB62B2-C3F1-4BDE-BD32-64624089D4D2}" srcOrd="0" destOrd="0" presId="urn:microsoft.com/office/officeart/2005/8/layout/cycle2"/>
    <dgm:cxn modelId="{0F4FCC93-51E3-43E2-9912-7D39EFB1BDD2}" type="presOf" srcId="{EDEB94D9-8BFB-476A-89A8-63929DF22B24}" destId="{52FBB09E-6F28-4DA1-86E9-67003B2CE95A}" srcOrd="1" destOrd="0" presId="urn:microsoft.com/office/officeart/2005/8/layout/cycle2"/>
    <dgm:cxn modelId="{290D12A1-BBC6-4FA7-B38C-669CAB653301}" srcId="{2A1E05D9-16BA-4E35-9CD2-54F8E2FFF48B}" destId="{E5D7047F-285A-4D18-87DA-4A639C629310}" srcOrd="4" destOrd="0" parTransId="{06844679-0E41-45AF-B884-9631CE2DEAEF}" sibTransId="{D85F8B50-D709-430B-875B-C2903C154FB1}"/>
    <dgm:cxn modelId="{30168BA1-28C4-44B1-A712-4B8B17AB1A16}" type="presOf" srcId="{88DB68A9-463E-4F1A-A638-E64E12F1A8B6}" destId="{A0004493-C7EC-4927-9E2F-F61EA9822FD6}" srcOrd="1" destOrd="0" presId="urn:microsoft.com/office/officeart/2005/8/layout/cycle2"/>
    <dgm:cxn modelId="{4E8101A3-AFDA-4573-8E0A-026FA2A44380}" type="presOf" srcId="{07E50B59-EF10-4C49-98BA-B239E0AA480E}" destId="{67B2B3E5-C42B-404D-A768-E1E3C1F7D07E}" srcOrd="0" destOrd="0" presId="urn:microsoft.com/office/officeart/2005/8/layout/cycle2"/>
    <dgm:cxn modelId="{B8F9DCB0-BB19-4390-BEFD-9190BAA310B9}" type="presOf" srcId="{E49B8A7C-C5E7-4FE3-BB00-F280B7F3F0D9}" destId="{B160D09F-19BB-4226-93C6-16371DD66859}" srcOrd="0" destOrd="0" presId="urn:microsoft.com/office/officeart/2005/8/layout/cycle2"/>
    <dgm:cxn modelId="{A0574DCB-BFF0-405F-A36D-DD5CCE571BDD}" type="presOf" srcId="{D85F8B50-D709-430B-875B-C2903C154FB1}" destId="{A50D60CB-829F-4B5E-8509-B01B7D00D05C}" srcOrd="1" destOrd="0" presId="urn:microsoft.com/office/officeart/2005/8/layout/cycle2"/>
    <dgm:cxn modelId="{3EA003D3-581E-4DBD-83CC-54B44D3D6414}" type="presOf" srcId="{5BA0C012-07C1-47C6-AA41-209F37D8198B}" destId="{D32D7286-CBD7-4038-97C9-BD8B62EB4111}" srcOrd="0" destOrd="0" presId="urn:microsoft.com/office/officeart/2005/8/layout/cycle2"/>
    <dgm:cxn modelId="{2C6558D9-FD5D-4845-93BF-B38EA2995BFD}" srcId="{2A1E05D9-16BA-4E35-9CD2-54F8E2FFF48B}" destId="{07E50B59-EF10-4C49-98BA-B239E0AA480E}" srcOrd="1" destOrd="0" parTransId="{6CFBB479-4A92-4BD9-BE84-85B9C589A305}" sibTransId="{3DFDDB6F-BE1B-489E-BA56-B6B66FF8C8E5}"/>
    <dgm:cxn modelId="{4B462EDD-4725-484A-B955-D868D26E0812}" type="presOf" srcId="{E5D7047F-285A-4D18-87DA-4A639C629310}" destId="{E55863D1-352B-40E2-8BBA-73C60A5E2715}" srcOrd="0" destOrd="0" presId="urn:microsoft.com/office/officeart/2005/8/layout/cycle2"/>
    <dgm:cxn modelId="{4B6750DE-AFEF-45CE-9FF4-018C1D127B91}" type="presOf" srcId="{3DFDDB6F-BE1B-489E-BA56-B6B66FF8C8E5}" destId="{5FDA917B-2871-4063-B83C-01D123699755}" srcOrd="1" destOrd="0" presId="urn:microsoft.com/office/officeart/2005/8/layout/cycle2"/>
    <dgm:cxn modelId="{7919D897-8100-418E-AE24-32C35976440A}" type="presParOf" srcId="{E8FB62B2-C3F1-4BDE-BD32-64624089D4D2}" destId="{D3A255EF-8529-4389-85E1-A90A08DB9281}" srcOrd="0" destOrd="0" presId="urn:microsoft.com/office/officeart/2005/8/layout/cycle2"/>
    <dgm:cxn modelId="{80197E46-2D4C-419B-BB19-4AD6B087666B}" type="presParOf" srcId="{E8FB62B2-C3F1-4BDE-BD32-64624089D4D2}" destId="{31DF086E-6BAF-4BD4-98CF-75F78CD7D983}" srcOrd="1" destOrd="0" presId="urn:microsoft.com/office/officeart/2005/8/layout/cycle2"/>
    <dgm:cxn modelId="{4165A440-5C50-42A4-9484-289A9ADA8DBD}" type="presParOf" srcId="{31DF086E-6BAF-4BD4-98CF-75F78CD7D983}" destId="{52FBB09E-6F28-4DA1-86E9-67003B2CE95A}" srcOrd="0" destOrd="0" presId="urn:microsoft.com/office/officeart/2005/8/layout/cycle2"/>
    <dgm:cxn modelId="{0B19E06F-25FE-4878-B801-363B23C8AC58}" type="presParOf" srcId="{E8FB62B2-C3F1-4BDE-BD32-64624089D4D2}" destId="{67B2B3E5-C42B-404D-A768-E1E3C1F7D07E}" srcOrd="2" destOrd="0" presId="urn:microsoft.com/office/officeart/2005/8/layout/cycle2"/>
    <dgm:cxn modelId="{D932C694-C9C5-4E91-AC4C-78951DCEBAA3}" type="presParOf" srcId="{E8FB62B2-C3F1-4BDE-BD32-64624089D4D2}" destId="{43E961B7-DAC1-4D3A-96C8-B49F32999BAB}" srcOrd="3" destOrd="0" presId="urn:microsoft.com/office/officeart/2005/8/layout/cycle2"/>
    <dgm:cxn modelId="{B7E91311-0BC9-459F-81EE-07688AD89CF9}" type="presParOf" srcId="{43E961B7-DAC1-4D3A-96C8-B49F32999BAB}" destId="{5FDA917B-2871-4063-B83C-01D123699755}" srcOrd="0" destOrd="0" presId="urn:microsoft.com/office/officeart/2005/8/layout/cycle2"/>
    <dgm:cxn modelId="{BF5D187E-FC87-4429-BDB1-7184F8AEC087}" type="presParOf" srcId="{E8FB62B2-C3F1-4BDE-BD32-64624089D4D2}" destId="{499DB2CB-6FB8-4BD6-B09C-D6ED6B8BAF5B}" srcOrd="4" destOrd="0" presId="urn:microsoft.com/office/officeart/2005/8/layout/cycle2"/>
    <dgm:cxn modelId="{96D03043-680C-46A5-9F5F-ABA0BC9B194B}" type="presParOf" srcId="{E8FB62B2-C3F1-4BDE-BD32-64624089D4D2}" destId="{B160D09F-19BB-4226-93C6-16371DD66859}" srcOrd="5" destOrd="0" presId="urn:microsoft.com/office/officeart/2005/8/layout/cycle2"/>
    <dgm:cxn modelId="{986C8868-E5CF-46E3-B40C-2B8F0EC1258D}" type="presParOf" srcId="{B160D09F-19BB-4226-93C6-16371DD66859}" destId="{B593CD95-18B1-4B06-9461-69A19994089C}" srcOrd="0" destOrd="0" presId="urn:microsoft.com/office/officeart/2005/8/layout/cycle2"/>
    <dgm:cxn modelId="{B9D767E8-3508-4805-B4DF-8FD04648CB52}" type="presParOf" srcId="{E8FB62B2-C3F1-4BDE-BD32-64624089D4D2}" destId="{0CDDE91D-E42D-422F-B3B3-019D5E7770D8}" srcOrd="6" destOrd="0" presId="urn:microsoft.com/office/officeart/2005/8/layout/cycle2"/>
    <dgm:cxn modelId="{0BC06373-7806-438E-9938-278257B2715B}" type="presParOf" srcId="{E8FB62B2-C3F1-4BDE-BD32-64624089D4D2}" destId="{9BCC53D3-FBB0-44DB-8044-824B96BD5183}" srcOrd="7" destOrd="0" presId="urn:microsoft.com/office/officeart/2005/8/layout/cycle2"/>
    <dgm:cxn modelId="{E5255F60-7340-4F76-9D68-D04BD62AF151}" type="presParOf" srcId="{9BCC53D3-FBB0-44DB-8044-824B96BD5183}" destId="{A0004493-C7EC-4927-9E2F-F61EA9822FD6}" srcOrd="0" destOrd="0" presId="urn:microsoft.com/office/officeart/2005/8/layout/cycle2"/>
    <dgm:cxn modelId="{5B10BE60-FF78-4174-BC4D-543C71DD512C}" type="presParOf" srcId="{E8FB62B2-C3F1-4BDE-BD32-64624089D4D2}" destId="{E55863D1-352B-40E2-8BBA-73C60A5E2715}" srcOrd="8" destOrd="0" presId="urn:microsoft.com/office/officeart/2005/8/layout/cycle2"/>
    <dgm:cxn modelId="{236672D1-3482-41B6-8A4B-5885C8DBF889}" type="presParOf" srcId="{E8FB62B2-C3F1-4BDE-BD32-64624089D4D2}" destId="{855852F1-7A8D-4EC0-A8A4-DDECC2B1E99E}" srcOrd="9" destOrd="0" presId="urn:microsoft.com/office/officeart/2005/8/layout/cycle2"/>
    <dgm:cxn modelId="{C8DF0588-2BE5-4DE7-AF13-CC8602929934}" type="presParOf" srcId="{855852F1-7A8D-4EC0-A8A4-DDECC2B1E99E}" destId="{A50D60CB-829F-4B5E-8509-B01B7D00D05C}" srcOrd="0" destOrd="0" presId="urn:microsoft.com/office/officeart/2005/8/layout/cycle2"/>
    <dgm:cxn modelId="{DBBA6177-D3B4-40C3-9913-A60A43282D03}" type="presParOf" srcId="{E8FB62B2-C3F1-4BDE-BD32-64624089D4D2}" destId="{D32D7286-CBD7-4038-97C9-BD8B62EB4111}" srcOrd="10" destOrd="0" presId="urn:microsoft.com/office/officeart/2005/8/layout/cycle2"/>
    <dgm:cxn modelId="{E54D8C5F-7D0F-408A-B617-AF72BC60D778}" type="presParOf" srcId="{E8FB62B2-C3F1-4BDE-BD32-64624089D4D2}" destId="{8F3C8DD0-A58D-4BC4-90F5-DC8F6E80BDBC}" srcOrd="11" destOrd="0" presId="urn:microsoft.com/office/officeart/2005/8/layout/cycle2"/>
    <dgm:cxn modelId="{933694EF-8D8E-498E-BB33-5EF792BA31F6}" type="presParOf" srcId="{8F3C8DD0-A58D-4BC4-90F5-DC8F6E80BDBC}" destId="{A248A0EB-8018-4A15-8572-9D7C6655323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255EF-8529-4389-85E1-A90A08DB9281}">
      <dsp:nvSpPr>
        <dsp:cNvPr id="0" name=""/>
        <dsp:cNvSpPr/>
      </dsp:nvSpPr>
      <dsp:spPr>
        <a:xfrm>
          <a:off x="2572712" y="451"/>
          <a:ext cx="1134569" cy="113456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atin typeface="Open Sans" panose="020B0606030504020204" pitchFamily="34" charset="0"/>
              <a:ea typeface="Open Sans" panose="020B0606030504020204" pitchFamily="34" charset="0"/>
              <a:cs typeface="Open Sans" panose="020B0606030504020204" pitchFamily="34" charset="0"/>
            </a:rPr>
            <a:t>Beginning stage</a:t>
          </a:r>
          <a:endParaRPr lang="en-US" sz="9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2738866" y="166605"/>
        <a:ext cx="802261" cy="802261"/>
      </dsp:txXfrm>
    </dsp:sp>
    <dsp:sp modelId="{31DF086E-6BAF-4BD4-98CF-75F78CD7D983}">
      <dsp:nvSpPr>
        <dsp:cNvPr id="0" name=""/>
        <dsp:cNvSpPr/>
      </dsp:nvSpPr>
      <dsp:spPr>
        <a:xfrm rot="1800000">
          <a:off x="3719738" y="798292"/>
          <a:ext cx="302424" cy="38291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3725816" y="852193"/>
        <a:ext cx="211697" cy="229751"/>
      </dsp:txXfrm>
    </dsp:sp>
    <dsp:sp modelId="{67B2B3E5-C42B-404D-A768-E1E3C1F7D07E}">
      <dsp:nvSpPr>
        <dsp:cNvPr id="0" name=""/>
        <dsp:cNvSpPr/>
      </dsp:nvSpPr>
      <dsp:spPr>
        <a:xfrm>
          <a:off x="4049443" y="853041"/>
          <a:ext cx="1134569" cy="113456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atin typeface="Open Sans" panose="020B0606030504020204" pitchFamily="34" charset="0"/>
              <a:ea typeface="Open Sans" panose="020B0606030504020204" pitchFamily="34" charset="0"/>
              <a:cs typeface="Open Sans" panose="020B0606030504020204" pitchFamily="34" charset="0"/>
            </a:rPr>
            <a:t>Childbearing stage</a:t>
          </a:r>
          <a:endParaRPr lang="en-US" sz="9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4215597" y="1019195"/>
        <a:ext cx="802261" cy="802261"/>
      </dsp:txXfrm>
    </dsp:sp>
    <dsp:sp modelId="{43E961B7-DAC1-4D3A-96C8-B49F32999BAB}">
      <dsp:nvSpPr>
        <dsp:cNvPr id="0" name=""/>
        <dsp:cNvSpPr/>
      </dsp:nvSpPr>
      <dsp:spPr>
        <a:xfrm rot="5400000">
          <a:off x="4465515" y="2072899"/>
          <a:ext cx="302424" cy="38291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4510879" y="2104119"/>
        <a:ext cx="211697" cy="229751"/>
      </dsp:txXfrm>
    </dsp:sp>
    <dsp:sp modelId="{499DB2CB-6FB8-4BD6-B09C-D6ED6B8BAF5B}">
      <dsp:nvSpPr>
        <dsp:cNvPr id="0" name=""/>
        <dsp:cNvSpPr/>
      </dsp:nvSpPr>
      <dsp:spPr>
        <a:xfrm>
          <a:off x="4049443" y="2558222"/>
          <a:ext cx="1134569" cy="113456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atin typeface="Open Sans" panose="020B0606030504020204" pitchFamily="34" charset="0"/>
              <a:ea typeface="Open Sans" panose="020B0606030504020204" pitchFamily="34" charset="0"/>
              <a:cs typeface="Open Sans" panose="020B0606030504020204" pitchFamily="34" charset="0"/>
            </a:rPr>
            <a:t>Parenting stage</a:t>
          </a:r>
          <a:endParaRPr lang="en-US" sz="9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4215597" y="2724376"/>
        <a:ext cx="802261" cy="802261"/>
      </dsp:txXfrm>
    </dsp:sp>
    <dsp:sp modelId="{B160D09F-19BB-4226-93C6-16371DD66859}">
      <dsp:nvSpPr>
        <dsp:cNvPr id="0" name=""/>
        <dsp:cNvSpPr/>
      </dsp:nvSpPr>
      <dsp:spPr>
        <a:xfrm rot="9000000">
          <a:off x="3734562" y="3356064"/>
          <a:ext cx="302424" cy="38291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3819211" y="3409965"/>
        <a:ext cx="211697" cy="229751"/>
      </dsp:txXfrm>
    </dsp:sp>
    <dsp:sp modelId="{0CDDE91D-E42D-422F-B3B3-019D5E7770D8}">
      <dsp:nvSpPr>
        <dsp:cNvPr id="0" name=""/>
        <dsp:cNvSpPr/>
      </dsp:nvSpPr>
      <dsp:spPr>
        <a:xfrm>
          <a:off x="2572712" y="3410813"/>
          <a:ext cx="1134569" cy="113456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atin typeface="Open Sans" panose="020B0606030504020204" pitchFamily="34" charset="0"/>
              <a:ea typeface="Open Sans" panose="020B0606030504020204" pitchFamily="34" charset="0"/>
              <a:cs typeface="Open Sans" panose="020B0606030504020204" pitchFamily="34" charset="0"/>
            </a:rPr>
            <a:t>Launching stage</a:t>
          </a:r>
          <a:endParaRPr lang="en-US" sz="9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2738866" y="3576967"/>
        <a:ext cx="802261" cy="802261"/>
      </dsp:txXfrm>
    </dsp:sp>
    <dsp:sp modelId="{9BCC53D3-FBB0-44DB-8044-824B96BD5183}">
      <dsp:nvSpPr>
        <dsp:cNvPr id="0" name=""/>
        <dsp:cNvSpPr/>
      </dsp:nvSpPr>
      <dsp:spPr>
        <a:xfrm rot="12600000">
          <a:off x="2257832" y="3364623"/>
          <a:ext cx="302424" cy="38291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2342481" y="3463888"/>
        <a:ext cx="211697" cy="229751"/>
      </dsp:txXfrm>
    </dsp:sp>
    <dsp:sp modelId="{E55863D1-352B-40E2-8BBA-73C60A5E2715}">
      <dsp:nvSpPr>
        <dsp:cNvPr id="0" name=""/>
        <dsp:cNvSpPr/>
      </dsp:nvSpPr>
      <dsp:spPr>
        <a:xfrm>
          <a:off x="1095982" y="2558222"/>
          <a:ext cx="1134569" cy="113456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atin typeface="Open Sans" panose="020B0606030504020204" pitchFamily="34" charset="0"/>
              <a:ea typeface="Open Sans" panose="020B0606030504020204" pitchFamily="34" charset="0"/>
              <a:cs typeface="Open Sans" panose="020B0606030504020204" pitchFamily="34" charset="0"/>
            </a:rPr>
            <a:t>Mid-years stage</a:t>
          </a:r>
          <a:endParaRPr lang="en-US" sz="9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262136" y="2724376"/>
        <a:ext cx="802261" cy="802261"/>
      </dsp:txXfrm>
    </dsp:sp>
    <dsp:sp modelId="{855852F1-7A8D-4EC0-A8A4-DDECC2B1E99E}">
      <dsp:nvSpPr>
        <dsp:cNvPr id="0" name=""/>
        <dsp:cNvSpPr/>
      </dsp:nvSpPr>
      <dsp:spPr>
        <a:xfrm rot="16200000">
          <a:off x="1512055" y="2090017"/>
          <a:ext cx="302424" cy="38291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1557419" y="2211964"/>
        <a:ext cx="211697" cy="229751"/>
      </dsp:txXfrm>
    </dsp:sp>
    <dsp:sp modelId="{D32D7286-CBD7-4038-97C9-BD8B62EB4111}">
      <dsp:nvSpPr>
        <dsp:cNvPr id="0" name=""/>
        <dsp:cNvSpPr/>
      </dsp:nvSpPr>
      <dsp:spPr>
        <a:xfrm>
          <a:off x="1095982" y="853041"/>
          <a:ext cx="1134569" cy="113456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a:latin typeface="Open Sans" panose="020B0606030504020204" pitchFamily="34" charset="0"/>
              <a:ea typeface="Open Sans" panose="020B0606030504020204" pitchFamily="34" charset="0"/>
              <a:cs typeface="Open Sans" panose="020B0606030504020204" pitchFamily="34" charset="0"/>
            </a:rPr>
            <a:t>Aging stage</a:t>
          </a:r>
          <a:endParaRPr lang="en-US" sz="900" b="1" kern="1200" dirty="0">
            <a:latin typeface="Open Sans" panose="020B0606030504020204" pitchFamily="34" charset="0"/>
            <a:ea typeface="Open Sans" panose="020B0606030504020204" pitchFamily="34" charset="0"/>
            <a:cs typeface="Open Sans" panose="020B0606030504020204" pitchFamily="34" charset="0"/>
          </a:endParaRPr>
        </a:p>
      </dsp:txBody>
      <dsp:txXfrm>
        <a:off x="1262136" y="1019195"/>
        <a:ext cx="802261" cy="802261"/>
      </dsp:txXfrm>
    </dsp:sp>
    <dsp:sp modelId="{8F3C8DD0-A58D-4BC4-90F5-DC8F6E80BDBC}">
      <dsp:nvSpPr>
        <dsp:cNvPr id="0" name=""/>
        <dsp:cNvSpPr/>
      </dsp:nvSpPr>
      <dsp:spPr>
        <a:xfrm rot="19800000">
          <a:off x="2243007" y="806852"/>
          <a:ext cx="302424" cy="38291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249085" y="906117"/>
        <a:ext cx="211697" cy="22975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11/28/2017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Begins at time of retirement</a:t>
            </a:r>
          </a:p>
          <a:p>
            <a:pPr marL="171450" indent="-171450">
              <a:buFont typeface="Arial" panose="020B0604020202020204" pitchFamily="34" charset="0"/>
              <a:buChar char="•"/>
            </a:pPr>
            <a:r>
              <a:rPr lang="en-US" dirty="0"/>
              <a:t>Couples will be at varying ages -  some take early retirement while others wait longer</a:t>
            </a:r>
          </a:p>
          <a:p>
            <a:pPr marL="171450" indent="-171450">
              <a:buFont typeface="Arial" panose="020B0604020202020204" pitchFamily="34" charset="0"/>
              <a:buChar char="•"/>
            </a:pPr>
            <a:r>
              <a:rPr lang="en-US" dirty="0"/>
              <a:t>Couples</a:t>
            </a:r>
            <a:r>
              <a:rPr lang="en-US" baseline="0" dirty="0"/>
              <a:t> b</a:t>
            </a:r>
            <a:r>
              <a:rPr lang="en-US" dirty="0"/>
              <a:t>reak away from work to focus on each other, hobbies, friends</a:t>
            </a:r>
            <a:r>
              <a:rPr lang="en-US" baseline="0" dirty="0"/>
              <a:t> and</a:t>
            </a:r>
            <a:r>
              <a:rPr lang="en-US" dirty="0"/>
              <a:t> travel</a:t>
            </a:r>
          </a:p>
          <a:p>
            <a:pPr marL="171450" indent="-171450">
              <a:buFont typeface="Arial" panose="020B0604020202020204" pitchFamily="34" charset="0"/>
              <a:buChar char="•"/>
            </a:pPr>
            <a:r>
              <a:rPr lang="en-US" dirty="0"/>
              <a:t>Grandparent roles continue and expand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 can individuals in this stage manage assuming multiple family, community and wage-earner roles?</a:t>
            </a:r>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550811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Nearly three-quarters of all mothers are in the labor force. Even among mothers with very young children, more than sixty percent are in the labor force. Unmarried mothers are more likely to work than married mothers. The most popular type of childcare arrangement for preschool children is center based. </a:t>
            </a:r>
          </a:p>
          <a:p>
            <a:br>
              <a:rPr lang="en-US" dirty="0"/>
            </a:br>
            <a:r>
              <a:rPr lang="en-US" sz="1200" b="0" i="0" kern="1200" dirty="0">
                <a:solidFill>
                  <a:schemeClr val="tx1"/>
                </a:solidFill>
                <a:effectLst/>
                <a:latin typeface="+mn-lt"/>
                <a:ea typeface="+mn-ea"/>
                <a:cs typeface="+mn-cs"/>
              </a:rPr>
              <a:t>In 2010, 48 percent of children ages 0–4 with employed mothers were primarily cared for by a relative—their father, grandparent, sibling, other relative—while she worked. This is not statistically different from the percentages in 2005 and 2002. Twenty-four percent spent the most amount of time in a center-based arrangement (day care, nursery school, preschool or Head Start). Fourteen percent were primarily cared for by a nonrelative in a home-based environment, such as a family day care provider, nanny, babysitter, or au pair.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Among married couples, the combined weekly hours of husbands and wives are rising. In 1969, couples age 25-54 worked an average of 56 hours a week. By 2000, this had increased to 67 hours. Couples with children under 18 tend to work somewhat fewer hours than those without children—66 hours compared with 70 hours. Nevertheless, average combined hours have increased by almost 20 percent over the past three decades for both groups. The increase mostly reflects the fact that more and more women are working, with those who work increasingly likely to be employed year round. The average commuting time for workers who drive to work is 20 minutes each way. About one worker in eight spends 40 minutes or more driving to work.</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79895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share of women in the labor force grew from 30 percent in 1950 to almost 47 percent in 2000, and the number of working women is projected to reach 92 million by 2050—on the basis of an annual growth rate of 0.7 percent. That same year, women’s share of the workforce is expected to be nearly 48 percent. How do families balance family and work? Today’s families share the household responsibilities. Each family is unique on how they deal with roles and responsibilities of the family. According to </a:t>
            </a:r>
            <a:r>
              <a:rPr lang="en-US" sz="1200" b="0" i="0" kern="1200" dirty="0" err="1">
                <a:solidFill>
                  <a:schemeClr val="tx1"/>
                </a:solidFill>
                <a:effectLst/>
                <a:latin typeface="+mn-lt"/>
                <a:ea typeface="+mn-ea"/>
                <a:cs typeface="+mn-cs"/>
              </a:rPr>
              <a:t>Sasse</a:t>
            </a:r>
            <a:r>
              <a:rPr lang="en-US" sz="1200" b="0" i="0" kern="1200" dirty="0">
                <a:solidFill>
                  <a:schemeClr val="tx1"/>
                </a:solidFill>
                <a:effectLst/>
                <a:latin typeface="+mn-lt"/>
                <a:ea typeface="+mn-ea"/>
                <a:cs typeface="+mn-cs"/>
              </a:rPr>
              <a:t> (2004), studies have shown that women who are married, have two children and are employed work an average of about 75-80 hours a week total including at home. Women still do the majority of the household duties such as laundry, cooking and cleaning. Men are responsible for the yard, vehicle maintenance, home repair and the household budget. Unless there is good communication concerning the distribution of roles and responsibilities of household, the parties involved will not fully understand the situation. This could perhaps lead to anger, frustration and resentment.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59742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Couples should develop a checklist to communicate effectively about household work. A checklist could include:</a:t>
            </a:r>
          </a:p>
          <a:p>
            <a:pPr fontAlgn="base"/>
            <a:endParaRPr lang="en-US" sz="1200" b="0" i="0" kern="1200" dirty="0">
              <a:solidFill>
                <a:schemeClr val="tx1"/>
              </a:solidFill>
              <a:effectLst/>
              <a:latin typeface="+mn-lt"/>
              <a:ea typeface="+mn-ea"/>
              <a:cs typeface="+mn-cs"/>
            </a:endParaRP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determine the responsibilities of each family member; ask for preferences of the duties keeping in mind age, skills and strength. Some responsibilities can be completed individually or as a team. A rotation system can also be developed.</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identify all work to be done and list how often the job needs to be done and the time it will take to complete the task</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set a standard of completion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set up a specific schedule and place it on a poster, calendar, chart or notebook within everyone’s view</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pPr marL="0" indent="0" fontAlgn="base">
              <a:buFont typeface="Arial" panose="020B0604020202020204" pitchFamily="34" charset="0"/>
              <a:buNone/>
            </a:pPr>
            <a:r>
              <a:rPr lang="en-US" sz="1200" b="0" i="0" kern="1200" dirty="0">
                <a:solidFill>
                  <a:schemeClr val="tx1"/>
                </a:solidFill>
                <a:effectLst/>
                <a:latin typeface="+mn-lt"/>
                <a:ea typeface="+mn-ea"/>
                <a:cs typeface="+mn-cs"/>
              </a:rPr>
              <a:t>Evaluate the efficiency of the schedule. Are the tasks getting completed? Is everyone taking on their responsibilities? What changes are needed?</a:t>
            </a:r>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8227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Another tip for managing family and work is to set up a family calendar. Find one that is large enough to write several items and post it in an accessible place. All family can update it as they see fit. Conduct regular family meetings. Good communication skills are essential to manage family and work.</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 meetings could include work responsibilities such as: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changes to the calendar</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complaints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goals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problems</a:t>
            </a:r>
          </a:p>
          <a:p>
            <a:pPr marL="171450" marR="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upcoming events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values</a:t>
            </a:r>
          </a:p>
          <a:p>
            <a:pPr marL="0" indent="0" fontAlgn="base">
              <a:buFont typeface="Arial" panose="020B0604020202020204" pitchFamily="34" charset="0"/>
              <a:buNone/>
            </a:pPr>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family bulletin board is a valuable tool to help members of a family manage their busy lives. </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464202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Employers realize the challenges of trying to balance a family and work. They are creating policies that appeal to people who need to blend family and personal life smoothly with their careers.</a:t>
            </a:r>
          </a:p>
          <a:p>
            <a:pPr fontAlgn="base"/>
            <a:endParaRPr lang="en-US" dirty="0"/>
          </a:p>
          <a:p>
            <a:pPr fontAlgn="base"/>
            <a:r>
              <a:rPr lang="en-US" sz="1200" b="0" i="0" kern="1200" dirty="0">
                <a:solidFill>
                  <a:schemeClr val="tx1"/>
                </a:solidFill>
                <a:effectLst/>
                <a:latin typeface="+mn-lt"/>
                <a:ea typeface="+mn-ea"/>
                <a:cs typeface="+mn-cs"/>
              </a:rPr>
              <a:t>Some of the changes in workplace policies include the following:</a:t>
            </a:r>
          </a:p>
          <a:p>
            <a:pPr fontAlgn="base"/>
            <a:endParaRPr lang="en-US" sz="12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offering leave of absence to workers, which provides time off from work to use for some purpose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alternating work schedules, which eases the lives of employees by providing alternate work schedules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offering flexible work hours, which give the employees some control over their lives and makes them feel better about their jobs, as well as become more productive workers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compressing the work week, which may mean offering a three-day weekend</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job sharing, which occurs when two people divide the time and responsibilities of one job</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02333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Public Broadcasting System</a:t>
            </a:r>
          </a:p>
          <a:p>
            <a:r>
              <a:rPr lang="en-US" altLang="en-US" dirty="0"/>
              <a:t>Icing on the Cake</a:t>
            </a:r>
          </a:p>
          <a:p>
            <a:r>
              <a:rPr lang="en-US" altLang="en-US" dirty="0"/>
              <a:t>http://video.pbs.org/video/1586105970/</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704864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Public Broadcasting System</a:t>
            </a:r>
          </a:p>
          <a:p>
            <a:r>
              <a:rPr lang="en-US" altLang="en-US" dirty="0"/>
              <a:t>A Family Man</a:t>
            </a:r>
          </a:p>
          <a:p>
            <a:r>
              <a:rPr lang="en-US" altLang="en-US" dirty="0"/>
              <a:t>http://video.pbs.org/video/2241589957</a:t>
            </a:r>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778407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recent survey by career website </a:t>
            </a:r>
            <a:r>
              <a:rPr lang="en-US" dirty="0" err="1"/>
              <a:t>FlexJobs</a:t>
            </a:r>
            <a:r>
              <a:rPr lang="en-US" dirty="0"/>
              <a:t>, an overwhelming majority of parents (96%) say having a traditional full-time job conflicts with important parts of taking care of their families, and two-thirds report frequent conflict. At the same time, a whopping 97% of respondents feel that having work flexibility (such as working from home or having a flexible schedule) would help them be a better parent. </a:t>
            </a:r>
          </a:p>
          <a:p>
            <a:endParaRPr lang="en-US" dirty="0"/>
          </a:p>
          <a:p>
            <a:r>
              <a:rPr lang="en-US" dirty="0"/>
              <a:t>Looking at current trends in the marketplace and based on </a:t>
            </a:r>
            <a:r>
              <a:rPr lang="en-US" dirty="0" err="1"/>
              <a:t>FlexJob’s</a:t>
            </a:r>
            <a:r>
              <a:rPr lang="en-US" dirty="0"/>
              <a:t> database of flexible job openings, the 10 best family-friendly careers are based on flexible options, high earnings and expected job growth over the next decade. “The good news is we are seeing many traditional jobs evolving to be much more flexible,” said</a:t>
            </a:r>
            <a:r>
              <a:rPr lang="en-US" baseline="0" dirty="0"/>
              <a:t> </a:t>
            </a:r>
            <a:r>
              <a:rPr lang="en-US" dirty="0"/>
              <a:t>Sutton Fell, </a:t>
            </a:r>
            <a:r>
              <a:rPr lang="en-US" sz="1200" b="0" i="0" kern="1200" dirty="0">
                <a:solidFill>
                  <a:schemeClr val="tx1"/>
                </a:solidFill>
                <a:effectLst/>
                <a:latin typeface="+mn-lt"/>
                <a:ea typeface="+mn-ea"/>
                <a:cs typeface="+mn-cs"/>
              </a:rPr>
              <a:t>CEO of </a:t>
            </a:r>
            <a:r>
              <a:rPr lang="en-US" sz="1200" b="0" i="0" kern="1200" dirty="0" err="1">
                <a:solidFill>
                  <a:schemeClr val="tx1"/>
                </a:solidFill>
                <a:effectLst/>
                <a:latin typeface="+mn-lt"/>
                <a:ea typeface="+mn-ea"/>
                <a:cs typeface="+mn-cs"/>
              </a:rPr>
              <a:t>FlexJobs</a:t>
            </a:r>
            <a:r>
              <a:rPr lang="en-US" sz="1200" b="0" i="0" kern="1200" baseline="0" dirty="0">
                <a:solidFill>
                  <a:schemeClr val="tx1"/>
                </a:solidFill>
                <a:effectLst/>
                <a:latin typeface="+mn-lt"/>
                <a:ea typeface="+mn-ea"/>
                <a:cs typeface="+mn-cs"/>
              </a:rPr>
              <a:t>.</a:t>
            </a:r>
            <a:endParaRPr lang="en-US" baseline="0" dirty="0"/>
          </a:p>
          <a:p>
            <a:endParaRPr lang="en-US" baseline="0" dirty="0"/>
          </a:p>
          <a:p>
            <a:r>
              <a:rPr lang="en-US" baseline="0" dirty="0"/>
              <a:t>Let’s look at the top ten jobs for work and family balance.</a:t>
            </a:r>
          </a:p>
          <a:p>
            <a:r>
              <a:rPr lang="en-US" baseline="0" dirty="0"/>
              <a:t>How many of you are interested in a career that is on the top ten list? </a:t>
            </a:r>
          </a:p>
          <a:p>
            <a:r>
              <a:rPr lang="en-US" baseline="0" dirty="0"/>
              <a:t>What other careers could possibly be family friendly?</a:t>
            </a:r>
          </a:p>
          <a:p>
            <a:endParaRPr lang="en-US" baseline="0" dirty="0"/>
          </a:p>
          <a:p>
            <a:r>
              <a:rPr lang="en-US" baseline="0" dirty="0"/>
              <a:t>Forbes</a:t>
            </a:r>
          </a:p>
          <a:p>
            <a:r>
              <a:rPr lang="en-US" baseline="0" dirty="0"/>
              <a:t>Top Ten Jobs for Work and Family Balance</a:t>
            </a:r>
          </a:p>
          <a:p>
            <a:r>
              <a:rPr lang="en-US" dirty="0"/>
              <a:t>http://www.forbes.com/sites/jennagoudreau/2012/12/12/the-10-best-jobs-for-work-and-family-balance/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36072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dirty="0"/>
              <a:t>Adoption Assistance – cash benefit/reimbursement to offset the costs of adoption </a:t>
            </a:r>
          </a:p>
          <a:p>
            <a:pPr marL="171450" indent="-171450" fontAlgn="base">
              <a:buFont typeface="Arial" panose="020B0604020202020204" pitchFamily="34" charset="0"/>
              <a:buChar char="•"/>
            </a:pPr>
            <a:r>
              <a:rPr lang="en-US" dirty="0"/>
              <a:t>Child</a:t>
            </a:r>
            <a:r>
              <a:rPr lang="en-US" baseline="0" dirty="0"/>
              <a:t> Care Assistance – Child care provisions can cover a wide variety of programs that assist in the care of children such as:</a:t>
            </a:r>
          </a:p>
          <a:p>
            <a:pPr marL="628650" lvl="1" indent="-171450" fontAlgn="base">
              <a:buFont typeface="Arial" panose="020B0604020202020204" pitchFamily="34" charset="0"/>
              <a:buChar char="•"/>
            </a:pPr>
            <a:r>
              <a:rPr lang="en-US" baseline="0" dirty="0"/>
              <a:t>Subsidies and stipends to care provided in licensed child care centers, by a licensed family child care provider or an informal caregiver</a:t>
            </a:r>
          </a:p>
          <a:p>
            <a:pPr marL="628650" lvl="1" indent="-171450" fontAlgn="base">
              <a:buFont typeface="Arial" panose="020B0604020202020204" pitchFamily="34" charset="0"/>
              <a:buChar char="•"/>
            </a:pPr>
            <a:r>
              <a:rPr lang="en-US" baseline="0" dirty="0"/>
              <a:t>Back-up Child Care – child care provided when regular child care is not available</a:t>
            </a:r>
          </a:p>
          <a:p>
            <a:pPr marL="628650" lvl="1" indent="-171450" fontAlgn="base">
              <a:buFont typeface="Arial" panose="020B0604020202020204" pitchFamily="34" charset="0"/>
              <a:buChar char="•"/>
            </a:pPr>
            <a:r>
              <a:rPr lang="en-US" baseline="0" dirty="0"/>
              <a:t>Center Slots – provision of a specific number of slots for employees’ children at a local or on-site child care center</a:t>
            </a:r>
          </a:p>
          <a:p>
            <a:pPr marL="628650" lvl="1" indent="-171450" fontAlgn="base">
              <a:buFont typeface="Arial" panose="020B0604020202020204" pitchFamily="34" charset="0"/>
              <a:buChar char="•"/>
            </a:pPr>
            <a:r>
              <a:rPr lang="en-US" baseline="0" dirty="0"/>
              <a:t>Classes – parenting classes on various topics such as dealing with teenagers, reading readiness and budgeting</a:t>
            </a:r>
          </a:p>
          <a:p>
            <a:pPr marL="628650" lvl="1" indent="-171450" fontAlgn="base">
              <a:buFont typeface="Arial" panose="020B0604020202020204" pitchFamily="34" charset="0"/>
              <a:buChar char="•"/>
            </a:pPr>
            <a:r>
              <a:rPr lang="en-US" baseline="0" dirty="0"/>
              <a:t>Extended hours/before/after school – child care at hours when most child care centers are not open. This is useful for parents which work shifts, regular overtime or weekends</a:t>
            </a:r>
          </a:p>
          <a:p>
            <a:pPr marL="628650" lvl="1" indent="-171450" fontAlgn="base">
              <a:buFont typeface="Arial" panose="020B0604020202020204" pitchFamily="34" charset="0"/>
              <a:buChar char="•"/>
            </a:pPr>
            <a:r>
              <a:rPr lang="en-US" dirty="0"/>
              <a:t>Sick/Emergency Care – care for children who are sick and cannot attend regular child care or school</a:t>
            </a:r>
          </a:p>
          <a:p>
            <a:pPr marL="628650" lvl="1" indent="-171450" fontAlgn="base">
              <a:buFont typeface="Arial" panose="020B0604020202020204" pitchFamily="34" charset="0"/>
              <a:buChar char="•"/>
            </a:pPr>
            <a:r>
              <a:rPr lang="en-US" dirty="0"/>
              <a:t>Summer Camp – programs to provide care and recreation for employees’ children during the summer break</a:t>
            </a:r>
          </a:p>
          <a:p>
            <a:pPr marL="628650" lvl="1" indent="-171450" fontAlgn="base">
              <a:buFont typeface="Arial" panose="020B0604020202020204" pitchFamily="34" charset="0"/>
              <a:buChar char="•"/>
            </a:pPr>
            <a:r>
              <a:rPr lang="en-US" dirty="0"/>
              <a:t>Youth Programs – programs for employees’ children who are too old for traditional child care programs but may need supervision and structure. </a:t>
            </a:r>
          </a:p>
          <a:p>
            <a:pPr marL="628650" lvl="1" indent="-171450" fontAlgn="base">
              <a:buFont typeface="Arial" panose="020B0604020202020204" pitchFamily="34" charset="0"/>
              <a:buChar char="•"/>
            </a:pPr>
            <a:r>
              <a:rPr lang="en-US" dirty="0"/>
              <a:t>Domestic Partner/Survivor Coverage – continuation of retiree medical and dental benefits for surviving spouse/domestic partner of a deceased employee </a:t>
            </a:r>
          </a:p>
          <a:p>
            <a:pPr marL="171450" indent="-171450" fontAlgn="base">
              <a:buFont typeface="Arial" panose="020B0604020202020204" pitchFamily="34" charset="0"/>
              <a:buChar char="•"/>
            </a:pPr>
            <a:r>
              <a:rPr lang="en-US" dirty="0"/>
              <a:t>Elder Care</a:t>
            </a:r>
            <a:r>
              <a:rPr lang="en-US" baseline="0" dirty="0"/>
              <a:t> – P</a:t>
            </a:r>
            <a:r>
              <a:rPr lang="en-US" dirty="0"/>
              <a:t>rovisions cover a wide variety of programs that assist in the care of an older or disabled</a:t>
            </a:r>
            <a:r>
              <a:rPr lang="en-US" baseline="0" dirty="0"/>
              <a:t> </a:t>
            </a:r>
            <a:r>
              <a:rPr lang="en-US" dirty="0"/>
              <a:t>parent, spouse or relative</a:t>
            </a:r>
            <a:r>
              <a:rPr lang="en-US" baseline="0" dirty="0"/>
              <a:t> including:</a:t>
            </a:r>
            <a:r>
              <a:rPr lang="en-US" dirty="0"/>
              <a:t> </a:t>
            </a:r>
          </a:p>
          <a:p>
            <a:pPr marL="628650" lvl="1" indent="-171450" fontAlgn="base">
              <a:buFont typeface="Arial" panose="020B0604020202020204" pitchFamily="34" charset="0"/>
              <a:buChar char="•"/>
            </a:pPr>
            <a:r>
              <a:rPr lang="en-US" dirty="0"/>
              <a:t>Dependent Care Assistance Program – also known as DCAP, this program allows employees to set aside a portion of their earnings in a tax free account for elder care expenses </a:t>
            </a:r>
          </a:p>
          <a:p>
            <a:pPr marL="628650" lvl="1" indent="-171450" fontAlgn="base">
              <a:buFont typeface="Arial" panose="020B0604020202020204" pitchFamily="34" charset="0"/>
              <a:buChar char="•"/>
            </a:pPr>
            <a:r>
              <a:rPr lang="en-US" dirty="0"/>
              <a:t>Long-Term Care – some collective bargaining agreements offer insurance policies that deal with long-term care (such</a:t>
            </a:r>
            <a:r>
              <a:rPr lang="en-US" baseline="0" dirty="0"/>
              <a:t> as</a:t>
            </a:r>
            <a:r>
              <a:rPr lang="en-US" dirty="0"/>
              <a:t> nursing homes</a:t>
            </a:r>
            <a:r>
              <a:rPr lang="en-US" baseline="0" dirty="0"/>
              <a:t> or </a:t>
            </a:r>
            <a:r>
              <a:rPr lang="en-US" dirty="0"/>
              <a:t>in-home services) </a:t>
            </a:r>
          </a:p>
          <a:p>
            <a:pPr marL="628650" lvl="1" indent="-171450" fontAlgn="base">
              <a:buFont typeface="Arial" panose="020B0604020202020204" pitchFamily="34" charset="0"/>
              <a:buChar char="•"/>
            </a:pPr>
            <a:r>
              <a:rPr lang="en-US" dirty="0"/>
              <a:t>Resource &amp; Referral – information and assistance on elder care programs such as day care, respite care and more. </a:t>
            </a:r>
          </a:p>
          <a:p>
            <a:pPr marL="628650" lvl="1" indent="-171450" fontAlgn="base">
              <a:buFont typeface="Arial" panose="020B0604020202020204" pitchFamily="34" charset="0"/>
              <a:buChar char="•"/>
            </a:pPr>
            <a:r>
              <a:rPr lang="en-US" dirty="0"/>
              <a:t>Subsidies – financial assistance to help with elder care expenses </a:t>
            </a:r>
          </a:p>
          <a:p>
            <a:pPr marL="628650" lvl="1" indent="-171450" fontAlgn="base">
              <a:buFont typeface="Arial" panose="020B0604020202020204" pitchFamily="34" charset="0"/>
              <a:buChar char="•"/>
            </a:pPr>
            <a:r>
              <a:rPr lang="en-US" dirty="0"/>
              <a:t>Support Services – may include services not covered under Resource &amp; Referral or regular dependent care programs (such</a:t>
            </a:r>
            <a:r>
              <a:rPr lang="en-US" baseline="0" dirty="0"/>
              <a:t> as</a:t>
            </a:r>
            <a:r>
              <a:rPr lang="en-US" dirty="0"/>
              <a:t> respite care, Alzheimer’s day care, case managers and related services)</a:t>
            </a:r>
          </a:p>
          <a:p>
            <a:pPr marL="171450" indent="-171450" fontAlgn="base">
              <a:buFont typeface="Arial" panose="020B0604020202020204" pitchFamily="34" charset="0"/>
              <a:buChar char="•"/>
            </a:pPr>
            <a:r>
              <a:rPr lang="en-US" dirty="0"/>
              <a:t>Expanded Coverage – benefits for additional family members beyond dependents as defined by the IRS (such</a:t>
            </a:r>
            <a:r>
              <a:rPr lang="en-US" baseline="0" dirty="0"/>
              <a:t> as</a:t>
            </a:r>
            <a:r>
              <a:rPr lang="en-US" dirty="0"/>
              <a:t> providing health benefits to the children of employee’s domestic partner)</a:t>
            </a:r>
          </a:p>
          <a:p>
            <a:pPr marL="171450" indent="-171450" fontAlgn="base">
              <a:buFont typeface="Arial" panose="020B0604020202020204" pitchFamily="34" charset="0"/>
              <a:buChar char="•"/>
            </a:pPr>
            <a:r>
              <a:rPr lang="en-US" dirty="0"/>
              <a:t>Employee Assistance Programs – counseling, substance abuse treatment and related services </a:t>
            </a:r>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342553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dirty="0"/>
              <a:t>Family Leave</a:t>
            </a:r>
            <a:r>
              <a:rPr lang="en-US" baseline="0" dirty="0"/>
              <a:t> - T</a:t>
            </a:r>
            <a:r>
              <a:rPr lang="en-US" dirty="0"/>
              <a:t>he ability to take time away from work allows workers to care for their families, deal with an emergency or recuperate from a serious illness with a guaranteed job when they return. </a:t>
            </a:r>
          </a:p>
          <a:p>
            <a:pPr marL="171450" indent="-171450" fontAlgn="base">
              <a:buFont typeface="Arial" panose="020B0604020202020204" pitchFamily="34" charset="0"/>
              <a:buChar char="•"/>
            </a:pPr>
            <a:r>
              <a:rPr lang="en-US" dirty="0"/>
              <a:t>Flexible Work Options</a:t>
            </a:r>
            <a:r>
              <a:rPr lang="en-US" baseline="0" dirty="0"/>
              <a:t> - W</a:t>
            </a:r>
            <a:r>
              <a:rPr lang="en-US" dirty="0"/>
              <a:t>orker controlled workplace flexibility which helps employees meet their family caregiving responsibilities with less worry</a:t>
            </a:r>
          </a:p>
          <a:p>
            <a:pPr marL="171450" indent="-171450" fontAlgn="base">
              <a:buFont typeface="Arial" panose="020B0604020202020204" pitchFamily="34" charset="0"/>
              <a:buChar char="•"/>
            </a:pPr>
            <a:r>
              <a:rPr lang="en-US" dirty="0"/>
              <a:t>Legal Services - Pre-paid legal services, where attorneys give basic advice, write letters for members of the program and offer discounted rates for additional services</a:t>
            </a:r>
          </a:p>
          <a:p>
            <a:pPr marL="171450" indent="-171450" fontAlgn="base">
              <a:buFont typeface="Arial" panose="020B0604020202020204" pitchFamily="34" charset="0"/>
              <a:buChar char="•"/>
            </a:pPr>
            <a:r>
              <a:rPr lang="en-US" dirty="0"/>
              <a:t>Other Leave -</a:t>
            </a:r>
            <a:r>
              <a:rPr lang="en-US" baseline="0" dirty="0"/>
              <a:t> </a:t>
            </a:r>
            <a:r>
              <a:rPr lang="en-US" dirty="0"/>
              <a:t>Besides family leave benefits, unions have bargained for a wide variety of other leaves to help workers deal with family responsibilities</a:t>
            </a:r>
            <a:r>
              <a:rPr lang="en-US" baseline="0" dirty="0"/>
              <a:t> including:</a:t>
            </a:r>
            <a:endParaRPr lang="en-US" dirty="0"/>
          </a:p>
          <a:p>
            <a:pPr marL="628650" lvl="1" indent="-171450" fontAlgn="base">
              <a:buFont typeface="Arial" panose="020B0604020202020204" pitchFamily="34" charset="0"/>
              <a:buChar char="•"/>
            </a:pPr>
            <a:r>
              <a:rPr lang="en-US" dirty="0"/>
              <a:t>Bereavement – leave that provides time off to attend funerals or deal with related responsibilities in the event of a death in the family or household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Domestic Violence – a growing number of collective bargaining agreements (and some state laws) provide for time off to deal with issues related to domestic violence, which may be used to deal with medical care, finding safe housing, social work visits or court appearances </a:t>
            </a:r>
          </a:p>
          <a:p>
            <a:pPr marL="628650" lvl="1" indent="-171450" fontAlgn="base">
              <a:buFont typeface="Arial" panose="020B0604020202020204" pitchFamily="34" charset="0"/>
              <a:buChar char="•"/>
            </a:pPr>
            <a:r>
              <a:rPr lang="en-US" dirty="0"/>
              <a:t>Donated – provisions may allow workers to donate their accumulated leave to co-workers who have used their leave allocations but are in need of additional leave to deal with their own health conditions or the care of a family member </a:t>
            </a:r>
          </a:p>
          <a:p>
            <a:pPr marL="628650" lvl="1" indent="-171450" fontAlgn="base">
              <a:buFont typeface="Arial" panose="020B0604020202020204" pitchFamily="34" charset="0"/>
              <a:buChar char="•"/>
            </a:pPr>
            <a:r>
              <a:rPr lang="en-US" dirty="0"/>
              <a:t>Marriage Leave – some contract provisions allow workers to take a specified number of days off in the event of their marriage</a:t>
            </a:r>
            <a:r>
              <a:rPr lang="en-US" baseline="0" dirty="0"/>
              <a:t> and o</a:t>
            </a:r>
            <a:r>
              <a:rPr lang="en-US" dirty="0"/>
              <a:t>thers guarantee the right to take vacation during the time before, during and after marriage</a:t>
            </a:r>
          </a:p>
          <a:p>
            <a:pPr marL="628650" lvl="1" indent="-171450" fontAlgn="base">
              <a:buFont typeface="Arial" panose="020B0604020202020204" pitchFamily="34" charset="0"/>
              <a:buChar char="•"/>
            </a:pPr>
            <a:r>
              <a:rPr lang="en-US" dirty="0"/>
              <a:t>Mentoring/Volunteer Work – provisions that allow time off to participate in mentoring or other forms of volunteer work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Paid Time Off – some contracts combine all forms of paid time off (primarily sick leave and vacation) into one allocation, which employees may then use for any reason </a:t>
            </a:r>
          </a:p>
          <a:p>
            <a:pPr marL="628650" lvl="1" indent="-171450" fontAlgn="base">
              <a:buFont typeface="Arial" panose="020B0604020202020204" pitchFamily="34" charset="0"/>
              <a:buChar char="•"/>
            </a:pPr>
            <a:r>
              <a:rPr lang="en-US" dirty="0"/>
              <a:t>Personal – some provisions allow for time off for a variety of personal reasons</a:t>
            </a:r>
          </a:p>
          <a:p>
            <a:pPr marL="628650" lvl="1" indent="-171450" fontAlgn="base">
              <a:buFont typeface="Arial" panose="020B0604020202020204" pitchFamily="34" charset="0"/>
              <a:buChar char="•"/>
            </a:pPr>
            <a:r>
              <a:rPr lang="en-US" dirty="0"/>
              <a:t>Religious (or Religious Accommodation) – provisions that allow employees some leeway to engage in religious practices and take time off to mark religious holidays on regular workdays</a:t>
            </a:r>
          </a:p>
          <a:p>
            <a:pPr marL="628650" lvl="1" indent="-171450" fontAlgn="base">
              <a:buFont typeface="Arial" panose="020B0604020202020204" pitchFamily="34" charset="0"/>
              <a:buChar char="•"/>
            </a:pPr>
            <a:r>
              <a:rPr lang="en-US" dirty="0"/>
              <a:t>Sabbaticals – some contracts provide for periodic sabbaticals based on a preset length of employment giving employees extended time off from work for research, professional development or rejuvenation. </a:t>
            </a:r>
          </a:p>
          <a:p>
            <a:pPr marL="628650" lvl="1" indent="-171450" fontAlgn="base">
              <a:buFont typeface="Arial" panose="020B0604020202020204" pitchFamily="34" charset="0"/>
              <a:buChar char="•"/>
            </a:pPr>
            <a:r>
              <a:rPr lang="en-US" dirty="0"/>
              <a:t>School Visits/Participation – provisions that specifically allow employees time off to participate in their children’s school-related activities such as parent-teacher conferences</a:t>
            </a:r>
            <a:r>
              <a:rPr lang="en-US" baseline="0" dirty="0"/>
              <a:t> or </a:t>
            </a:r>
            <a:r>
              <a:rPr lang="en-US" dirty="0"/>
              <a:t>school visits</a:t>
            </a:r>
          </a:p>
          <a:p>
            <a:pPr marL="628650" lvl="1" indent="-171450" fontAlgn="base">
              <a:buFont typeface="Arial" panose="020B0604020202020204" pitchFamily="34" charset="0"/>
              <a:buChar char="•"/>
            </a:pPr>
            <a:r>
              <a:rPr lang="en-US" dirty="0"/>
              <a:t>Sick Leave (Cash Out Unused) – a few contract provisions give employees the opportunity to receive cash payments for unused sick leave upon termination of employment or retirement. </a:t>
            </a:r>
          </a:p>
          <a:p>
            <a:pPr marL="628650" lvl="1" indent="-171450" fontAlgn="base">
              <a:buFont typeface="Arial" panose="020B0604020202020204" pitchFamily="34" charset="0"/>
              <a:buChar char="•"/>
            </a:pPr>
            <a:r>
              <a:rPr lang="en-US" dirty="0"/>
              <a:t>Sick Leave (Extended) – provisions that guarantee additional sick leave in the event of a health condition that outlasts available sick leave. </a:t>
            </a:r>
          </a:p>
          <a:p>
            <a:pPr marL="628650" lvl="1" indent="-171450" fontAlgn="base">
              <a:buFont typeface="Arial" panose="020B0604020202020204" pitchFamily="34" charset="0"/>
              <a:buChar char="•"/>
            </a:pPr>
            <a:r>
              <a:rPr lang="en-US" dirty="0"/>
              <a:t>Small Increments – provisions that allow workers to take leave in small amounts of time for family responsibilities</a:t>
            </a:r>
            <a:r>
              <a:rPr lang="en-US" baseline="0" dirty="0"/>
              <a:t> </a:t>
            </a:r>
            <a:r>
              <a:rPr lang="en-US" dirty="0"/>
              <a:t>(such</a:t>
            </a:r>
            <a:r>
              <a:rPr lang="en-US" baseline="0" dirty="0"/>
              <a:t> as</a:t>
            </a:r>
            <a:r>
              <a:rPr lang="en-US" dirty="0"/>
              <a:t> an employee who needs a few hours off work to take his/her child to the doctor but does not wish to take the whole day off can use this kind of leave) </a:t>
            </a:r>
          </a:p>
          <a:p>
            <a:pPr marL="628650" lvl="1" indent="-171450" fontAlgn="base">
              <a:buFont typeface="Arial" panose="020B0604020202020204" pitchFamily="34" charset="0"/>
              <a:buChar char="•"/>
            </a:pPr>
            <a:r>
              <a:rPr lang="en-US" dirty="0"/>
              <a:t>Stress – some union contracts allow employees to take leave to deal with stress (sometimes known as “mental health days”)</a:t>
            </a:r>
            <a:r>
              <a:rPr lang="en-US" baseline="0" dirty="0"/>
              <a:t> which</a:t>
            </a:r>
            <a:r>
              <a:rPr lang="en-US" dirty="0"/>
              <a:t> generally involves the use of sick leave or vacation time</a:t>
            </a:r>
          </a:p>
          <a:p>
            <a:pPr marL="628650" lvl="1" indent="-171450" fontAlgn="base">
              <a:buFont typeface="Arial" panose="020B0604020202020204" pitchFamily="34" charset="0"/>
              <a:buChar char="•"/>
            </a:pPr>
            <a:r>
              <a:rPr lang="en-US" dirty="0"/>
              <a:t>Training/Education – provisions that allow employees to take leave to participate in educational programs or trainings </a:t>
            </a:r>
          </a:p>
          <a:p>
            <a:pPr marL="171450" indent="-171450" fontAlgn="base">
              <a:buFont typeface="Arial" panose="020B0604020202020204" pitchFamily="34" charset="0"/>
              <a:buChar char="•"/>
            </a:pPr>
            <a:r>
              <a:rPr lang="en-US" dirty="0"/>
              <a:t>Physical Well-Being – wellness services such as gym memberships and smoking cessation programs for employees</a:t>
            </a:r>
          </a:p>
          <a:p>
            <a:pPr marL="171450" indent="-171450" fontAlgn="base">
              <a:buFont typeface="Arial" panose="020B0604020202020204" pitchFamily="34" charset="0"/>
              <a:buChar char="•"/>
            </a:pPr>
            <a:r>
              <a:rPr lang="en-US" dirty="0"/>
              <a:t>Retiree Benefits – pensions, 401ks and medical and other benefits after employees retire</a:t>
            </a:r>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400291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Some workplace benefits can include:</a:t>
            </a:r>
          </a:p>
          <a:p>
            <a:pPr marL="0" indent="0" fontAlgn="base">
              <a:buFont typeface="Arial" panose="020B0604020202020204" pitchFamily="34" charset="0"/>
              <a:buNone/>
            </a:pPr>
            <a:endParaRPr lang="en-US" dirty="0"/>
          </a:p>
          <a:p>
            <a:pPr marL="171450" indent="-171450" fontAlgn="base">
              <a:buFont typeface="Arial" panose="020B0604020202020204" pitchFamily="34" charset="0"/>
              <a:buChar char="•"/>
            </a:pPr>
            <a:r>
              <a:rPr lang="en-US" dirty="0"/>
              <a:t>Tuition Assistance -</a:t>
            </a:r>
            <a:r>
              <a:rPr lang="en-US" baseline="0" dirty="0"/>
              <a:t> T</a:t>
            </a:r>
            <a:r>
              <a:rPr lang="en-US" dirty="0"/>
              <a:t>uition reimbursements or discounts to employees and dependents </a:t>
            </a:r>
          </a:p>
          <a:p>
            <a:pPr marL="171450" indent="-171450" fontAlgn="base">
              <a:buFont typeface="Arial" panose="020B0604020202020204" pitchFamily="34" charset="0"/>
              <a:buChar char="•"/>
            </a:pPr>
            <a:r>
              <a:rPr lang="en-US" dirty="0"/>
              <a:t>Training/Education/Professional development -</a:t>
            </a:r>
            <a:r>
              <a:rPr lang="en-US" baseline="0" dirty="0"/>
              <a:t> T</a:t>
            </a:r>
            <a:r>
              <a:rPr lang="en-US" dirty="0"/>
              <a:t>ime off, tuition and classes for professional development</a:t>
            </a:r>
          </a:p>
          <a:p>
            <a:pPr marL="0" indent="0" fontAlgn="base">
              <a:buFont typeface="Arial" panose="020B0604020202020204" pitchFamily="34" charset="0"/>
              <a:buNone/>
            </a:pPr>
            <a:endParaRPr lang="en-US" dirty="0"/>
          </a:p>
          <a:p>
            <a:pPr marL="0" indent="0" fontAlgn="base">
              <a:buFont typeface="Arial" panose="020B0604020202020204" pitchFamily="34" charset="0"/>
              <a:buNone/>
            </a:pPr>
            <a:r>
              <a:rPr lang="en-US" dirty="0"/>
              <a:t>Other miscellaneous contract provisions that provide useful work family benefits are listed below:</a:t>
            </a:r>
          </a:p>
          <a:p>
            <a:pPr marL="0" indent="0" fontAlgn="base">
              <a:buFont typeface="Arial" panose="020B0604020202020204" pitchFamily="34" charset="0"/>
              <a:buNone/>
            </a:pPr>
            <a:r>
              <a:rPr lang="en-US" dirty="0"/>
              <a:t>• Family Calls at Work – provisions that allow workers the right to make or receive phone calls related to child or dependent/elder care arrangements during the work day</a:t>
            </a:r>
          </a:p>
          <a:p>
            <a:pPr marL="0" indent="0" fontAlgn="base">
              <a:buFont typeface="Arial" panose="020B0604020202020204" pitchFamily="34" charset="0"/>
              <a:buNone/>
            </a:pPr>
            <a:r>
              <a:rPr lang="en-US" dirty="0"/>
              <a:t>• Lactation/Breastfeeding – some contracts provide specific protections and rights for </a:t>
            </a:r>
          </a:p>
          <a:p>
            <a:pPr marL="0" indent="0" fontAlgn="base">
              <a:buFont typeface="Arial" panose="020B0604020202020204" pitchFamily="34" charset="0"/>
              <a:buNone/>
            </a:pPr>
            <a:r>
              <a:rPr lang="en-US" dirty="0"/>
              <a:t>mothers who are breastfeeding. (NOTE: State laws on lactation rights of mothers may govern this subject. To search state laws, go to: http://wfnetwork.bc.edu/bills.php) </a:t>
            </a:r>
          </a:p>
          <a:p>
            <a:pPr marL="0" indent="0" fontAlgn="base">
              <a:buFont typeface="Arial" panose="020B0604020202020204" pitchFamily="34" charset="0"/>
              <a:buNone/>
            </a:pPr>
            <a:r>
              <a:rPr lang="en-US" dirty="0"/>
              <a:t>• Resolutions – statements that lay out a general principle agreed to in bargaining such as the intention to create a family-friendly workplace or provide specific work family benefits to employees </a:t>
            </a:r>
          </a:p>
          <a:p>
            <a:pPr marL="0" indent="0" fontAlgn="base">
              <a:buFont typeface="Arial" panose="020B0604020202020204" pitchFamily="34" charset="0"/>
              <a:buNone/>
            </a:pPr>
            <a:r>
              <a:rPr lang="en-US" dirty="0"/>
              <a:t>• Transfers – contract provisions that deal with specific rights related to employee transfers either in relation to those initiated by the employer or based on an employee’s need to transfer for family reasons (such</a:t>
            </a:r>
            <a:r>
              <a:rPr lang="en-US" baseline="0" dirty="0"/>
              <a:t> as</a:t>
            </a:r>
            <a:r>
              <a:rPr lang="en-US" dirty="0"/>
              <a:t> a spouse’s job, marriage, special education needs or medical services for children)</a:t>
            </a:r>
          </a:p>
          <a:p>
            <a:pPr marL="0" indent="0" fontAlgn="base">
              <a:buFont typeface="Arial" panose="020B0604020202020204" pitchFamily="34" charset="0"/>
              <a:buNone/>
            </a:pPr>
            <a:endParaRPr lang="en-US" dirty="0"/>
          </a:p>
          <a:p>
            <a:pPr marL="0" indent="0" fontAlgn="base">
              <a:buFont typeface="Arial" panose="020B0604020202020204" pitchFamily="34" charset="0"/>
              <a:buNone/>
            </a:pPr>
            <a:r>
              <a:rPr lang="en-US" dirty="0"/>
              <a:t>Were you surprised</a:t>
            </a:r>
            <a:r>
              <a:rPr lang="en-US" baseline="0" dirty="0"/>
              <a:t> to learn about benefits that some companies offer?</a:t>
            </a:r>
          </a:p>
          <a:p>
            <a:pPr marL="0" indent="0" fontAlgn="base">
              <a:buFont typeface="Arial" panose="020B0604020202020204" pitchFamily="34" charset="0"/>
              <a:buNone/>
            </a:pPr>
            <a:r>
              <a:rPr lang="en-US" baseline="0" dirty="0"/>
              <a:t>Would the type of benefits a company offers influence your employment with that company? Why or why not?</a:t>
            </a:r>
            <a:endParaRPr lang="en-US" dirty="0"/>
          </a:p>
          <a:p>
            <a:pPr marL="0" indent="0" fontAlgn="base">
              <a:buFont typeface="Arial" panose="020B0604020202020204" pitchFamily="34" charset="0"/>
              <a:buNone/>
            </a:pPr>
            <a:r>
              <a:rPr lang="en-US" dirty="0"/>
              <a:t>What benefits</a:t>
            </a:r>
            <a:r>
              <a:rPr lang="en-US" baseline="0" dirty="0"/>
              <a:t> would be important if you were married and had children?</a:t>
            </a:r>
          </a:p>
          <a:p>
            <a:pPr marL="0" indent="0" fontAlgn="base">
              <a:buFont typeface="Arial" panose="020B0604020202020204" pitchFamily="34" charset="0"/>
              <a:buNone/>
            </a:pPr>
            <a:r>
              <a:rPr lang="en-US" baseline="0" dirty="0"/>
              <a:t>What benefits would be important to you if you had to take care of your aging parent(s)?</a:t>
            </a:r>
          </a:p>
          <a:p>
            <a:pPr marL="0" indent="0" fontAlgn="base">
              <a:buFont typeface="Arial" panose="020B0604020202020204" pitchFamily="34" charset="0"/>
              <a:buNone/>
            </a:pPr>
            <a:r>
              <a:rPr lang="en-US" baseline="0" dirty="0"/>
              <a:t>What benefits would be important to you if you were pursuing a college degree?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1003672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What</a:t>
            </a:r>
            <a:r>
              <a:rPr lang="en-US" baseline="0" dirty="0"/>
              <a:t> </a:t>
            </a:r>
            <a:r>
              <a:rPr lang="en-US" dirty="0"/>
              <a:t>role</a:t>
            </a:r>
            <a:r>
              <a:rPr lang="en-US" baseline="0" dirty="0"/>
              <a:t> </a:t>
            </a:r>
            <a:r>
              <a:rPr lang="en-US" dirty="0"/>
              <a:t>do</a:t>
            </a:r>
            <a:r>
              <a:rPr lang="en-US" baseline="0" dirty="0"/>
              <a:t> </a:t>
            </a:r>
            <a:r>
              <a:rPr lang="en-US" dirty="0"/>
              <a:t>media</a:t>
            </a:r>
            <a:r>
              <a:rPr lang="en-US" baseline="0" dirty="0"/>
              <a:t> </a:t>
            </a:r>
            <a:r>
              <a:rPr lang="en-US" dirty="0"/>
              <a:t>and</a:t>
            </a:r>
            <a:r>
              <a:rPr lang="en-US" baseline="0" dirty="0"/>
              <a:t> </a:t>
            </a:r>
            <a:r>
              <a:rPr lang="en-US" dirty="0"/>
              <a:t>technology</a:t>
            </a:r>
            <a:r>
              <a:rPr lang="en-US" baseline="0" dirty="0"/>
              <a:t> </a:t>
            </a:r>
            <a:r>
              <a:rPr lang="en-US" dirty="0"/>
              <a:t>play</a:t>
            </a:r>
            <a:r>
              <a:rPr lang="en-US" baseline="0" dirty="0"/>
              <a:t> </a:t>
            </a:r>
            <a:r>
              <a:rPr lang="en-US" dirty="0"/>
              <a:t>in</a:t>
            </a:r>
            <a:r>
              <a:rPr lang="en-US" baseline="0" dirty="0"/>
              <a:t> </a:t>
            </a:r>
            <a:r>
              <a:rPr lang="en-US" dirty="0"/>
              <a:t>families’</a:t>
            </a:r>
            <a:r>
              <a:rPr lang="en-US" baseline="0" dirty="0"/>
              <a:t> </a:t>
            </a:r>
            <a:r>
              <a:rPr lang="en-US" dirty="0"/>
              <a:t>“together” time? </a:t>
            </a:r>
          </a:p>
          <a:p>
            <a:pPr marL="0" indent="0">
              <a:buFont typeface="Arial" panose="020B0604020202020204" pitchFamily="34" charset="0"/>
              <a:buNone/>
            </a:pPr>
            <a:r>
              <a:rPr lang="en-US" dirty="0"/>
              <a:t>How</a:t>
            </a:r>
            <a:r>
              <a:rPr lang="en-US" baseline="0" dirty="0"/>
              <a:t> </a:t>
            </a:r>
            <a:r>
              <a:rPr lang="en-US" dirty="0"/>
              <a:t>do</a:t>
            </a:r>
            <a:r>
              <a:rPr lang="en-US" baseline="0" dirty="0"/>
              <a:t> </a:t>
            </a:r>
            <a:r>
              <a:rPr lang="en-US" dirty="0"/>
              <a:t>different</a:t>
            </a:r>
            <a:r>
              <a:rPr lang="en-US" baseline="0" dirty="0"/>
              <a:t> </a:t>
            </a:r>
            <a:r>
              <a:rPr lang="en-US" dirty="0"/>
              <a:t>parenting</a:t>
            </a:r>
            <a:r>
              <a:rPr lang="en-US" baseline="0" dirty="0"/>
              <a:t> </a:t>
            </a:r>
            <a:r>
              <a:rPr lang="en-US" dirty="0"/>
              <a:t>practices</a:t>
            </a:r>
            <a:r>
              <a:rPr lang="en-US" baseline="0" dirty="0"/>
              <a:t> </a:t>
            </a:r>
            <a:r>
              <a:rPr lang="en-US" dirty="0"/>
              <a:t>and</a:t>
            </a:r>
            <a:r>
              <a:rPr lang="en-US" baseline="0" dirty="0"/>
              <a:t> </a:t>
            </a:r>
            <a:r>
              <a:rPr lang="en-US" dirty="0"/>
              <a:t>parents’</a:t>
            </a:r>
            <a:r>
              <a:rPr lang="en-US" baseline="0" dirty="0"/>
              <a:t> </a:t>
            </a:r>
            <a:r>
              <a:rPr lang="en-US" dirty="0"/>
              <a:t>own</a:t>
            </a:r>
            <a:r>
              <a:rPr lang="en-US" baseline="0" dirty="0"/>
              <a:t> </a:t>
            </a:r>
            <a:r>
              <a:rPr lang="en-US" dirty="0"/>
              <a:t>levels</a:t>
            </a:r>
            <a:r>
              <a:rPr lang="en-US" baseline="0" dirty="0"/>
              <a:t> </a:t>
            </a:r>
            <a:r>
              <a:rPr lang="en-US" dirty="0"/>
              <a:t>of media and technology use affect the use patterns of children in the home?</a:t>
            </a:r>
          </a:p>
          <a:p>
            <a:pPr marL="0" indent="0">
              <a:buFont typeface="Arial" panose="020B0604020202020204" pitchFamily="34" charset="0"/>
              <a:buNone/>
            </a:pPr>
            <a:r>
              <a:rPr lang="en-US" dirty="0"/>
              <a:t>How</a:t>
            </a:r>
            <a:r>
              <a:rPr lang="en-US" baseline="0" dirty="0"/>
              <a:t> </a:t>
            </a:r>
            <a:r>
              <a:rPr lang="en-US" dirty="0"/>
              <a:t>do</a:t>
            </a:r>
            <a:r>
              <a:rPr lang="en-US" baseline="0" dirty="0"/>
              <a:t> </a:t>
            </a:r>
            <a:r>
              <a:rPr lang="en-US" dirty="0"/>
              <a:t>parents</a:t>
            </a:r>
            <a:r>
              <a:rPr lang="en-US" baseline="0" dirty="0"/>
              <a:t> </a:t>
            </a:r>
            <a:r>
              <a:rPr lang="en-US" dirty="0"/>
              <a:t>use</a:t>
            </a:r>
            <a:r>
              <a:rPr lang="en-US" baseline="0" dirty="0"/>
              <a:t> </a:t>
            </a:r>
            <a:r>
              <a:rPr lang="en-US" dirty="0"/>
              <a:t>media</a:t>
            </a:r>
            <a:r>
              <a:rPr lang="en-US" baseline="0" dirty="0"/>
              <a:t> </a:t>
            </a:r>
            <a:r>
              <a:rPr lang="en-US" dirty="0"/>
              <a:t>and</a:t>
            </a:r>
            <a:r>
              <a:rPr lang="en-US" baseline="0" dirty="0"/>
              <a:t> </a:t>
            </a:r>
            <a:r>
              <a:rPr lang="en-US" dirty="0"/>
              <a:t>technology</a:t>
            </a:r>
            <a:r>
              <a:rPr lang="en-US" baseline="0" dirty="0"/>
              <a:t> </a:t>
            </a:r>
            <a:r>
              <a:rPr lang="en-US" dirty="0"/>
              <a:t>as</a:t>
            </a:r>
            <a:r>
              <a:rPr lang="en-US" baseline="0" dirty="0"/>
              <a:t> </a:t>
            </a:r>
            <a:r>
              <a:rPr lang="en-US" dirty="0"/>
              <a:t>a</a:t>
            </a:r>
            <a:r>
              <a:rPr lang="en-US" baseline="0" dirty="0"/>
              <a:t> </a:t>
            </a:r>
            <a:r>
              <a:rPr lang="en-US" dirty="0"/>
              <a:t>parenting</a:t>
            </a:r>
            <a:r>
              <a:rPr lang="en-US" baseline="0" dirty="0"/>
              <a:t> </a:t>
            </a:r>
            <a:r>
              <a:rPr lang="en-US" dirty="0"/>
              <a:t>tool, to help them get things done or to educate their children?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881220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Possible answers might be:</a:t>
            </a:r>
          </a:p>
          <a:p>
            <a:pPr>
              <a:defRPr/>
            </a:pPr>
            <a:endParaRPr lang="en-US" altLang="en-US" dirty="0"/>
          </a:p>
          <a:p>
            <a:pPr marL="171450" indent="-171450">
              <a:buFont typeface="Arial" panose="020B0604020202020204" pitchFamily="34" charset="0"/>
              <a:buChar char="•"/>
              <a:defRPr/>
            </a:pPr>
            <a:r>
              <a:rPr lang="en-US" altLang="en-US" dirty="0"/>
              <a:t>Banking and financial matters (ask students to elaborate on this one)</a:t>
            </a:r>
          </a:p>
          <a:p>
            <a:pPr marL="171450" indent="-171450">
              <a:buFont typeface="Arial" panose="020B0604020202020204" pitchFamily="34" charset="0"/>
              <a:buChar char="•"/>
              <a:defRPr/>
            </a:pPr>
            <a:r>
              <a:rPr lang="en-US" altLang="en-US" dirty="0"/>
              <a:t>Careers and job inquires:</a:t>
            </a:r>
          </a:p>
          <a:p>
            <a:pPr marL="628650" lvl="1" indent="-171450">
              <a:buFont typeface="Courier New" panose="02070309020205020404" pitchFamily="49" charset="0"/>
              <a:buChar char="o"/>
              <a:defRPr/>
            </a:pPr>
            <a:r>
              <a:rPr lang="en-US" altLang="en-US" dirty="0"/>
              <a:t>Posting </a:t>
            </a:r>
            <a:r>
              <a:rPr lang="en-US" dirty="0"/>
              <a:t>résumés</a:t>
            </a:r>
          </a:p>
          <a:p>
            <a:pPr marL="628650" lvl="1" indent="-171450">
              <a:buFont typeface="Courier New" panose="02070309020205020404" pitchFamily="49" charset="0"/>
              <a:buChar char="o"/>
              <a:defRPr/>
            </a:pPr>
            <a:r>
              <a:rPr lang="en-US" altLang="en-US" dirty="0"/>
              <a:t>Applying for a job</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Digital photo frames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E – videos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Family blogs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Meal-planning websites which help get home-cooked dinners on the table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Music home sharing</a:t>
            </a:r>
          </a:p>
          <a:p>
            <a:pPr marL="171450" indent="-171450">
              <a:buFont typeface="Arial" panose="020B0604020202020204" pitchFamily="34" charset="0"/>
              <a:buChar char="•"/>
              <a:defRPr/>
            </a:pPr>
            <a:r>
              <a:rPr lang="en-US" altLang="en-US" dirty="0"/>
              <a:t>Online movie rentals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Shared online calendars  to synch family members' busy schedules</a:t>
            </a:r>
            <a:endParaRPr lang="en-US" altLang="en-US" dirty="0"/>
          </a:p>
          <a:p>
            <a:pPr marL="171450" indent="-171450">
              <a:buFont typeface="Arial" panose="020B0604020202020204" pitchFamily="34" charset="0"/>
              <a:buChar char="•"/>
              <a:defRPr/>
            </a:pPr>
            <a:r>
              <a:rPr lang="en-US" altLang="en-US" dirty="0"/>
              <a:t>Shopping such as comparing prices and products, purchasing items online and finding the latest items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Skype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Social networking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Text messages, e-mail and instant messaging</a:t>
            </a:r>
          </a:p>
          <a:p>
            <a:pPr marL="171450" indent="-171450">
              <a:buFont typeface="Arial" panose="020B0604020202020204" pitchFamily="34" charset="0"/>
              <a:buChar char="•"/>
              <a:defRPr/>
            </a:pPr>
            <a:r>
              <a:rPr lang="en-US" dirty="0"/>
              <a:t>Video conferencing which can link parents on the road with family at home</a:t>
            </a:r>
            <a:endParaRPr lang="en-US" altLang="en-US" dirty="0"/>
          </a:p>
          <a:p>
            <a:pPr marL="171450" indent="-171450">
              <a:buFont typeface="Arial" panose="020B0604020202020204" pitchFamily="34" charset="0"/>
              <a:buChar char="•"/>
              <a:defRPr/>
            </a:pPr>
            <a:r>
              <a:rPr lang="en-US" altLang="en-US" dirty="0"/>
              <a:t>Video games</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dirty="0"/>
              <a:t>Has </a:t>
            </a:r>
            <a:r>
              <a:rPr lang="en-US" dirty="0">
                <a:solidFill>
                  <a:schemeClr val="bg1"/>
                </a:solidFill>
              </a:rPr>
              <a:t>technology been a positive influence on your family? Negative influence? How?</a:t>
            </a:r>
          </a:p>
          <a:p>
            <a:pPr>
              <a:buFont typeface="Arial" panose="020B0604020202020204" pitchFamily="34" charset="0"/>
              <a:buNone/>
              <a:defRPr/>
            </a:pPr>
            <a:endParaRPr lang="en-US" altLang="en-US" dirty="0">
              <a:solidFill>
                <a:schemeClr val="bg1"/>
              </a:solidFill>
            </a:endParaRPr>
          </a:p>
          <a:p>
            <a:pPr>
              <a:buFont typeface="Arial" panose="020B0604020202020204" pitchFamily="34" charset="0"/>
              <a:buNone/>
              <a:defRPr/>
            </a:pPr>
            <a:r>
              <a:rPr lang="en-US" altLang="en-US" dirty="0">
                <a:solidFill>
                  <a:schemeClr val="bg1"/>
                </a:solidFill>
              </a:rPr>
              <a:t>How many hours a day does your family spend using technology? A week? A month?</a:t>
            </a:r>
          </a:p>
          <a:p>
            <a:pPr>
              <a:buFont typeface="Arial" panose="020B0604020202020204" pitchFamily="34" charset="0"/>
              <a:buNone/>
              <a:defRPr/>
            </a:pPr>
            <a:endParaRPr lang="en-US" altLang="en-US" dirty="0">
              <a:solidFill>
                <a:schemeClr val="bg1"/>
              </a:solidFill>
            </a:endParaRPr>
          </a:p>
          <a:p>
            <a:pPr>
              <a:buFont typeface="Arial" panose="020B0604020202020204" pitchFamily="34" charset="0"/>
              <a:buNone/>
              <a:defRPr/>
            </a:pPr>
            <a:r>
              <a:rPr lang="en-US" altLang="en-US" dirty="0">
                <a:solidFill>
                  <a:schemeClr val="bg1"/>
                </a:solidFill>
              </a:rPr>
              <a:t>Do you ever experience </a:t>
            </a:r>
            <a:r>
              <a:rPr lang="en-US" dirty="0"/>
              <a:t>strong disagreements about the limits on media and technology? </a:t>
            </a:r>
          </a:p>
          <a:p>
            <a:pPr>
              <a:buFont typeface="Arial" panose="020B0604020202020204" pitchFamily="34" charset="0"/>
              <a:buNone/>
              <a:defRPr/>
            </a:pPr>
            <a:endParaRPr lang="en-US" dirty="0"/>
          </a:p>
          <a:p>
            <a:pPr>
              <a:buFont typeface="Arial" panose="020B0604020202020204" pitchFamily="34" charset="0"/>
              <a:buNone/>
              <a:defRPr/>
            </a:pPr>
            <a:r>
              <a:rPr lang="en-US" dirty="0"/>
              <a:t>Has the use of technology caused tension between you and your parents?</a:t>
            </a:r>
            <a:endParaRPr lang="en-US" altLang="en-US" dirty="0">
              <a:solidFill>
                <a:schemeClr val="bg1"/>
              </a:solidFill>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2924517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What</a:t>
            </a:r>
            <a:r>
              <a:rPr lang="en-US" altLang="en-US" baseline="0" dirty="0"/>
              <a:t> </a:t>
            </a:r>
            <a:r>
              <a:rPr lang="en-US" altLang="en-US" dirty="0"/>
              <a:t>does</a:t>
            </a:r>
            <a:r>
              <a:rPr lang="en-US" altLang="en-US" baseline="0" dirty="0"/>
              <a:t> </a:t>
            </a:r>
            <a:r>
              <a:rPr lang="en-US" altLang="en-US" dirty="0"/>
              <a:t>the	 family</a:t>
            </a:r>
            <a:r>
              <a:rPr lang="en-US" altLang="en-US" baseline="0" dirty="0"/>
              <a:t> </a:t>
            </a:r>
            <a:r>
              <a:rPr lang="en-US" altLang="en-US" dirty="0"/>
              <a:t>media</a:t>
            </a:r>
            <a:r>
              <a:rPr lang="en-US" altLang="en-US" baseline="0" dirty="0"/>
              <a:t> </a:t>
            </a:r>
            <a:r>
              <a:rPr lang="en-US" altLang="en-US" dirty="0"/>
              <a:t>and</a:t>
            </a:r>
            <a:r>
              <a:rPr lang="en-US" altLang="en-US" baseline="0" dirty="0"/>
              <a:t> </a:t>
            </a:r>
            <a:r>
              <a:rPr lang="en-US" altLang="en-US" dirty="0"/>
              <a:t>technology environment</a:t>
            </a:r>
            <a:r>
              <a:rPr lang="en-US" altLang="en-US" baseline="0" dirty="0"/>
              <a:t> </a:t>
            </a:r>
            <a:r>
              <a:rPr lang="en-US" altLang="en-US" dirty="0"/>
              <a:t>look like today? </a:t>
            </a:r>
          </a:p>
          <a:p>
            <a:r>
              <a:rPr lang="en-US" altLang="en-US" dirty="0"/>
              <a:t>How</a:t>
            </a:r>
            <a:r>
              <a:rPr lang="en-US" altLang="en-US" baseline="0" dirty="0"/>
              <a:t> </a:t>
            </a:r>
            <a:r>
              <a:rPr lang="en-US" altLang="en-US" dirty="0"/>
              <a:t>widely</a:t>
            </a:r>
            <a:r>
              <a:rPr lang="en-US" altLang="en-US" baseline="0" dirty="0"/>
              <a:t> </a:t>
            </a:r>
            <a:r>
              <a:rPr lang="en-US" altLang="en-US" dirty="0"/>
              <a:t>have</a:t>
            </a:r>
            <a:r>
              <a:rPr lang="en-US" altLang="en-US" baseline="0" dirty="0"/>
              <a:t> </a:t>
            </a:r>
            <a:r>
              <a:rPr lang="en-US" altLang="en-US" dirty="0"/>
              <a:t>mobile</a:t>
            </a:r>
            <a:r>
              <a:rPr lang="en-US" altLang="en-US" baseline="0" dirty="0"/>
              <a:t> </a:t>
            </a:r>
            <a:r>
              <a:rPr lang="en-US" altLang="en-US" dirty="0"/>
              <a:t>media</a:t>
            </a:r>
            <a:r>
              <a:rPr lang="en-US" altLang="en-US" baseline="0" dirty="0"/>
              <a:t> </a:t>
            </a:r>
            <a:r>
              <a:rPr lang="en-US" altLang="en-US" dirty="0"/>
              <a:t>technologies</a:t>
            </a:r>
            <a:r>
              <a:rPr lang="en-US" altLang="en-US" baseline="0" dirty="0"/>
              <a:t> </a:t>
            </a:r>
            <a:r>
              <a:rPr lang="en-US" altLang="en-US" dirty="0"/>
              <a:t>been</a:t>
            </a:r>
            <a:r>
              <a:rPr lang="en-US" altLang="en-US" baseline="0" dirty="0"/>
              <a:t> </a:t>
            </a:r>
            <a:r>
              <a:rPr lang="en-US" altLang="en-US" dirty="0"/>
              <a:t>adopted?</a:t>
            </a:r>
            <a:r>
              <a:rPr lang="en-US" altLang="en-US" baseline="0" dirty="0"/>
              <a:t> </a:t>
            </a:r>
            <a:r>
              <a:rPr lang="en-US" altLang="en-US" dirty="0"/>
              <a:t>Are they making parents’ lives easier? Harder? How?</a:t>
            </a:r>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1028515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US" dirty="0"/>
              <a:t>How do you use technology in your relationships</a:t>
            </a:r>
            <a:r>
              <a:rPr lang="en-US" baseline="0" dirty="0"/>
              <a:t>?</a:t>
            </a:r>
            <a:endParaRPr lang="en-US" dirty="0"/>
          </a:p>
          <a:p>
            <a:pPr>
              <a:buFont typeface="Arial" panose="020B0604020202020204" pitchFamily="34" charset="0"/>
              <a:buNone/>
              <a:defRPr/>
            </a:pPr>
            <a:endParaRPr lang="en-US" dirty="0"/>
          </a:p>
          <a:p>
            <a:pPr>
              <a:buFont typeface="Arial" panose="020B0604020202020204" pitchFamily="34" charset="0"/>
              <a:buNone/>
              <a:defRPr/>
            </a:pPr>
            <a:r>
              <a:rPr lang="en-US" dirty="0"/>
              <a:t>Has </a:t>
            </a:r>
            <a:r>
              <a:rPr lang="en-US" dirty="0">
                <a:solidFill>
                  <a:schemeClr val="bg1"/>
                </a:solidFill>
              </a:rPr>
              <a:t>technology been a positive influence on your relationships? Negative influence? How?</a:t>
            </a:r>
          </a:p>
          <a:p>
            <a:pPr>
              <a:buFont typeface="Arial" panose="020B0604020202020204" pitchFamily="34" charset="0"/>
              <a:buNone/>
              <a:defRPr/>
            </a:pPr>
            <a:endParaRPr lang="en-US" altLang="en-US" dirty="0">
              <a:solidFill>
                <a:schemeClr val="bg1"/>
              </a:solidFill>
            </a:endParaRPr>
          </a:p>
          <a:p>
            <a:pPr>
              <a:buFont typeface="Arial" panose="020B0604020202020204" pitchFamily="34" charset="0"/>
              <a:buNone/>
              <a:defRPr/>
            </a:pPr>
            <a:r>
              <a:rPr lang="en-US" altLang="en-US" dirty="0">
                <a:solidFill>
                  <a:schemeClr val="bg1"/>
                </a:solidFill>
              </a:rPr>
              <a:t>How many hours a day do your friends spend using technology? A week? A month?</a:t>
            </a:r>
          </a:p>
          <a:p>
            <a:pPr>
              <a:buFont typeface="Arial" panose="020B0604020202020204" pitchFamily="34" charset="0"/>
              <a:buNone/>
              <a:defRPr/>
            </a:pPr>
            <a:endParaRPr lang="en-US" altLang="en-US" dirty="0">
              <a:solidFill>
                <a:schemeClr val="bg1"/>
              </a:solidFill>
            </a:endParaRPr>
          </a:p>
          <a:p>
            <a:pPr>
              <a:buFont typeface="Arial" panose="020B0604020202020204" pitchFamily="34" charset="0"/>
              <a:buNone/>
              <a:defRPr/>
            </a:pPr>
            <a:r>
              <a:rPr lang="en-US" altLang="en-US" dirty="0">
                <a:solidFill>
                  <a:schemeClr val="bg1"/>
                </a:solidFill>
              </a:rPr>
              <a:t>Do you ever experience </a:t>
            </a:r>
            <a:r>
              <a:rPr lang="en-US" dirty="0"/>
              <a:t>strong disagreements about the limits on media and technology? </a:t>
            </a:r>
          </a:p>
          <a:p>
            <a:pPr>
              <a:buFont typeface="Arial" panose="020B0604020202020204" pitchFamily="34" charset="0"/>
              <a:buNone/>
              <a:defRPr/>
            </a:pPr>
            <a:endParaRPr lang="en-US" dirty="0"/>
          </a:p>
          <a:p>
            <a:r>
              <a:rPr lang="en-US" sz="1200" kern="1200" dirty="0">
                <a:solidFill>
                  <a:schemeClr val="tx1"/>
                </a:solidFill>
                <a:effectLst/>
                <a:latin typeface="+mn-lt"/>
                <a:ea typeface="+mn-ea"/>
                <a:cs typeface="+mn-cs"/>
              </a:rPr>
              <a:t>Has the use of technology caused tension between you and others in your relationships? How?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Has the use of social media caused tension between you and others in your relationships? How?</a:t>
            </a:r>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673340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Employment numbers are already high within the tech industry, but this is expected to be one of the fastest-growing fields between 2012 and 2022.</a:t>
            </a:r>
          </a:p>
          <a:p>
            <a:endParaRPr lang="en-US" dirty="0"/>
          </a:p>
          <a:p>
            <a:r>
              <a:rPr lang="en-US" dirty="0"/>
              <a:t>U.S.</a:t>
            </a:r>
            <a:r>
              <a:rPr lang="en-US" baseline="0" dirty="0"/>
              <a:t> News</a:t>
            </a:r>
          </a:p>
          <a:p>
            <a:r>
              <a:rPr lang="en-US" baseline="0" dirty="0"/>
              <a:t>Best Technology Jobs</a:t>
            </a:r>
            <a:endParaRPr lang="en-US" dirty="0"/>
          </a:p>
          <a:p>
            <a:r>
              <a:rPr lang="en-US" dirty="0"/>
              <a:t>http://money.usnews.com/careers/best-jobs/rankings/best-technology-jobs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822446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Changing Family Dynamics</a:t>
            </a:r>
          </a:p>
          <a:p>
            <a:pPr fontAlgn="base"/>
            <a:r>
              <a:rPr lang="en-US" sz="1200" b="0" i="0" kern="1200" dirty="0">
                <a:solidFill>
                  <a:schemeClr val="tx1"/>
                </a:solidFill>
                <a:effectLst/>
                <a:latin typeface="+mn-lt"/>
                <a:ea typeface="+mn-ea"/>
                <a:cs typeface="+mn-cs"/>
              </a:rPr>
              <a:t>Families take on many forms and shapes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yet they perform some of the same basic functions from culture to culture. Individuals within the family provide the following:</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Basic needs (such as food, clothing and shelter)</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Economic support</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Education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Love and affection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Nurturance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Opportunities to have fun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Protection</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Religious background</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Each individual in the family has certain roles. Your role as a son, daughter, sister, brother, niece, nephew, aunt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or uncle is a given role that you acquired when you were born into the family. When you marry, you will assume a chosen role as husband or wife. Roles are defined by age and responsibilities. Parents are usually responsible for providing food and shelter. As children get older and enter the workforce, these responsibilities might fall partly on their shoulders. In relationships, it is important to communicate the roles you will be sharing or expected to fulfill to meet the needs of the family.</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06792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stages of the family life cycle can be described as:</a:t>
            </a:r>
          </a:p>
          <a:p>
            <a:pPr marL="171450" indent="-171450">
              <a:buFont typeface="Arial" panose="020B0604020202020204" pitchFamily="34" charset="0"/>
              <a:buChar char="•"/>
            </a:pPr>
            <a:r>
              <a:rPr lang="en-US" altLang="en-US" dirty="0"/>
              <a:t>Beginning Stage</a:t>
            </a:r>
          </a:p>
          <a:p>
            <a:pPr marL="171450" indent="-171450">
              <a:buFont typeface="Arial" panose="020B0604020202020204" pitchFamily="34" charset="0"/>
              <a:buChar char="•"/>
            </a:pPr>
            <a:r>
              <a:rPr lang="en-US" altLang="en-US" dirty="0"/>
              <a:t>Childbearing Stage</a:t>
            </a:r>
          </a:p>
          <a:p>
            <a:pPr marL="171450" indent="-171450">
              <a:buFont typeface="Arial" panose="020B0604020202020204" pitchFamily="34" charset="0"/>
              <a:buChar char="•"/>
            </a:pPr>
            <a:r>
              <a:rPr lang="en-US" altLang="en-US" dirty="0"/>
              <a:t>Parenting Stage</a:t>
            </a:r>
          </a:p>
          <a:p>
            <a:pPr marL="171450" indent="-171450">
              <a:buFont typeface="Arial" panose="020B0604020202020204" pitchFamily="34" charset="0"/>
              <a:buChar char="•"/>
            </a:pPr>
            <a:r>
              <a:rPr lang="en-US" altLang="en-US" dirty="0"/>
              <a:t>Launching Stage</a:t>
            </a:r>
          </a:p>
          <a:p>
            <a:pPr marL="171450" indent="-171450">
              <a:buFont typeface="Arial" panose="020B0604020202020204" pitchFamily="34" charset="0"/>
              <a:buChar char="•"/>
            </a:pPr>
            <a:r>
              <a:rPr lang="en-US" altLang="en-US" dirty="0"/>
              <a:t>Mid-Years Stage</a:t>
            </a:r>
          </a:p>
          <a:p>
            <a:pPr marL="171450" indent="-171450">
              <a:buFont typeface="Arial" panose="020B0604020202020204" pitchFamily="34" charset="0"/>
              <a:buChar char="•"/>
            </a:pPr>
            <a:r>
              <a:rPr lang="en-US" altLang="en-US" dirty="0"/>
              <a:t>Aging Stage</a:t>
            </a:r>
          </a:p>
          <a:p>
            <a:endParaRPr lang="en-US" altLang="en-US" dirty="0"/>
          </a:p>
          <a:p>
            <a:r>
              <a:rPr lang="en-US" altLang="en-US" dirty="0"/>
              <a:t>The stages do not occur in exactly the same way in all families. Some families can be in two stages at one time. For example, the same family could be living with an adolescent and launching an older child. Remember, the family life stages are fluid, without rigid boundaries, and</a:t>
            </a:r>
            <a:r>
              <a:rPr lang="en-US" altLang="en-US" baseline="0" dirty="0"/>
              <a:t> </a:t>
            </a:r>
            <a:r>
              <a:rPr lang="en-US" altLang="en-US" dirty="0"/>
              <a:t>they can encompass the emotional, intellectual, physical and spiritual aspects of life.</a:t>
            </a:r>
          </a:p>
          <a:p>
            <a:endParaRPr lang="en-US" altLang="en-US" dirty="0"/>
          </a:p>
          <a:p>
            <a:r>
              <a:rPr lang="en-US" altLang="en-US" dirty="0"/>
              <a:t>What are the technological considerations related to the family life cycle?</a:t>
            </a:r>
          </a:p>
          <a:p>
            <a:r>
              <a:rPr lang="en-US" altLang="en-US" dirty="0"/>
              <a:t>In</a:t>
            </a:r>
            <a:r>
              <a:rPr lang="en-US" altLang="en-US" baseline="0" dirty="0"/>
              <a:t> which </a:t>
            </a:r>
            <a:r>
              <a:rPr lang="en-US" altLang="en-US" dirty="0"/>
              <a:t>stage do you think people use the most technology? Why? </a:t>
            </a:r>
          </a:p>
          <a:p>
            <a:r>
              <a:rPr lang="en-US" altLang="en-US" dirty="0"/>
              <a:t>Does technology have an impact on the family life cycle? </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89531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stage of the family life cycle brings many changes to a couple.</a:t>
            </a:r>
            <a:r>
              <a:rPr lang="en-US" baseline="0" dirty="0"/>
              <a:t>  Not only are they having to adjust to individual changes, they are having to adjust to all the habits and quirks of the person they have just married. While this is a fun and exciting stage, it brings in a lot of challenges that each individual has to overcome.</a:t>
            </a:r>
            <a:endParaRPr lang="en-US" dirty="0"/>
          </a:p>
          <a:p>
            <a:endParaRPr lang="en-US" dirty="0"/>
          </a:p>
          <a:p>
            <a:pPr marL="171450" indent="-171450">
              <a:buFont typeface="Arial" panose="020B0604020202020204" pitchFamily="34" charset="0"/>
              <a:buChar char="•"/>
            </a:pPr>
            <a:r>
              <a:rPr lang="en-US" dirty="0"/>
              <a:t>Adjust to married life</a:t>
            </a:r>
          </a:p>
          <a:p>
            <a:pPr marL="171450" indent="-171450">
              <a:buFont typeface="Arial" panose="020B0604020202020204" pitchFamily="34" charset="0"/>
              <a:buChar char="•"/>
            </a:pPr>
            <a:r>
              <a:rPr lang="en-US" dirty="0"/>
              <a:t>Adjust to being away from parents</a:t>
            </a:r>
          </a:p>
          <a:p>
            <a:pPr marL="171450" indent="-171450">
              <a:buFont typeface="Arial" panose="020B0604020202020204" pitchFamily="34" charset="0"/>
              <a:buChar char="•"/>
            </a:pPr>
            <a:r>
              <a:rPr lang="en-US" dirty="0"/>
              <a:t>Begin feeling independence</a:t>
            </a:r>
          </a:p>
          <a:p>
            <a:pPr marL="171450" indent="-171450">
              <a:buFont typeface="Arial" panose="020B0604020202020204" pitchFamily="34" charset="0"/>
              <a:buChar char="•"/>
            </a:pPr>
            <a:r>
              <a:rPr lang="en-US" dirty="0"/>
              <a:t>Have a career</a:t>
            </a:r>
          </a:p>
          <a:p>
            <a:pPr marL="171450" indent="-171450">
              <a:buFont typeface="Arial" panose="020B0604020202020204" pitchFamily="34" charset="0"/>
              <a:buChar char="•"/>
            </a:pPr>
            <a:r>
              <a:rPr lang="en-US" dirty="0"/>
              <a:t>Experience</a:t>
            </a:r>
            <a:r>
              <a:rPr lang="en-US" baseline="0" dirty="0"/>
              <a:t> i</a:t>
            </a:r>
            <a:r>
              <a:rPr lang="en-US" dirty="0"/>
              <a:t>nterdependence – learning to give and take from another person while maintaining your own individuality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How</a:t>
            </a:r>
            <a:r>
              <a:rPr lang="en-US" baseline="0" dirty="0"/>
              <a:t> can individuals in this stage manage assuming multiple family, community and wage-earner roles?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59323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couple is starting to add children to the family.  They are realizing there are many adjustments that come along with this.  They are learning that it is not only taking away their own free time and independence but also that their attention is now being focused on the baby instead of each other.  They are having to make special adjustments in their schedules and routines to allow for time for the baby.  What was once considered “free” time to do their own “thing” is now taken away by the added time needed for the baby or babies.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can individuals in this stage manage assuming multiple family, community and wage-earner roles?</a:t>
            </a:r>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51825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Things are getting busier with the kids.  They are now involved in extracurricular activities, and parents are now having to spend time transporting kids to different activities, go to school events and so forth. Parents are seeing that they have less time with each other.  It is important at this stage for the parents to make “date” nights with each other and find other topics to discuss in order to keep their relationship healthy.  Finances may get tight during this stage due to added expenses that children bring.  It is important that both spouses share knowledge and decisions regarding the finances.  They must set a budget and do their best to adhere to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can individuals in this stage manage assuming multiple family, community and wage-earner roles?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91318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leaving home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Children beginning college, careers and marriages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Parents have to refocus on their own relationship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Parents now relate to their children on adult levels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Boomerang child – a young adult who returns to live with parents after a period of living away from home.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can individuals in this stage manage assuming multiple family, community and wage-earner roles?</a:t>
            </a: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28973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parents (mostly mothers) find themselves going through empty nest syndrome.  It is important for these parents to find hobbies to fill their “extra” time.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Mid-Years Stage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Prepare for retirement emotionally/financially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Help in support as adult children begin own families and careers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Become grandparents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Focus and/or begin friendships, hobbies, interest and travel</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“Empty Nest Syndrome” – a depressed state felt by some parents after their children have left home.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can individuals in this stage manage assuming multiple family, community and wage-earner roles?</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571541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video.pbs.org/video/158610597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hyperlink" Target="http://video.pbs.org/video/2241589957"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hyperlink" Target="http://www.forbes.com/sites/jennagoudreau/2012/12/12/the-10-best-jobs-for-work-and-family-balanc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money.usnews.com/careers/best-jobs/rankings/best-technology-jobs"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pbs.org/parents/experts/archive/2010/10/are-you-ready-for-equally-shar.html" TargetMode="External"/><Relationship Id="rId2" Type="http://schemas.openxmlformats.org/officeDocument/2006/relationships/hyperlink" Target="http://www.forbes.com/sites/jennagoudreau/2012/12/12/the-10-best-jobs-for-work-and-family-balance/" TargetMode="External"/><Relationship Id="rId1" Type="http://schemas.openxmlformats.org/officeDocument/2006/relationships/slideLayout" Target="../slideLayouts/slideLayout3.xml"/><Relationship Id="rId4" Type="http://schemas.openxmlformats.org/officeDocument/2006/relationships/hyperlink" Target="http://money.usnews.com/careers/best-jobs/rankings/best-technology-job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pbs.org/pov/icingonthecake/" TargetMode="External"/><Relationship Id="rId2" Type="http://schemas.openxmlformats.org/officeDocument/2006/relationships/hyperlink" Target="http://video.pbs.org/video/2241589957" TargetMode="External"/><Relationship Id="rId1" Type="http://schemas.openxmlformats.org/officeDocument/2006/relationships/slideLayout" Target="../slideLayouts/slideLayout3.xml"/><Relationship Id="rId4" Type="http://schemas.openxmlformats.org/officeDocument/2006/relationships/hyperlink" Target="http://youtu.be/0mkad7e70V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81102" y="1329592"/>
            <a:ext cx="7462935" cy="3413772"/>
          </a:xfrm>
        </p:spPr>
        <p:txBody>
          <a:bodyPr>
            <a:normAutofit/>
          </a:bodyPr>
          <a:lstStyle/>
          <a:p>
            <a:r>
              <a:rPr lang="en-US" sz="6000" dirty="0"/>
              <a:t>Managing Multiple Roles</a:t>
            </a:r>
            <a:br>
              <a:rPr lang="en-US" sz="6000" dirty="0"/>
            </a:br>
            <a:br>
              <a:rPr lang="en-US" sz="4400" dirty="0"/>
            </a:br>
            <a:r>
              <a:rPr lang="en-US" sz="4400" dirty="0"/>
              <a:t>Interpersonal Studies</a:t>
            </a: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3A5C-1E1A-4AB0-BCBA-B6BFED8B688B}"/>
              </a:ext>
            </a:extLst>
          </p:cNvPr>
          <p:cNvSpPr>
            <a:spLocks noGrp="1"/>
          </p:cNvSpPr>
          <p:nvPr>
            <p:ph type="title"/>
          </p:nvPr>
        </p:nvSpPr>
        <p:spPr/>
        <p:txBody>
          <a:bodyPr/>
          <a:lstStyle/>
          <a:p>
            <a:r>
              <a:rPr lang="en-US" dirty="0"/>
              <a:t>Aging</a:t>
            </a:r>
          </a:p>
        </p:txBody>
      </p:sp>
      <p:sp>
        <p:nvSpPr>
          <p:cNvPr id="3" name="Content Placeholder 2">
            <a:extLst>
              <a:ext uri="{FF2B5EF4-FFF2-40B4-BE49-F238E27FC236}">
                <a16:creationId xmlns:a16="http://schemas.microsoft.com/office/drawing/2014/main" id="{1EEA441B-E653-42F2-AC7A-74F81896E49E}"/>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Begins at time of retirement</a:t>
            </a:r>
          </a:p>
          <a:p>
            <a:pPr marL="457200" indent="-457200">
              <a:buClr>
                <a:schemeClr val="accent1"/>
              </a:buClr>
              <a:buFont typeface="Open Sans" panose="020B0606030504020204" pitchFamily="34" charset="0"/>
              <a:buChar char="&gt;"/>
            </a:pPr>
            <a:r>
              <a:rPr lang="en-US" dirty="0"/>
              <a:t>Couples will be at varying ages -  some take early retirement while others wait longer</a:t>
            </a:r>
          </a:p>
          <a:p>
            <a:pPr marL="457200" indent="-457200">
              <a:buClr>
                <a:schemeClr val="accent1"/>
              </a:buClr>
              <a:buFont typeface="Open Sans" panose="020B0606030504020204" pitchFamily="34" charset="0"/>
              <a:buChar char="&gt;"/>
            </a:pPr>
            <a:r>
              <a:rPr lang="en-US" dirty="0"/>
              <a:t>Couples break away from work to focus on each other, hobbies, friends and travel</a:t>
            </a:r>
          </a:p>
          <a:p>
            <a:pPr marL="457200" indent="-457200">
              <a:buClr>
                <a:schemeClr val="accent1"/>
              </a:buClr>
              <a:buFont typeface="Open Sans" panose="020B0606030504020204" pitchFamily="34" charset="0"/>
              <a:buChar char="&gt;"/>
            </a:pPr>
            <a:r>
              <a:rPr lang="en-US" dirty="0"/>
              <a:t>Grandparent roles continue and expand</a:t>
            </a:r>
          </a:p>
          <a:p>
            <a:endParaRPr lang="en-US" dirty="0"/>
          </a:p>
        </p:txBody>
      </p:sp>
      <p:pic>
        <p:nvPicPr>
          <p:cNvPr id="4" name="Picture 2" descr="C:\Users\Wilkinson\AppData\Local\Microsoft\Windows\Temporary Internet Files\Content.IE5\MS1C2CEL\MP900442656[1].jpg">
            <a:extLst>
              <a:ext uri="{FF2B5EF4-FFF2-40B4-BE49-F238E27FC236}">
                <a16:creationId xmlns:a16="http://schemas.microsoft.com/office/drawing/2014/main" id="{DC3CB538-DE55-41E6-9F97-3226C1361519}"/>
              </a:ext>
            </a:extLst>
          </p:cNvPr>
          <p:cNvPicPr>
            <a:picLocks noChangeAspect="1" noChangeArrowheads="1"/>
          </p:cNvPicPr>
          <p:nvPr/>
        </p:nvPicPr>
        <p:blipFill>
          <a:blip r:embed="rId3" cstate="print"/>
          <a:stretch>
            <a:fillRect/>
          </a:stretch>
        </p:blipFill>
        <p:spPr bwMode="auto">
          <a:xfrm>
            <a:off x="6984023" y="1685262"/>
            <a:ext cx="4470096" cy="3487475"/>
          </a:xfrm>
          <a:prstGeom prst="rect">
            <a:avLst/>
          </a:prstGeom>
          <a:noFill/>
        </p:spPr>
      </p:pic>
    </p:spTree>
    <p:extLst>
      <p:ext uri="{BB962C8B-B14F-4D97-AF65-F5344CB8AC3E}">
        <p14:creationId xmlns:p14="http://schemas.microsoft.com/office/powerpoint/2010/main" val="376704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25EC-84CD-4DC0-8B13-5FE653E6091D}"/>
              </a:ext>
            </a:extLst>
          </p:cNvPr>
          <p:cNvSpPr>
            <a:spLocks noGrp="1"/>
          </p:cNvSpPr>
          <p:nvPr>
            <p:ph type="title"/>
          </p:nvPr>
        </p:nvSpPr>
        <p:spPr/>
        <p:txBody>
          <a:bodyPr/>
          <a:lstStyle/>
          <a:p>
            <a:r>
              <a:rPr lang="en-US" dirty="0"/>
              <a:t>Types of Family and Work Relationships</a:t>
            </a:r>
          </a:p>
        </p:txBody>
      </p:sp>
      <p:sp>
        <p:nvSpPr>
          <p:cNvPr id="3" name="Content Placeholder 2">
            <a:extLst>
              <a:ext uri="{FF2B5EF4-FFF2-40B4-BE49-F238E27FC236}">
                <a16:creationId xmlns:a16="http://schemas.microsoft.com/office/drawing/2014/main" id="{180B688B-0723-44AC-9D85-B653A3310E87}"/>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Nearly three-quarters of all mothers are in the labor force</a:t>
            </a:r>
          </a:p>
          <a:p>
            <a:pPr marL="457200" indent="-457200">
              <a:buClr>
                <a:schemeClr val="accent1"/>
              </a:buClr>
              <a:buFont typeface="Open Sans" panose="020B0606030504020204" pitchFamily="34" charset="0"/>
              <a:buChar char="&gt;"/>
            </a:pPr>
            <a:r>
              <a:rPr lang="en-US" dirty="0"/>
              <a:t>Children are being cared for by relatives or a center-based arrangement</a:t>
            </a:r>
          </a:p>
          <a:p>
            <a:pPr marL="457200" indent="-457200">
              <a:buClr>
                <a:schemeClr val="accent1"/>
              </a:buClr>
              <a:buFont typeface="Open Sans" panose="020B0606030504020204" pitchFamily="34" charset="0"/>
              <a:buChar char="&gt;"/>
            </a:pPr>
            <a:r>
              <a:rPr lang="en-US" dirty="0"/>
              <a:t>Average hours at work have increased</a:t>
            </a:r>
          </a:p>
          <a:p>
            <a:endParaRPr lang="en-US" dirty="0"/>
          </a:p>
        </p:txBody>
      </p:sp>
      <p:pic>
        <p:nvPicPr>
          <p:cNvPr id="4" name="Content Placeholder 6">
            <a:extLst>
              <a:ext uri="{FF2B5EF4-FFF2-40B4-BE49-F238E27FC236}">
                <a16:creationId xmlns:a16="http://schemas.microsoft.com/office/drawing/2014/main" id="{E301EF98-4CC9-4F26-8E08-A279989CC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7982" y="1948092"/>
            <a:ext cx="3621296" cy="3678974"/>
          </a:xfrm>
          <a:prstGeom prst="rect">
            <a:avLst/>
          </a:prstGeom>
        </p:spPr>
      </p:pic>
    </p:spTree>
    <p:extLst>
      <p:ext uri="{BB962C8B-B14F-4D97-AF65-F5344CB8AC3E}">
        <p14:creationId xmlns:p14="http://schemas.microsoft.com/office/powerpoint/2010/main" val="297389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EBFCD-B32C-418E-A7AD-09D8734DA6D8}"/>
              </a:ext>
            </a:extLst>
          </p:cNvPr>
          <p:cNvSpPr>
            <a:spLocks noGrp="1"/>
          </p:cNvSpPr>
          <p:nvPr>
            <p:ph type="title"/>
          </p:nvPr>
        </p:nvSpPr>
        <p:spPr/>
        <p:txBody>
          <a:bodyPr/>
          <a:lstStyle/>
          <a:p>
            <a:r>
              <a:rPr lang="en-US" dirty="0"/>
              <a:t>Techniques for Managing Family and Work</a:t>
            </a:r>
          </a:p>
        </p:txBody>
      </p:sp>
      <p:sp>
        <p:nvSpPr>
          <p:cNvPr id="3" name="Content Placeholder 2">
            <a:extLst>
              <a:ext uri="{FF2B5EF4-FFF2-40B4-BE49-F238E27FC236}">
                <a16:creationId xmlns:a16="http://schemas.microsoft.com/office/drawing/2014/main" id="{8BA81F77-9F46-4E6A-B8C7-BE9889035640}"/>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Families share responsibilities</a:t>
            </a:r>
          </a:p>
          <a:p>
            <a:pPr marL="457200" indent="-457200">
              <a:buClr>
                <a:schemeClr val="accent1"/>
              </a:buClr>
              <a:buFont typeface="Open Sans" panose="020B0606030504020204" pitchFamily="34" charset="0"/>
              <a:buChar char="&gt;"/>
            </a:pPr>
            <a:r>
              <a:rPr lang="en-US" dirty="0"/>
              <a:t>Good communication concerning distribution of roles and responsibilities is exercised</a:t>
            </a:r>
          </a:p>
          <a:p>
            <a:endParaRPr lang="en-US" dirty="0"/>
          </a:p>
        </p:txBody>
      </p:sp>
      <p:pic>
        <p:nvPicPr>
          <p:cNvPr id="4" name="Content Placeholder 7">
            <a:extLst>
              <a:ext uri="{FF2B5EF4-FFF2-40B4-BE49-F238E27FC236}">
                <a16:creationId xmlns:a16="http://schemas.microsoft.com/office/drawing/2014/main" id="{90B4E655-A061-4C0F-B21D-4565DF9D2B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0639" y="1481752"/>
            <a:ext cx="3282952" cy="4921535"/>
          </a:xfrm>
          <a:prstGeom prst="rect">
            <a:avLst/>
          </a:prstGeom>
        </p:spPr>
      </p:pic>
    </p:spTree>
    <p:extLst>
      <p:ext uri="{BB962C8B-B14F-4D97-AF65-F5344CB8AC3E}">
        <p14:creationId xmlns:p14="http://schemas.microsoft.com/office/powerpoint/2010/main" val="3021809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320D-DA54-4E4D-90C9-92B932B6994E}"/>
              </a:ext>
            </a:extLst>
          </p:cNvPr>
          <p:cNvSpPr>
            <a:spLocks noGrp="1"/>
          </p:cNvSpPr>
          <p:nvPr>
            <p:ph type="title"/>
          </p:nvPr>
        </p:nvSpPr>
        <p:spPr/>
        <p:txBody>
          <a:bodyPr/>
          <a:lstStyle/>
          <a:p>
            <a:r>
              <a:rPr lang="en-US" dirty="0"/>
              <a:t>Techniques for Managing Family and Work</a:t>
            </a:r>
          </a:p>
        </p:txBody>
      </p:sp>
      <p:sp>
        <p:nvSpPr>
          <p:cNvPr id="3" name="Content Placeholder 2">
            <a:extLst>
              <a:ext uri="{FF2B5EF4-FFF2-40B4-BE49-F238E27FC236}">
                <a16:creationId xmlns:a16="http://schemas.microsoft.com/office/drawing/2014/main" id="{F9DCC9D5-78B9-4DBE-B18D-0B805513C010}"/>
              </a:ext>
            </a:extLst>
          </p:cNvPr>
          <p:cNvSpPr>
            <a:spLocks noGrp="1"/>
          </p:cNvSpPr>
          <p:nvPr>
            <p:ph sz="half" idx="1"/>
          </p:nvPr>
        </p:nvSpPr>
        <p:spPr/>
        <p:txBody>
          <a:bodyPr/>
          <a:lstStyle/>
          <a:p>
            <a:r>
              <a:rPr lang="en-US" dirty="0"/>
              <a:t>Couples should develop a checklist to communicate effectively about household work</a:t>
            </a:r>
          </a:p>
          <a:p>
            <a:pPr marL="457200" indent="-457200">
              <a:buClr>
                <a:schemeClr val="accent1"/>
              </a:buClr>
              <a:buFont typeface="Open Sans" panose="020B0606030504020204" pitchFamily="34" charset="0"/>
              <a:buChar char="&gt;"/>
            </a:pPr>
            <a:r>
              <a:rPr lang="en-US" dirty="0"/>
              <a:t>Determine responsibilities</a:t>
            </a:r>
          </a:p>
          <a:p>
            <a:pPr marL="457200" indent="-457200">
              <a:buClr>
                <a:schemeClr val="accent1"/>
              </a:buClr>
              <a:buFont typeface="Open Sans" panose="020B0606030504020204" pitchFamily="34" charset="0"/>
              <a:buChar char="&gt;"/>
            </a:pPr>
            <a:r>
              <a:rPr lang="en-US" dirty="0"/>
              <a:t>Identify the work to be done</a:t>
            </a:r>
          </a:p>
          <a:p>
            <a:pPr marL="457200" indent="-457200">
              <a:buClr>
                <a:schemeClr val="accent1"/>
              </a:buClr>
              <a:buFont typeface="Open Sans" panose="020B0606030504020204" pitchFamily="34" charset="0"/>
              <a:buChar char="&gt;"/>
            </a:pPr>
            <a:r>
              <a:rPr lang="en-US" dirty="0"/>
              <a:t>Set a standard of completion</a:t>
            </a:r>
          </a:p>
          <a:p>
            <a:pPr marL="457200" indent="-457200">
              <a:buClr>
                <a:schemeClr val="accent1"/>
              </a:buClr>
              <a:buFont typeface="Open Sans" panose="020B0606030504020204" pitchFamily="34" charset="0"/>
              <a:buChar char="&gt;"/>
            </a:pPr>
            <a:r>
              <a:rPr lang="en-US" dirty="0"/>
              <a:t>Set up a schedule</a:t>
            </a:r>
          </a:p>
          <a:p>
            <a:endParaRPr lang="en-US" dirty="0"/>
          </a:p>
        </p:txBody>
      </p:sp>
      <p:pic>
        <p:nvPicPr>
          <p:cNvPr id="4" name="Content Placeholder 9">
            <a:extLst>
              <a:ext uri="{FF2B5EF4-FFF2-40B4-BE49-F238E27FC236}">
                <a16:creationId xmlns:a16="http://schemas.microsoft.com/office/drawing/2014/main" id="{6F1F16CF-AC59-4A71-BAC5-F11A34DBE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741" y="1816591"/>
            <a:ext cx="3941976" cy="3941976"/>
          </a:xfrm>
          <a:prstGeom prst="rect">
            <a:avLst/>
          </a:prstGeom>
        </p:spPr>
      </p:pic>
    </p:spTree>
    <p:extLst>
      <p:ext uri="{BB962C8B-B14F-4D97-AF65-F5344CB8AC3E}">
        <p14:creationId xmlns:p14="http://schemas.microsoft.com/office/powerpoint/2010/main" val="147306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FA7C-8FB7-45CD-9B66-AE6856D902D5}"/>
              </a:ext>
            </a:extLst>
          </p:cNvPr>
          <p:cNvSpPr>
            <a:spLocks noGrp="1"/>
          </p:cNvSpPr>
          <p:nvPr>
            <p:ph type="title"/>
          </p:nvPr>
        </p:nvSpPr>
        <p:spPr/>
        <p:txBody>
          <a:bodyPr/>
          <a:lstStyle/>
          <a:p>
            <a:r>
              <a:rPr lang="en-US" dirty="0"/>
              <a:t>Techniques for Managing Family and Work</a:t>
            </a:r>
          </a:p>
        </p:txBody>
      </p:sp>
      <p:sp>
        <p:nvSpPr>
          <p:cNvPr id="3" name="Content Placeholder 2">
            <a:extLst>
              <a:ext uri="{FF2B5EF4-FFF2-40B4-BE49-F238E27FC236}">
                <a16:creationId xmlns:a16="http://schemas.microsoft.com/office/drawing/2014/main" id="{2DE20724-8485-4477-AED0-A97C00F2F904}"/>
              </a:ext>
            </a:extLst>
          </p:cNvPr>
          <p:cNvSpPr>
            <a:spLocks noGrp="1"/>
          </p:cNvSpPr>
          <p:nvPr>
            <p:ph sz="half" idx="1"/>
          </p:nvPr>
        </p:nvSpPr>
        <p:spPr/>
        <p:txBody>
          <a:bodyPr/>
          <a:lstStyle/>
          <a:p>
            <a:pPr fontAlgn="base"/>
            <a:r>
              <a:rPr lang="en-US" dirty="0"/>
              <a:t>Good communication skills are essential to manage family and work.</a:t>
            </a:r>
          </a:p>
          <a:p>
            <a:pPr marL="514350" indent="-514350" fontAlgn="base">
              <a:buClr>
                <a:schemeClr val="accent1"/>
              </a:buClr>
              <a:buFont typeface="Open Sans" panose="020B0606030504020204" pitchFamily="34" charset="0"/>
              <a:buChar char="&gt;"/>
            </a:pPr>
            <a:r>
              <a:rPr lang="en-US" dirty="0"/>
              <a:t>changes to the calendar</a:t>
            </a:r>
          </a:p>
          <a:p>
            <a:pPr marL="514350" indent="-514350" fontAlgn="base">
              <a:buClr>
                <a:schemeClr val="accent1"/>
              </a:buClr>
              <a:buFont typeface="Open Sans" panose="020B0606030504020204" pitchFamily="34" charset="0"/>
              <a:buChar char="&gt;"/>
            </a:pPr>
            <a:r>
              <a:rPr lang="en-US" dirty="0"/>
              <a:t>complaints</a:t>
            </a:r>
          </a:p>
          <a:p>
            <a:pPr marL="514350" indent="-514350" fontAlgn="base">
              <a:buClr>
                <a:schemeClr val="accent1"/>
              </a:buClr>
              <a:buFont typeface="Open Sans" panose="020B0606030504020204" pitchFamily="34" charset="0"/>
              <a:buChar char="&gt;"/>
            </a:pPr>
            <a:r>
              <a:rPr lang="en-US" dirty="0"/>
              <a:t>goals</a:t>
            </a:r>
          </a:p>
          <a:p>
            <a:pPr marL="514350" indent="-514350" fontAlgn="base">
              <a:buClr>
                <a:schemeClr val="accent1"/>
              </a:buClr>
              <a:buFont typeface="Open Sans" panose="020B0606030504020204" pitchFamily="34" charset="0"/>
              <a:buChar char="&gt;"/>
            </a:pPr>
            <a:r>
              <a:rPr lang="en-US" dirty="0"/>
              <a:t>problems</a:t>
            </a:r>
          </a:p>
          <a:p>
            <a:pPr marL="514350" indent="-514350" fontAlgn="base">
              <a:buClr>
                <a:schemeClr val="accent1"/>
              </a:buClr>
              <a:buFont typeface="Open Sans" panose="020B0606030504020204" pitchFamily="34" charset="0"/>
              <a:buChar char="&gt;"/>
            </a:pPr>
            <a:r>
              <a:rPr lang="en-US" dirty="0"/>
              <a:t>upcoming events</a:t>
            </a:r>
          </a:p>
          <a:p>
            <a:pPr marL="514350" indent="-514350" fontAlgn="base">
              <a:buClr>
                <a:schemeClr val="accent1"/>
              </a:buClr>
              <a:buFont typeface="Open Sans" panose="020B0606030504020204" pitchFamily="34" charset="0"/>
              <a:buChar char="&gt;"/>
            </a:pPr>
            <a:r>
              <a:rPr lang="en-US" dirty="0"/>
              <a:t>values</a:t>
            </a:r>
          </a:p>
          <a:p>
            <a:endParaRPr lang="en-US" dirty="0"/>
          </a:p>
        </p:txBody>
      </p:sp>
      <p:pic>
        <p:nvPicPr>
          <p:cNvPr id="4" name="Content Placeholder 6">
            <a:extLst>
              <a:ext uri="{FF2B5EF4-FFF2-40B4-BE49-F238E27FC236}">
                <a16:creationId xmlns:a16="http://schemas.microsoft.com/office/drawing/2014/main" id="{C8FAA90F-B119-49D2-9DCF-2027934CE74A}"/>
              </a:ext>
            </a:extLst>
          </p:cNvPr>
          <p:cNvPicPr>
            <a:picLocks noChangeAspect="1"/>
          </p:cNvPicPr>
          <p:nvPr/>
        </p:nvPicPr>
        <p:blipFill>
          <a:blip r:embed="rId3"/>
          <a:stretch>
            <a:fillRect/>
          </a:stretch>
        </p:blipFill>
        <p:spPr>
          <a:xfrm>
            <a:off x="7457570" y="2119944"/>
            <a:ext cx="3342410" cy="3335269"/>
          </a:xfrm>
          <a:prstGeom prst="rect">
            <a:avLst/>
          </a:prstGeom>
        </p:spPr>
      </p:pic>
    </p:spTree>
    <p:extLst>
      <p:ext uri="{BB962C8B-B14F-4D97-AF65-F5344CB8AC3E}">
        <p14:creationId xmlns:p14="http://schemas.microsoft.com/office/powerpoint/2010/main" val="2360316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7C36-933A-4FE8-9B77-0DADEFE9B568}"/>
              </a:ext>
            </a:extLst>
          </p:cNvPr>
          <p:cNvSpPr>
            <a:spLocks noGrp="1"/>
          </p:cNvSpPr>
          <p:nvPr>
            <p:ph type="title"/>
          </p:nvPr>
        </p:nvSpPr>
        <p:spPr/>
        <p:txBody>
          <a:bodyPr/>
          <a:lstStyle/>
          <a:p>
            <a:r>
              <a:rPr lang="en-US" dirty="0"/>
              <a:t>Challenges to Balancing Family and Work</a:t>
            </a:r>
          </a:p>
        </p:txBody>
      </p:sp>
      <p:sp>
        <p:nvSpPr>
          <p:cNvPr id="3" name="Content Placeholder 2">
            <a:extLst>
              <a:ext uri="{FF2B5EF4-FFF2-40B4-BE49-F238E27FC236}">
                <a16:creationId xmlns:a16="http://schemas.microsoft.com/office/drawing/2014/main" id="{375032B4-24FF-4DE3-8299-8315253981A3}"/>
              </a:ext>
            </a:extLst>
          </p:cNvPr>
          <p:cNvSpPr>
            <a:spLocks noGrp="1"/>
          </p:cNvSpPr>
          <p:nvPr>
            <p:ph sz="half" idx="1"/>
          </p:nvPr>
        </p:nvSpPr>
        <p:spPr/>
        <p:txBody>
          <a:bodyPr/>
          <a:lstStyle/>
          <a:p>
            <a:r>
              <a:rPr lang="en-US" dirty="0"/>
              <a:t>Changes in workplace policies include:</a:t>
            </a:r>
          </a:p>
          <a:p>
            <a:pPr marL="457200" indent="-457200">
              <a:buClr>
                <a:schemeClr val="accent1"/>
              </a:buClr>
              <a:buFont typeface="Open Sans" panose="020B0606030504020204" pitchFamily="34" charset="0"/>
              <a:buChar char="&gt;"/>
            </a:pPr>
            <a:r>
              <a:rPr lang="en-US" dirty="0"/>
              <a:t>Offering leave of absence</a:t>
            </a:r>
          </a:p>
          <a:p>
            <a:pPr marL="457200" indent="-457200">
              <a:buClr>
                <a:schemeClr val="accent1"/>
              </a:buClr>
              <a:buFont typeface="Open Sans" panose="020B0606030504020204" pitchFamily="34" charset="0"/>
              <a:buChar char="&gt;"/>
            </a:pPr>
            <a:r>
              <a:rPr lang="en-US" dirty="0"/>
              <a:t>Alternating work schedules</a:t>
            </a:r>
          </a:p>
          <a:p>
            <a:pPr marL="457200" indent="-457200">
              <a:buClr>
                <a:schemeClr val="accent1"/>
              </a:buClr>
              <a:buFont typeface="Open Sans" panose="020B0606030504020204" pitchFamily="34" charset="0"/>
              <a:buChar char="&gt;"/>
            </a:pPr>
            <a:r>
              <a:rPr lang="en-US" dirty="0"/>
              <a:t>Offering flexible work hours</a:t>
            </a:r>
          </a:p>
          <a:p>
            <a:pPr marL="457200" indent="-457200">
              <a:buClr>
                <a:schemeClr val="accent1"/>
              </a:buClr>
              <a:buFont typeface="Open Sans" panose="020B0606030504020204" pitchFamily="34" charset="0"/>
              <a:buChar char="&gt;"/>
            </a:pPr>
            <a:r>
              <a:rPr lang="en-US" dirty="0"/>
              <a:t>Compressing the work week</a:t>
            </a:r>
          </a:p>
          <a:p>
            <a:pPr marL="457200" indent="-457200">
              <a:buClr>
                <a:schemeClr val="accent1"/>
              </a:buClr>
              <a:buFont typeface="Open Sans" panose="020B0606030504020204" pitchFamily="34" charset="0"/>
              <a:buChar char="&gt;"/>
            </a:pPr>
            <a:r>
              <a:rPr lang="en-US" dirty="0"/>
              <a:t>Job sharing</a:t>
            </a:r>
          </a:p>
          <a:p>
            <a:endParaRPr lang="en-US" dirty="0"/>
          </a:p>
        </p:txBody>
      </p:sp>
      <p:pic>
        <p:nvPicPr>
          <p:cNvPr id="4" name="Content Placeholder 6">
            <a:extLst>
              <a:ext uri="{FF2B5EF4-FFF2-40B4-BE49-F238E27FC236}">
                <a16:creationId xmlns:a16="http://schemas.microsoft.com/office/drawing/2014/main" id="{5967DEFC-26CD-4D6E-BA7B-C3BFEE8CC9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7663" y="1853580"/>
            <a:ext cx="3956205" cy="3956205"/>
          </a:xfrm>
          <a:prstGeom prst="rect">
            <a:avLst/>
          </a:prstGeom>
        </p:spPr>
      </p:pic>
    </p:spTree>
    <p:extLst>
      <p:ext uri="{BB962C8B-B14F-4D97-AF65-F5344CB8AC3E}">
        <p14:creationId xmlns:p14="http://schemas.microsoft.com/office/powerpoint/2010/main" val="3187161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365F6-58C8-479C-8AD9-93FF8BD95400}"/>
              </a:ext>
            </a:extLst>
          </p:cNvPr>
          <p:cNvSpPr>
            <a:spLocks noGrp="1"/>
          </p:cNvSpPr>
          <p:nvPr>
            <p:ph type="title"/>
          </p:nvPr>
        </p:nvSpPr>
        <p:spPr/>
        <p:txBody>
          <a:bodyPr/>
          <a:lstStyle/>
          <a:p>
            <a:r>
              <a:rPr lang="en-US" dirty="0"/>
              <a:t>Mother and Daughter</a:t>
            </a:r>
          </a:p>
        </p:txBody>
      </p:sp>
      <p:sp>
        <p:nvSpPr>
          <p:cNvPr id="4" name="Content Placeholder 2">
            <a:extLst>
              <a:ext uri="{FF2B5EF4-FFF2-40B4-BE49-F238E27FC236}">
                <a16:creationId xmlns:a16="http://schemas.microsoft.com/office/drawing/2014/main" id="{9BA2EBAB-70B9-477A-93E0-2A9DBDBFC1BD}"/>
              </a:ext>
            </a:extLst>
          </p:cNvPr>
          <p:cNvSpPr>
            <a:spLocks noGrp="1"/>
          </p:cNvSpPr>
          <p:nvPr>
            <p:ph idx="1"/>
          </p:nvPr>
        </p:nvSpPr>
        <p:spPr>
          <a:xfrm>
            <a:off x="1981200" y="2000337"/>
            <a:ext cx="8229600" cy="3727450"/>
          </a:xfrm>
        </p:spPr>
        <p:txBody>
          <a:bodyPr/>
          <a:lstStyle/>
          <a:p>
            <a:pPr algn="ctr">
              <a:buFontTx/>
              <a:buNone/>
            </a:pPr>
            <a:r>
              <a:rPr lang="en-US" altLang="en-US" dirty="0">
                <a:latin typeface="Arial" panose="020B0604020202020204" pitchFamily="34" charset="0"/>
                <a:cs typeface="Arial" panose="020B0604020202020204" pitchFamily="34" charset="0"/>
                <a:hlinkClick r:id="rId3"/>
              </a:rPr>
              <a:t>Icing on the Cake</a:t>
            </a:r>
            <a:endParaRPr lang="en-US" altLang="en-US" dirty="0">
              <a:latin typeface="Arial" panose="020B0604020202020204" pitchFamily="34" charset="0"/>
              <a:cs typeface="Arial" panose="020B0604020202020204" pitchFamily="34" charset="0"/>
            </a:endParaRPr>
          </a:p>
          <a:p>
            <a:pPr algn="ctr">
              <a:buFontTx/>
              <a:buNone/>
            </a:pPr>
            <a:r>
              <a:rPr lang="en-US" altLang="en-US" dirty="0">
                <a:latin typeface="Arial" panose="020B0604020202020204" pitchFamily="34" charset="0"/>
                <a:cs typeface="Arial" panose="020B0604020202020204" pitchFamily="34" charset="0"/>
              </a:rPr>
              <a:t>(click on link)</a:t>
            </a:r>
          </a:p>
          <a:p>
            <a:pPr algn="ctr">
              <a:buFontTx/>
              <a:buNone/>
            </a:pP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454427D-FE2C-4CCC-9A83-410CD5BD1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342" y="3074019"/>
            <a:ext cx="3155189" cy="2517140"/>
          </a:xfrm>
          <a:prstGeom prst="rect">
            <a:avLst/>
          </a:prstGeom>
        </p:spPr>
      </p:pic>
    </p:spTree>
    <p:extLst>
      <p:ext uri="{BB962C8B-B14F-4D97-AF65-F5344CB8AC3E}">
        <p14:creationId xmlns:p14="http://schemas.microsoft.com/office/powerpoint/2010/main" val="326841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2E7CF-F0B7-4C35-B2BF-8DA5F8B74B90}"/>
              </a:ext>
            </a:extLst>
          </p:cNvPr>
          <p:cNvSpPr>
            <a:spLocks noGrp="1"/>
          </p:cNvSpPr>
          <p:nvPr>
            <p:ph type="title"/>
          </p:nvPr>
        </p:nvSpPr>
        <p:spPr/>
        <p:txBody>
          <a:bodyPr/>
          <a:lstStyle/>
          <a:p>
            <a:r>
              <a:rPr lang="en-US" dirty="0"/>
              <a:t>Father and Son</a:t>
            </a:r>
          </a:p>
        </p:txBody>
      </p:sp>
      <p:sp>
        <p:nvSpPr>
          <p:cNvPr id="4" name="Content Placeholder 2">
            <a:extLst>
              <a:ext uri="{FF2B5EF4-FFF2-40B4-BE49-F238E27FC236}">
                <a16:creationId xmlns:a16="http://schemas.microsoft.com/office/drawing/2014/main" id="{7DE86EB0-8E0B-4E29-8AE4-70EBD7273481}"/>
              </a:ext>
            </a:extLst>
          </p:cNvPr>
          <p:cNvSpPr txBox="1">
            <a:spLocks/>
          </p:cNvSpPr>
          <p:nvPr/>
        </p:nvSpPr>
        <p:spPr>
          <a:xfrm>
            <a:off x="1981200" y="1687359"/>
            <a:ext cx="8229600" cy="3810000"/>
          </a:xfrm>
          <a:prstGeom prst="rect">
            <a:avLst/>
          </a:prstGeom>
        </p:spPr>
        <p:txBody>
          <a:bodyPr lIns="0" tIns="0" rIns="0" bIns="0">
            <a:noAutofit/>
          </a:bodyPr>
          <a:lstStyle>
            <a:lvl1pPr marL="0" indent="0" algn="l" defTabSz="914400" rtl="0" eaLnBrk="1" latinLnBrk="0" hangingPunct="1">
              <a:lnSpc>
                <a:spcPct val="100000"/>
              </a:lnSpc>
              <a:spcBef>
                <a:spcPts val="1000"/>
              </a:spcBef>
              <a:buFontTx/>
              <a:buNone/>
              <a:defRPr sz="2600" kern="1200">
                <a:solidFill>
                  <a:schemeClr val="tx1"/>
                </a:solidFill>
                <a:latin typeface="Open Sans"/>
                <a:ea typeface="+mn-ea"/>
                <a:cs typeface="+mn-cs"/>
              </a:defRPr>
            </a:lvl1pPr>
            <a:lvl2pPr marL="342900" indent="-342900" algn="l" defTabSz="914400" rtl="0" eaLnBrk="1" latinLnBrk="0" hangingPunct="1">
              <a:lnSpc>
                <a:spcPct val="100000"/>
              </a:lnSpc>
              <a:spcBef>
                <a:spcPts val="1000"/>
              </a:spcBef>
              <a:buClr>
                <a:schemeClr val="accent1"/>
              </a:buClr>
              <a:buFont typeface=".AppleSystemUIFont" charset="-120"/>
              <a:buChar char="&gt;"/>
              <a:tabLst/>
              <a:defRPr sz="2600" kern="1200">
                <a:solidFill>
                  <a:schemeClr val="tx1"/>
                </a:solidFill>
                <a:latin typeface="Open Sans"/>
                <a:ea typeface="+mn-ea"/>
                <a:cs typeface="+mn-cs"/>
              </a:defRPr>
            </a:lvl2pPr>
            <a:lvl3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600" kern="1200">
                <a:solidFill>
                  <a:schemeClr val="tx1"/>
                </a:solidFill>
                <a:latin typeface="Open Sans"/>
                <a:ea typeface="+mn-ea"/>
                <a:cs typeface="+mn-cs"/>
              </a:defRPr>
            </a:lvl3pPr>
            <a:lvl4pPr marL="914400" indent="-228600"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tx1"/>
                </a:solidFill>
                <a:latin typeface="Open Sans"/>
                <a:ea typeface="+mn-ea"/>
                <a:cs typeface="+mn-cs"/>
              </a:defRPr>
            </a:lvl4pPr>
            <a:lvl5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2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altLang="en-US" dirty="0">
              <a:latin typeface="Arial" panose="020B0604020202020204" pitchFamily="34" charset="0"/>
              <a:cs typeface="Arial" panose="020B0604020202020204" pitchFamily="34" charset="0"/>
              <a:hlinkClick r:id="rId3"/>
            </a:endParaRPr>
          </a:p>
          <a:p>
            <a:pPr algn="ctr"/>
            <a:r>
              <a:rPr lang="en-US" altLang="en-US" dirty="0">
                <a:latin typeface="Arial" panose="020B0604020202020204" pitchFamily="34" charset="0"/>
                <a:cs typeface="Arial" panose="020B0604020202020204" pitchFamily="34" charset="0"/>
                <a:hlinkClick r:id="rId3"/>
              </a:rPr>
              <a:t>A Family Man</a:t>
            </a:r>
            <a:endParaRPr lang="en-US" altLang="en-US" dirty="0">
              <a:latin typeface="Arial" panose="020B0604020202020204" pitchFamily="34" charset="0"/>
              <a:cs typeface="Arial" panose="020B0604020202020204" pitchFamily="34" charset="0"/>
            </a:endParaRPr>
          </a:p>
          <a:p>
            <a:pPr algn="ctr"/>
            <a:r>
              <a:rPr lang="en-US" altLang="en-US" dirty="0">
                <a:latin typeface="Arial" panose="020B0604020202020204" pitchFamily="34" charset="0"/>
                <a:cs typeface="Arial" panose="020B0604020202020204" pitchFamily="34" charset="0"/>
              </a:rPr>
              <a:t>(click on link</a:t>
            </a:r>
          </a:p>
          <a:p>
            <a:endParaRPr lang="en-US" alt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120B587-FB5C-4FFC-9519-F63C0F8CEA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8839" y="3285892"/>
            <a:ext cx="2717799" cy="2844745"/>
          </a:xfrm>
          <a:prstGeom prst="rect">
            <a:avLst/>
          </a:prstGeom>
        </p:spPr>
      </p:pic>
    </p:spTree>
    <p:extLst>
      <p:ext uri="{BB962C8B-B14F-4D97-AF65-F5344CB8AC3E}">
        <p14:creationId xmlns:p14="http://schemas.microsoft.com/office/powerpoint/2010/main" val="3036535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43C6-0ADA-4069-8F5B-361C57BCC06D}"/>
              </a:ext>
            </a:extLst>
          </p:cNvPr>
          <p:cNvSpPr>
            <a:spLocks noGrp="1"/>
          </p:cNvSpPr>
          <p:nvPr>
            <p:ph type="title"/>
          </p:nvPr>
        </p:nvSpPr>
        <p:spPr/>
        <p:txBody>
          <a:bodyPr/>
          <a:lstStyle/>
          <a:p>
            <a:r>
              <a:rPr lang="en-US" dirty="0"/>
              <a:t>Balancing Work and Family</a:t>
            </a:r>
          </a:p>
        </p:txBody>
      </p:sp>
      <p:pic>
        <p:nvPicPr>
          <p:cNvPr id="4" name="Picture 3">
            <a:hlinkClick r:id="rId3"/>
            <a:extLst>
              <a:ext uri="{FF2B5EF4-FFF2-40B4-BE49-F238E27FC236}">
                <a16:creationId xmlns:a16="http://schemas.microsoft.com/office/drawing/2014/main" id="{9EDD63A9-36B6-4106-84AE-7642D765E645}"/>
              </a:ext>
            </a:extLst>
          </p:cNvPr>
          <p:cNvPicPr>
            <a:picLocks noChangeAspect="1"/>
          </p:cNvPicPr>
          <p:nvPr/>
        </p:nvPicPr>
        <p:blipFill rotWithShape="1">
          <a:blip r:embed="rId4"/>
          <a:srcRect l="25402" t="17709" r="43559" b="30208"/>
          <a:stretch/>
        </p:blipFill>
        <p:spPr>
          <a:xfrm>
            <a:off x="3792808" y="1435890"/>
            <a:ext cx="4606383" cy="4345645"/>
          </a:xfrm>
          <a:prstGeom prst="rect">
            <a:avLst/>
          </a:prstGeom>
          <a:ln w="12700">
            <a:solidFill>
              <a:schemeClr val="accent1"/>
            </a:solidFill>
          </a:ln>
        </p:spPr>
      </p:pic>
      <p:sp>
        <p:nvSpPr>
          <p:cNvPr id="5" name="TextBox 4">
            <a:extLst>
              <a:ext uri="{FF2B5EF4-FFF2-40B4-BE49-F238E27FC236}">
                <a16:creationId xmlns:a16="http://schemas.microsoft.com/office/drawing/2014/main" id="{64A84DBF-30BF-4AC1-BA90-BE1CA1361162}"/>
              </a:ext>
            </a:extLst>
          </p:cNvPr>
          <p:cNvSpPr txBox="1"/>
          <p:nvPr/>
        </p:nvSpPr>
        <p:spPr>
          <a:xfrm>
            <a:off x="4624039" y="5933916"/>
            <a:ext cx="2667000" cy="381000"/>
          </a:xfrm>
          <a:prstGeom prst="rect">
            <a:avLst/>
          </a:prstGeom>
          <a:noFill/>
        </p:spPr>
        <p:txBody>
          <a:bodyPr wrap="square" rtlCol="0">
            <a:spAutoFit/>
          </a:bodyPr>
          <a:lstStyle/>
          <a:p>
            <a:pPr algn="ctr"/>
            <a:r>
              <a:rPr lang="en-US" dirty="0"/>
              <a:t>(click on picture)</a:t>
            </a:r>
          </a:p>
        </p:txBody>
      </p:sp>
    </p:spTree>
    <p:extLst>
      <p:ext uri="{BB962C8B-B14F-4D97-AF65-F5344CB8AC3E}">
        <p14:creationId xmlns:p14="http://schemas.microsoft.com/office/powerpoint/2010/main" val="2129251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741FD-B110-4CC7-8ED5-2CBFB0BBEF6E}"/>
              </a:ext>
            </a:extLst>
          </p:cNvPr>
          <p:cNvSpPr>
            <a:spLocks noGrp="1"/>
          </p:cNvSpPr>
          <p:nvPr>
            <p:ph type="title"/>
          </p:nvPr>
        </p:nvSpPr>
        <p:spPr/>
        <p:txBody>
          <a:bodyPr/>
          <a:lstStyle/>
          <a:p>
            <a:r>
              <a:rPr lang="en-US" dirty="0"/>
              <a:t>Employment Practices and Trends That Support Families</a:t>
            </a:r>
          </a:p>
        </p:txBody>
      </p:sp>
      <p:sp>
        <p:nvSpPr>
          <p:cNvPr id="3" name="Content Placeholder 2">
            <a:extLst>
              <a:ext uri="{FF2B5EF4-FFF2-40B4-BE49-F238E27FC236}">
                <a16:creationId xmlns:a16="http://schemas.microsoft.com/office/drawing/2014/main" id="{7943D15B-AF8D-4DDE-A585-0246BA74A2DD}"/>
              </a:ext>
            </a:extLst>
          </p:cNvPr>
          <p:cNvSpPr>
            <a:spLocks noGrp="1"/>
          </p:cNvSpPr>
          <p:nvPr>
            <p:ph sz="half" idx="1"/>
          </p:nvPr>
        </p:nvSpPr>
        <p:spPr>
          <a:xfrm>
            <a:off x="740664" y="1420420"/>
            <a:ext cx="5704741" cy="4734318"/>
          </a:xfrm>
        </p:spPr>
        <p:txBody>
          <a:bodyPr/>
          <a:lstStyle/>
          <a:p>
            <a:r>
              <a:rPr lang="en-US" dirty="0"/>
              <a:t>Some workplace benefits can include:</a:t>
            </a:r>
          </a:p>
          <a:p>
            <a:pPr marL="457200" indent="-457200">
              <a:buClr>
                <a:schemeClr val="accent1"/>
              </a:buClr>
              <a:buFont typeface="Open Sans" panose="020B0606030504020204" pitchFamily="34" charset="0"/>
              <a:buChar char="&gt;"/>
            </a:pPr>
            <a:r>
              <a:rPr lang="en-US" dirty="0"/>
              <a:t>Adoption assistance</a:t>
            </a:r>
          </a:p>
          <a:p>
            <a:pPr marL="457200" indent="-457200">
              <a:buClr>
                <a:schemeClr val="accent1"/>
              </a:buClr>
              <a:buFont typeface="Open Sans" panose="020B0606030504020204" pitchFamily="34" charset="0"/>
              <a:buChar char="&gt;"/>
            </a:pPr>
            <a:r>
              <a:rPr lang="en-US" dirty="0"/>
              <a:t>Child care assistance</a:t>
            </a:r>
          </a:p>
          <a:p>
            <a:pPr marL="457200" indent="-457200">
              <a:buClr>
                <a:schemeClr val="accent1"/>
              </a:buClr>
              <a:buFont typeface="Open Sans" panose="020B0606030504020204" pitchFamily="34" charset="0"/>
              <a:buChar char="&gt;"/>
            </a:pPr>
            <a:r>
              <a:rPr lang="en-US" dirty="0"/>
              <a:t>Domestic partner/survivor coverage </a:t>
            </a:r>
          </a:p>
          <a:p>
            <a:pPr marL="457200" indent="-457200">
              <a:buClr>
                <a:schemeClr val="accent1"/>
              </a:buClr>
              <a:buFont typeface="Open Sans" panose="020B0606030504020204" pitchFamily="34" charset="0"/>
              <a:buChar char="&gt;"/>
            </a:pPr>
            <a:r>
              <a:rPr lang="en-US" dirty="0"/>
              <a:t>Elder care</a:t>
            </a:r>
          </a:p>
          <a:p>
            <a:pPr marL="457200" indent="-457200">
              <a:buClr>
                <a:schemeClr val="accent1"/>
              </a:buClr>
              <a:buFont typeface="Open Sans" panose="020B0606030504020204" pitchFamily="34" charset="0"/>
              <a:buChar char="&gt;"/>
            </a:pPr>
            <a:r>
              <a:rPr lang="en-US" dirty="0"/>
              <a:t>Expanded coverage</a:t>
            </a:r>
          </a:p>
          <a:p>
            <a:pPr marL="457200" indent="-457200">
              <a:buClr>
                <a:schemeClr val="accent1"/>
              </a:buClr>
              <a:buFont typeface="Open Sans" panose="020B0606030504020204" pitchFamily="34" charset="0"/>
              <a:buChar char="&gt;"/>
            </a:pPr>
            <a:r>
              <a:rPr lang="en-US" dirty="0"/>
              <a:t>Employee assistance programs </a:t>
            </a:r>
          </a:p>
          <a:p>
            <a:endParaRPr lang="en-US" dirty="0"/>
          </a:p>
        </p:txBody>
      </p:sp>
      <p:pic>
        <p:nvPicPr>
          <p:cNvPr id="4" name="Content Placeholder 7">
            <a:extLst>
              <a:ext uri="{FF2B5EF4-FFF2-40B4-BE49-F238E27FC236}">
                <a16:creationId xmlns:a16="http://schemas.microsoft.com/office/drawing/2014/main" id="{612C3FD2-790D-4195-A1D6-1531C3380E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775" y="1932906"/>
            <a:ext cx="3966117" cy="3709346"/>
          </a:xfrm>
          <a:prstGeom prst="rect">
            <a:avLst/>
          </a:prstGeom>
        </p:spPr>
      </p:pic>
    </p:spTree>
    <p:extLst>
      <p:ext uri="{BB962C8B-B14F-4D97-AF65-F5344CB8AC3E}">
        <p14:creationId xmlns:p14="http://schemas.microsoft.com/office/powerpoint/2010/main" val="257086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2294-F22D-499C-AFB0-EC85DF0992BB}"/>
              </a:ext>
            </a:extLst>
          </p:cNvPr>
          <p:cNvSpPr>
            <a:spLocks noGrp="1"/>
          </p:cNvSpPr>
          <p:nvPr>
            <p:ph type="title"/>
          </p:nvPr>
        </p:nvSpPr>
        <p:spPr/>
        <p:txBody>
          <a:bodyPr/>
          <a:lstStyle/>
          <a:p>
            <a:r>
              <a:rPr lang="en-US" dirty="0"/>
              <a:t>Employment Practices and Trends That Support Families</a:t>
            </a:r>
          </a:p>
        </p:txBody>
      </p:sp>
      <p:sp>
        <p:nvSpPr>
          <p:cNvPr id="3" name="Content Placeholder 2">
            <a:extLst>
              <a:ext uri="{FF2B5EF4-FFF2-40B4-BE49-F238E27FC236}">
                <a16:creationId xmlns:a16="http://schemas.microsoft.com/office/drawing/2014/main" id="{1F68B1C9-A3FF-4CE4-9B31-BD3099FAB692}"/>
              </a:ext>
            </a:extLst>
          </p:cNvPr>
          <p:cNvSpPr>
            <a:spLocks noGrp="1"/>
          </p:cNvSpPr>
          <p:nvPr>
            <p:ph sz="half" idx="1"/>
          </p:nvPr>
        </p:nvSpPr>
        <p:spPr>
          <a:xfrm>
            <a:off x="740664" y="1420420"/>
            <a:ext cx="5771648" cy="4734318"/>
          </a:xfrm>
        </p:spPr>
        <p:txBody>
          <a:bodyPr/>
          <a:lstStyle/>
          <a:p>
            <a:r>
              <a:rPr lang="en-US" dirty="0"/>
              <a:t>Some workplace benefits can include:</a:t>
            </a:r>
          </a:p>
          <a:p>
            <a:pPr marL="457200" indent="-457200">
              <a:buClr>
                <a:schemeClr val="accent1"/>
              </a:buClr>
              <a:buFont typeface="Open Sans" panose="020B0606030504020204" pitchFamily="34" charset="0"/>
              <a:buChar char="&gt;"/>
            </a:pPr>
            <a:r>
              <a:rPr lang="en-US" dirty="0"/>
              <a:t>Family leave</a:t>
            </a:r>
          </a:p>
          <a:p>
            <a:pPr marL="457200" indent="-457200">
              <a:buClr>
                <a:schemeClr val="accent1"/>
              </a:buClr>
              <a:buFont typeface="Open Sans" panose="020B0606030504020204" pitchFamily="34" charset="0"/>
              <a:buChar char="&gt;"/>
            </a:pPr>
            <a:r>
              <a:rPr lang="en-US" dirty="0"/>
              <a:t>Flexible work options</a:t>
            </a:r>
          </a:p>
          <a:p>
            <a:pPr marL="457200" indent="-457200">
              <a:buClr>
                <a:schemeClr val="accent1"/>
              </a:buClr>
              <a:buFont typeface="Open Sans" panose="020B0606030504020204" pitchFamily="34" charset="0"/>
              <a:buChar char="&gt;"/>
            </a:pPr>
            <a:r>
              <a:rPr lang="en-US" dirty="0"/>
              <a:t>Legal services</a:t>
            </a:r>
          </a:p>
          <a:p>
            <a:pPr marL="457200" indent="-457200">
              <a:buClr>
                <a:schemeClr val="accent1"/>
              </a:buClr>
              <a:buFont typeface="Open Sans" panose="020B0606030504020204" pitchFamily="34" charset="0"/>
              <a:buChar char="&gt;"/>
            </a:pPr>
            <a:r>
              <a:rPr lang="en-US" dirty="0"/>
              <a:t>Other leave</a:t>
            </a:r>
          </a:p>
          <a:p>
            <a:pPr marL="457200" indent="-457200">
              <a:buClr>
                <a:schemeClr val="accent1"/>
              </a:buClr>
              <a:buFont typeface="Open Sans" panose="020B0606030504020204" pitchFamily="34" charset="0"/>
              <a:buChar char="&gt;"/>
            </a:pPr>
            <a:r>
              <a:rPr lang="en-US" dirty="0"/>
              <a:t>Physical well-being</a:t>
            </a:r>
          </a:p>
          <a:p>
            <a:pPr marL="457200" indent="-457200">
              <a:buClr>
                <a:schemeClr val="accent1"/>
              </a:buClr>
              <a:buFont typeface="Open Sans" panose="020B0606030504020204" pitchFamily="34" charset="0"/>
              <a:buChar char="&gt;"/>
            </a:pPr>
            <a:r>
              <a:rPr lang="en-US" dirty="0"/>
              <a:t>Retiree benefits</a:t>
            </a:r>
          </a:p>
          <a:p>
            <a:endParaRPr lang="en-US" dirty="0"/>
          </a:p>
        </p:txBody>
      </p:sp>
      <p:pic>
        <p:nvPicPr>
          <p:cNvPr id="6" name="Content Placeholder 6">
            <a:extLst>
              <a:ext uri="{FF2B5EF4-FFF2-40B4-BE49-F238E27FC236}">
                <a16:creationId xmlns:a16="http://schemas.microsoft.com/office/drawing/2014/main" id="{351F48F2-C7AF-443C-81DD-4935972F7D0E}"/>
              </a:ext>
            </a:extLst>
          </p:cNvPr>
          <p:cNvPicPr>
            <a:picLocks noChangeAspect="1"/>
          </p:cNvPicPr>
          <p:nvPr/>
        </p:nvPicPr>
        <p:blipFill>
          <a:blip r:embed="rId3"/>
          <a:stretch>
            <a:fillRect/>
          </a:stretch>
        </p:blipFill>
        <p:spPr>
          <a:xfrm>
            <a:off x="6420551" y="1420420"/>
            <a:ext cx="4496493" cy="4504259"/>
          </a:xfrm>
          <a:prstGeom prst="rect">
            <a:avLst/>
          </a:prstGeom>
        </p:spPr>
      </p:pic>
    </p:spTree>
    <p:extLst>
      <p:ext uri="{BB962C8B-B14F-4D97-AF65-F5344CB8AC3E}">
        <p14:creationId xmlns:p14="http://schemas.microsoft.com/office/powerpoint/2010/main" val="294326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4A76-BF15-4050-8D3A-9FAEEE8196A8}"/>
              </a:ext>
            </a:extLst>
          </p:cNvPr>
          <p:cNvSpPr>
            <a:spLocks noGrp="1"/>
          </p:cNvSpPr>
          <p:nvPr>
            <p:ph type="title"/>
          </p:nvPr>
        </p:nvSpPr>
        <p:spPr/>
        <p:txBody>
          <a:bodyPr/>
          <a:lstStyle/>
          <a:p>
            <a:r>
              <a:rPr lang="en-US" dirty="0"/>
              <a:t>Employment Practices and Trends That Support Families </a:t>
            </a:r>
          </a:p>
        </p:txBody>
      </p:sp>
      <p:sp>
        <p:nvSpPr>
          <p:cNvPr id="3" name="Content Placeholder 2">
            <a:extLst>
              <a:ext uri="{FF2B5EF4-FFF2-40B4-BE49-F238E27FC236}">
                <a16:creationId xmlns:a16="http://schemas.microsoft.com/office/drawing/2014/main" id="{27825155-FD98-4EAC-A640-B4E94F51481D}"/>
              </a:ext>
            </a:extLst>
          </p:cNvPr>
          <p:cNvSpPr>
            <a:spLocks noGrp="1"/>
          </p:cNvSpPr>
          <p:nvPr>
            <p:ph sz="half" idx="1"/>
          </p:nvPr>
        </p:nvSpPr>
        <p:spPr/>
        <p:txBody>
          <a:bodyPr/>
          <a:lstStyle/>
          <a:p>
            <a:r>
              <a:rPr lang="en-US" dirty="0"/>
              <a:t>Some workplace benefits can include:</a:t>
            </a:r>
          </a:p>
          <a:p>
            <a:pPr marL="457200" indent="-457200">
              <a:buClr>
                <a:schemeClr val="accent1"/>
              </a:buClr>
              <a:buFont typeface="Open Sans" panose="020B0606030504020204" pitchFamily="34" charset="0"/>
              <a:buChar char="&gt;"/>
            </a:pPr>
            <a:r>
              <a:rPr lang="en-US" dirty="0"/>
              <a:t>Tuition assistance</a:t>
            </a:r>
          </a:p>
          <a:p>
            <a:pPr marL="457200" indent="-457200">
              <a:buClr>
                <a:schemeClr val="accent1"/>
              </a:buClr>
              <a:buFont typeface="Open Sans" panose="020B0606030504020204" pitchFamily="34" charset="0"/>
              <a:buChar char="&gt;"/>
            </a:pPr>
            <a:r>
              <a:rPr lang="en-US" dirty="0"/>
              <a:t>Training/Education/Professional development</a:t>
            </a:r>
          </a:p>
          <a:p>
            <a:pPr marL="457200" indent="-457200">
              <a:buClr>
                <a:schemeClr val="accent1"/>
              </a:buClr>
              <a:buFont typeface="Open Sans" panose="020B0606030504020204" pitchFamily="34" charset="0"/>
              <a:buChar char="&gt;"/>
            </a:pPr>
            <a:r>
              <a:rPr lang="en-US" dirty="0"/>
              <a:t>Miscellaneous provisions:</a:t>
            </a:r>
          </a:p>
          <a:p>
            <a:pPr marL="457200" indent="-457200">
              <a:buClr>
                <a:schemeClr val="accent1"/>
              </a:buClr>
              <a:buFont typeface="Open Sans" panose="020B0606030504020204" pitchFamily="34" charset="0"/>
              <a:buChar char="&gt;"/>
            </a:pPr>
            <a:r>
              <a:rPr lang="en-US" dirty="0"/>
              <a:t>Family calls at work</a:t>
            </a:r>
          </a:p>
          <a:p>
            <a:pPr marL="457200" indent="-457200">
              <a:buClr>
                <a:schemeClr val="accent1"/>
              </a:buClr>
              <a:buFont typeface="Open Sans" panose="020B0606030504020204" pitchFamily="34" charset="0"/>
              <a:buChar char="&gt;"/>
            </a:pPr>
            <a:r>
              <a:rPr lang="en-US" dirty="0"/>
              <a:t>Lactation/Breastfeeding</a:t>
            </a:r>
          </a:p>
          <a:p>
            <a:pPr marL="457200" indent="-457200">
              <a:buClr>
                <a:schemeClr val="accent1"/>
              </a:buClr>
              <a:buFont typeface="Open Sans" panose="020B0606030504020204" pitchFamily="34" charset="0"/>
              <a:buChar char="&gt;"/>
            </a:pPr>
            <a:r>
              <a:rPr lang="en-US" dirty="0"/>
              <a:t>Resolutions</a:t>
            </a:r>
          </a:p>
          <a:p>
            <a:pPr marL="457200" indent="-457200">
              <a:buClr>
                <a:schemeClr val="accent1"/>
              </a:buClr>
              <a:buFont typeface="Open Sans" panose="020B0606030504020204" pitchFamily="34" charset="0"/>
              <a:buChar char="&gt;"/>
            </a:pPr>
            <a:r>
              <a:rPr lang="en-US" dirty="0"/>
              <a:t>Transfers</a:t>
            </a:r>
          </a:p>
          <a:p>
            <a:endParaRPr lang="en-US" dirty="0"/>
          </a:p>
        </p:txBody>
      </p:sp>
      <p:pic>
        <p:nvPicPr>
          <p:cNvPr id="4" name="Content Placeholder 9">
            <a:extLst>
              <a:ext uri="{FF2B5EF4-FFF2-40B4-BE49-F238E27FC236}">
                <a16:creationId xmlns:a16="http://schemas.microsoft.com/office/drawing/2014/main" id="{248627FE-F790-4670-A144-279DEABD8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527" y="1926295"/>
            <a:ext cx="4508113" cy="3005409"/>
          </a:xfrm>
          <a:prstGeom prst="rect">
            <a:avLst/>
          </a:prstGeom>
        </p:spPr>
      </p:pic>
    </p:spTree>
    <p:extLst>
      <p:ext uri="{BB962C8B-B14F-4D97-AF65-F5344CB8AC3E}">
        <p14:creationId xmlns:p14="http://schemas.microsoft.com/office/powerpoint/2010/main" val="2429591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1DF7-F99A-4C41-9ECD-745552FE599A}"/>
              </a:ext>
            </a:extLst>
          </p:cNvPr>
          <p:cNvSpPr>
            <a:spLocks noGrp="1"/>
          </p:cNvSpPr>
          <p:nvPr>
            <p:ph type="title"/>
          </p:nvPr>
        </p:nvSpPr>
        <p:spPr>
          <a:xfrm>
            <a:off x="4603404" y="1068107"/>
            <a:ext cx="7462935" cy="3413772"/>
          </a:xfrm>
        </p:spPr>
        <p:txBody>
          <a:bodyPr>
            <a:noAutofit/>
          </a:bodyPr>
          <a:lstStyle/>
          <a:p>
            <a:r>
              <a:rPr lang="en-US" sz="4800" dirty="0"/>
              <a:t>Technology Influences </a:t>
            </a:r>
            <a:br>
              <a:rPr lang="en-US" sz="4800" dirty="0"/>
            </a:br>
            <a:r>
              <a:rPr lang="en-US" sz="4800" dirty="0"/>
              <a:t>on Family Functions and Relationships</a:t>
            </a:r>
          </a:p>
        </p:txBody>
      </p:sp>
    </p:spTree>
    <p:extLst>
      <p:ext uri="{BB962C8B-B14F-4D97-AF65-F5344CB8AC3E}">
        <p14:creationId xmlns:p14="http://schemas.microsoft.com/office/powerpoint/2010/main" val="1171111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15E4C-F825-48D2-A910-49AC371B170D}"/>
              </a:ext>
            </a:extLst>
          </p:cNvPr>
          <p:cNvSpPr>
            <a:spLocks noGrp="1"/>
          </p:cNvSpPr>
          <p:nvPr>
            <p:ph type="title"/>
          </p:nvPr>
        </p:nvSpPr>
        <p:spPr/>
        <p:txBody>
          <a:bodyPr/>
          <a:lstStyle/>
          <a:p>
            <a:r>
              <a:rPr lang="en-US" dirty="0"/>
              <a:t>How do you use technology in your family?</a:t>
            </a:r>
          </a:p>
        </p:txBody>
      </p:sp>
      <p:pic>
        <p:nvPicPr>
          <p:cNvPr id="4" name="Content Placeholder 14">
            <a:extLst>
              <a:ext uri="{FF2B5EF4-FFF2-40B4-BE49-F238E27FC236}">
                <a16:creationId xmlns:a16="http://schemas.microsoft.com/office/drawing/2014/main" id="{2C3D9C4D-D944-4FE8-BF82-1FF1615BD63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77521" y="1529557"/>
            <a:ext cx="6636958" cy="4741881"/>
          </a:xfrm>
        </p:spPr>
      </p:pic>
    </p:spTree>
    <p:extLst>
      <p:ext uri="{BB962C8B-B14F-4D97-AF65-F5344CB8AC3E}">
        <p14:creationId xmlns:p14="http://schemas.microsoft.com/office/powerpoint/2010/main" val="2188384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49795-AB3A-4FA2-A251-5D2A1D63AF6A}"/>
              </a:ext>
            </a:extLst>
          </p:cNvPr>
          <p:cNvSpPr>
            <a:spLocks noGrp="1"/>
          </p:cNvSpPr>
          <p:nvPr>
            <p:ph type="title"/>
          </p:nvPr>
        </p:nvSpPr>
        <p:spPr/>
        <p:txBody>
          <a:bodyPr/>
          <a:lstStyle/>
          <a:p>
            <a:r>
              <a:rPr lang="en-US" dirty="0"/>
              <a:t>Using Technology to Meet the Needs of the Family</a:t>
            </a:r>
          </a:p>
        </p:txBody>
      </p:sp>
      <p:sp>
        <p:nvSpPr>
          <p:cNvPr id="3" name="Content Placeholder 2">
            <a:extLst>
              <a:ext uri="{FF2B5EF4-FFF2-40B4-BE49-F238E27FC236}">
                <a16:creationId xmlns:a16="http://schemas.microsoft.com/office/drawing/2014/main" id="{81637F93-32C0-4AF9-AD3B-3F054460892B}"/>
              </a:ext>
            </a:extLst>
          </p:cNvPr>
          <p:cNvSpPr>
            <a:spLocks noGrp="1"/>
          </p:cNvSpPr>
          <p:nvPr>
            <p:ph sz="half" idx="1"/>
          </p:nvPr>
        </p:nvSpPr>
        <p:spPr>
          <a:xfrm>
            <a:off x="740664" y="1420420"/>
            <a:ext cx="6239999" cy="4734318"/>
          </a:xfrm>
        </p:spPr>
        <p:txBody>
          <a:bodyPr/>
          <a:lstStyle/>
          <a:p>
            <a:pPr marL="457200" indent="-457200" fontAlgn="auto">
              <a:spcAft>
                <a:spcPts val="0"/>
              </a:spcAft>
              <a:buClr>
                <a:schemeClr val="accent1"/>
              </a:buClr>
              <a:buFont typeface="Open Sans" panose="020B0606030504020204" pitchFamily="34" charset="0"/>
              <a:buChar char="&gt;"/>
              <a:defRPr/>
            </a:pPr>
            <a:r>
              <a:rPr lang="en-US" dirty="0"/>
              <a:t>Keeping the lines of communication open</a:t>
            </a:r>
            <a:endParaRPr lang="en-US" sz="2400" dirty="0"/>
          </a:p>
          <a:p>
            <a:pPr marL="457200" indent="-457200" fontAlgn="auto">
              <a:spcAft>
                <a:spcPts val="0"/>
              </a:spcAft>
              <a:buClr>
                <a:schemeClr val="accent1"/>
              </a:buClr>
              <a:buFont typeface="Open Sans" panose="020B0606030504020204" pitchFamily="34" charset="0"/>
              <a:buChar char="&gt;"/>
              <a:defRPr/>
            </a:pPr>
            <a:r>
              <a:rPr lang="en-US" dirty="0"/>
              <a:t>Sending an e-mail or e-card to let someone know that you are thinking of them</a:t>
            </a:r>
            <a:endParaRPr lang="en-US" sz="2400" dirty="0"/>
          </a:p>
          <a:p>
            <a:pPr marL="457200" indent="-457200" fontAlgn="auto">
              <a:spcAft>
                <a:spcPts val="0"/>
              </a:spcAft>
              <a:buClr>
                <a:schemeClr val="accent1"/>
              </a:buClr>
              <a:buFont typeface="Open Sans" panose="020B0606030504020204" pitchFamily="34" charset="0"/>
              <a:buChar char="&gt;"/>
              <a:defRPr/>
            </a:pPr>
            <a:r>
              <a:rPr lang="en-US" dirty="0"/>
              <a:t>Calling or texting</a:t>
            </a:r>
            <a:endParaRPr lang="en-US" sz="2400" dirty="0"/>
          </a:p>
          <a:p>
            <a:pPr marL="457200" indent="-457200" fontAlgn="auto">
              <a:spcAft>
                <a:spcPts val="0"/>
              </a:spcAft>
              <a:buClr>
                <a:schemeClr val="accent1"/>
              </a:buClr>
              <a:buFont typeface="Open Sans" panose="020B0606030504020204" pitchFamily="34" charset="0"/>
              <a:buChar char="&gt;"/>
              <a:defRPr/>
            </a:pPr>
            <a:r>
              <a:rPr lang="en-US" dirty="0"/>
              <a:t>Using the Internet to research sources of assistance</a:t>
            </a:r>
          </a:p>
          <a:p>
            <a:endParaRPr lang="en-US" dirty="0"/>
          </a:p>
        </p:txBody>
      </p:sp>
      <p:pic>
        <p:nvPicPr>
          <p:cNvPr id="4" name="Picture 2" descr="C:\Users\gayla.vaughan\AppData\Local\Microsoft\Windows\Temporary Internet Files\Content.IE5\6HCA8S5N\MC900432629[1].png">
            <a:extLst>
              <a:ext uri="{FF2B5EF4-FFF2-40B4-BE49-F238E27FC236}">
                <a16:creationId xmlns:a16="http://schemas.microsoft.com/office/drawing/2014/main" id="{14BEE70E-23FC-4FAA-9170-80C7E3783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471" y="2226604"/>
            <a:ext cx="2799421" cy="279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58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6EB9-2DEF-4752-904F-C83043E91267}"/>
              </a:ext>
            </a:extLst>
          </p:cNvPr>
          <p:cNvSpPr>
            <a:spLocks noGrp="1"/>
          </p:cNvSpPr>
          <p:nvPr>
            <p:ph type="title"/>
          </p:nvPr>
        </p:nvSpPr>
        <p:spPr/>
        <p:txBody>
          <a:bodyPr/>
          <a:lstStyle/>
          <a:p>
            <a:r>
              <a:rPr lang="en-US" dirty="0"/>
              <a:t>Technology and Relationships</a:t>
            </a:r>
          </a:p>
        </p:txBody>
      </p:sp>
      <p:pic>
        <p:nvPicPr>
          <p:cNvPr id="4" name="Content Placeholder 6">
            <a:extLst>
              <a:ext uri="{FF2B5EF4-FFF2-40B4-BE49-F238E27FC236}">
                <a16:creationId xmlns:a16="http://schemas.microsoft.com/office/drawing/2014/main" id="{39126029-D727-4F5F-930F-C6E2FD6ED17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34433" y="2315847"/>
            <a:ext cx="4235957" cy="2788671"/>
          </a:xfrm>
        </p:spPr>
      </p:pic>
      <p:pic>
        <p:nvPicPr>
          <p:cNvPr id="5" name="Picture 4">
            <a:extLst>
              <a:ext uri="{FF2B5EF4-FFF2-40B4-BE49-F238E27FC236}">
                <a16:creationId xmlns:a16="http://schemas.microsoft.com/office/drawing/2014/main" id="{EB86CCAB-07AE-47FA-8859-71DBF159C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4707" y="1534377"/>
            <a:ext cx="3549994" cy="4351609"/>
          </a:xfrm>
          <a:prstGeom prst="rect">
            <a:avLst/>
          </a:prstGeom>
        </p:spPr>
      </p:pic>
    </p:spTree>
    <p:extLst>
      <p:ext uri="{BB962C8B-B14F-4D97-AF65-F5344CB8AC3E}">
        <p14:creationId xmlns:p14="http://schemas.microsoft.com/office/powerpoint/2010/main" val="3295335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BB2C-C117-403D-853D-4C89E5B1FB62}"/>
              </a:ext>
            </a:extLst>
          </p:cNvPr>
          <p:cNvSpPr>
            <a:spLocks noGrp="1"/>
          </p:cNvSpPr>
          <p:nvPr>
            <p:ph type="title"/>
          </p:nvPr>
        </p:nvSpPr>
        <p:spPr/>
        <p:txBody>
          <a:bodyPr/>
          <a:lstStyle/>
          <a:p>
            <a:r>
              <a:rPr lang="en-US" dirty="0"/>
              <a:t>How Technology Impacts Career Options</a:t>
            </a:r>
          </a:p>
        </p:txBody>
      </p:sp>
      <p:pic>
        <p:nvPicPr>
          <p:cNvPr id="4" name="Content Placeholder 6">
            <a:extLst>
              <a:ext uri="{FF2B5EF4-FFF2-40B4-BE49-F238E27FC236}">
                <a16:creationId xmlns:a16="http://schemas.microsoft.com/office/drawing/2014/main" id="{A99133F9-836D-4BF1-B87D-13E61A83A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194" y="1388068"/>
            <a:ext cx="4208391" cy="4921664"/>
          </a:xfrm>
          <a:prstGeom prst="rect">
            <a:avLst/>
          </a:prstGeom>
        </p:spPr>
      </p:pic>
      <p:sp>
        <p:nvSpPr>
          <p:cNvPr id="5" name="Rectangle 4">
            <a:extLst>
              <a:ext uri="{FF2B5EF4-FFF2-40B4-BE49-F238E27FC236}">
                <a16:creationId xmlns:a16="http://schemas.microsoft.com/office/drawing/2014/main" id="{1155FD9F-86AF-46CB-86B1-E386B6C57A72}"/>
              </a:ext>
            </a:extLst>
          </p:cNvPr>
          <p:cNvSpPr/>
          <p:nvPr/>
        </p:nvSpPr>
        <p:spPr>
          <a:xfrm>
            <a:off x="6694448" y="2967335"/>
            <a:ext cx="6096000" cy="923330"/>
          </a:xfrm>
          <a:prstGeom prst="rect">
            <a:avLst/>
          </a:prstGeom>
        </p:spPr>
        <p:txBody>
          <a:bodyPr>
            <a:spAutoFit/>
          </a:bodyPr>
          <a:lstStyle/>
          <a:p>
            <a:endParaRPr lang="en-US" dirty="0">
              <a:hlinkClick r:id="rId4"/>
            </a:endParaRPr>
          </a:p>
          <a:p>
            <a:pPr algn="ctr"/>
            <a:r>
              <a:rPr lang="en-US" dirty="0">
                <a:hlinkClick r:id="rId4"/>
              </a:rPr>
              <a:t>Best Technology Jobs</a:t>
            </a:r>
            <a:endParaRPr lang="en-US" dirty="0"/>
          </a:p>
          <a:p>
            <a:pPr algn="ctr"/>
            <a:r>
              <a:rPr lang="en-US" dirty="0"/>
              <a:t>(click on link)</a:t>
            </a:r>
          </a:p>
        </p:txBody>
      </p:sp>
    </p:spTree>
    <p:extLst>
      <p:ext uri="{BB962C8B-B14F-4D97-AF65-F5344CB8AC3E}">
        <p14:creationId xmlns:p14="http://schemas.microsoft.com/office/powerpoint/2010/main" val="2614022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5E84-0BE6-4EFE-9BE3-4EF9F2E7E21B}"/>
              </a:ext>
            </a:extLst>
          </p:cNvPr>
          <p:cNvSpPr>
            <a:spLocks noGrp="1"/>
          </p:cNvSpPr>
          <p:nvPr>
            <p:ph type="title"/>
          </p:nvPr>
        </p:nvSpPr>
        <p:spPr/>
        <p:txBody>
          <a:bodyPr/>
          <a:lstStyle/>
          <a:p>
            <a:r>
              <a:rPr lang="en-US" dirty="0"/>
              <a:t>Questions?</a:t>
            </a:r>
          </a:p>
        </p:txBody>
      </p:sp>
      <p:pic>
        <p:nvPicPr>
          <p:cNvPr id="4" name="Content Placeholder 8">
            <a:extLst>
              <a:ext uri="{FF2B5EF4-FFF2-40B4-BE49-F238E27FC236}">
                <a16:creationId xmlns:a16="http://schemas.microsoft.com/office/drawing/2014/main" id="{A2C3BCC1-8ECD-44D0-8CA0-89AB639B5CC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09585" y="999274"/>
            <a:ext cx="3772829" cy="5281961"/>
          </a:xfrm>
        </p:spPr>
      </p:pic>
    </p:spTree>
    <p:extLst>
      <p:ext uri="{BB962C8B-B14F-4D97-AF65-F5344CB8AC3E}">
        <p14:creationId xmlns:p14="http://schemas.microsoft.com/office/powerpoint/2010/main" val="3013726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A699-FCAE-460F-BE0D-059833696F22}"/>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BBF16497-D48E-4507-8F9F-7D7B796353F5}"/>
              </a:ext>
            </a:extLst>
          </p:cNvPr>
          <p:cNvSpPr>
            <a:spLocks noGrp="1"/>
          </p:cNvSpPr>
          <p:nvPr>
            <p:ph sz="half" idx="1"/>
          </p:nvPr>
        </p:nvSpPr>
        <p:spPr/>
        <p:txBody>
          <a:bodyPr/>
          <a:lstStyle/>
          <a:p>
            <a:pPr lvl="0" defTabSz="457200" fontAlgn="base">
              <a:buClr>
                <a:srgbClr val="FFC000"/>
              </a:buClr>
              <a:buSzPct val="80000"/>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Images:</a:t>
            </a:r>
          </a:p>
          <a:p>
            <a:pPr marL="342900" lvl="0" indent="-342900" defTabSz="457200" fontAlgn="base">
              <a:buClr>
                <a:schemeClr val="accent1"/>
              </a:buClr>
              <a:buSzPct val="80000"/>
              <a:buFont typeface="Open Sans" panose="020B0606030504020204" pitchFamily="34" charset="0"/>
              <a:buChar char="&gt;"/>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Microsoft Clip Art: Used with permission from Microsoft.</a:t>
            </a:r>
          </a:p>
          <a:p>
            <a:pPr lvl="0" defTabSz="457200" fontAlgn="base">
              <a:buClr>
                <a:srgbClr val="FFC000"/>
              </a:buClr>
              <a:buSzPct val="80000"/>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Textbook:</a:t>
            </a:r>
          </a:p>
          <a:p>
            <a:pPr marL="342900" lvl="0" indent="-342900" defTabSz="457200" fontAlgn="base">
              <a:buClr>
                <a:schemeClr val="accent1"/>
              </a:buClr>
              <a:buSzPct val="80000"/>
              <a:buFont typeface="Open Sans" panose="020B0606030504020204" pitchFamily="34" charset="0"/>
              <a:buChar char="&gt;"/>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Johnson, L. (2010). </a:t>
            </a:r>
            <a:r>
              <a:rPr lang="en-US" sz="1600" i="1" dirty="0">
                <a:solidFill>
                  <a:srgbClr val="2C2C2C"/>
                </a:solidFill>
                <a:latin typeface="Open Sans" panose="020B0606030504020204" pitchFamily="34" charset="0"/>
                <a:ea typeface="Open Sans" panose="020B0606030504020204" pitchFamily="34" charset="0"/>
                <a:cs typeface="Open Sans" panose="020B0606030504020204" pitchFamily="34" charset="0"/>
              </a:rPr>
              <a:t>Strengthening family &amp; self.</a:t>
            </a: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 (6th ed.). Tinley Park, Illinois: The </a:t>
            </a:r>
            <a:r>
              <a:rPr lang="en-US" sz="1600" dirty="0" err="1">
                <a:solidFill>
                  <a:srgbClr val="2C2C2C"/>
                </a:solidFill>
                <a:latin typeface="Open Sans" panose="020B0606030504020204" pitchFamily="34" charset="0"/>
                <a:ea typeface="Open Sans" panose="020B0606030504020204" pitchFamily="34" charset="0"/>
                <a:cs typeface="Open Sans" panose="020B0606030504020204" pitchFamily="34" charset="0"/>
              </a:rPr>
              <a:t>Goodheart</a:t>
            </a: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-Willcox Company. Inc.</a:t>
            </a:r>
          </a:p>
          <a:p>
            <a:pPr lvl="0" defTabSz="457200" fontAlgn="base">
              <a:buClr>
                <a:srgbClr val="FFC000"/>
              </a:buClr>
              <a:buSzPct val="80000"/>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Websites:</a:t>
            </a:r>
          </a:p>
          <a:p>
            <a:pPr marL="342900" lvl="0" indent="-342900" defTabSz="457200" fontAlgn="base">
              <a:buClr>
                <a:schemeClr val="accent1"/>
              </a:buClr>
              <a:buSzPct val="80000"/>
              <a:buFont typeface="Open Sans" panose="020B0606030504020204" pitchFamily="34" charset="0"/>
              <a:buChar char="&gt;"/>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Forbes</a:t>
            </a:r>
            <a:b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Top Ten Jobs for Work and Family Balance</a:t>
            </a:r>
            <a:b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2"/>
              </a:rPr>
              <a:t>http://www.forbes.com/sites/jennagoudreau/2012/12/12/the-10-best-jobs-for-work-and-family-balance/</a:t>
            </a:r>
            <a:endPar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SzPct val="80000"/>
              <a:buFont typeface="Open Sans" panose="020B0606030504020204" pitchFamily="34" charset="0"/>
              <a:buChar char="&gt;"/>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Public Broadcasting Service</a:t>
            </a:r>
            <a:b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Are You Ready for Equally Shared Parenting? by Amy and Marc Vachon </a:t>
            </a:r>
            <a:b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3"/>
              </a:rPr>
              <a:t>http://www.pbs.org/parents/experts/archive/2010/10/are-you-ready-for-equally-shar.html</a:t>
            </a:r>
            <a:endPar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pPr marL="342900" lvl="0" indent="-342900" defTabSz="457200" fontAlgn="base">
              <a:buClr>
                <a:schemeClr val="accent1"/>
              </a:buClr>
              <a:buSzPct val="80000"/>
              <a:buFont typeface="Open Sans" panose="020B0606030504020204" pitchFamily="34" charset="0"/>
              <a:buChar char="&gt;"/>
            </a:pP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U.S. News</a:t>
            </a:r>
            <a:b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t>Best Technology Jobs</a:t>
            </a:r>
            <a:b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hlinkClick r:id="rId4"/>
              </a:rPr>
              <a:t>http://money.usnews.com/careers/best-jobs/rankings/best-technology-jobs</a:t>
            </a:r>
            <a:endParaRPr lang="en-US" sz="1600" dirty="0">
              <a:solidFill>
                <a:srgbClr val="2C2C2C"/>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088625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1682-0A1E-4465-913B-7D9993B200EC}"/>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A01568C7-7C47-40CF-9C7B-1A9CB27FA676}"/>
              </a:ext>
            </a:extLst>
          </p:cNvPr>
          <p:cNvSpPr>
            <a:spLocks noGrp="1"/>
          </p:cNvSpPr>
          <p:nvPr>
            <p:ph sz="half" idx="1"/>
          </p:nvPr>
        </p:nvSpPr>
        <p:spPr/>
        <p:txBody>
          <a:bodyPr/>
          <a:lstStyle/>
          <a:p>
            <a:pPr lvl="0" defTabSz="457200" fontAlgn="base">
              <a:buClr>
                <a:srgbClr val="FFC000"/>
              </a:buClr>
              <a:buSzPct val="80000"/>
            </a:pPr>
            <a:r>
              <a:rPr lang="en-US" sz="1600" dirty="0">
                <a:solidFill>
                  <a:srgbClr val="2C2C2C"/>
                </a:solidFill>
                <a:latin typeface="Century Gothic" panose="020B0502020202020204"/>
              </a:rPr>
              <a:t>Videos:</a:t>
            </a:r>
          </a:p>
          <a:p>
            <a:pPr marL="342900" lvl="0" indent="-342900" defTabSz="457200" fontAlgn="base">
              <a:buClr>
                <a:schemeClr val="accent1"/>
              </a:buClr>
              <a:buSzPct val="80000"/>
              <a:buFont typeface="Century Gothic" panose="020B0502020202020204" pitchFamily="34" charset="0"/>
              <a:buChar char="&gt;"/>
            </a:pPr>
            <a:r>
              <a:rPr lang="en-US" sz="1600" i="1" dirty="0">
                <a:solidFill>
                  <a:srgbClr val="2C2C2C"/>
                </a:solidFill>
                <a:latin typeface="Century Gothic" panose="020B0502020202020204"/>
              </a:rPr>
              <a:t>Click</a:t>
            </a:r>
            <a:r>
              <a:rPr lang="en-US" sz="1600" dirty="0">
                <a:solidFill>
                  <a:srgbClr val="2C2C2C"/>
                </a:solidFill>
                <a:latin typeface="Century Gothic" panose="020B0502020202020204"/>
              </a:rPr>
              <a:t>. Copyright 2006, Columbia Pictures Industries, Inc. </a:t>
            </a:r>
            <a:br>
              <a:rPr lang="en-US" sz="1600" dirty="0">
                <a:solidFill>
                  <a:srgbClr val="2C2C2C"/>
                </a:solidFill>
                <a:latin typeface="Century Gothic" panose="020B0502020202020204"/>
              </a:rPr>
            </a:br>
            <a:r>
              <a:rPr lang="en-US" sz="1600" dirty="0">
                <a:solidFill>
                  <a:srgbClr val="2C2C2C"/>
                </a:solidFill>
                <a:latin typeface="Century Gothic" panose="020B0502020202020204"/>
              </a:rPr>
              <a:t>This video is directly related to the TEKS in this lesson. The story is about a man who makes choices in life, family and career based on using a remote to fast-forward through certain periods of time.</a:t>
            </a:r>
          </a:p>
          <a:p>
            <a:pPr marL="342900" lvl="0" indent="-342900" defTabSz="457200" fontAlgn="base">
              <a:buClr>
                <a:schemeClr val="accent1"/>
              </a:buClr>
              <a:buSzPct val="80000"/>
              <a:buFont typeface="Century Gothic" panose="020B0502020202020204" pitchFamily="34" charset="0"/>
              <a:buChar char="&gt;"/>
            </a:pPr>
            <a:r>
              <a:rPr lang="en-US" sz="1600" dirty="0" err="1">
                <a:solidFill>
                  <a:srgbClr val="2C2C2C"/>
                </a:solidFill>
                <a:latin typeface="Century Gothic" panose="020B0502020202020204"/>
              </a:rPr>
              <a:t>StoryCorps</a:t>
            </a:r>
            <a:r>
              <a:rPr lang="en-US" sz="1600" dirty="0">
                <a:solidFill>
                  <a:srgbClr val="2C2C2C"/>
                </a:solidFill>
                <a:latin typeface="Century Gothic" panose="020B0502020202020204"/>
              </a:rPr>
              <a:t> Shorts: A Family Man </a:t>
            </a:r>
            <a:br>
              <a:rPr lang="en-US" sz="1600" dirty="0">
                <a:solidFill>
                  <a:srgbClr val="2C2C2C"/>
                </a:solidFill>
                <a:latin typeface="Century Gothic" panose="020B0502020202020204"/>
              </a:rPr>
            </a:br>
            <a:r>
              <a:rPr lang="en-US" sz="1600" dirty="0">
                <a:solidFill>
                  <a:srgbClr val="2C2C2C"/>
                </a:solidFill>
                <a:latin typeface="Century Gothic" panose="020B0502020202020204"/>
              </a:rPr>
              <a:t>Sam Black talks to his wife about his father, an enduring lesson and the power of a look.</a:t>
            </a:r>
            <a:br>
              <a:rPr lang="en-US" sz="1600" dirty="0">
                <a:solidFill>
                  <a:srgbClr val="2C2C2C"/>
                </a:solidFill>
                <a:latin typeface="Century Gothic" panose="020B0502020202020204"/>
              </a:rPr>
            </a:br>
            <a:r>
              <a:rPr lang="en-US" sz="1600" dirty="0">
                <a:solidFill>
                  <a:srgbClr val="2C2C2C"/>
                </a:solidFill>
                <a:latin typeface="Century Gothic" panose="020B0502020202020204"/>
                <a:hlinkClick r:id="rId2"/>
              </a:rPr>
              <a:t>http://video.pbs.org/video/2241589957</a:t>
            </a:r>
            <a:endParaRPr lang="en-US" sz="1600" dirty="0">
              <a:solidFill>
                <a:srgbClr val="2C2C2C"/>
              </a:solidFill>
              <a:latin typeface="Century Gothic" panose="020B0502020202020204"/>
            </a:endParaRPr>
          </a:p>
          <a:p>
            <a:pPr marL="342900" lvl="0" indent="-342900" defTabSz="457200" fontAlgn="base">
              <a:buClr>
                <a:schemeClr val="accent1"/>
              </a:buClr>
              <a:buSzPct val="80000"/>
              <a:buFont typeface="Century Gothic" panose="020B0502020202020204" pitchFamily="34" charset="0"/>
              <a:buChar char="&gt;"/>
            </a:pPr>
            <a:r>
              <a:rPr lang="en-US" sz="1600" dirty="0" err="1">
                <a:solidFill>
                  <a:srgbClr val="2C2C2C"/>
                </a:solidFill>
                <a:latin typeface="Century Gothic" panose="020B0502020202020204"/>
              </a:rPr>
              <a:t>StoryCorps</a:t>
            </a:r>
            <a:r>
              <a:rPr lang="en-US" sz="1600" dirty="0">
                <a:solidFill>
                  <a:srgbClr val="2C2C2C"/>
                </a:solidFill>
                <a:latin typeface="Century Gothic" panose="020B0502020202020204"/>
              </a:rPr>
              <a:t> Shorts: The Icing on the Cake</a:t>
            </a:r>
            <a:br>
              <a:rPr lang="en-US" sz="1600" dirty="0">
                <a:solidFill>
                  <a:srgbClr val="2C2C2C"/>
                </a:solidFill>
                <a:latin typeface="Century Gothic" panose="020B0502020202020204"/>
              </a:rPr>
            </a:br>
            <a:r>
              <a:rPr lang="en-US" sz="1600" dirty="0">
                <a:solidFill>
                  <a:srgbClr val="2C2C2C"/>
                </a:solidFill>
                <a:latin typeface="Century Gothic" panose="020B0502020202020204"/>
              </a:rPr>
              <a:t>Blanca Alvarez and her husband risked crossing the border to immigrate to the United States, and then struggled to make ends meet. They hoped to shelter their children from these harsh realities, but Blanca’s daughter Connie reveals how much children can really see of their parents’ lives — and the inspiration they draw from their parents’ struggles. </a:t>
            </a:r>
            <a:br>
              <a:rPr lang="en-US" sz="1600" dirty="0">
                <a:solidFill>
                  <a:srgbClr val="2C2C2C"/>
                </a:solidFill>
                <a:latin typeface="Century Gothic" panose="020B0502020202020204"/>
              </a:rPr>
            </a:br>
            <a:r>
              <a:rPr lang="en-US" sz="1600" dirty="0">
                <a:solidFill>
                  <a:srgbClr val="2C2C2C"/>
                </a:solidFill>
                <a:latin typeface="Century Gothic" panose="020B0502020202020204"/>
                <a:hlinkClick r:id="rId3"/>
              </a:rPr>
              <a:t>http://www.pbs.org/pov/icingonthecake/</a:t>
            </a:r>
            <a:endParaRPr lang="en-US" sz="1600" dirty="0">
              <a:solidFill>
                <a:srgbClr val="2C2C2C"/>
              </a:solidFill>
              <a:latin typeface="Century Gothic" panose="020B0502020202020204"/>
            </a:endParaRPr>
          </a:p>
          <a:p>
            <a:pPr lvl="0" defTabSz="457200" fontAlgn="base">
              <a:buClr>
                <a:srgbClr val="FFC000"/>
              </a:buClr>
              <a:buSzPct val="80000"/>
            </a:pPr>
            <a:r>
              <a:rPr lang="en-US" sz="1600" dirty="0">
                <a:solidFill>
                  <a:srgbClr val="2C2C2C"/>
                </a:solidFill>
                <a:latin typeface="Century Gothic" panose="020B0502020202020204"/>
              </a:rPr>
              <a:t>YouTube™:</a:t>
            </a:r>
          </a:p>
          <a:p>
            <a:pPr marL="342900" lvl="0" indent="-342900" defTabSz="457200" fontAlgn="base">
              <a:buClr>
                <a:schemeClr val="accent1"/>
              </a:buClr>
              <a:buSzPct val="80000"/>
              <a:buFont typeface="Century Gothic" panose="020B0502020202020204" pitchFamily="34" charset="0"/>
              <a:buChar char="&gt;"/>
            </a:pPr>
            <a:r>
              <a:rPr lang="en-US" sz="1600" dirty="0">
                <a:solidFill>
                  <a:srgbClr val="2C2C2C"/>
                </a:solidFill>
                <a:latin typeface="Century Gothic" panose="020B0502020202020204"/>
              </a:rPr>
              <a:t>Stress Management</a:t>
            </a:r>
            <a:br>
              <a:rPr lang="en-US" sz="1600" dirty="0">
                <a:solidFill>
                  <a:srgbClr val="2C2C2C"/>
                </a:solidFill>
                <a:latin typeface="Century Gothic" panose="020B0502020202020204"/>
              </a:rPr>
            </a:br>
            <a:r>
              <a:rPr lang="en-US" sz="1600" dirty="0">
                <a:solidFill>
                  <a:srgbClr val="2C2C2C"/>
                </a:solidFill>
                <a:latin typeface="Century Gothic" panose="020B0502020202020204"/>
              </a:rPr>
              <a:t>How building family relationships heals your stress, health and wellness.</a:t>
            </a:r>
            <a:br>
              <a:rPr lang="en-US" sz="1600" dirty="0">
                <a:solidFill>
                  <a:srgbClr val="2C2C2C"/>
                </a:solidFill>
                <a:latin typeface="Century Gothic" panose="020B0502020202020204"/>
              </a:rPr>
            </a:br>
            <a:r>
              <a:rPr lang="en-US" sz="1600" dirty="0">
                <a:solidFill>
                  <a:srgbClr val="2C2C2C"/>
                </a:solidFill>
                <a:latin typeface="Century Gothic" panose="020B0502020202020204"/>
                <a:hlinkClick r:id="rId4"/>
              </a:rPr>
              <a:t>http://youtu.be/0mkad7e70VQ</a:t>
            </a:r>
            <a:endParaRPr lang="en-US" sz="1600" dirty="0">
              <a:solidFill>
                <a:srgbClr val="2C2C2C"/>
              </a:solidFill>
              <a:latin typeface="Century Gothic" panose="020B0502020202020204"/>
            </a:endParaRPr>
          </a:p>
          <a:p>
            <a:endParaRPr lang="en-US" dirty="0"/>
          </a:p>
        </p:txBody>
      </p:sp>
    </p:spTree>
    <p:extLst>
      <p:ext uri="{BB962C8B-B14F-4D97-AF65-F5344CB8AC3E}">
        <p14:creationId xmlns:p14="http://schemas.microsoft.com/office/powerpoint/2010/main" val="306132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B83E-2F5A-4FE7-A90C-A7FDD2A0CBAD}"/>
              </a:ext>
            </a:extLst>
          </p:cNvPr>
          <p:cNvSpPr>
            <a:spLocks noGrp="1"/>
          </p:cNvSpPr>
          <p:nvPr>
            <p:ph type="title"/>
          </p:nvPr>
        </p:nvSpPr>
        <p:spPr/>
        <p:txBody>
          <a:bodyPr/>
          <a:lstStyle/>
          <a:p>
            <a:r>
              <a:rPr lang="en-US" dirty="0"/>
              <a:t>Changing Family Dynamics</a:t>
            </a:r>
          </a:p>
        </p:txBody>
      </p:sp>
      <p:sp>
        <p:nvSpPr>
          <p:cNvPr id="3" name="Content Placeholder 2">
            <a:extLst>
              <a:ext uri="{FF2B5EF4-FFF2-40B4-BE49-F238E27FC236}">
                <a16:creationId xmlns:a16="http://schemas.microsoft.com/office/drawing/2014/main" id="{7F11AD35-401F-44B1-BCCE-686DFD6BAFA6}"/>
              </a:ext>
            </a:extLst>
          </p:cNvPr>
          <p:cNvSpPr>
            <a:spLocks noGrp="1"/>
          </p:cNvSpPr>
          <p:nvPr>
            <p:ph sz="half" idx="1"/>
          </p:nvPr>
        </p:nvSpPr>
        <p:spPr/>
        <p:txBody>
          <a:bodyPr/>
          <a:lstStyle/>
          <a:p>
            <a:pPr lvl="0" defTabSz="457200">
              <a:buClr>
                <a:srgbClr val="FFC000"/>
              </a:buClr>
              <a:buSzPct val="80000"/>
            </a:pPr>
            <a:r>
              <a:rPr lang="en-US" sz="2400" dirty="0">
                <a:latin typeface="Open Sans" panose="020B0606030504020204" pitchFamily="34" charset="0"/>
                <a:ea typeface="Open Sans" panose="020B0606030504020204" pitchFamily="34" charset="0"/>
                <a:cs typeface="Open Sans" panose="020B0606030504020204" pitchFamily="34" charset="0"/>
              </a:rPr>
              <a:t>Individuals within the family provide the following:</a:t>
            </a:r>
          </a:p>
          <a:p>
            <a:pPr marL="342900" lvl="0" indent="-342900" defTabSz="457200" fontAlgn="base">
              <a:buClr>
                <a:schemeClr val="accent1"/>
              </a:buClr>
              <a:buSzPct val="800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Basic needs (such as food, clothing and shelter)</a:t>
            </a:r>
          </a:p>
          <a:p>
            <a:pPr marL="342900" lvl="0" indent="-342900" defTabSz="457200" fontAlgn="base">
              <a:buClr>
                <a:schemeClr val="accent1"/>
              </a:buClr>
              <a:buSzPct val="800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Economic support</a:t>
            </a:r>
          </a:p>
          <a:p>
            <a:pPr marL="342900" lvl="0" indent="-342900" defTabSz="457200" fontAlgn="base">
              <a:buClr>
                <a:schemeClr val="accent1"/>
              </a:buClr>
              <a:buSzPct val="800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Education</a:t>
            </a:r>
          </a:p>
          <a:p>
            <a:pPr marL="342900" lvl="0" indent="-342900" defTabSz="457200" fontAlgn="base">
              <a:buClr>
                <a:schemeClr val="accent1"/>
              </a:buClr>
              <a:buSzPct val="800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Love and affection</a:t>
            </a:r>
          </a:p>
          <a:p>
            <a:pPr marL="342900" lvl="0" indent="-342900" defTabSz="457200" fontAlgn="base">
              <a:buClr>
                <a:schemeClr val="accent1"/>
              </a:buClr>
              <a:buSzPct val="800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Nurturance</a:t>
            </a:r>
          </a:p>
          <a:p>
            <a:pPr marL="342900" lvl="0" indent="-342900" defTabSz="457200" fontAlgn="base">
              <a:buClr>
                <a:schemeClr val="accent1"/>
              </a:buClr>
              <a:buSzPct val="800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Opportunities to have fun</a:t>
            </a:r>
          </a:p>
          <a:p>
            <a:pPr marL="342900" lvl="0" indent="-342900" defTabSz="457200" fontAlgn="base">
              <a:buClr>
                <a:schemeClr val="accent1"/>
              </a:buClr>
              <a:buSzPct val="800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Protection</a:t>
            </a:r>
          </a:p>
          <a:p>
            <a:pPr marL="342900" lvl="0" indent="-342900" defTabSz="457200" fontAlgn="base">
              <a:buClr>
                <a:schemeClr val="accent1"/>
              </a:buClr>
              <a:buSzPct val="80000"/>
              <a:buFont typeface="Open Sans" panose="020B0606030504020204" pitchFamily="34" charset="0"/>
              <a:buChar char="&gt;"/>
            </a:pPr>
            <a:r>
              <a:rPr lang="en-US" sz="2400" dirty="0">
                <a:latin typeface="Open Sans" panose="020B0606030504020204" pitchFamily="34" charset="0"/>
                <a:ea typeface="Open Sans" panose="020B0606030504020204" pitchFamily="34" charset="0"/>
                <a:cs typeface="Open Sans" panose="020B0606030504020204" pitchFamily="34" charset="0"/>
              </a:rPr>
              <a:t>Religious background</a:t>
            </a:r>
          </a:p>
          <a:p>
            <a:endParaRPr lang="en-US" dirty="0"/>
          </a:p>
        </p:txBody>
      </p:sp>
      <p:pic>
        <p:nvPicPr>
          <p:cNvPr id="4" name="Content Placeholder 7">
            <a:extLst>
              <a:ext uri="{FF2B5EF4-FFF2-40B4-BE49-F238E27FC236}">
                <a16:creationId xmlns:a16="http://schemas.microsoft.com/office/drawing/2014/main" id="{9EA34C5B-10F6-4D99-BEEB-36B6C7E3B8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6331" y="2370013"/>
            <a:ext cx="4252700" cy="2835132"/>
          </a:xfrm>
          <a:prstGeom prst="rect">
            <a:avLst/>
          </a:prstGeom>
        </p:spPr>
      </p:pic>
    </p:spTree>
    <p:extLst>
      <p:ext uri="{BB962C8B-B14F-4D97-AF65-F5344CB8AC3E}">
        <p14:creationId xmlns:p14="http://schemas.microsoft.com/office/powerpoint/2010/main" val="165744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25A7-9043-464C-B603-604C453C2948}"/>
              </a:ext>
            </a:extLst>
          </p:cNvPr>
          <p:cNvSpPr>
            <a:spLocks noGrp="1"/>
          </p:cNvSpPr>
          <p:nvPr>
            <p:ph type="title"/>
          </p:nvPr>
        </p:nvSpPr>
        <p:spPr/>
        <p:txBody>
          <a:bodyPr/>
          <a:lstStyle/>
          <a:p>
            <a:r>
              <a:rPr lang="en-US" dirty="0"/>
              <a:t>The Family Life Cycle</a:t>
            </a:r>
          </a:p>
        </p:txBody>
      </p:sp>
      <p:sp>
        <p:nvSpPr>
          <p:cNvPr id="3" name="Content Placeholder 2">
            <a:extLst>
              <a:ext uri="{FF2B5EF4-FFF2-40B4-BE49-F238E27FC236}">
                <a16:creationId xmlns:a16="http://schemas.microsoft.com/office/drawing/2014/main" id="{70451FF7-AE41-4A04-8E80-9CF4D4E8E401}"/>
              </a:ext>
            </a:extLst>
          </p:cNvPr>
          <p:cNvSpPr>
            <a:spLocks noGrp="1"/>
          </p:cNvSpPr>
          <p:nvPr>
            <p:ph sz="half" idx="1"/>
          </p:nvPr>
        </p:nvSpPr>
        <p:spPr/>
        <p:txBody>
          <a:bodyPr/>
          <a:lstStyle/>
          <a:p>
            <a:pPr marL="320040" indent="-457200">
              <a:buClr>
                <a:schemeClr val="accent1"/>
              </a:buClr>
              <a:buFont typeface="Open Sans" panose="020B0606030504020204" pitchFamily="34" charset="0"/>
              <a:buChar char="&gt;"/>
              <a:defRPr/>
            </a:pPr>
            <a:r>
              <a:rPr lang="en-US" sz="2800" dirty="0"/>
              <a:t>Beginning stage</a:t>
            </a:r>
          </a:p>
          <a:p>
            <a:pPr marL="320040" indent="-457200">
              <a:buClr>
                <a:schemeClr val="accent1"/>
              </a:buClr>
              <a:buFont typeface="Open Sans" panose="020B0606030504020204" pitchFamily="34" charset="0"/>
              <a:buChar char="&gt;"/>
              <a:defRPr/>
            </a:pPr>
            <a:r>
              <a:rPr lang="en-US" sz="2800" dirty="0"/>
              <a:t>Childbearing stage</a:t>
            </a:r>
          </a:p>
          <a:p>
            <a:pPr marL="320040" indent="-457200">
              <a:buClr>
                <a:schemeClr val="accent1"/>
              </a:buClr>
              <a:buFont typeface="Open Sans" panose="020B0606030504020204" pitchFamily="34" charset="0"/>
              <a:buChar char="&gt;"/>
              <a:defRPr/>
            </a:pPr>
            <a:r>
              <a:rPr lang="en-US" sz="2800" dirty="0"/>
              <a:t>Parenting stage</a:t>
            </a:r>
          </a:p>
          <a:p>
            <a:pPr marL="320040" indent="-457200">
              <a:buClr>
                <a:schemeClr val="accent1"/>
              </a:buClr>
              <a:buFont typeface="Open Sans" panose="020B0606030504020204" pitchFamily="34" charset="0"/>
              <a:buChar char="&gt;"/>
              <a:defRPr/>
            </a:pPr>
            <a:r>
              <a:rPr lang="en-US" sz="2800" dirty="0"/>
              <a:t>Launching stage</a:t>
            </a:r>
          </a:p>
          <a:p>
            <a:pPr marL="320040" indent="-457200">
              <a:buClr>
                <a:schemeClr val="accent1"/>
              </a:buClr>
              <a:buFont typeface="Open Sans" panose="020B0606030504020204" pitchFamily="34" charset="0"/>
              <a:buChar char="&gt;"/>
              <a:defRPr/>
            </a:pPr>
            <a:r>
              <a:rPr lang="en-US" sz="2800" dirty="0"/>
              <a:t>Mid-years stage</a:t>
            </a:r>
          </a:p>
          <a:p>
            <a:pPr marL="320040" indent="-457200">
              <a:buClr>
                <a:schemeClr val="accent1"/>
              </a:buClr>
              <a:buFont typeface="Open Sans" panose="020B0606030504020204" pitchFamily="34" charset="0"/>
              <a:buChar char="&gt;"/>
              <a:defRPr/>
            </a:pPr>
            <a:r>
              <a:rPr lang="en-US" sz="2800" dirty="0"/>
              <a:t>Aging stage</a:t>
            </a:r>
          </a:p>
          <a:p>
            <a:endParaRPr lang="en-US" dirty="0"/>
          </a:p>
        </p:txBody>
      </p:sp>
      <p:graphicFrame>
        <p:nvGraphicFramePr>
          <p:cNvPr id="4" name="Diagram 3">
            <a:extLst>
              <a:ext uri="{FF2B5EF4-FFF2-40B4-BE49-F238E27FC236}">
                <a16:creationId xmlns:a16="http://schemas.microsoft.com/office/drawing/2014/main" id="{7A6BA964-53C4-4607-A21A-78E9CADEA8BA}"/>
              </a:ext>
            </a:extLst>
          </p:cNvPr>
          <p:cNvGraphicFramePr/>
          <p:nvPr>
            <p:extLst>
              <p:ext uri="{D42A27DB-BD31-4B8C-83A1-F6EECF244321}">
                <p14:modId xmlns:p14="http://schemas.microsoft.com/office/powerpoint/2010/main" val="1663557489"/>
              </p:ext>
            </p:extLst>
          </p:nvPr>
        </p:nvGraphicFramePr>
        <p:xfrm>
          <a:off x="5350726" y="1420420"/>
          <a:ext cx="6279995" cy="454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257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A77E-24C8-475E-82D4-C273A42F7060}"/>
              </a:ext>
            </a:extLst>
          </p:cNvPr>
          <p:cNvSpPr>
            <a:spLocks noGrp="1"/>
          </p:cNvSpPr>
          <p:nvPr>
            <p:ph type="title"/>
          </p:nvPr>
        </p:nvSpPr>
        <p:spPr/>
        <p:txBody>
          <a:bodyPr/>
          <a:lstStyle/>
          <a:p>
            <a:r>
              <a:rPr lang="en-US" dirty="0"/>
              <a:t>Beginning Stage</a:t>
            </a:r>
          </a:p>
        </p:txBody>
      </p:sp>
      <p:sp>
        <p:nvSpPr>
          <p:cNvPr id="3" name="Content Placeholder 2">
            <a:extLst>
              <a:ext uri="{FF2B5EF4-FFF2-40B4-BE49-F238E27FC236}">
                <a16:creationId xmlns:a16="http://schemas.microsoft.com/office/drawing/2014/main" id="{D48238DE-7A79-4F11-B970-D524B588ABF9}"/>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Adjust to married life</a:t>
            </a:r>
          </a:p>
          <a:p>
            <a:pPr marL="457200" indent="-457200">
              <a:buClr>
                <a:schemeClr val="accent1"/>
              </a:buClr>
              <a:buFont typeface="Open Sans" panose="020B0606030504020204" pitchFamily="34" charset="0"/>
              <a:buChar char="&gt;"/>
            </a:pPr>
            <a:r>
              <a:rPr lang="en-US" dirty="0"/>
              <a:t>Adjust to being away from parents</a:t>
            </a:r>
          </a:p>
          <a:p>
            <a:pPr marL="457200" indent="-457200">
              <a:buClr>
                <a:schemeClr val="accent1"/>
              </a:buClr>
              <a:buFont typeface="Open Sans" panose="020B0606030504020204" pitchFamily="34" charset="0"/>
              <a:buChar char="&gt;"/>
            </a:pPr>
            <a:r>
              <a:rPr lang="en-US" dirty="0"/>
              <a:t>Begin feeling independence</a:t>
            </a:r>
          </a:p>
          <a:p>
            <a:pPr marL="457200" indent="-457200">
              <a:buClr>
                <a:schemeClr val="accent1"/>
              </a:buClr>
              <a:buFont typeface="Open Sans" panose="020B0606030504020204" pitchFamily="34" charset="0"/>
              <a:buChar char="&gt;"/>
            </a:pPr>
            <a:r>
              <a:rPr lang="en-US" dirty="0"/>
              <a:t>Have a career</a:t>
            </a:r>
          </a:p>
          <a:p>
            <a:pPr marL="457200" indent="-457200">
              <a:buClr>
                <a:schemeClr val="accent1"/>
              </a:buClr>
              <a:buFont typeface="Open Sans" panose="020B0606030504020204" pitchFamily="34" charset="0"/>
              <a:buChar char="&gt;"/>
            </a:pPr>
            <a:r>
              <a:rPr lang="en-US" dirty="0"/>
              <a:t>Experience interdependence </a:t>
            </a:r>
          </a:p>
          <a:p>
            <a:endParaRPr lang="en-US" dirty="0"/>
          </a:p>
        </p:txBody>
      </p:sp>
      <p:pic>
        <p:nvPicPr>
          <p:cNvPr id="4" name="Picture 2" descr="C:\Users\Wilkinson\AppData\Local\Microsoft\Windows\Temporary Internet Files\Content.IE5\I3W2R11C\MP900409598[1].jpg">
            <a:extLst>
              <a:ext uri="{FF2B5EF4-FFF2-40B4-BE49-F238E27FC236}">
                <a16:creationId xmlns:a16="http://schemas.microsoft.com/office/drawing/2014/main" id="{E4EFE49C-7ADB-4A42-B434-D7FE8FD7A2D5}"/>
              </a:ext>
            </a:extLst>
          </p:cNvPr>
          <p:cNvPicPr>
            <a:picLocks noChangeAspect="1" noChangeArrowheads="1"/>
          </p:cNvPicPr>
          <p:nvPr/>
        </p:nvPicPr>
        <p:blipFill>
          <a:blip r:embed="rId3" cstate="print"/>
          <a:srcRect/>
          <a:stretch>
            <a:fillRect/>
          </a:stretch>
        </p:blipFill>
        <p:spPr bwMode="auto">
          <a:xfrm>
            <a:off x="6571784" y="1585772"/>
            <a:ext cx="4637645" cy="4403613"/>
          </a:xfrm>
          <a:prstGeom prst="rect">
            <a:avLst/>
          </a:prstGeom>
          <a:noFill/>
        </p:spPr>
      </p:pic>
    </p:spTree>
    <p:extLst>
      <p:ext uri="{BB962C8B-B14F-4D97-AF65-F5344CB8AC3E}">
        <p14:creationId xmlns:p14="http://schemas.microsoft.com/office/powerpoint/2010/main" val="910964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6C25-3757-4CB2-B1E1-F8ED4356CF5A}"/>
              </a:ext>
            </a:extLst>
          </p:cNvPr>
          <p:cNvSpPr>
            <a:spLocks noGrp="1"/>
          </p:cNvSpPr>
          <p:nvPr>
            <p:ph type="title"/>
          </p:nvPr>
        </p:nvSpPr>
        <p:spPr/>
        <p:txBody>
          <a:bodyPr/>
          <a:lstStyle/>
          <a:p>
            <a:r>
              <a:rPr lang="en-US" dirty="0"/>
              <a:t>Childbearing Stage</a:t>
            </a:r>
          </a:p>
        </p:txBody>
      </p:sp>
      <p:sp>
        <p:nvSpPr>
          <p:cNvPr id="3" name="Content Placeholder 2">
            <a:extLst>
              <a:ext uri="{FF2B5EF4-FFF2-40B4-BE49-F238E27FC236}">
                <a16:creationId xmlns:a16="http://schemas.microsoft.com/office/drawing/2014/main" id="{B85AED88-F3CE-41E4-8B12-A3CDF2B73853}"/>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Have children </a:t>
            </a:r>
          </a:p>
          <a:p>
            <a:pPr marL="457200" indent="-457200">
              <a:buClr>
                <a:schemeClr val="accent1"/>
              </a:buClr>
              <a:buFont typeface="Open Sans" panose="020B0606030504020204" pitchFamily="34" charset="0"/>
              <a:buChar char="&gt;"/>
            </a:pPr>
            <a:r>
              <a:rPr lang="en-US" dirty="0"/>
              <a:t>Focus on children</a:t>
            </a:r>
          </a:p>
          <a:p>
            <a:pPr marL="457200" indent="-457200">
              <a:buClr>
                <a:schemeClr val="accent1"/>
              </a:buClr>
              <a:buFont typeface="Open Sans" panose="020B0606030504020204" pitchFamily="34" charset="0"/>
              <a:buChar char="&gt;"/>
            </a:pPr>
            <a:r>
              <a:rPr lang="en-US" dirty="0"/>
              <a:t>Take on new responsibilities</a:t>
            </a:r>
          </a:p>
          <a:p>
            <a:pPr marL="457200" indent="-457200">
              <a:buClr>
                <a:schemeClr val="accent1"/>
              </a:buClr>
              <a:buFont typeface="Open Sans" panose="020B0606030504020204" pitchFamily="34" charset="0"/>
              <a:buChar char="&gt;"/>
            </a:pPr>
            <a:r>
              <a:rPr lang="en-US" dirty="0"/>
              <a:t>Become a wage earner</a:t>
            </a:r>
          </a:p>
          <a:p>
            <a:endParaRPr lang="en-US" dirty="0"/>
          </a:p>
        </p:txBody>
      </p:sp>
      <p:pic>
        <p:nvPicPr>
          <p:cNvPr id="4" name="Picture 2" descr="C:\Users\Wilkinson\AppData\Local\Microsoft\Windows\Temporary Internet Files\Content.IE5\MS1C2CEL\MP900426517[1].jpg">
            <a:extLst>
              <a:ext uri="{FF2B5EF4-FFF2-40B4-BE49-F238E27FC236}">
                <a16:creationId xmlns:a16="http://schemas.microsoft.com/office/drawing/2014/main" id="{4143D9B4-A4D0-4B79-A3C5-0B24630785AB}"/>
              </a:ext>
            </a:extLst>
          </p:cNvPr>
          <p:cNvPicPr>
            <a:picLocks noChangeAspect="1" noChangeArrowheads="1"/>
          </p:cNvPicPr>
          <p:nvPr/>
        </p:nvPicPr>
        <p:blipFill>
          <a:blip r:embed="rId3" cstate="print"/>
          <a:srcRect/>
          <a:stretch>
            <a:fillRect/>
          </a:stretch>
        </p:blipFill>
        <p:spPr bwMode="auto">
          <a:xfrm>
            <a:off x="6694449" y="1678503"/>
            <a:ext cx="4445620" cy="4021285"/>
          </a:xfrm>
          <a:prstGeom prst="rect">
            <a:avLst/>
          </a:prstGeom>
          <a:noFill/>
        </p:spPr>
      </p:pic>
    </p:spTree>
    <p:extLst>
      <p:ext uri="{BB962C8B-B14F-4D97-AF65-F5344CB8AC3E}">
        <p14:creationId xmlns:p14="http://schemas.microsoft.com/office/powerpoint/2010/main" val="12493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1F3B5-46B9-4429-BC3A-CB576960BF13}"/>
              </a:ext>
            </a:extLst>
          </p:cNvPr>
          <p:cNvSpPr>
            <a:spLocks noGrp="1"/>
          </p:cNvSpPr>
          <p:nvPr>
            <p:ph type="title"/>
          </p:nvPr>
        </p:nvSpPr>
        <p:spPr/>
        <p:txBody>
          <a:bodyPr/>
          <a:lstStyle/>
          <a:p>
            <a:r>
              <a:rPr lang="en-US" dirty="0"/>
              <a:t>Parenting Stage</a:t>
            </a:r>
          </a:p>
        </p:txBody>
      </p:sp>
      <p:sp>
        <p:nvSpPr>
          <p:cNvPr id="3" name="Content Placeholder 2">
            <a:extLst>
              <a:ext uri="{FF2B5EF4-FFF2-40B4-BE49-F238E27FC236}">
                <a16:creationId xmlns:a16="http://schemas.microsoft.com/office/drawing/2014/main" id="{B64DE0E2-5B7E-45CD-8DA1-E96FA6CFA65F}"/>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Focus on school-age children </a:t>
            </a:r>
          </a:p>
          <a:p>
            <a:pPr marL="457200" indent="-457200">
              <a:buClr>
                <a:schemeClr val="accent1"/>
              </a:buClr>
              <a:buFont typeface="Open Sans" panose="020B0606030504020204" pitchFamily="34" charset="0"/>
              <a:buChar char="&gt;"/>
            </a:pPr>
            <a:r>
              <a:rPr lang="en-US" dirty="0"/>
              <a:t>Become involved in all children’s extracurricular activities</a:t>
            </a:r>
          </a:p>
          <a:p>
            <a:endParaRPr lang="en-US" dirty="0"/>
          </a:p>
        </p:txBody>
      </p:sp>
      <p:pic>
        <p:nvPicPr>
          <p:cNvPr id="4" name="Picture 3" descr="C:\Users\Wilkinson\AppData\Local\Microsoft\Windows\Temporary Internet Files\Content.IE5\AN8GYJP3\MC900060295[1].wmf">
            <a:extLst>
              <a:ext uri="{FF2B5EF4-FFF2-40B4-BE49-F238E27FC236}">
                <a16:creationId xmlns:a16="http://schemas.microsoft.com/office/drawing/2014/main" id="{6D8F56D1-8A6D-4A95-A4A0-3B9FAF1F448D}"/>
              </a:ext>
            </a:extLst>
          </p:cNvPr>
          <p:cNvPicPr>
            <a:picLocks noChangeAspect="1" noChangeArrowheads="1"/>
          </p:cNvPicPr>
          <p:nvPr/>
        </p:nvPicPr>
        <p:blipFill>
          <a:blip r:embed="rId3" cstate="print"/>
          <a:srcRect/>
          <a:stretch>
            <a:fillRect/>
          </a:stretch>
        </p:blipFill>
        <p:spPr bwMode="auto">
          <a:xfrm>
            <a:off x="5770254" y="407209"/>
            <a:ext cx="2860500" cy="2367167"/>
          </a:xfrm>
          <a:prstGeom prst="rect">
            <a:avLst/>
          </a:prstGeom>
          <a:noFill/>
        </p:spPr>
      </p:pic>
      <p:pic>
        <p:nvPicPr>
          <p:cNvPr id="5" name="Picture 6" descr="C:\Users\Wilkinson\AppData\Local\Microsoft\Windows\Temporary Internet Files\Content.IE5\3VCY6LPA\MP900438759[1].jpg">
            <a:extLst>
              <a:ext uri="{FF2B5EF4-FFF2-40B4-BE49-F238E27FC236}">
                <a16:creationId xmlns:a16="http://schemas.microsoft.com/office/drawing/2014/main" id="{CC67466E-E4FE-494D-9EE3-67D44274721F}"/>
              </a:ext>
            </a:extLst>
          </p:cNvPr>
          <p:cNvPicPr>
            <a:picLocks noChangeAspect="1" noChangeArrowheads="1"/>
          </p:cNvPicPr>
          <p:nvPr/>
        </p:nvPicPr>
        <p:blipFill>
          <a:blip r:embed="rId4" cstate="print"/>
          <a:srcRect/>
          <a:stretch>
            <a:fillRect/>
          </a:stretch>
        </p:blipFill>
        <p:spPr bwMode="auto">
          <a:xfrm>
            <a:off x="7765170" y="2774376"/>
            <a:ext cx="3357381" cy="3358258"/>
          </a:xfrm>
          <a:prstGeom prst="rect">
            <a:avLst/>
          </a:prstGeom>
          <a:noFill/>
        </p:spPr>
      </p:pic>
    </p:spTree>
    <p:extLst>
      <p:ext uri="{BB962C8B-B14F-4D97-AF65-F5344CB8AC3E}">
        <p14:creationId xmlns:p14="http://schemas.microsoft.com/office/powerpoint/2010/main" val="3199387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50EB6-32AD-4233-936C-2A8AE3CF664F}"/>
              </a:ext>
            </a:extLst>
          </p:cNvPr>
          <p:cNvSpPr>
            <a:spLocks noGrp="1"/>
          </p:cNvSpPr>
          <p:nvPr>
            <p:ph type="title"/>
          </p:nvPr>
        </p:nvSpPr>
        <p:spPr/>
        <p:txBody>
          <a:bodyPr/>
          <a:lstStyle/>
          <a:p>
            <a:r>
              <a:rPr lang="en-US" dirty="0"/>
              <a:t>Launching Stage</a:t>
            </a:r>
          </a:p>
        </p:txBody>
      </p:sp>
      <p:sp>
        <p:nvSpPr>
          <p:cNvPr id="3" name="Content Placeholder 2">
            <a:extLst>
              <a:ext uri="{FF2B5EF4-FFF2-40B4-BE49-F238E27FC236}">
                <a16:creationId xmlns:a16="http://schemas.microsoft.com/office/drawing/2014/main" id="{7812C05A-A02C-4F07-95C6-994E6FDD8638}"/>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Children leaving home</a:t>
            </a:r>
          </a:p>
          <a:p>
            <a:pPr marL="457200" indent="-457200">
              <a:buClr>
                <a:schemeClr val="accent1"/>
              </a:buClr>
              <a:buFont typeface="Open Sans" panose="020B0606030504020204" pitchFamily="34" charset="0"/>
              <a:buChar char="&gt;"/>
            </a:pPr>
            <a:r>
              <a:rPr lang="en-US" dirty="0"/>
              <a:t>Children beginning college and careers</a:t>
            </a:r>
          </a:p>
          <a:p>
            <a:pPr marL="457200" indent="-457200">
              <a:buClr>
                <a:schemeClr val="accent1"/>
              </a:buClr>
              <a:buFont typeface="Open Sans" panose="020B0606030504020204" pitchFamily="34" charset="0"/>
              <a:buChar char="&gt;"/>
            </a:pPr>
            <a:r>
              <a:rPr lang="en-US" dirty="0"/>
              <a:t>Parents have to refocus on their own relationship</a:t>
            </a:r>
          </a:p>
          <a:p>
            <a:pPr marL="457200" indent="-457200">
              <a:buClr>
                <a:schemeClr val="accent1"/>
              </a:buClr>
              <a:buFont typeface="Open Sans" panose="020B0606030504020204" pitchFamily="34" charset="0"/>
              <a:buChar char="&gt;"/>
            </a:pPr>
            <a:r>
              <a:rPr lang="en-US" dirty="0"/>
              <a:t>Parents now relate to their children on adult levels</a:t>
            </a:r>
          </a:p>
          <a:p>
            <a:endParaRPr lang="en-US" dirty="0"/>
          </a:p>
        </p:txBody>
      </p:sp>
      <p:pic>
        <p:nvPicPr>
          <p:cNvPr id="4" name="Picture 2" descr="C:\Users\Wilkinson\AppData\Local\Microsoft\Windows\Temporary Internet Files\Content.IE5\R7K7GDAD\MP910220860[1].jpg">
            <a:extLst>
              <a:ext uri="{FF2B5EF4-FFF2-40B4-BE49-F238E27FC236}">
                <a16:creationId xmlns:a16="http://schemas.microsoft.com/office/drawing/2014/main" id="{B03CE08A-1FC9-4203-905D-25D5421AF7D2}"/>
              </a:ext>
            </a:extLst>
          </p:cNvPr>
          <p:cNvPicPr>
            <a:picLocks noChangeAspect="1" noChangeArrowheads="1"/>
          </p:cNvPicPr>
          <p:nvPr/>
        </p:nvPicPr>
        <p:blipFill>
          <a:blip r:embed="rId3" cstate="print"/>
          <a:srcRect/>
          <a:stretch>
            <a:fillRect/>
          </a:stretch>
        </p:blipFill>
        <p:spPr bwMode="auto">
          <a:xfrm>
            <a:off x="6502630" y="1663698"/>
            <a:ext cx="4375958" cy="4034575"/>
          </a:xfrm>
          <a:prstGeom prst="rect">
            <a:avLst/>
          </a:prstGeom>
          <a:noFill/>
        </p:spPr>
      </p:pic>
    </p:spTree>
    <p:extLst>
      <p:ext uri="{BB962C8B-B14F-4D97-AF65-F5344CB8AC3E}">
        <p14:creationId xmlns:p14="http://schemas.microsoft.com/office/powerpoint/2010/main" val="17121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9897A-C65D-47C2-B8F9-B1A7BD62B8BA}"/>
              </a:ext>
            </a:extLst>
          </p:cNvPr>
          <p:cNvSpPr>
            <a:spLocks noGrp="1"/>
          </p:cNvSpPr>
          <p:nvPr>
            <p:ph type="title"/>
          </p:nvPr>
        </p:nvSpPr>
        <p:spPr/>
        <p:txBody>
          <a:bodyPr/>
          <a:lstStyle/>
          <a:p>
            <a:r>
              <a:rPr lang="en-US" dirty="0"/>
              <a:t>Mid-Years Stage</a:t>
            </a:r>
          </a:p>
        </p:txBody>
      </p:sp>
      <p:sp>
        <p:nvSpPr>
          <p:cNvPr id="3" name="Content Placeholder 2">
            <a:extLst>
              <a:ext uri="{FF2B5EF4-FFF2-40B4-BE49-F238E27FC236}">
                <a16:creationId xmlns:a16="http://schemas.microsoft.com/office/drawing/2014/main" id="{827AB229-9924-4A61-BE57-735CAB24D475}"/>
              </a:ext>
            </a:extLst>
          </p:cNvPr>
          <p:cNvSpPr>
            <a:spLocks noGrp="1"/>
          </p:cNvSpPr>
          <p:nvPr>
            <p:ph sz="half" idx="1"/>
          </p:nvPr>
        </p:nvSpPr>
        <p:spPr/>
        <p:txBody>
          <a:bodyPr/>
          <a:lstStyle/>
          <a:p>
            <a:pPr marL="457200" indent="-457200">
              <a:buClr>
                <a:schemeClr val="accent1"/>
              </a:buClr>
              <a:buFont typeface="Open Sans" panose="020B0606030504020204" pitchFamily="34" charset="0"/>
              <a:buChar char="&gt;"/>
            </a:pPr>
            <a:r>
              <a:rPr lang="en-US" dirty="0"/>
              <a:t>Prepare for retirement -  emotionally and financially</a:t>
            </a:r>
          </a:p>
          <a:p>
            <a:pPr marL="457200" indent="-457200">
              <a:buClr>
                <a:schemeClr val="accent1"/>
              </a:buClr>
              <a:buFont typeface="Open Sans" panose="020B0606030504020204" pitchFamily="34" charset="0"/>
              <a:buChar char="&gt;"/>
            </a:pPr>
            <a:r>
              <a:rPr lang="en-US" dirty="0"/>
              <a:t>Help in support as adult children begin own families and careers</a:t>
            </a:r>
          </a:p>
          <a:p>
            <a:pPr marL="457200" indent="-457200">
              <a:buClr>
                <a:schemeClr val="accent1"/>
              </a:buClr>
              <a:buFont typeface="Open Sans" panose="020B0606030504020204" pitchFamily="34" charset="0"/>
              <a:buChar char="&gt;"/>
            </a:pPr>
            <a:r>
              <a:rPr lang="en-US" dirty="0"/>
              <a:t>Become grandparents</a:t>
            </a:r>
          </a:p>
          <a:p>
            <a:pPr marL="457200" indent="-457200">
              <a:buClr>
                <a:schemeClr val="accent1"/>
              </a:buClr>
              <a:buFont typeface="Open Sans" panose="020B0606030504020204" pitchFamily="34" charset="0"/>
              <a:buChar char="&gt;"/>
            </a:pPr>
            <a:r>
              <a:rPr lang="en-US" dirty="0"/>
              <a:t>Focus and/or begin friendships, hobbies, interest and travel</a:t>
            </a:r>
          </a:p>
          <a:p>
            <a:endParaRPr lang="en-US" dirty="0"/>
          </a:p>
        </p:txBody>
      </p:sp>
      <p:pic>
        <p:nvPicPr>
          <p:cNvPr id="4" name="Picture 3">
            <a:extLst>
              <a:ext uri="{FF2B5EF4-FFF2-40B4-BE49-F238E27FC236}">
                <a16:creationId xmlns:a16="http://schemas.microsoft.com/office/drawing/2014/main" id="{66D029A4-799D-4B5E-B4F9-289625247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4931" y="1492903"/>
            <a:ext cx="3875049" cy="4069929"/>
          </a:xfrm>
          <a:prstGeom prst="rect">
            <a:avLst/>
          </a:prstGeom>
        </p:spPr>
      </p:pic>
    </p:spTree>
    <p:extLst>
      <p:ext uri="{BB962C8B-B14F-4D97-AF65-F5344CB8AC3E}">
        <p14:creationId xmlns:p14="http://schemas.microsoft.com/office/powerpoint/2010/main" val="313986995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elements/1.1/"/>
    <ds:schemaRef ds:uri="http://schemas.microsoft.com/office/2006/metadata/properties"/>
    <ds:schemaRef ds:uri="http://schemas.microsoft.com/office/2006/documentManagement/types"/>
    <ds:schemaRef ds:uri="http://schemas.microsoft.com/sharepoint/v3"/>
    <ds:schemaRef ds:uri="http://purl.org/dc/dcmitype/"/>
    <ds:schemaRef ds:uri="http://schemas.openxmlformats.org/package/2006/metadata/core-properties"/>
    <ds:schemaRef ds:uri="http://purl.org/dc/terms/"/>
    <ds:schemaRef ds:uri="http://schemas.microsoft.com/office/infopath/2007/PartnerControls"/>
    <ds:schemaRef ds:uri="05d88611-e516-4d1a-b12e-39107e78b3d0"/>
    <ds:schemaRef ds:uri="56ea17bb-c96d-4826-b465-01eec0dd23dd"/>
    <ds:schemaRef ds:uri="http://www.w3.org/XML/1998/namespac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110</TotalTime>
  <Words>4083</Words>
  <Application>Microsoft Office PowerPoint</Application>
  <PresentationFormat>Widescreen</PresentationFormat>
  <Paragraphs>390</Paragraphs>
  <Slides>29</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.AppleSystemUIFont</vt:lpstr>
      <vt:lpstr>Arial</vt:lpstr>
      <vt:lpstr>Calibri</vt:lpstr>
      <vt:lpstr>Century Gothic</vt:lpstr>
      <vt:lpstr>Courier New</vt:lpstr>
      <vt:lpstr>Open Sans</vt:lpstr>
      <vt:lpstr>Open Sans SemiBold</vt:lpstr>
      <vt:lpstr>2_Office Theme</vt:lpstr>
      <vt:lpstr>3_Office Theme</vt:lpstr>
      <vt:lpstr>Managing Multiple Roles  Interpersonal Studies</vt:lpstr>
      <vt:lpstr>PowerPoint Presentation</vt:lpstr>
      <vt:lpstr>Changing Family Dynamics</vt:lpstr>
      <vt:lpstr>The Family Life Cycle</vt:lpstr>
      <vt:lpstr>Beginning Stage</vt:lpstr>
      <vt:lpstr>Childbearing Stage</vt:lpstr>
      <vt:lpstr>Parenting Stage</vt:lpstr>
      <vt:lpstr>Launching Stage</vt:lpstr>
      <vt:lpstr>Mid-Years Stage</vt:lpstr>
      <vt:lpstr>Aging</vt:lpstr>
      <vt:lpstr>Types of Family and Work Relationships</vt:lpstr>
      <vt:lpstr>Techniques for Managing Family and Work</vt:lpstr>
      <vt:lpstr>Techniques for Managing Family and Work</vt:lpstr>
      <vt:lpstr>Techniques for Managing Family and Work</vt:lpstr>
      <vt:lpstr>Challenges to Balancing Family and Work</vt:lpstr>
      <vt:lpstr>Mother and Daughter</vt:lpstr>
      <vt:lpstr>Father and Son</vt:lpstr>
      <vt:lpstr>Balancing Work and Family</vt:lpstr>
      <vt:lpstr>Employment Practices and Trends That Support Families</vt:lpstr>
      <vt:lpstr>Employment Practices and Trends That Support Families</vt:lpstr>
      <vt:lpstr>Employment Practices and Trends That Support Families </vt:lpstr>
      <vt:lpstr>Technology Influences  on Family Functions and Relationships</vt:lpstr>
      <vt:lpstr>How do you use technology in your family?</vt:lpstr>
      <vt:lpstr>Using Technology to Meet the Needs of the Family</vt:lpstr>
      <vt:lpstr>Technology and Relationships</vt:lpstr>
      <vt:lpstr>How Technology Impacts Career Options</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13</cp:revision>
  <cp:lastPrinted>2017-07-07T16:17:37Z</cp:lastPrinted>
  <dcterms:created xsi:type="dcterms:W3CDTF">2017-07-11T23:58:30Z</dcterms:created>
  <dcterms:modified xsi:type="dcterms:W3CDTF">2017-11-28T17:05:50Z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