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Lst>
  <p:notesMasterIdLst>
    <p:notesMasterId r:id="rId19"/>
  </p:notesMasterIdLst>
  <p:handoutMasterIdLst>
    <p:handoutMasterId r:id="rId20"/>
  </p:handoutMasterIdLst>
  <p:sldIdLst>
    <p:sldId id="322" r:id="rId6"/>
    <p:sldId id="319" r:id="rId7"/>
    <p:sldId id="490" r:id="rId8"/>
    <p:sldId id="495" r:id="rId9"/>
    <p:sldId id="498" r:id="rId10"/>
    <p:sldId id="499" r:id="rId11"/>
    <p:sldId id="500" r:id="rId12"/>
    <p:sldId id="501" r:id="rId13"/>
    <p:sldId id="502" r:id="rId14"/>
    <p:sldId id="503" r:id="rId15"/>
    <p:sldId id="504" r:id="rId16"/>
    <p:sldId id="505" r:id="rId17"/>
    <p:sldId id="437" r:id="rId18"/>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CC" lastIdx="1" clrIdx="0">
    <p:extLst/>
  </p:cmAuthor>
  <p:cmAuthor id="2" name="Chris Cambron" initials="CC [2]" lastIdx="1" clrIdx="1">
    <p:extLst/>
  </p:cmAuthor>
  <p:cmAuthor id="3" name="Chris Cambron" initials="CC [3]"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099" autoAdjust="0"/>
    <p:restoredTop sz="91071" autoAdjust="0"/>
  </p:normalViewPr>
  <p:slideViewPr>
    <p:cSldViewPr snapToGrid="0">
      <p:cViewPr varScale="1">
        <p:scale>
          <a:sx n="76" d="100"/>
          <a:sy n="76" d="100"/>
        </p:scale>
        <p:origin x="200" y="424"/>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64" d="100"/>
          <a:sy n="64" d="100"/>
        </p:scale>
        <p:origin x="2395" y="8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B77C31-8667-4DE4-AD05-C5951A7DBCD9}"/>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46F31A9-37CE-4598-85C2-C7A1286AE8F2}"/>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5D8E2FD8-9EED-478F-BC83-18EDD001AAB5}" type="datetimeFigureOut">
              <a:rPr lang="en-US" smtClean="0"/>
              <a:t>1/31/18</a:t>
            </a:fld>
            <a:endParaRPr lang="en-US"/>
          </a:p>
        </p:txBody>
      </p:sp>
      <p:sp>
        <p:nvSpPr>
          <p:cNvPr id="4" name="Footer Placeholder 3">
            <a:extLst>
              <a:ext uri="{FF2B5EF4-FFF2-40B4-BE49-F238E27FC236}">
                <a16:creationId xmlns:a16="http://schemas.microsoft.com/office/drawing/2014/main" id="{90E9A851-F312-43DC-8602-0CAC696EB8E8}"/>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1E00B58-DF0B-4F7F-87D4-2A167E04E303}"/>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62886685-1DF0-4F10-A68E-3F2F3AEC1B21}" type="slidenum">
              <a:rPr lang="en-US" smtClean="0"/>
              <a:t>‹#›</a:t>
            </a:fld>
            <a:endParaRPr lang="en-US"/>
          </a:p>
        </p:txBody>
      </p:sp>
    </p:spTree>
    <p:extLst>
      <p:ext uri="{BB962C8B-B14F-4D97-AF65-F5344CB8AC3E}">
        <p14:creationId xmlns:p14="http://schemas.microsoft.com/office/powerpoint/2010/main" val="12911848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D6D5D6-24C7-4B56-B2DF-FCCD525C5D1F}" type="datetimeFigureOut">
              <a:rPr lang="en-US" smtClean="0"/>
              <a:t>1/31/18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6392A5-00F8-4B40-B46C-7CA31B660224}" type="slidenum">
              <a:rPr lang="en-US" smtClean="0"/>
              <a:t>‹#›</a:t>
            </a:fld>
            <a:endParaRPr lang="en-US"/>
          </a:p>
        </p:txBody>
      </p:sp>
    </p:spTree>
    <p:extLst>
      <p:ext uri="{BB962C8B-B14F-4D97-AF65-F5344CB8AC3E}">
        <p14:creationId xmlns:p14="http://schemas.microsoft.com/office/powerpoint/2010/main" val="55090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a:t>
            </a:fld>
            <a:endParaRPr lang="en-US"/>
          </a:p>
        </p:txBody>
      </p:sp>
    </p:spTree>
    <p:extLst>
      <p:ext uri="{BB962C8B-B14F-4D97-AF65-F5344CB8AC3E}">
        <p14:creationId xmlns:p14="http://schemas.microsoft.com/office/powerpoint/2010/main" val="9307001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personal management skills include how we manage time and energy. Effective use of our time and energy can help us stay balanced in our lives and work more effectively in order to achieve our goals.</a:t>
            </a:r>
          </a:p>
        </p:txBody>
      </p:sp>
      <p:sp>
        <p:nvSpPr>
          <p:cNvPr id="4" name="Slide Number Placeholder 3"/>
          <p:cNvSpPr>
            <a:spLocks noGrp="1"/>
          </p:cNvSpPr>
          <p:nvPr>
            <p:ph type="sldNum" sz="quarter" idx="10"/>
          </p:nvPr>
        </p:nvSpPr>
        <p:spPr/>
        <p:txBody>
          <a:bodyPr/>
          <a:lstStyle/>
          <a:p>
            <a:fld id="{B36392A5-00F8-4B40-B46C-7CA31B660224}" type="slidenum">
              <a:rPr lang="en-US" smtClean="0"/>
              <a:t>10</a:t>
            </a:fld>
            <a:endParaRPr lang="en-US"/>
          </a:p>
        </p:txBody>
      </p:sp>
    </p:spTree>
    <p:extLst>
      <p:ext uri="{BB962C8B-B14F-4D97-AF65-F5344CB8AC3E}">
        <p14:creationId xmlns:p14="http://schemas.microsoft.com/office/powerpoint/2010/main" val="14268002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Take advantage of these tips to make time work for you.</a:t>
            </a:r>
          </a:p>
        </p:txBody>
      </p:sp>
      <p:sp>
        <p:nvSpPr>
          <p:cNvPr id="4" name="Slide Number Placeholder 3"/>
          <p:cNvSpPr>
            <a:spLocks noGrp="1"/>
          </p:cNvSpPr>
          <p:nvPr>
            <p:ph type="sldNum" sz="quarter" idx="10"/>
          </p:nvPr>
        </p:nvSpPr>
        <p:spPr/>
        <p:txBody>
          <a:bodyPr/>
          <a:lstStyle/>
          <a:p>
            <a:fld id="{B36392A5-00F8-4B40-B46C-7CA31B660224}" type="slidenum">
              <a:rPr lang="en-US" smtClean="0"/>
              <a:t>11</a:t>
            </a:fld>
            <a:endParaRPr lang="en-US"/>
          </a:p>
        </p:txBody>
      </p:sp>
    </p:spTree>
    <p:extLst>
      <p:ext uri="{BB962C8B-B14F-4D97-AF65-F5344CB8AC3E}">
        <p14:creationId xmlns:p14="http://schemas.microsoft.com/office/powerpoint/2010/main" val="7096636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Understanding when we perform our best and what affects our energy can help us with our work.</a:t>
            </a:r>
          </a:p>
        </p:txBody>
      </p:sp>
      <p:sp>
        <p:nvSpPr>
          <p:cNvPr id="4" name="Slide Number Placeholder 3"/>
          <p:cNvSpPr>
            <a:spLocks noGrp="1"/>
          </p:cNvSpPr>
          <p:nvPr>
            <p:ph type="sldNum" sz="quarter" idx="10"/>
          </p:nvPr>
        </p:nvSpPr>
        <p:spPr/>
        <p:txBody>
          <a:bodyPr/>
          <a:lstStyle/>
          <a:p>
            <a:fld id="{B36392A5-00F8-4B40-B46C-7CA31B660224}" type="slidenum">
              <a:rPr lang="en-US" smtClean="0"/>
              <a:t>12</a:t>
            </a:fld>
            <a:endParaRPr lang="en-US"/>
          </a:p>
        </p:txBody>
      </p:sp>
    </p:spTree>
    <p:extLst>
      <p:ext uri="{BB962C8B-B14F-4D97-AF65-F5344CB8AC3E}">
        <p14:creationId xmlns:p14="http://schemas.microsoft.com/office/powerpoint/2010/main" val="38897348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13</a:t>
            </a:fld>
            <a:endParaRPr lang="en-US"/>
          </a:p>
        </p:txBody>
      </p:sp>
    </p:spTree>
    <p:extLst>
      <p:ext uri="{BB962C8B-B14F-4D97-AF65-F5344CB8AC3E}">
        <p14:creationId xmlns:p14="http://schemas.microsoft.com/office/powerpoint/2010/main" val="32093882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a:t>
            </a:fld>
            <a:endParaRPr lang="en-US"/>
          </a:p>
        </p:txBody>
      </p:sp>
    </p:spTree>
    <p:extLst>
      <p:ext uri="{BB962C8B-B14F-4D97-AF65-F5344CB8AC3E}">
        <p14:creationId xmlns:p14="http://schemas.microsoft.com/office/powerpoint/2010/main" val="37090297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Needs are those things essential to survival, such as food, clothing, and shelter.</a:t>
            </a:r>
          </a:p>
          <a:p>
            <a:r>
              <a:rPr lang="en-US" dirty="0"/>
              <a:t>Wants are things that you desire, even though they aren’t essential.</a:t>
            </a:r>
          </a:p>
          <a:p>
            <a:r>
              <a:rPr lang="en-US" dirty="0"/>
              <a:t>Below is the link Needs vs. Wants from </a:t>
            </a:r>
            <a:r>
              <a:rPr lang="en-US" dirty="0" err="1"/>
              <a:t>TeachMeAboutMoney.org</a:t>
            </a:r>
            <a:endParaRPr lang="en-US" dirty="0"/>
          </a:p>
          <a:p>
            <a:r>
              <a:rPr lang="en-US" dirty="0"/>
              <a:t>Needs vs. Wants</a:t>
            </a:r>
          </a:p>
          <a:p>
            <a:r>
              <a:rPr lang="en-US" dirty="0"/>
              <a:t>Learn about understanding Needs vs. Wants!</a:t>
            </a:r>
          </a:p>
          <a:p>
            <a:r>
              <a:rPr lang="en-US" dirty="0"/>
              <a:t>http://</a:t>
            </a:r>
            <a:r>
              <a:rPr lang="en-US" dirty="0" err="1"/>
              <a:t>youtu.be</a:t>
            </a:r>
            <a:r>
              <a:rPr lang="en-US" dirty="0"/>
              <a:t>/el40d2gyWaI</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a:t>
            </a:fld>
            <a:endParaRPr lang="en-US"/>
          </a:p>
        </p:txBody>
      </p:sp>
    </p:spTree>
    <p:extLst>
      <p:ext uri="{BB962C8B-B14F-4D97-AF65-F5344CB8AC3E}">
        <p14:creationId xmlns:p14="http://schemas.microsoft.com/office/powerpoint/2010/main" val="42813363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Planning Process is a decision-making tool that supports the organization’s overall philosophy about youth-centered leadership and personal growth. It can be used to determine group action in a chapter or class or to plan individual projects.  </a:t>
            </a:r>
          </a:p>
          <a:p>
            <a:r>
              <a:rPr lang="en-US" dirty="0"/>
              <a:t>IDENTIFY CONCERNS■ Brainstorm to generate ideas, or state the activity or problem you want to address if </a:t>
            </a:r>
            <a:r>
              <a:rPr lang="en-US" dirty="0" err="1"/>
              <a:t>alreadydetermined</a:t>
            </a:r>
            <a:r>
              <a:rPr lang="en-US" dirty="0"/>
              <a:t>.■ Evaluate your list and narrow it down to a workable idea or project that interests and concerns the majority or all of your members.</a:t>
            </a:r>
          </a:p>
          <a:p>
            <a:r>
              <a:rPr lang="en-US" dirty="0"/>
              <a:t>SET A GOAL■ Get a clear mental picture of what you want to accomplish, and write your ideas down as your goal.■ Make sure your goal is one that can be achieved and evaluated.■ Consider resources available to you.</a:t>
            </a:r>
          </a:p>
          <a:p>
            <a:r>
              <a:rPr lang="en-US" dirty="0"/>
              <a:t>FORM A PLAN■ Decide what needs to be done to reach your goal.■ Figure out the who, what, where, when, and how.■ List the abilities, skills, and knowledge required on your part.■ List other available resources, such as people, places, publications, and funds.■ Make a workable timetable to keep track of your progress.■ List possible barriers you might face, and develop plans if necessary.■ Decide ways to recognize your accomplishments along the way.</a:t>
            </a:r>
          </a:p>
          <a:p>
            <a:r>
              <a:rPr lang="en-US" dirty="0"/>
              <a:t>ACT■ Carry out your group or individual plan.■ Use family and community members, advisers, committees, task forces, and advisory groups when needed.</a:t>
            </a:r>
          </a:p>
          <a:p>
            <a:r>
              <a:rPr lang="en-US" dirty="0"/>
              <a:t>FOLLOW UP■ Determine if your goal was met.■ List ways you would improve your project or plan for future reference.■ Share and publicize your efforts with others, including the media if appropriate.■ Recognize members and thank people involved with your project.</a:t>
            </a:r>
          </a:p>
        </p:txBody>
      </p:sp>
      <p:sp>
        <p:nvSpPr>
          <p:cNvPr id="4" name="Slide Number Placeholder 3"/>
          <p:cNvSpPr>
            <a:spLocks noGrp="1"/>
          </p:cNvSpPr>
          <p:nvPr>
            <p:ph type="sldNum" sz="quarter" idx="10"/>
          </p:nvPr>
        </p:nvSpPr>
        <p:spPr/>
        <p:txBody>
          <a:bodyPr/>
          <a:lstStyle/>
          <a:p>
            <a:fld id="{B36392A5-00F8-4B40-B46C-7CA31B660224}" type="slidenum">
              <a:rPr lang="en-US" smtClean="0"/>
              <a:t>4</a:t>
            </a:fld>
            <a:endParaRPr lang="en-US"/>
          </a:p>
        </p:txBody>
      </p:sp>
    </p:spTree>
    <p:extLst>
      <p:ext uri="{BB962C8B-B14F-4D97-AF65-F5344CB8AC3E}">
        <p14:creationId xmlns:p14="http://schemas.microsoft.com/office/powerpoint/2010/main" val="41506418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Family – parents can make decisions for you if you are not ready or able to make a decision alone.</a:t>
            </a:r>
          </a:p>
          <a:p>
            <a:r>
              <a:rPr lang="en-US" dirty="0"/>
              <a:t>Culture – a family’s beliefs and customs directly affect your decisions.</a:t>
            </a:r>
          </a:p>
          <a:p>
            <a:r>
              <a:rPr lang="en-US" dirty="0"/>
              <a:t>Friends – may help you in making decisions both positive and negative.</a:t>
            </a:r>
          </a:p>
          <a:p>
            <a:r>
              <a:rPr lang="en-US" dirty="0"/>
              <a:t>Values – your decisions express your values and what is important to you.</a:t>
            </a:r>
          </a:p>
          <a:p>
            <a:r>
              <a:rPr lang="en-US" dirty="0"/>
              <a:t>Needs – a strong influence since these are basic physical needs.</a:t>
            </a:r>
          </a:p>
          <a:p>
            <a:r>
              <a:rPr lang="en-US" dirty="0"/>
              <a:t>Wants – decisions may be based on desires rather than needs.</a:t>
            </a:r>
          </a:p>
          <a:p>
            <a:r>
              <a:rPr lang="en-US" dirty="0"/>
              <a:t>Resources – Time, energy, knowledge, skills, available technology, and money will affect your decisions.</a:t>
            </a:r>
          </a:p>
          <a:p>
            <a:r>
              <a:rPr lang="en-US" dirty="0"/>
              <a:t>Demographics – changes in characteristics of population will affect everyone. </a:t>
            </a:r>
          </a:p>
          <a:p>
            <a:r>
              <a:rPr lang="en-US" dirty="0"/>
              <a:t>Society – refers to a group you belong to, such as your school, community, or country.</a:t>
            </a:r>
          </a:p>
        </p:txBody>
      </p:sp>
      <p:sp>
        <p:nvSpPr>
          <p:cNvPr id="4" name="Slide Number Placeholder 3"/>
          <p:cNvSpPr>
            <a:spLocks noGrp="1"/>
          </p:cNvSpPr>
          <p:nvPr>
            <p:ph type="sldNum" sz="quarter" idx="10"/>
          </p:nvPr>
        </p:nvSpPr>
        <p:spPr/>
        <p:txBody>
          <a:bodyPr/>
          <a:lstStyle/>
          <a:p>
            <a:fld id="{B36392A5-00F8-4B40-B46C-7CA31B660224}" type="slidenum">
              <a:rPr lang="en-US" smtClean="0"/>
              <a:t>5</a:t>
            </a:fld>
            <a:endParaRPr lang="en-US"/>
          </a:p>
        </p:txBody>
      </p:sp>
    </p:spTree>
    <p:extLst>
      <p:ext uri="{BB962C8B-B14F-4D97-AF65-F5344CB8AC3E}">
        <p14:creationId xmlns:p14="http://schemas.microsoft.com/office/powerpoint/2010/main" val="23076127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students to share some of their goals with the class.</a:t>
            </a:r>
          </a:p>
        </p:txBody>
      </p:sp>
      <p:sp>
        <p:nvSpPr>
          <p:cNvPr id="4" name="Slide Number Placeholder 3"/>
          <p:cNvSpPr>
            <a:spLocks noGrp="1"/>
          </p:cNvSpPr>
          <p:nvPr>
            <p:ph type="sldNum" sz="quarter" idx="10"/>
          </p:nvPr>
        </p:nvSpPr>
        <p:spPr/>
        <p:txBody>
          <a:bodyPr/>
          <a:lstStyle/>
          <a:p>
            <a:fld id="{B36392A5-00F8-4B40-B46C-7CA31B660224}" type="slidenum">
              <a:rPr lang="en-US" smtClean="0"/>
              <a:t>6</a:t>
            </a:fld>
            <a:endParaRPr lang="en-US"/>
          </a:p>
        </p:txBody>
      </p:sp>
    </p:spTree>
    <p:extLst>
      <p:ext uri="{BB962C8B-B14F-4D97-AF65-F5344CB8AC3E}">
        <p14:creationId xmlns:p14="http://schemas.microsoft.com/office/powerpoint/2010/main" val="39037690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Examples of short term goals may be:• reading a book• cleaning their room• completing a project</a:t>
            </a:r>
          </a:p>
          <a:p>
            <a:r>
              <a:rPr lang="en-US" dirty="0"/>
              <a:t>Examples of long term goals may be:• graduating from high school/college• starting a business• getting married• raising a family</a:t>
            </a:r>
          </a:p>
        </p:txBody>
      </p:sp>
      <p:sp>
        <p:nvSpPr>
          <p:cNvPr id="4" name="Slide Number Placeholder 3"/>
          <p:cNvSpPr>
            <a:spLocks noGrp="1"/>
          </p:cNvSpPr>
          <p:nvPr>
            <p:ph type="sldNum" sz="quarter" idx="10"/>
          </p:nvPr>
        </p:nvSpPr>
        <p:spPr/>
        <p:txBody>
          <a:bodyPr/>
          <a:lstStyle/>
          <a:p>
            <a:fld id="{B36392A5-00F8-4B40-B46C-7CA31B660224}" type="slidenum">
              <a:rPr lang="en-US" smtClean="0"/>
              <a:t>7</a:t>
            </a:fld>
            <a:endParaRPr lang="en-US"/>
          </a:p>
        </p:txBody>
      </p:sp>
    </p:spTree>
    <p:extLst>
      <p:ext uri="{BB962C8B-B14F-4D97-AF65-F5344CB8AC3E}">
        <p14:creationId xmlns:p14="http://schemas.microsoft.com/office/powerpoint/2010/main" val="27161209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 values become a part of your personality and they affect your behavior.</a:t>
            </a:r>
          </a:p>
        </p:txBody>
      </p:sp>
      <p:sp>
        <p:nvSpPr>
          <p:cNvPr id="4" name="Slide Number Placeholder 3"/>
          <p:cNvSpPr>
            <a:spLocks noGrp="1"/>
          </p:cNvSpPr>
          <p:nvPr>
            <p:ph type="sldNum" sz="quarter" idx="10"/>
          </p:nvPr>
        </p:nvSpPr>
        <p:spPr/>
        <p:txBody>
          <a:bodyPr/>
          <a:lstStyle/>
          <a:p>
            <a:fld id="{B36392A5-00F8-4B40-B46C-7CA31B660224}" type="slidenum">
              <a:rPr lang="en-US" smtClean="0"/>
              <a:t>8</a:t>
            </a:fld>
            <a:endParaRPr lang="en-US"/>
          </a:p>
        </p:txBody>
      </p:sp>
    </p:spTree>
    <p:extLst>
      <p:ext uri="{BB962C8B-B14F-4D97-AF65-F5344CB8AC3E}">
        <p14:creationId xmlns:p14="http://schemas.microsoft.com/office/powerpoint/2010/main" val="18830482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Values that are generally accepted and shared worldwide are called Universal Values. They are the glue that makes positive and peaceful interaction among people.</a:t>
            </a:r>
          </a:p>
        </p:txBody>
      </p:sp>
      <p:sp>
        <p:nvSpPr>
          <p:cNvPr id="4" name="Slide Number Placeholder 3"/>
          <p:cNvSpPr>
            <a:spLocks noGrp="1"/>
          </p:cNvSpPr>
          <p:nvPr>
            <p:ph type="sldNum" sz="quarter" idx="10"/>
          </p:nvPr>
        </p:nvSpPr>
        <p:spPr/>
        <p:txBody>
          <a:bodyPr/>
          <a:lstStyle/>
          <a:p>
            <a:fld id="{B36392A5-00F8-4B40-B46C-7CA31B660224}" type="slidenum">
              <a:rPr lang="en-US" smtClean="0"/>
              <a:t>9</a:t>
            </a:fld>
            <a:endParaRPr lang="en-US"/>
          </a:p>
        </p:txBody>
      </p:sp>
    </p:spTree>
    <p:extLst>
      <p:ext uri="{BB962C8B-B14F-4D97-AF65-F5344CB8AC3E}">
        <p14:creationId xmlns:p14="http://schemas.microsoft.com/office/powerpoint/2010/main" val="5371161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4365361" y="0"/>
            <a:ext cx="779628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1296586"/>
            <a:ext cx="3568700" cy="146032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2919" y="5591286"/>
            <a:ext cx="1729826" cy="847614"/>
          </a:xfrm>
          <a:prstGeom prst="rect">
            <a:avLst/>
          </a:prstGeom>
        </p:spPr>
      </p:pic>
      <p:cxnSp>
        <p:nvCxnSpPr>
          <p:cNvPr id="13" name="Straight Connector 12"/>
          <p:cNvCxnSpPr/>
          <p:nvPr userDrawn="1"/>
        </p:nvCxnSpPr>
        <p:spPr>
          <a:xfrm>
            <a:off x="4365361"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9C40A44-36AE-481E-B090-1CC6ADC1BFB3}"/>
              </a:ext>
            </a:extLst>
          </p:cNvPr>
          <p:cNvSpPr>
            <a:spLocks noGrp="1"/>
          </p:cNvSpPr>
          <p:nvPr>
            <p:ph type="title"/>
          </p:nvPr>
        </p:nvSpPr>
        <p:spPr>
          <a:xfrm>
            <a:off x="4525346" y="477093"/>
            <a:ext cx="7462935" cy="3413772"/>
          </a:xfrm>
        </p:spPr>
        <p:txBody>
          <a:bodyPr>
            <a:normAutofit/>
          </a:bodyPr>
          <a:lstStyle>
            <a:lvl1pPr>
              <a:defRPr sz="7200">
                <a:solidFill>
                  <a:schemeClr val="bg1"/>
                </a:solidFill>
              </a:defRPr>
            </a:lvl1pPr>
          </a:lstStyle>
          <a:p>
            <a:r>
              <a:rPr lang="en-US" dirty="0"/>
              <a:t>Click to edit Master title style</a:t>
            </a:r>
          </a:p>
        </p:txBody>
      </p:sp>
    </p:spTree>
    <p:extLst/>
  </p:cSld>
  <p:clrMapOvr>
    <a:masterClrMapping/>
  </p:clrMapOvr>
  <p:extLst mod="1">
    <p:ext uri="{DCECCB84-F9BA-43D5-87BE-67443E8EF086}">
      <p15:sldGuideLst xmlns:p15="http://schemas.microsoft.com/office/powerpoint/2012/main">
        <p15:guide id="1" orient="horz" pos="2160">
          <p15:clr>
            <a:srgbClr val="FBAE40"/>
          </p15:clr>
        </p15:guide>
        <p15:guide id="3" orient="horz" pos="816" userDrawn="1">
          <p15:clr>
            <a:srgbClr val="FBAE40"/>
          </p15:clr>
        </p15:guide>
        <p15:guide id="4" orient="horz" pos="1064" userDrawn="1">
          <p15:clr>
            <a:srgbClr val="FBAE40"/>
          </p15:clr>
        </p15:guide>
        <p15:guide id="5" pos="301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a16="http://schemas.microsoft.com/office/drawing/2014/main"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122732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830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l">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8179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853740"/>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Open San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8" userDrawn="1">
          <p15:clr>
            <a:srgbClr val="F26B43"/>
          </p15:clr>
        </p15:guide>
        <p15:guide id="2" pos="236" userDrawn="1">
          <p15:clr>
            <a:srgbClr val="F26B43"/>
          </p15:clr>
        </p15:guide>
        <p15:guide id="3" orient="horz" pos="2160">
          <p15:clr>
            <a:srgbClr val="F26B43"/>
          </p15:clr>
        </p15:guide>
        <p15:guide id="4" orient="horz" pos="264">
          <p15:clr>
            <a:srgbClr val="F26B43"/>
          </p15:clr>
        </p15:guide>
        <p15:guide id="5" pos="7450" userDrawn="1">
          <p15:clr>
            <a:srgbClr val="F26B43"/>
          </p15:clr>
        </p15:guide>
        <p15:guide id="6" orient="horz" pos="4056">
          <p15:clr>
            <a:srgbClr val="F26B43"/>
          </p15:clr>
        </p15:guide>
        <p15:guide id="7" pos="2722" userDrawn="1">
          <p15:clr>
            <a:srgbClr val="F26B43"/>
          </p15:clr>
        </p15:guide>
        <p15:guide id="8" pos="3718" userDrawn="1">
          <p15:clr>
            <a:srgbClr val="F26B43"/>
          </p15:clr>
        </p15:guide>
        <p15:guide id="13" pos="3958" userDrawn="1">
          <p15:clr>
            <a:srgbClr val="F26B43"/>
          </p15:clr>
        </p15:guide>
        <p15:guide id="14" pos="2484" userDrawn="1">
          <p15:clr>
            <a:srgbClr val="F26B43"/>
          </p15:clr>
        </p15:guide>
        <p15:guide id="15" pos="4968" userDrawn="1">
          <p15:clr>
            <a:srgbClr val="F26B43"/>
          </p15:clr>
        </p15:guide>
        <p15:guide id="16" pos="52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32817940"/>
      </p:ext>
    </p:extLst>
  </p:cSld>
  <p:clrMap bg1="lt1" tx1="dk1" bg2="lt2" tx2="dk2" accent1="accent1" accent2="accent2" accent3="accent3" accent4="accent4" accent5="accent5" accent6="accent6" hlink="hlink" folHlink="folHlink"/>
  <p:sldLayoutIdLst>
    <p:sldLayoutId id="2147483793" r:id="rId1"/>
    <p:sldLayoutId id="2147483781" r:id="rId2"/>
    <p:sldLayoutId id="2147483786" r:id="rId3"/>
    <p:sldLayoutId id="2147483787" r:id="rId4"/>
    <p:sldLayoutId id="2147483792" r:id="rId5"/>
    <p:sldLayoutId id="2147483788" r:id="rId6"/>
    <p:sldLayoutId id="2147483789" r:id="rId7"/>
    <p:sldLayoutId id="2147483790" r:id="rId8"/>
    <p:sldLayoutId id="2147483791"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userDrawn="1">
          <p15:clr>
            <a:srgbClr val="F26B43"/>
          </p15:clr>
        </p15:guide>
        <p15:guide id="3" orient="horz" pos="2160">
          <p15:clr>
            <a:srgbClr val="F26B43"/>
          </p15:clr>
        </p15:guide>
        <p15:guide id="4" orient="horz" pos="264">
          <p15:clr>
            <a:srgbClr val="F26B43"/>
          </p15:clr>
        </p15:guide>
        <p15:guide id="6" orient="horz" pos="3877" userDrawn="1">
          <p15:clr>
            <a:srgbClr val="F26B43"/>
          </p15:clr>
        </p15:guide>
        <p15:guide id="8" pos="2638" userDrawn="1">
          <p15:clr>
            <a:srgbClr val="F26B43"/>
          </p15:clr>
        </p15:guide>
        <p15:guide id="17" orient="horz" pos="738" userDrawn="1">
          <p15:clr>
            <a:srgbClr val="F26B43"/>
          </p15:clr>
        </p15:guide>
        <p15:guide id="18" pos="3838" userDrawn="1">
          <p15:clr>
            <a:srgbClr val="F26B43"/>
          </p15:clr>
        </p15:guide>
        <p15:guide id="19" pos="472" userDrawn="1">
          <p15:clr>
            <a:srgbClr val="F26B43"/>
          </p15:clr>
        </p15:guide>
        <p15:guide id="20" pos="7446" userDrawn="1">
          <p15:clr>
            <a:srgbClr val="F26B43"/>
          </p15:clr>
        </p15:guide>
        <p15:guide id="21" pos="4076" userDrawn="1">
          <p15:clr>
            <a:srgbClr val="F26B43"/>
          </p15:clr>
        </p15:guide>
        <p15:guide id="22" pos="3958" userDrawn="1">
          <p15:clr>
            <a:srgbClr val="F26B43"/>
          </p15:clr>
        </p15:guide>
        <p15:guide id="23" pos="5042" userDrawn="1">
          <p15:clr>
            <a:srgbClr val="F26B43"/>
          </p15:clr>
        </p15:guide>
        <p15:guide id="24" pos="5280" userDrawn="1">
          <p15:clr>
            <a:srgbClr val="F26B43"/>
          </p15:clr>
        </p15:guide>
        <p15:guide id="25"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hyperlink" Target="http://texasfccla.org/"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hyperlink" Target="http://youtu.be/el40d2gyWaI"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D23808-E336-4296-8521-6F80DB5018F3}"/>
              </a:ext>
            </a:extLst>
          </p:cNvPr>
          <p:cNvSpPr>
            <a:spLocks noGrp="1"/>
          </p:cNvSpPr>
          <p:nvPr>
            <p:ph type="title"/>
          </p:nvPr>
        </p:nvSpPr>
        <p:spPr/>
        <p:txBody>
          <a:bodyPr>
            <a:normAutofit/>
          </a:bodyPr>
          <a:lstStyle/>
          <a:p>
            <a:r>
              <a:rPr lang="en-US" sz="5400" spc="-165" dirty="0"/>
              <a:t>Needs, Wants, Values, and Goals</a:t>
            </a:r>
            <a:br>
              <a:rPr lang="en-US" sz="5400" spc="-165" dirty="0"/>
            </a:br>
            <a:br>
              <a:rPr lang="en-US" sz="5400" spc="-165" dirty="0"/>
            </a:br>
            <a:r>
              <a:rPr lang="en-US" sz="4400" spc="-165" dirty="0"/>
              <a:t>Making the Right Decisions</a:t>
            </a:r>
          </a:p>
        </p:txBody>
      </p:sp>
    </p:spTree>
    <p:extLst>
      <p:ext uri="{BB962C8B-B14F-4D97-AF65-F5344CB8AC3E}">
        <p14:creationId xmlns:p14="http://schemas.microsoft.com/office/powerpoint/2010/main" val="668198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737881" y="1420420"/>
            <a:ext cx="4850120" cy="4734318"/>
          </a:xfrm>
        </p:spPr>
        <p:txBody>
          <a:bodyPr>
            <a:noAutofit/>
          </a:bodyPr>
          <a:lstStyle/>
          <a:p>
            <a:pPr lvl="1"/>
            <a:r>
              <a:rPr lang="en-US" dirty="0"/>
              <a:t>Use available resources:</a:t>
            </a:r>
          </a:p>
          <a:p>
            <a:pPr lvl="2"/>
            <a:r>
              <a:rPr lang="en-US" dirty="0"/>
              <a:t>Information</a:t>
            </a:r>
          </a:p>
          <a:p>
            <a:pPr lvl="2"/>
            <a:r>
              <a:rPr lang="en-US" dirty="0"/>
              <a:t>Time</a:t>
            </a:r>
          </a:p>
          <a:p>
            <a:pPr lvl="2"/>
            <a:r>
              <a:rPr lang="en-US" dirty="0"/>
              <a:t>Materials</a:t>
            </a:r>
          </a:p>
          <a:p>
            <a:pPr lvl="2"/>
            <a:r>
              <a:rPr lang="en-US" dirty="0"/>
              <a:t>Skills</a:t>
            </a:r>
          </a:p>
          <a:p>
            <a:pPr lvl="2"/>
            <a:r>
              <a:rPr lang="en-US" dirty="0"/>
              <a:t>People</a:t>
            </a:r>
          </a:p>
        </p:txBody>
      </p:sp>
      <p:sp>
        <p:nvSpPr>
          <p:cNvPr id="4" name="Title 4"/>
          <p:cNvSpPr txBox="1">
            <a:spLocks/>
          </p:cNvSpPr>
          <p:nvPr/>
        </p:nvSpPr>
        <p:spPr>
          <a:xfrm>
            <a:off x="740664" y="435344"/>
            <a:ext cx="10059452" cy="87630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a:lstStyle>
          <a:p>
            <a:r>
              <a:rPr lang="en-US" dirty="0"/>
              <a:t>Personal Management Skills</a:t>
            </a:r>
          </a:p>
        </p:txBody>
      </p:sp>
    </p:spTree>
    <p:extLst>
      <p:ext uri="{BB962C8B-B14F-4D97-AF65-F5344CB8AC3E}">
        <p14:creationId xmlns:p14="http://schemas.microsoft.com/office/powerpoint/2010/main" val="7806751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F271D-B14E-9F4C-877C-3BA5A45CFFF8}"/>
              </a:ext>
            </a:extLst>
          </p:cNvPr>
          <p:cNvSpPr>
            <a:spLocks noGrp="1"/>
          </p:cNvSpPr>
          <p:nvPr>
            <p:ph type="title"/>
          </p:nvPr>
        </p:nvSpPr>
        <p:spPr/>
        <p:txBody>
          <a:bodyPr/>
          <a:lstStyle/>
          <a:p>
            <a:r>
              <a:rPr lang="en-US" dirty="0"/>
              <a:t>Time Saving Techniques</a:t>
            </a:r>
          </a:p>
        </p:txBody>
      </p:sp>
      <p:sp>
        <p:nvSpPr>
          <p:cNvPr id="6" name="Content Placeholder 5"/>
          <p:cNvSpPr>
            <a:spLocks noGrp="1"/>
          </p:cNvSpPr>
          <p:nvPr>
            <p:ph sz="half" idx="1"/>
          </p:nvPr>
        </p:nvSpPr>
        <p:spPr/>
        <p:txBody>
          <a:bodyPr>
            <a:noAutofit/>
          </a:bodyPr>
          <a:lstStyle/>
          <a:p>
            <a:pPr lvl="1"/>
            <a:r>
              <a:rPr lang="en-US" dirty="0"/>
              <a:t>Use a calendar</a:t>
            </a:r>
          </a:p>
          <a:p>
            <a:pPr lvl="1"/>
            <a:r>
              <a:rPr lang="en-US" dirty="0"/>
              <a:t>Avoid time wasters</a:t>
            </a:r>
          </a:p>
          <a:p>
            <a:pPr lvl="1"/>
            <a:r>
              <a:rPr lang="en-US" dirty="0"/>
              <a:t>Be flexible</a:t>
            </a:r>
          </a:p>
          <a:p>
            <a:pPr lvl="1"/>
            <a:r>
              <a:rPr lang="en-US" dirty="0"/>
              <a:t>Set goals</a:t>
            </a:r>
          </a:p>
          <a:p>
            <a:pPr lvl="1"/>
            <a:r>
              <a:rPr lang="en-US" dirty="0"/>
              <a:t>Make a To do list</a:t>
            </a:r>
          </a:p>
          <a:p>
            <a:pPr lvl="1"/>
            <a:r>
              <a:rPr lang="en-US" dirty="0"/>
              <a:t>Avoid procrastination</a:t>
            </a:r>
          </a:p>
        </p:txBody>
      </p:sp>
      <p:sp>
        <p:nvSpPr>
          <p:cNvPr id="3" name="Content Placeholder 2">
            <a:extLst>
              <a:ext uri="{FF2B5EF4-FFF2-40B4-BE49-F238E27FC236}">
                <a16:creationId xmlns:a16="http://schemas.microsoft.com/office/drawing/2014/main" id="{DD1C2B13-6866-2C47-8412-4049F17BD858}"/>
              </a:ext>
            </a:extLst>
          </p:cNvPr>
          <p:cNvSpPr>
            <a:spLocks noGrp="1"/>
          </p:cNvSpPr>
          <p:nvPr>
            <p:ph sz="half" idx="10"/>
          </p:nvPr>
        </p:nvSpPr>
        <p:spPr/>
        <p:txBody>
          <a:bodyPr/>
          <a:lstStyle/>
          <a:p>
            <a:pPr lvl="1"/>
            <a:r>
              <a:rPr lang="en-US" dirty="0"/>
              <a:t>Prevent interruptions</a:t>
            </a:r>
          </a:p>
          <a:p>
            <a:pPr lvl="1"/>
            <a:r>
              <a:rPr lang="en-US" dirty="0"/>
              <a:t>Use small amounts of time</a:t>
            </a:r>
          </a:p>
          <a:p>
            <a:pPr lvl="1"/>
            <a:r>
              <a:rPr lang="en-US" dirty="0"/>
              <a:t>Stay organized</a:t>
            </a:r>
          </a:p>
          <a:p>
            <a:pPr lvl="1"/>
            <a:r>
              <a:rPr lang="en-US" dirty="0"/>
              <a:t>Take a break</a:t>
            </a:r>
          </a:p>
          <a:p>
            <a:pPr lvl="1"/>
            <a:r>
              <a:rPr lang="en-US" dirty="0"/>
              <a:t>Do it right the first time</a:t>
            </a:r>
          </a:p>
          <a:p>
            <a:pPr lvl="1"/>
            <a:r>
              <a:rPr lang="en-US" dirty="0"/>
              <a:t>Practice work simplification</a:t>
            </a:r>
          </a:p>
          <a:p>
            <a:endParaRPr lang="en-US" dirty="0"/>
          </a:p>
        </p:txBody>
      </p:sp>
    </p:spTree>
    <p:extLst>
      <p:ext uri="{BB962C8B-B14F-4D97-AF65-F5344CB8AC3E}">
        <p14:creationId xmlns:p14="http://schemas.microsoft.com/office/powerpoint/2010/main" val="13634717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737881" y="1420420"/>
            <a:ext cx="4850120" cy="4734318"/>
          </a:xfrm>
        </p:spPr>
        <p:txBody>
          <a:bodyPr>
            <a:noAutofit/>
          </a:bodyPr>
          <a:lstStyle/>
          <a:p>
            <a:pPr lvl="1"/>
            <a:r>
              <a:rPr lang="en-US" dirty="0"/>
              <a:t>Amount changes daily</a:t>
            </a:r>
          </a:p>
          <a:p>
            <a:pPr lvl="1"/>
            <a:r>
              <a:rPr lang="en-US" dirty="0"/>
              <a:t>Identify your peak period</a:t>
            </a:r>
          </a:p>
          <a:p>
            <a:pPr lvl="1"/>
            <a:r>
              <a:rPr lang="en-US" dirty="0"/>
              <a:t>Levels vary with age</a:t>
            </a:r>
          </a:p>
          <a:p>
            <a:pPr lvl="1"/>
            <a:r>
              <a:rPr lang="en-US" dirty="0"/>
              <a:t>Increase levels by:</a:t>
            </a:r>
          </a:p>
          <a:p>
            <a:pPr lvl="2"/>
            <a:r>
              <a:rPr lang="en-US" dirty="0"/>
              <a:t>Getting plenty of rest</a:t>
            </a:r>
          </a:p>
          <a:p>
            <a:pPr lvl="2"/>
            <a:r>
              <a:rPr lang="en-US" dirty="0"/>
              <a:t>Eating healthy food</a:t>
            </a:r>
          </a:p>
          <a:p>
            <a:pPr lvl="2"/>
            <a:r>
              <a:rPr lang="en-US" dirty="0"/>
              <a:t>Exercising regularly</a:t>
            </a:r>
          </a:p>
        </p:txBody>
      </p:sp>
      <p:sp>
        <p:nvSpPr>
          <p:cNvPr id="4" name="Title 4"/>
          <p:cNvSpPr txBox="1">
            <a:spLocks/>
          </p:cNvSpPr>
          <p:nvPr/>
        </p:nvSpPr>
        <p:spPr>
          <a:xfrm>
            <a:off x="740664" y="435344"/>
            <a:ext cx="10059452" cy="87630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a:lstStyle>
          <a:p>
            <a:r>
              <a:rPr lang="en-US" dirty="0"/>
              <a:t>Managing Your Energy</a:t>
            </a:r>
          </a:p>
        </p:txBody>
      </p:sp>
      <p:sp>
        <p:nvSpPr>
          <p:cNvPr id="5" name="object 4">
            <a:extLst>
              <a:ext uri="{FF2B5EF4-FFF2-40B4-BE49-F238E27FC236}">
                <a16:creationId xmlns:a16="http://schemas.microsoft.com/office/drawing/2014/main" id="{20F6204B-9283-0C45-BB4A-E610732E70BC}"/>
              </a:ext>
            </a:extLst>
          </p:cNvPr>
          <p:cNvSpPr/>
          <p:nvPr/>
        </p:nvSpPr>
        <p:spPr>
          <a:xfrm>
            <a:off x="7523516" y="2878138"/>
            <a:ext cx="3276600" cy="3276600"/>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2559241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References/Resources</a:t>
            </a:r>
          </a:p>
        </p:txBody>
      </p:sp>
      <p:sp>
        <p:nvSpPr>
          <p:cNvPr id="6" name="Content Placeholder 5"/>
          <p:cNvSpPr>
            <a:spLocks noGrp="1"/>
          </p:cNvSpPr>
          <p:nvPr>
            <p:ph sz="half" idx="1"/>
          </p:nvPr>
        </p:nvSpPr>
        <p:spPr/>
        <p:txBody>
          <a:bodyPr>
            <a:normAutofit lnSpcReduction="10000"/>
          </a:bodyPr>
          <a:lstStyle/>
          <a:p>
            <a:pPr lvl="1"/>
            <a:r>
              <a:rPr lang="en-US" sz="1600" dirty="0"/>
              <a:t>Images:</a:t>
            </a:r>
          </a:p>
          <a:p>
            <a:pPr lvl="2"/>
            <a:r>
              <a:rPr lang="en-US" sz="1600" dirty="0"/>
              <a:t>Microsoft Office Clip Art: Used with permission from Microsoft.</a:t>
            </a:r>
          </a:p>
          <a:p>
            <a:pPr marL="457200" lvl="2" indent="0">
              <a:buNone/>
            </a:pPr>
            <a:r>
              <a:rPr lang="en-US" sz="1600" dirty="0"/>
              <a:t>Family, Career, and Community Leaders of America (FCCLA)</a:t>
            </a:r>
          </a:p>
          <a:p>
            <a:pPr marL="457200" lvl="2" indent="0">
              <a:buNone/>
            </a:pPr>
            <a:r>
              <a:rPr lang="en-US" sz="1600" dirty="0">
                <a:hlinkClick r:id="rId3"/>
              </a:rPr>
              <a:t>http://texasfccla.org/</a:t>
            </a:r>
            <a:endParaRPr lang="en-US" sz="1600" dirty="0"/>
          </a:p>
          <a:p>
            <a:pPr marL="457200" lvl="2" indent="0">
              <a:buNone/>
            </a:pPr>
            <a:endParaRPr lang="en-US" sz="1600" dirty="0"/>
          </a:p>
          <a:p>
            <a:pPr lvl="1"/>
            <a:r>
              <a:rPr lang="en-US" sz="1600" dirty="0"/>
              <a:t>Textbooks:</a:t>
            </a:r>
          </a:p>
          <a:p>
            <a:pPr lvl="2"/>
            <a:r>
              <a:rPr lang="en-US" sz="1600" dirty="0"/>
              <a:t>Jackson, L., (2003). Careers In Focus. Tinley Park, IL: </a:t>
            </a:r>
            <a:r>
              <a:rPr lang="en-US" sz="1600" dirty="0" err="1"/>
              <a:t>Goodheart</a:t>
            </a:r>
            <a:r>
              <a:rPr lang="en-US" sz="1600" dirty="0"/>
              <a:t>-Wilcox  Company.</a:t>
            </a:r>
          </a:p>
          <a:p>
            <a:pPr lvl="2"/>
            <a:r>
              <a:rPr lang="en-US" sz="1600" dirty="0"/>
              <a:t>Kelly-Plate, J., &amp; Eubanks, E., (2004). Today’s Teen. New York, NY:</a:t>
            </a:r>
          </a:p>
          <a:p>
            <a:pPr lvl="2"/>
            <a:r>
              <a:rPr lang="en-US" sz="1600" dirty="0"/>
              <a:t>Glencoe/McGraw-Hill.</a:t>
            </a:r>
          </a:p>
          <a:p>
            <a:pPr lvl="2"/>
            <a:r>
              <a:rPr lang="en-US" sz="1600" dirty="0"/>
              <a:t>Ryder/ Harder. (2004). Contemporary Living. Tinley Park, IL: </a:t>
            </a:r>
            <a:r>
              <a:rPr lang="en-US" sz="1600" dirty="0" err="1"/>
              <a:t>Goodheart</a:t>
            </a:r>
            <a:r>
              <a:rPr lang="en-US" sz="1600" dirty="0"/>
              <a:t>-  Wilcox Company.</a:t>
            </a:r>
          </a:p>
          <a:p>
            <a:pPr lvl="2"/>
            <a:r>
              <a:rPr lang="en-US" sz="1600" dirty="0" err="1"/>
              <a:t>Wehlage</a:t>
            </a:r>
            <a:r>
              <a:rPr lang="en-US" sz="1600" dirty="0"/>
              <a:t>/Larson-Kennedy. (2001). Goals for Living. Tinley Park, IL:  </a:t>
            </a:r>
            <a:r>
              <a:rPr lang="en-US" sz="1600" dirty="0" err="1"/>
              <a:t>Goodheart</a:t>
            </a:r>
            <a:r>
              <a:rPr lang="en-US" sz="1600" dirty="0"/>
              <a:t>-Wilcox Company.</a:t>
            </a:r>
          </a:p>
          <a:p>
            <a:pPr lvl="2"/>
            <a:endParaRPr lang="en-US" sz="1600" dirty="0"/>
          </a:p>
          <a:p>
            <a:pPr lvl="1"/>
            <a:r>
              <a:rPr lang="en-US" sz="1600" dirty="0"/>
              <a:t>YouTube™</a:t>
            </a:r>
          </a:p>
          <a:p>
            <a:pPr lvl="2"/>
            <a:r>
              <a:rPr lang="en-US" sz="1600" dirty="0"/>
              <a:t>Needs vs Wants</a:t>
            </a:r>
          </a:p>
          <a:p>
            <a:pPr marL="457200" lvl="2" indent="0">
              <a:buNone/>
            </a:pPr>
            <a:r>
              <a:rPr lang="en-US" sz="1600" dirty="0"/>
              <a:t>Learn about understanding Needs vs. Wants!</a:t>
            </a:r>
          </a:p>
          <a:p>
            <a:pPr marL="457200" lvl="2" indent="0">
              <a:buNone/>
            </a:pPr>
            <a:r>
              <a:rPr lang="en-US" sz="1600" dirty="0">
                <a:hlinkClick r:id="rId4"/>
              </a:rPr>
              <a:t>http://youtu.be/el40d2gyWaI</a:t>
            </a:r>
            <a:endParaRPr lang="en-US" sz="1600" dirty="0"/>
          </a:p>
          <a:p>
            <a:pPr marL="457200" lvl="2" indent="0">
              <a:buNone/>
            </a:pPr>
            <a:endParaRPr lang="en-US" sz="1600" dirty="0"/>
          </a:p>
          <a:p>
            <a:pPr marL="457200" lvl="2" indent="0">
              <a:buNone/>
            </a:pPr>
            <a:endParaRPr lang="en-US" sz="1600" dirty="0"/>
          </a:p>
          <a:p>
            <a:pPr marL="457200" lvl="2" indent="0">
              <a:buNone/>
            </a:pPr>
            <a:endParaRPr lang="en-US" sz="1600" dirty="0"/>
          </a:p>
          <a:p>
            <a:pPr marL="457200" lvl="2" indent="0">
              <a:buNone/>
            </a:pPr>
            <a:endParaRPr lang="en-US" sz="1900" dirty="0"/>
          </a:p>
          <a:p>
            <a:pPr marL="457200" lvl="2" indent="0">
              <a:buNone/>
            </a:pPr>
            <a:endParaRPr lang="en-US" sz="1900" dirty="0"/>
          </a:p>
          <a:p>
            <a:pPr marL="457200" lvl="2" indent="0">
              <a:buNone/>
            </a:pPr>
            <a:endParaRPr lang="en-US" sz="1900" dirty="0"/>
          </a:p>
          <a:p>
            <a:pPr marL="457200" lvl="2" indent="0">
              <a:buNone/>
            </a:pPr>
            <a:endParaRPr lang="en-US" sz="1900" dirty="0"/>
          </a:p>
          <a:p>
            <a:pPr lvl="2"/>
            <a:endParaRPr lang="en-US" sz="2400" dirty="0"/>
          </a:p>
          <a:p>
            <a:pPr lvl="1"/>
            <a:endParaRPr lang="en-US" sz="2400" dirty="0"/>
          </a:p>
        </p:txBody>
      </p:sp>
    </p:spTree>
    <p:extLst>
      <p:ext uri="{BB962C8B-B14F-4D97-AF65-F5344CB8AC3E}">
        <p14:creationId xmlns:p14="http://schemas.microsoft.com/office/powerpoint/2010/main" val="8425424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F271D-B14E-9F4C-877C-3BA5A45CFFF8}"/>
              </a:ext>
            </a:extLst>
          </p:cNvPr>
          <p:cNvSpPr>
            <a:spLocks noGrp="1"/>
          </p:cNvSpPr>
          <p:nvPr>
            <p:ph type="title"/>
          </p:nvPr>
        </p:nvSpPr>
        <p:spPr/>
        <p:txBody>
          <a:bodyPr/>
          <a:lstStyle/>
          <a:p>
            <a:r>
              <a:rPr lang="en-US" dirty="0"/>
              <a:t>Making Decisions (Needs vs. Wants)</a:t>
            </a:r>
          </a:p>
        </p:txBody>
      </p:sp>
      <p:sp>
        <p:nvSpPr>
          <p:cNvPr id="6" name="Content Placeholder 5"/>
          <p:cNvSpPr>
            <a:spLocks noGrp="1"/>
          </p:cNvSpPr>
          <p:nvPr>
            <p:ph sz="half" idx="1"/>
          </p:nvPr>
        </p:nvSpPr>
        <p:spPr/>
        <p:txBody>
          <a:bodyPr>
            <a:noAutofit/>
          </a:bodyPr>
          <a:lstStyle/>
          <a:p>
            <a:pPr lvl="1"/>
            <a:r>
              <a:rPr lang="en-US" dirty="0"/>
              <a:t>Needs</a:t>
            </a:r>
          </a:p>
          <a:p>
            <a:pPr lvl="2"/>
            <a:r>
              <a:rPr lang="en-US" dirty="0"/>
              <a:t>Food</a:t>
            </a:r>
          </a:p>
          <a:p>
            <a:pPr lvl="2"/>
            <a:r>
              <a:rPr lang="en-US" dirty="0"/>
              <a:t>Clothing</a:t>
            </a:r>
          </a:p>
          <a:p>
            <a:pPr lvl="2"/>
            <a:r>
              <a:rPr lang="en-US" dirty="0"/>
              <a:t>Shelter</a:t>
            </a:r>
          </a:p>
        </p:txBody>
      </p:sp>
      <p:sp>
        <p:nvSpPr>
          <p:cNvPr id="3" name="Content Placeholder 2">
            <a:extLst>
              <a:ext uri="{FF2B5EF4-FFF2-40B4-BE49-F238E27FC236}">
                <a16:creationId xmlns:a16="http://schemas.microsoft.com/office/drawing/2014/main" id="{DD1C2B13-6866-2C47-8412-4049F17BD858}"/>
              </a:ext>
            </a:extLst>
          </p:cNvPr>
          <p:cNvSpPr>
            <a:spLocks noGrp="1"/>
          </p:cNvSpPr>
          <p:nvPr>
            <p:ph sz="half" idx="10"/>
          </p:nvPr>
        </p:nvSpPr>
        <p:spPr/>
        <p:txBody>
          <a:bodyPr/>
          <a:lstStyle/>
          <a:p>
            <a:pPr lvl="1"/>
            <a:r>
              <a:rPr lang="en-US" dirty="0"/>
              <a:t>Wants</a:t>
            </a:r>
          </a:p>
          <a:p>
            <a:pPr lvl="2"/>
            <a:r>
              <a:rPr lang="en-US" dirty="0"/>
              <a:t>Sports car</a:t>
            </a:r>
          </a:p>
          <a:p>
            <a:pPr lvl="2"/>
            <a:r>
              <a:rPr lang="en-US" dirty="0"/>
              <a:t>Fine jewelry</a:t>
            </a:r>
          </a:p>
          <a:p>
            <a:pPr lvl="2"/>
            <a:r>
              <a:rPr lang="en-US" dirty="0"/>
              <a:t>Fine houses</a:t>
            </a:r>
          </a:p>
          <a:p>
            <a:endParaRPr lang="en-US" dirty="0"/>
          </a:p>
        </p:txBody>
      </p:sp>
    </p:spTree>
    <p:extLst>
      <p:ext uri="{BB962C8B-B14F-4D97-AF65-F5344CB8AC3E}">
        <p14:creationId xmlns:p14="http://schemas.microsoft.com/office/powerpoint/2010/main" val="36656855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737881" y="1420420"/>
            <a:ext cx="4850120" cy="4734318"/>
          </a:xfrm>
        </p:spPr>
        <p:txBody>
          <a:bodyPr>
            <a:noAutofit/>
          </a:bodyPr>
          <a:lstStyle/>
          <a:p>
            <a:pPr lvl="1"/>
            <a:r>
              <a:rPr lang="en-US" dirty="0"/>
              <a:t>Identify Concerns</a:t>
            </a:r>
          </a:p>
          <a:p>
            <a:pPr lvl="1"/>
            <a:r>
              <a:rPr lang="en-US" dirty="0"/>
              <a:t>Set a Goal</a:t>
            </a:r>
          </a:p>
          <a:p>
            <a:pPr lvl="1"/>
            <a:r>
              <a:rPr lang="en-US" dirty="0"/>
              <a:t>Form a Plan</a:t>
            </a:r>
          </a:p>
          <a:p>
            <a:pPr lvl="1"/>
            <a:r>
              <a:rPr lang="en-US" dirty="0"/>
              <a:t>Act</a:t>
            </a:r>
          </a:p>
          <a:p>
            <a:pPr lvl="1"/>
            <a:r>
              <a:rPr lang="en-US" dirty="0"/>
              <a:t>Follow Up</a:t>
            </a:r>
          </a:p>
        </p:txBody>
      </p:sp>
      <p:sp>
        <p:nvSpPr>
          <p:cNvPr id="4" name="Title 4"/>
          <p:cNvSpPr txBox="1">
            <a:spLocks/>
          </p:cNvSpPr>
          <p:nvPr/>
        </p:nvSpPr>
        <p:spPr>
          <a:xfrm>
            <a:off x="740664" y="435344"/>
            <a:ext cx="10059452" cy="87630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a:lstStyle>
          <a:p>
            <a:r>
              <a:rPr lang="en-US" dirty="0"/>
              <a:t>FCCLA Planning Process</a:t>
            </a:r>
          </a:p>
        </p:txBody>
      </p:sp>
      <p:sp>
        <p:nvSpPr>
          <p:cNvPr id="5" name="object 4">
            <a:extLst>
              <a:ext uri="{FF2B5EF4-FFF2-40B4-BE49-F238E27FC236}">
                <a16:creationId xmlns:a16="http://schemas.microsoft.com/office/drawing/2014/main" id="{853C9A3A-FFCF-9B4A-8594-F923055E8C0B}"/>
              </a:ext>
            </a:extLst>
          </p:cNvPr>
          <p:cNvSpPr/>
          <p:nvPr/>
        </p:nvSpPr>
        <p:spPr>
          <a:xfrm>
            <a:off x="7382933" y="2319867"/>
            <a:ext cx="3417183" cy="3834871"/>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7701151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F271D-B14E-9F4C-877C-3BA5A45CFFF8}"/>
              </a:ext>
            </a:extLst>
          </p:cNvPr>
          <p:cNvSpPr>
            <a:spLocks noGrp="1"/>
          </p:cNvSpPr>
          <p:nvPr>
            <p:ph type="title"/>
          </p:nvPr>
        </p:nvSpPr>
        <p:spPr/>
        <p:txBody>
          <a:bodyPr/>
          <a:lstStyle/>
          <a:p>
            <a:r>
              <a:rPr lang="en-US" dirty="0"/>
              <a:t>Influences</a:t>
            </a:r>
          </a:p>
        </p:txBody>
      </p:sp>
      <p:sp>
        <p:nvSpPr>
          <p:cNvPr id="6" name="Content Placeholder 5"/>
          <p:cNvSpPr>
            <a:spLocks noGrp="1"/>
          </p:cNvSpPr>
          <p:nvPr>
            <p:ph sz="half" idx="1"/>
          </p:nvPr>
        </p:nvSpPr>
        <p:spPr/>
        <p:txBody>
          <a:bodyPr>
            <a:noAutofit/>
          </a:bodyPr>
          <a:lstStyle/>
          <a:p>
            <a:pPr lvl="1"/>
            <a:r>
              <a:rPr lang="en-US" dirty="0"/>
              <a:t>Family</a:t>
            </a:r>
          </a:p>
          <a:p>
            <a:pPr lvl="1"/>
            <a:r>
              <a:rPr lang="en-US" dirty="0"/>
              <a:t>Culture</a:t>
            </a:r>
          </a:p>
          <a:p>
            <a:pPr lvl="1"/>
            <a:r>
              <a:rPr lang="en-US" dirty="0"/>
              <a:t>Friends</a:t>
            </a:r>
          </a:p>
          <a:p>
            <a:pPr lvl="1"/>
            <a:r>
              <a:rPr lang="en-US" dirty="0"/>
              <a:t>Values</a:t>
            </a:r>
          </a:p>
          <a:p>
            <a:pPr lvl="1"/>
            <a:r>
              <a:rPr lang="en-US" dirty="0"/>
              <a:t>Needs</a:t>
            </a:r>
          </a:p>
        </p:txBody>
      </p:sp>
      <p:sp>
        <p:nvSpPr>
          <p:cNvPr id="3" name="Content Placeholder 2">
            <a:extLst>
              <a:ext uri="{FF2B5EF4-FFF2-40B4-BE49-F238E27FC236}">
                <a16:creationId xmlns:a16="http://schemas.microsoft.com/office/drawing/2014/main" id="{DD1C2B13-6866-2C47-8412-4049F17BD858}"/>
              </a:ext>
            </a:extLst>
          </p:cNvPr>
          <p:cNvSpPr>
            <a:spLocks noGrp="1"/>
          </p:cNvSpPr>
          <p:nvPr>
            <p:ph sz="half" idx="10"/>
          </p:nvPr>
        </p:nvSpPr>
        <p:spPr/>
        <p:txBody>
          <a:bodyPr/>
          <a:lstStyle/>
          <a:p>
            <a:pPr lvl="1"/>
            <a:r>
              <a:rPr lang="en-US" dirty="0"/>
              <a:t>Wants</a:t>
            </a:r>
          </a:p>
          <a:p>
            <a:pPr lvl="1"/>
            <a:r>
              <a:rPr lang="en-US" dirty="0"/>
              <a:t>Resources</a:t>
            </a:r>
          </a:p>
          <a:p>
            <a:pPr lvl="1"/>
            <a:r>
              <a:rPr lang="en-US" dirty="0"/>
              <a:t>Demographics</a:t>
            </a:r>
          </a:p>
          <a:p>
            <a:pPr lvl="1"/>
            <a:r>
              <a:rPr lang="en-US" dirty="0"/>
              <a:t>Society</a:t>
            </a:r>
          </a:p>
          <a:p>
            <a:endParaRPr lang="en-US" dirty="0"/>
          </a:p>
        </p:txBody>
      </p:sp>
    </p:spTree>
    <p:extLst>
      <p:ext uri="{BB962C8B-B14F-4D97-AF65-F5344CB8AC3E}">
        <p14:creationId xmlns:p14="http://schemas.microsoft.com/office/powerpoint/2010/main" val="37425659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737881" y="1420420"/>
            <a:ext cx="4850120" cy="4734318"/>
          </a:xfrm>
        </p:spPr>
        <p:txBody>
          <a:bodyPr>
            <a:noAutofit/>
          </a:bodyPr>
          <a:lstStyle/>
          <a:p>
            <a:pPr lvl="1"/>
            <a:r>
              <a:rPr lang="en-US" dirty="0"/>
              <a:t>Something you plan to do in the future</a:t>
            </a:r>
          </a:p>
          <a:p>
            <a:pPr lvl="1"/>
            <a:r>
              <a:rPr lang="en-US" dirty="0"/>
              <a:t>Willing to work for</a:t>
            </a:r>
          </a:p>
          <a:p>
            <a:pPr lvl="1"/>
            <a:r>
              <a:rPr lang="en-US" dirty="0"/>
              <a:t>Give you direction</a:t>
            </a:r>
          </a:p>
          <a:p>
            <a:pPr lvl="1"/>
            <a:r>
              <a:rPr lang="en-US" dirty="0"/>
              <a:t>Keep you focused</a:t>
            </a:r>
          </a:p>
          <a:p>
            <a:pPr lvl="1"/>
            <a:r>
              <a:rPr lang="en-US" dirty="0"/>
              <a:t>Help you gain success</a:t>
            </a:r>
          </a:p>
        </p:txBody>
      </p:sp>
      <p:sp>
        <p:nvSpPr>
          <p:cNvPr id="4" name="Title 4"/>
          <p:cNvSpPr txBox="1">
            <a:spLocks/>
          </p:cNvSpPr>
          <p:nvPr/>
        </p:nvSpPr>
        <p:spPr>
          <a:xfrm>
            <a:off x="740664" y="435344"/>
            <a:ext cx="10059452" cy="87630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a:lstStyle>
          <a:p>
            <a:r>
              <a:rPr lang="en-US" dirty="0"/>
              <a:t>Goals</a:t>
            </a:r>
          </a:p>
        </p:txBody>
      </p:sp>
      <p:sp>
        <p:nvSpPr>
          <p:cNvPr id="7" name="object 6">
            <a:extLst>
              <a:ext uri="{FF2B5EF4-FFF2-40B4-BE49-F238E27FC236}">
                <a16:creationId xmlns:a16="http://schemas.microsoft.com/office/drawing/2014/main" id="{9DEF7107-B104-9945-9F5E-6B4654B0AF21}"/>
              </a:ext>
            </a:extLst>
          </p:cNvPr>
          <p:cNvSpPr/>
          <p:nvPr/>
        </p:nvSpPr>
        <p:spPr>
          <a:xfrm>
            <a:off x="7890165" y="4497388"/>
            <a:ext cx="2909951" cy="1657350"/>
          </a:xfrm>
          <a:prstGeom prst="rect">
            <a:avLst/>
          </a:prstGeom>
          <a:blipFill>
            <a:blip r:embed="rId3" cstate="print"/>
            <a:stretch>
              <a:fillRect/>
            </a:stretch>
          </a:blipFill>
        </p:spPr>
        <p:txBody>
          <a:bodyPr wrap="square" lIns="0" tIns="0" rIns="0" bIns="0" rtlCol="0"/>
          <a:lstStyle/>
          <a:p>
            <a:endParaRPr/>
          </a:p>
        </p:txBody>
      </p:sp>
      <p:sp>
        <p:nvSpPr>
          <p:cNvPr id="8" name="object 5">
            <a:extLst>
              <a:ext uri="{FF2B5EF4-FFF2-40B4-BE49-F238E27FC236}">
                <a16:creationId xmlns:a16="http://schemas.microsoft.com/office/drawing/2014/main" id="{BF219F95-8B66-9045-8F5D-5553EBD029E6}"/>
              </a:ext>
            </a:extLst>
          </p:cNvPr>
          <p:cNvSpPr/>
          <p:nvPr/>
        </p:nvSpPr>
        <p:spPr>
          <a:xfrm>
            <a:off x="9277767" y="2363788"/>
            <a:ext cx="1522349" cy="2133600"/>
          </a:xfrm>
          <a:prstGeom prst="rect">
            <a:avLst/>
          </a:prstGeom>
          <a:blipFill>
            <a:blip r:embed="rId4" cstate="print"/>
            <a:stretch>
              <a:fillRect/>
            </a:stretch>
          </a:blipFill>
        </p:spPr>
        <p:txBody>
          <a:bodyPr wrap="square" lIns="0" tIns="0" rIns="0" bIns="0" rtlCol="0"/>
          <a:lstStyle/>
          <a:p>
            <a:endParaRPr/>
          </a:p>
        </p:txBody>
      </p:sp>
      <p:sp>
        <p:nvSpPr>
          <p:cNvPr id="9" name="object 4">
            <a:extLst>
              <a:ext uri="{FF2B5EF4-FFF2-40B4-BE49-F238E27FC236}">
                <a16:creationId xmlns:a16="http://schemas.microsoft.com/office/drawing/2014/main" id="{04EB530E-B681-FB40-927B-08AF6A3158C2}"/>
              </a:ext>
            </a:extLst>
          </p:cNvPr>
          <p:cNvSpPr/>
          <p:nvPr/>
        </p:nvSpPr>
        <p:spPr>
          <a:xfrm>
            <a:off x="6326376" y="2008126"/>
            <a:ext cx="2951391" cy="2461056"/>
          </a:xfrm>
          <a:prstGeom prst="rect">
            <a:avLst/>
          </a:prstGeom>
          <a:blipFill>
            <a:blip r:embed="rId5"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4377832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F271D-B14E-9F4C-877C-3BA5A45CFFF8}"/>
              </a:ext>
            </a:extLst>
          </p:cNvPr>
          <p:cNvSpPr>
            <a:spLocks noGrp="1"/>
          </p:cNvSpPr>
          <p:nvPr>
            <p:ph type="title"/>
          </p:nvPr>
        </p:nvSpPr>
        <p:spPr/>
        <p:txBody>
          <a:bodyPr/>
          <a:lstStyle/>
          <a:p>
            <a:r>
              <a:rPr lang="en-US" dirty="0"/>
              <a:t>Personal Goals</a:t>
            </a:r>
          </a:p>
        </p:txBody>
      </p:sp>
      <p:sp>
        <p:nvSpPr>
          <p:cNvPr id="6" name="Content Placeholder 5"/>
          <p:cNvSpPr>
            <a:spLocks noGrp="1"/>
          </p:cNvSpPr>
          <p:nvPr>
            <p:ph sz="half" idx="1"/>
          </p:nvPr>
        </p:nvSpPr>
        <p:spPr/>
        <p:txBody>
          <a:bodyPr>
            <a:noAutofit/>
          </a:bodyPr>
          <a:lstStyle/>
          <a:p>
            <a:pPr lvl="1"/>
            <a:r>
              <a:rPr lang="en-US" dirty="0"/>
              <a:t>Short Term</a:t>
            </a:r>
          </a:p>
          <a:p>
            <a:pPr lvl="2"/>
            <a:r>
              <a:rPr lang="en-US" dirty="0"/>
              <a:t>Can be accomplished in the near future</a:t>
            </a:r>
          </a:p>
          <a:p>
            <a:pPr lvl="2"/>
            <a:r>
              <a:rPr lang="en-US" dirty="0"/>
              <a:t>Easier to achieve</a:t>
            </a:r>
          </a:p>
          <a:p>
            <a:pPr lvl="2"/>
            <a:r>
              <a:rPr lang="en-US" dirty="0"/>
              <a:t>May serve as a stepping stone</a:t>
            </a:r>
          </a:p>
        </p:txBody>
      </p:sp>
      <p:sp>
        <p:nvSpPr>
          <p:cNvPr id="3" name="Content Placeholder 2">
            <a:extLst>
              <a:ext uri="{FF2B5EF4-FFF2-40B4-BE49-F238E27FC236}">
                <a16:creationId xmlns:a16="http://schemas.microsoft.com/office/drawing/2014/main" id="{DD1C2B13-6866-2C47-8412-4049F17BD858}"/>
              </a:ext>
            </a:extLst>
          </p:cNvPr>
          <p:cNvSpPr>
            <a:spLocks noGrp="1"/>
          </p:cNvSpPr>
          <p:nvPr>
            <p:ph sz="half" idx="10"/>
          </p:nvPr>
        </p:nvSpPr>
        <p:spPr/>
        <p:txBody>
          <a:bodyPr/>
          <a:lstStyle/>
          <a:p>
            <a:pPr lvl="1"/>
            <a:r>
              <a:rPr lang="en-US" dirty="0"/>
              <a:t>Long Term</a:t>
            </a:r>
          </a:p>
          <a:p>
            <a:pPr lvl="2"/>
            <a:r>
              <a:rPr lang="en-US" dirty="0"/>
              <a:t>Far-reaching and take longer to achieve</a:t>
            </a:r>
          </a:p>
          <a:p>
            <a:pPr lvl="2"/>
            <a:r>
              <a:rPr lang="en-US" dirty="0"/>
              <a:t>More time consuming</a:t>
            </a:r>
          </a:p>
          <a:p>
            <a:endParaRPr lang="en-US" dirty="0"/>
          </a:p>
        </p:txBody>
      </p:sp>
    </p:spTree>
    <p:extLst>
      <p:ext uri="{BB962C8B-B14F-4D97-AF65-F5344CB8AC3E}">
        <p14:creationId xmlns:p14="http://schemas.microsoft.com/office/powerpoint/2010/main" val="41457490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737881" y="1420420"/>
            <a:ext cx="4850120" cy="4734318"/>
          </a:xfrm>
        </p:spPr>
        <p:txBody>
          <a:bodyPr>
            <a:noAutofit/>
          </a:bodyPr>
          <a:lstStyle/>
          <a:p>
            <a:pPr lvl="1"/>
            <a:r>
              <a:rPr lang="en-US" dirty="0"/>
              <a:t>Concepts, beliefs, attitudes, activities, and feelings that are most important to you.</a:t>
            </a:r>
          </a:p>
          <a:p>
            <a:pPr lvl="1"/>
            <a:r>
              <a:rPr lang="en-US" dirty="0"/>
              <a:t>May include:</a:t>
            </a:r>
          </a:p>
          <a:p>
            <a:pPr lvl="2"/>
            <a:r>
              <a:rPr lang="en-US" dirty="0"/>
              <a:t>Love</a:t>
            </a:r>
          </a:p>
          <a:p>
            <a:pPr lvl="2"/>
            <a:r>
              <a:rPr lang="en-US" dirty="0"/>
              <a:t>Knowledge</a:t>
            </a:r>
          </a:p>
          <a:p>
            <a:pPr lvl="2"/>
            <a:r>
              <a:rPr lang="en-US" dirty="0"/>
              <a:t>Religion</a:t>
            </a:r>
          </a:p>
          <a:p>
            <a:pPr lvl="2"/>
            <a:r>
              <a:rPr lang="en-US" dirty="0"/>
              <a:t>Power</a:t>
            </a:r>
          </a:p>
          <a:p>
            <a:pPr lvl="2"/>
            <a:r>
              <a:rPr lang="en-US" dirty="0"/>
              <a:t>Health</a:t>
            </a:r>
          </a:p>
          <a:p>
            <a:pPr lvl="2"/>
            <a:r>
              <a:rPr lang="en-US" dirty="0"/>
              <a:t>Friendship</a:t>
            </a:r>
          </a:p>
        </p:txBody>
      </p:sp>
      <p:sp>
        <p:nvSpPr>
          <p:cNvPr id="4" name="Title 4"/>
          <p:cNvSpPr txBox="1">
            <a:spLocks/>
          </p:cNvSpPr>
          <p:nvPr/>
        </p:nvSpPr>
        <p:spPr>
          <a:xfrm>
            <a:off x="740664" y="435344"/>
            <a:ext cx="10059452" cy="87630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a:lstStyle>
          <a:p>
            <a:r>
              <a:rPr lang="en-US" dirty="0"/>
              <a:t>Values</a:t>
            </a:r>
          </a:p>
        </p:txBody>
      </p:sp>
      <p:sp>
        <p:nvSpPr>
          <p:cNvPr id="10" name="object 5">
            <a:extLst>
              <a:ext uri="{FF2B5EF4-FFF2-40B4-BE49-F238E27FC236}">
                <a16:creationId xmlns:a16="http://schemas.microsoft.com/office/drawing/2014/main" id="{A18037D1-79A0-6640-B97E-64843FF78A0B}"/>
              </a:ext>
            </a:extLst>
          </p:cNvPr>
          <p:cNvSpPr/>
          <p:nvPr/>
        </p:nvSpPr>
        <p:spPr>
          <a:xfrm>
            <a:off x="6088417" y="1645927"/>
            <a:ext cx="2298230" cy="2298230"/>
          </a:xfrm>
          <a:prstGeom prst="rect">
            <a:avLst/>
          </a:prstGeom>
          <a:blipFill>
            <a:blip r:embed="rId3" cstate="print"/>
            <a:stretch>
              <a:fillRect/>
            </a:stretch>
          </a:blipFill>
        </p:spPr>
        <p:txBody>
          <a:bodyPr wrap="square" lIns="0" tIns="0" rIns="0" bIns="0" rtlCol="0"/>
          <a:lstStyle/>
          <a:p>
            <a:endParaRPr/>
          </a:p>
        </p:txBody>
      </p:sp>
      <p:sp>
        <p:nvSpPr>
          <p:cNvPr id="11" name="object 4">
            <a:extLst>
              <a:ext uri="{FF2B5EF4-FFF2-40B4-BE49-F238E27FC236}">
                <a16:creationId xmlns:a16="http://schemas.microsoft.com/office/drawing/2014/main" id="{617FD74A-921E-9241-A2B8-1861E5EC520C}"/>
              </a:ext>
            </a:extLst>
          </p:cNvPr>
          <p:cNvSpPr/>
          <p:nvPr/>
        </p:nvSpPr>
        <p:spPr>
          <a:xfrm>
            <a:off x="8898053" y="809154"/>
            <a:ext cx="1714500" cy="1714500"/>
          </a:xfrm>
          <a:prstGeom prst="rect">
            <a:avLst/>
          </a:prstGeom>
          <a:blipFill>
            <a:blip r:embed="rId4" cstate="print"/>
            <a:stretch>
              <a:fillRect/>
            </a:stretch>
          </a:blipFill>
        </p:spPr>
        <p:txBody>
          <a:bodyPr wrap="square" lIns="0" tIns="0" rIns="0" bIns="0" rtlCol="0"/>
          <a:lstStyle/>
          <a:p>
            <a:endParaRPr/>
          </a:p>
        </p:txBody>
      </p:sp>
      <p:sp>
        <p:nvSpPr>
          <p:cNvPr id="12" name="object 7">
            <a:extLst>
              <a:ext uri="{FF2B5EF4-FFF2-40B4-BE49-F238E27FC236}">
                <a16:creationId xmlns:a16="http://schemas.microsoft.com/office/drawing/2014/main" id="{6399BCA5-B799-B540-8793-FFDA330CC78E}"/>
              </a:ext>
            </a:extLst>
          </p:cNvPr>
          <p:cNvSpPr/>
          <p:nvPr/>
        </p:nvSpPr>
        <p:spPr>
          <a:xfrm>
            <a:off x="8585200" y="2404961"/>
            <a:ext cx="1828800" cy="1828800"/>
          </a:xfrm>
          <a:prstGeom prst="rect">
            <a:avLst/>
          </a:prstGeom>
          <a:blipFill>
            <a:blip r:embed="rId5" cstate="print"/>
            <a:stretch>
              <a:fillRect/>
            </a:stretch>
          </a:blipFill>
        </p:spPr>
        <p:txBody>
          <a:bodyPr wrap="square" lIns="0" tIns="0" rIns="0" bIns="0" rtlCol="0"/>
          <a:lstStyle/>
          <a:p>
            <a:endParaRPr/>
          </a:p>
        </p:txBody>
      </p:sp>
      <p:sp>
        <p:nvSpPr>
          <p:cNvPr id="13" name="object 6">
            <a:extLst>
              <a:ext uri="{FF2B5EF4-FFF2-40B4-BE49-F238E27FC236}">
                <a16:creationId xmlns:a16="http://schemas.microsoft.com/office/drawing/2014/main" id="{A0B87B06-EF23-B248-BFC8-74FE7A04F6D0}"/>
              </a:ext>
            </a:extLst>
          </p:cNvPr>
          <p:cNvSpPr/>
          <p:nvPr/>
        </p:nvSpPr>
        <p:spPr>
          <a:xfrm>
            <a:off x="7338478" y="4278440"/>
            <a:ext cx="3461638" cy="1876298"/>
          </a:xfrm>
          <a:prstGeom prst="rect">
            <a:avLst/>
          </a:prstGeom>
          <a:blipFill>
            <a:blip r:embed="rId6"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4646240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737881" y="1420420"/>
            <a:ext cx="4850120" cy="4734318"/>
          </a:xfrm>
        </p:spPr>
        <p:txBody>
          <a:bodyPr>
            <a:noAutofit/>
          </a:bodyPr>
          <a:lstStyle/>
          <a:p>
            <a:pPr lvl="1"/>
            <a:r>
              <a:rPr lang="en-US" dirty="0"/>
              <a:t>Courage</a:t>
            </a:r>
          </a:p>
          <a:p>
            <a:pPr lvl="1"/>
            <a:r>
              <a:rPr lang="en-US" dirty="0"/>
              <a:t>Fairness</a:t>
            </a:r>
          </a:p>
          <a:p>
            <a:pPr lvl="1"/>
            <a:r>
              <a:rPr lang="en-US" dirty="0"/>
              <a:t>Freedom</a:t>
            </a:r>
          </a:p>
          <a:p>
            <a:pPr lvl="1"/>
            <a:r>
              <a:rPr lang="en-US" dirty="0"/>
              <a:t>Honesty</a:t>
            </a:r>
          </a:p>
          <a:p>
            <a:pPr lvl="1"/>
            <a:r>
              <a:rPr lang="en-US" dirty="0"/>
              <a:t>Respect</a:t>
            </a:r>
          </a:p>
          <a:p>
            <a:pPr lvl="1"/>
            <a:r>
              <a:rPr lang="en-US" dirty="0"/>
              <a:t>Responsibility</a:t>
            </a:r>
          </a:p>
          <a:p>
            <a:pPr lvl="1"/>
            <a:r>
              <a:rPr lang="en-US" dirty="0"/>
              <a:t>Trustworthiness</a:t>
            </a:r>
          </a:p>
        </p:txBody>
      </p:sp>
      <p:sp>
        <p:nvSpPr>
          <p:cNvPr id="4" name="Title 4"/>
          <p:cNvSpPr txBox="1">
            <a:spLocks/>
          </p:cNvSpPr>
          <p:nvPr/>
        </p:nvSpPr>
        <p:spPr>
          <a:xfrm>
            <a:off x="740664" y="435344"/>
            <a:ext cx="10059452" cy="87630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a:lstStyle>
          <a:p>
            <a:r>
              <a:rPr lang="en-US" dirty="0"/>
              <a:t>Universal Values</a:t>
            </a:r>
          </a:p>
        </p:txBody>
      </p:sp>
      <p:sp>
        <p:nvSpPr>
          <p:cNvPr id="7" name="object 5">
            <a:extLst>
              <a:ext uri="{FF2B5EF4-FFF2-40B4-BE49-F238E27FC236}">
                <a16:creationId xmlns:a16="http://schemas.microsoft.com/office/drawing/2014/main" id="{77908D5B-4D81-1E43-B217-B422F211ACA8}"/>
              </a:ext>
            </a:extLst>
          </p:cNvPr>
          <p:cNvSpPr/>
          <p:nvPr/>
        </p:nvSpPr>
        <p:spPr>
          <a:xfrm>
            <a:off x="9222776" y="2152649"/>
            <a:ext cx="1577340" cy="2286000"/>
          </a:xfrm>
          <a:prstGeom prst="rect">
            <a:avLst/>
          </a:prstGeom>
          <a:blipFill>
            <a:blip r:embed="rId3" cstate="print"/>
            <a:stretch>
              <a:fillRect/>
            </a:stretch>
          </a:blipFill>
        </p:spPr>
        <p:txBody>
          <a:bodyPr wrap="square" lIns="0" tIns="0" rIns="0" bIns="0" rtlCol="0"/>
          <a:lstStyle/>
          <a:p>
            <a:endParaRPr/>
          </a:p>
        </p:txBody>
      </p:sp>
      <p:sp>
        <p:nvSpPr>
          <p:cNvPr id="8" name="object 4">
            <a:extLst>
              <a:ext uri="{FF2B5EF4-FFF2-40B4-BE49-F238E27FC236}">
                <a16:creationId xmlns:a16="http://schemas.microsoft.com/office/drawing/2014/main" id="{4B746ADC-5A45-E84C-8ACC-F5B83B0894AD}"/>
              </a:ext>
            </a:extLst>
          </p:cNvPr>
          <p:cNvSpPr/>
          <p:nvPr/>
        </p:nvSpPr>
        <p:spPr>
          <a:xfrm>
            <a:off x="7361542" y="1165803"/>
            <a:ext cx="1830606" cy="846604"/>
          </a:xfrm>
          <a:prstGeom prst="rect">
            <a:avLst/>
          </a:prstGeom>
          <a:blipFill>
            <a:blip r:embed="rId4" cstate="print"/>
            <a:stretch>
              <a:fillRect/>
            </a:stretch>
          </a:blipFill>
        </p:spPr>
        <p:txBody>
          <a:bodyPr wrap="square" lIns="0" tIns="0" rIns="0" bIns="0" rtlCol="0"/>
          <a:lstStyle/>
          <a:p>
            <a:endParaRPr/>
          </a:p>
        </p:txBody>
      </p:sp>
      <p:sp>
        <p:nvSpPr>
          <p:cNvPr id="9" name="object 6">
            <a:extLst>
              <a:ext uri="{FF2B5EF4-FFF2-40B4-BE49-F238E27FC236}">
                <a16:creationId xmlns:a16="http://schemas.microsoft.com/office/drawing/2014/main" id="{A601DB73-7730-F94D-91E1-0436DA5C4057}"/>
              </a:ext>
            </a:extLst>
          </p:cNvPr>
          <p:cNvSpPr/>
          <p:nvPr/>
        </p:nvSpPr>
        <p:spPr>
          <a:xfrm>
            <a:off x="6711529" y="2440448"/>
            <a:ext cx="1830606" cy="1100477"/>
          </a:xfrm>
          <a:prstGeom prst="rect">
            <a:avLst/>
          </a:prstGeom>
          <a:blipFill>
            <a:blip r:embed="rId5" cstate="print"/>
            <a:stretch>
              <a:fillRect/>
            </a:stretch>
          </a:blipFill>
        </p:spPr>
        <p:txBody>
          <a:bodyPr wrap="square" lIns="0" tIns="0" rIns="0" bIns="0" rtlCol="0"/>
          <a:lstStyle/>
          <a:p>
            <a:endParaRPr/>
          </a:p>
        </p:txBody>
      </p:sp>
      <p:sp>
        <p:nvSpPr>
          <p:cNvPr id="11" name="object 7">
            <a:extLst>
              <a:ext uri="{FF2B5EF4-FFF2-40B4-BE49-F238E27FC236}">
                <a16:creationId xmlns:a16="http://schemas.microsoft.com/office/drawing/2014/main" id="{C7FFFCD8-7484-1A47-9E55-A4B3A0D83B3A}"/>
              </a:ext>
            </a:extLst>
          </p:cNvPr>
          <p:cNvSpPr/>
          <p:nvPr/>
        </p:nvSpPr>
        <p:spPr>
          <a:xfrm>
            <a:off x="8969510" y="4716110"/>
            <a:ext cx="1830606" cy="1129321"/>
          </a:xfrm>
          <a:prstGeom prst="rect">
            <a:avLst/>
          </a:prstGeom>
          <a:blipFill>
            <a:blip r:embed="rId6" cstate="print"/>
            <a:stretch>
              <a:fillRect/>
            </a:stretch>
          </a:blipFill>
        </p:spPr>
        <p:txBody>
          <a:bodyPr wrap="square" lIns="0" tIns="0" rIns="0" bIns="0" rtlCol="0"/>
          <a:lstStyle/>
          <a:p>
            <a:endParaRPr dirty="0"/>
          </a:p>
        </p:txBody>
      </p:sp>
      <p:sp>
        <p:nvSpPr>
          <p:cNvPr id="12" name="object 8">
            <a:extLst>
              <a:ext uri="{FF2B5EF4-FFF2-40B4-BE49-F238E27FC236}">
                <a16:creationId xmlns:a16="http://schemas.microsoft.com/office/drawing/2014/main" id="{2468C736-99B7-7044-807A-238CDD4FA40B}"/>
              </a:ext>
            </a:extLst>
          </p:cNvPr>
          <p:cNvSpPr/>
          <p:nvPr/>
        </p:nvSpPr>
        <p:spPr>
          <a:xfrm>
            <a:off x="6727471" y="3907403"/>
            <a:ext cx="1830606" cy="1192962"/>
          </a:xfrm>
          <a:prstGeom prst="rect">
            <a:avLst/>
          </a:prstGeom>
          <a:blipFill>
            <a:blip r:embed="rId7" cstate="print"/>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2763920252"/>
      </p:ext>
    </p:extLst>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2" ma:contentTypeDescription="Create a new document." ma:contentTypeScope="" ma:versionID="04606bd753c2445e9070f0c6dd2da2ed">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ad1efff391d1fe3edf90899dfd79df61"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AutoTags" ma:index="19" nillable="true" ma:displayName="MediaServiceAutoTags" ma:description=""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3DCA1A3-838F-4DE4-BC5B-8F48DBF5CD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71B5C7F-2497-4FAB-9E2E-E6A7EB669C3E}">
  <ds:schemaRefs>
    <ds:schemaRef ds:uri="05d88611-e516-4d1a-b12e-39107e78b3d0"/>
    <ds:schemaRef ds:uri="http://www.w3.org/XML/1998/namespace"/>
    <ds:schemaRef ds:uri="http://purl.org/dc/terms/"/>
    <ds:schemaRef ds:uri="56ea17bb-c96d-4826-b465-01eec0dd23dd"/>
    <ds:schemaRef ds:uri="http://purl.org/dc/elements/1.1/"/>
    <ds:schemaRef ds:uri="http://purl.org/dc/dcmitype/"/>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schemas.microsoft.com/sharepoint/v3"/>
  </ds:schemaRefs>
</ds:datastoreItem>
</file>

<file path=customXml/itemProps3.xml><?xml version="1.0" encoding="utf-8"?>
<ds:datastoreItem xmlns:ds="http://schemas.openxmlformats.org/officeDocument/2006/customXml" ds:itemID="{E510B6C6-E837-483C-A857-03CE8FC2D02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1418</TotalTime>
  <Words>1041</Words>
  <Application>Microsoft Macintosh PowerPoint</Application>
  <PresentationFormat>Widescreen</PresentationFormat>
  <Paragraphs>151</Paragraphs>
  <Slides>13</Slides>
  <Notes>13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13</vt:i4>
      </vt:variant>
    </vt:vector>
  </HeadingPairs>
  <TitlesOfParts>
    <vt:vector size="20" baseType="lpstr">
      <vt:lpstr>.AppleSystemUIFont</vt:lpstr>
      <vt:lpstr>Arial</vt:lpstr>
      <vt:lpstr>Calibri</vt:lpstr>
      <vt:lpstr>Open Sans</vt:lpstr>
      <vt:lpstr>Open Sans SemiBold</vt:lpstr>
      <vt:lpstr>2_Office Theme</vt:lpstr>
      <vt:lpstr>3_Office Theme</vt:lpstr>
      <vt:lpstr>Needs, Wants, Values, and Goals  Making the Right Decisions</vt:lpstr>
      <vt:lpstr>PowerPoint Presentation</vt:lpstr>
      <vt:lpstr>Making Decisions (Needs vs. Wants)</vt:lpstr>
      <vt:lpstr>PowerPoint Presentation</vt:lpstr>
      <vt:lpstr>Influences</vt:lpstr>
      <vt:lpstr>PowerPoint Presentation</vt:lpstr>
      <vt:lpstr>Personal Goals</vt:lpstr>
      <vt:lpstr>PowerPoint Presentation</vt:lpstr>
      <vt:lpstr>PowerPoint Presentation</vt:lpstr>
      <vt:lpstr>PowerPoint Presentation</vt:lpstr>
      <vt:lpstr>Time Saving Techniques</vt:lpstr>
      <vt:lpstr>PowerPoint Presentation</vt:lpstr>
      <vt:lpstr>References/Resources</vt:lpstr>
    </vt:vector>
  </TitlesOfParts>
  <LinksUpToDate>false</LinksUpToDate>
  <SharedDoc>false</SharedDoc>
  <HyperlinksChanged>false</HyperlinksChanged>
  <AppVersion>16.0009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Ankitha Rai</cp:lastModifiedBy>
  <cp:revision>129</cp:revision>
  <cp:lastPrinted>2017-07-07T16:17:37Z</cp:lastPrinted>
  <dcterms:created xsi:type="dcterms:W3CDTF">2017-07-11T23:58:30Z</dcterms:created>
  <dcterms:modified xsi:type="dcterms:W3CDTF">2018-01-31T15:11:12Z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