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2"/>
  </p:notesMasterIdLst>
  <p:handoutMasterIdLst>
    <p:handoutMasterId r:id="rId33"/>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6" r:id="rId30"/>
    <p:sldId id="347"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0426" autoAdjust="0"/>
  </p:normalViewPr>
  <p:slideViewPr>
    <p:cSldViewPr snapToGrid="0">
      <p:cViewPr>
        <p:scale>
          <a:sx n="54" d="100"/>
          <a:sy n="54" d="100"/>
        </p:scale>
        <p:origin x="1168" y="5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22-Nov-17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22-Nov-17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webmd.com/osteoporosis/tc/osteoporosis-preven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npp.usda.gov/Publications/DietaryGuidelines/2010/PolicyDoc/PolicyDoc.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cnpp.usda.gov/Publications/DietaryGuidelines/2010/DG2010Brochure.pdf"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bls.gov/ooh/healthcare/dietitians-and-nutritionists.ht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Importance</a:t>
            </a:r>
            <a:r>
              <a:rPr lang="en-US" baseline="0" dirty="0"/>
              <a:t> of Nutrition for Teens</a:t>
            </a:r>
          </a:p>
          <a:p>
            <a:r>
              <a:rPr lang="en-US" sz="1200" b="0" i="0" kern="1200" dirty="0">
                <a:solidFill>
                  <a:schemeClr val="tx1"/>
                </a:solidFill>
                <a:effectLst/>
                <a:latin typeface="+mn-lt"/>
                <a:ea typeface="+mn-ea"/>
                <a:cs typeface="+mn-cs"/>
              </a:rPr>
              <a:t>Susan Adams, Registered Dietitian discusses why healthy eating habits and nutrition are important for teens to learn about and adapt into their daily routines.</a:t>
            </a:r>
            <a:endParaRPr lang="en-US" baseline="0" dirty="0"/>
          </a:p>
          <a:p>
            <a:r>
              <a:rPr lang="en-US" dirty="0"/>
              <a:t>http://youtu.be/zJNmu0tpdZU</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652427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a national survey</a:t>
            </a:r>
            <a:r>
              <a:rPr lang="en-US" sz="1200" b="0" i="0" kern="1200" baseline="0" dirty="0">
                <a:solidFill>
                  <a:schemeClr val="tx1"/>
                </a:solidFill>
                <a:effectLst/>
                <a:latin typeface="+mn-lt"/>
                <a:ea typeface="+mn-ea"/>
                <a:cs typeface="+mn-cs"/>
              </a:rPr>
              <a:t> in 2010, m</a:t>
            </a:r>
            <a:r>
              <a:rPr lang="en-US" sz="1200" b="0" i="0" kern="1200" dirty="0">
                <a:solidFill>
                  <a:schemeClr val="tx1"/>
                </a:solidFill>
                <a:effectLst/>
                <a:latin typeface="+mn-lt"/>
                <a:ea typeface="+mn-ea"/>
                <a:cs typeface="+mn-cs"/>
              </a:rPr>
              <a:t>ore than one-third of U.S. adults (35.7%) are obese.</a:t>
            </a:r>
            <a:r>
              <a:rPr lang="en-US" baseline="0" dirty="0"/>
              <a:t> They also are prone to have other ailments such as hypertension (high blood pressure), diabetes, and digestive disorders.  Midlife is the time when high blood pressure and high cholesterol can run havoc on a person’s life. Exercise, weight control, and a diet rich in fiber, fruits, vegetables, and whole grain can help alleviate many cardiovascular problems.  According to _Life-Span Development_ by John W. Santrock, due to advances in drug medication to lower blood pressure and cholesterol, diet, and exercise in high-risk individuals, the deaths due to cardiovascular disease have decreased in the United States.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544221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Older adults want to stay independent for as long as possible but may need a little help. Adult bodies have stopped growing so energy needs are lower. Different adults have different food needs. Some may have health problems that require a special diet and limit foods they can eat.  Older</a:t>
            </a:r>
            <a:r>
              <a:rPr lang="en-US" sz="1200" b="0" i="0" kern="1200" baseline="0" dirty="0">
                <a:solidFill>
                  <a:schemeClr val="tx1"/>
                </a:solidFill>
                <a:effectLst/>
                <a:latin typeface="+mn-lt"/>
                <a:ea typeface="+mn-ea"/>
                <a:cs typeface="+mn-cs"/>
              </a:rPr>
              <a:t> adults </a:t>
            </a:r>
            <a:r>
              <a:rPr lang="en-US" sz="1200" b="0" i="0" kern="1200" dirty="0">
                <a:solidFill>
                  <a:schemeClr val="tx1"/>
                </a:solidFill>
                <a:effectLst/>
                <a:latin typeface="+mn-lt"/>
                <a:ea typeface="+mn-ea"/>
                <a:cs typeface="+mn-cs"/>
              </a:rPr>
              <a:t>can become dehydrated easily and should, therefore, drink plenty of water. </a:t>
            </a:r>
          </a:p>
          <a:p>
            <a:endParaRPr lang="en-US" dirty="0"/>
          </a:p>
          <a:p>
            <a:r>
              <a:rPr lang="en-US" sz="1200" b="0" i="0" kern="1200" dirty="0">
                <a:solidFill>
                  <a:schemeClr val="tx1"/>
                </a:solidFill>
                <a:effectLst/>
                <a:latin typeface="+mn-lt"/>
                <a:ea typeface="+mn-ea"/>
                <a:cs typeface="+mn-cs"/>
              </a:rPr>
              <a:t>Physical changes, such as losing the sense of taste and smell, can affect an elderly person's intake of food and cause them to lose weight. This is why</a:t>
            </a:r>
            <a:r>
              <a:rPr lang="en-US" sz="1200" b="0" i="0" kern="1200" baseline="0" dirty="0">
                <a:solidFill>
                  <a:schemeClr val="tx1"/>
                </a:solidFill>
                <a:effectLst/>
                <a:latin typeface="+mn-lt"/>
                <a:ea typeface="+mn-ea"/>
                <a:cs typeface="+mn-cs"/>
              </a:rPr>
              <a:t> having a g</a:t>
            </a:r>
            <a:r>
              <a:rPr lang="en-US" sz="1200" b="0" i="0" kern="1200" dirty="0">
                <a:solidFill>
                  <a:schemeClr val="tx1"/>
                </a:solidFill>
                <a:effectLst/>
                <a:latin typeface="+mn-lt"/>
                <a:ea typeface="+mn-ea"/>
                <a:cs typeface="+mn-cs"/>
              </a:rPr>
              <a:t>ood nutritional status can improve an older</a:t>
            </a:r>
            <a:r>
              <a:rPr lang="en-US" sz="1200" b="0" i="0" kern="1200" baseline="0" dirty="0">
                <a:solidFill>
                  <a:schemeClr val="tx1"/>
                </a:solidFill>
                <a:effectLst/>
                <a:latin typeface="+mn-lt"/>
                <a:ea typeface="+mn-ea"/>
                <a:cs typeface="+mn-cs"/>
              </a:rPr>
              <a:t> adults</a:t>
            </a:r>
            <a:r>
              <a:rPr lang="en-US" sz="1200" b="0" i="0" kern="1200" dirty="0">
                <a:solidFill>
                  <a:schemeClr val="tx1"/>
                </a:solidFill>
                <a:effectLst/>
                <a:latin typeface="+mn-lt"/>
                <a:ea typeface="+mn-ea"/>
                <a:cs typeface="+mn-cs"/>
              </a:rPr>
              <a:t> quality of life. </a:t>
            </a:r>
          </a:p>
          <a:p>
            <a:endParaRPr lang="en-US" dirty="0"/>
          </a:p>
          <a:p>
            <a:r>
              <a:rPr lang="en-US" dirty="0"/>
              <a:t>What is </a:t>
            </a:r>
            <a:r>
              <a:rPr lang="en-US" sz="1200" b="0" i="0" kern="1200" dirty="0">
                <a:solidFill>
                  <a:schemeClr val="tx1"/>
                </a:solidFill>
                <a:effectLst/>
                <a:latin typeface="+mn-lt"/>
                <a:ea typeface="+mn-ea"/>
                <a:cs typeface="+mn-cs"/>
              </a:rPr>
              <a:t>osteoporosis?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It</a:t>
            </a:r>
            <a:r>
              <a:rPr lang="en-US" sz="1200" b="0" i="0" kern="1200" baseline="0" dirty="0">
                <a:solidFill>
                  <a:schemeClr val="tx1"/>
                </a:solidFill>
                <a:effectLst/>
                <a:latin typeface="+mn-lt"/>
                <a:ea typeface="+mn-ea"/>
                <a:cs typeface="+mn-cs"/>
              </a:rPr>
              <a:t> is a</a:t>
            </a:r>
            <a:r>
              <a:rPr lang="en-US" sz="1200" b="0" i="0" kern="1200" dirty="0">
                <a:solidFill>
                  <a:schemeClr val="tx1"/>
                </a:solidFill>
                <a:effectLst/>
                <a:latin typeface="+mn-lt"/>
                <a:ea typeface="+mn-ea"/>
                <a:cs typeface="+mn-cs"/>
              </a:rPr>
              <a:t> condition in which bones lose their minerals and become porous, making them weak and fragile. Can</a:t>
            </a:r>
            <a:r>
              <a:rPr lang="en-US" sz="1200" b="0" i="0" kern="1200" baseline="0" dirty="0">
                <a:solidFill>
                  <a:schemeClr val="tx1"/>
                </a:solidFill>
                <a:effectLst/>
                <a:latin typeface="+mn-lt"/>
                <a:ea typeface="+mn-ea"/>
                <a:cs typeface="+mn-cs"/>
              </a:rPr>
              <a:t> you prevent osteoporosis? According to WebMD, a</a:t>
            </a:r>
            <a:r>
              <a:rPr lang="en-US" sz="1200" b="0" i="0" kern="1200" dirty="0">
                <a:solidFill>
                  <a:schemeClr val="tx1"/>
                </a:solidFill>
                <a:effectLst/>
                <a:latin typeface="+mn-lt"/>
                <a:ea typeface="+mn-ea"/>
                <a:cs typeface="+mn-cs"/>
              </a:rPr>
              <a:t> lot of physical activity during the preteen and teen years increases bone mass and greatly reduces the risk of osteoporosis in adulthood. If you eat a diet adequate in </a:t>
            </a:r>
            <a:r>
              <a:rPr lang="en-US" sz="1200" b="0" i="0" u="none" strike="noStrike" kern="1200" dirty="0">
                <a:solidFill>
                  <a:schemeClr val="tx1"/>
                </a:solidFill>
                <a:effectLst/>
                <a:latin typeface="+mn-lt"/>
                <a:ea typeface="+mn-ea"/>
                <a:cs typeface="+mn-cs"/>
              </a:rPr>
              <a:t>calcium</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rPr>
              <a:t>vitamin D</a:t>
            </a:r>
            <a:r>
              <a:rPr lang="en-US" sz="1200" b="0" i="0" kern="1200" dirty="0">
                <a:solidFill>
                  <a:schemeClr val="tx1"/>
                </a:solidFill>
                <a:effectLst/>
                <a:latin typeface="+mn-lt"/>
                <a:ea typeface="+mn-ea"/>
                <a:cs typeface="+mn-cs"/>
              </a:rPr>
              <a:t> and exercise regularly early in life and then continue with these healthy habits, you may be able to delay or avoid osteoporosis.  Older</a:t>
            </a:r>
            <a:r>
              <a:rPr lang="en-US" sz="1200" b="0" i="0" kern="1200" baseline="0" dirty="0">
                <a:solidFill>
                  <a:schemeClr val="tx1"/>
                </a:solidFill>
                <a:effectLst/>
                <a:latin typeface="+mn-lt"/>
                <a:ea typeface="+mn-ea"/>
                <a:cs typeface="+mn-cs"/>
              </a:rPr>
              <a:t> adults</a:t>
            </a:r>
            <a:r>
              <a:rPr lang="en-US" sz="1200" b="0" i="0" kern="1200" dirty="0">
                <a:solidFill>
                  <a:schemeClr val="tx1"/>
                </a:solidFill>
                <a:effectLst/>
                <a:latin typeface="+mn-lt"/>
                <a:ea typeface="+mn-ea"/>
                <a:cs typeface="+mn-cs"/>
              </a:rPr>
              <a:t> should participate in physical activity or exercise. </a:t>
            </a:r>
          </a:p>
          <a:p>
            <a:r>
              <a:rPr lang="en-US" dirty="0">
                <a:hlinkClick r:id="rId3"/>
              </a:rPr>
              <a:t>http://www.webmd.com/osteoporosis/tc/osteoporosis-prevention</a:t>
            </a:r>
            <a:endParaRPr lang="en-US" dirty="0"/>
          </a:p>
          <a:p>
            <a:endParaRPr lang="en-US" dirty="0"/>
          </a:p>
          <a:p>
            <a:endParaRPr lang="en-US" dirty="0"/>
          </a:p>
          <a:p>
            <a:r>
              <a:rPr lang="en-US" sz="1200" b="0" i="0" kern="1200" dirty="0">
                <a:solidFill>
                  <a:schemeClr val="tx1"/>
                </a:solidFill>
                <a:effectLst/>
                <a:latin typeface="+mn-lt"/>
                <a:ea typeface="+mn-ea"/>
                <a:cs typeface="+mn-cs"/>
              </a:rPr>
              <a:t>Lack of transportation does affect the nutritional status of older</a:t>
            </a:r>
            <a:r>
              <a:rPr lang="en-US" sz="1200" b="0" i="0" kern="1200" baseline="0" dirty="0">
                <a:solidFill>
                  <a:schemeClr val="tx1"/>
                </a:solidFill>
                <a:effectLst/>
                <a:latin typeface="+mn-lt"/>
                <a:ea typeface="+mn-ea"/>
                <a:cs typeface="+mn-cs"/>
              </a:rPr>
              <a:t> adults</a:t>
            </a:r>
            <a:r>
              <a:rPr lang="en-US" sz="1200" b="0" i="0" kern="1200" dirty="0">
                <a:solidFill>
                  <a:schemeClr val="tx1"/>
                </a:solidFill>
                <a:effectLst/>
                <a:latin typeface="+mn-lt"/>
                <a:ea typeface="+mn-ea"/>
                <a:cs typeface="+mn-cs"/>
              </a:rPr>
              <a:t>. The Elderly Nutrition Program</a:t>
            </a:r>
            <a:r>
              <a:rPr lang="en-US" sz="1200" b="0" i="0" kern="1200" baseline="0" dirty="0">
                <a:solidFill>
                  <a:schemeClr val="tx1"/>
                </a:solidFill>
                <a:effectLst/>
                <a:latin typeface="+mn-lt"/>
                <a:ea typeface="+mn-ea"/>
                <a:cs typeface="+mn-cs"/>
              </a:rPr>
              <a:t> p</a:t>
            </a:r>
            <a:r>
              <a:rPr lang="en-US" sz="1200" b="0" i="0" kern="1200" dirty="0">
                <a:solidFill>
                  <a:schemeClr val="tx1"/>
                </a:solidFill>
                <a:effectLst/>
                <a:latin typeface="+mn-lt"/>
                <a:ea typeface="+mn-ea"/>
                <a:cs typeface="+mn-cs"/>
              </a:rPr>
              <a:t>rovides grant money and commodities for meals served to older citizens. Is there one in</a:t>
            </a:r>
            <a:r>
              <a:rPr lang="en-US" sz="1200" b="0" i="0" kern="1200" baseline="0" dirty="0">
                <a:solidFill>
                  <a:schemeClr val="tx1"/>
                </a:solidFill>
                <a:effectLst/>
                <a:latin typeface="+mn-lt"/>
                <a:ea typeface="+mn-ea"/>
                <a:cs typeface="+mn-cs"/>
              </a:rPr>
              <a:t> our community?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4111649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Good nutrition affects:</a:t>
            </a:r>
          </a:p>
          <a:p>
            <a:pPr fontAlgn="base"/>
            <a:r>
              <a:rPr lang="en-US" sz="1200" b="0" i="0" kern="1200" dirty="0">
                <a:solidFill>
                  <a:schemeClr val="tx1"/>
                </a:solidFill>
                <a:effectLst/>
                <a:latin typeface="+mn-lt"/>
                <a:ea typeface="+mn-ea"/>
                <a:cs typeface="+mn-cs"/>
              </a:rPr>
              <a:t>Appearance – helps give you shiny hair, bright eyes, healthy nails and teeth, and smooth clear skin</a:t>
            </a:r>
          </a:p>
          <a:p>
            <a:pPr fontAlgn="base"/>
            <a:r>
              <a:rPr lang="en-US" sz="1200" b="0" i="0" kern="1200" dirty="0">
                <a:solidFill>
                  <a:schemeClr val="tx1"/>
                </a:solidFill>
                <a:effectLst/>
                <a:latin typeface="+mn-lt"/>
                <a:ea typeface="+mn-ea"/>
                <a:cs typeface="+mn-cs"/>
              </a:rPr>
              <a:t>Fitness – helps you stay energetic and alert throughout the day</a:t>
            </a:r>
          </a:p>
          <a:p>
            <a:pPr fontAlgn="base"/>
            <a:r>
              <a:rPr lang="en-US" sz="1200" b="0" i="0" kern="1200" dirty="0">
                <a:solidFill>
                  <a:schemeClr val="tx1"/>
                </a:solidFill>
                <a:effectLst/>
                <a:latin typeface="+mn-lt"/>
                <a:ea typeface="+mn-ea"/>
                <a:cs typeface="+mn-cs"/>
              </a:rPr>
              <a:t>Weight – helps you reach and maintain a healthy weight</a:t>
            </a:r>
          </a:p>
          <a:p>
            <a:pPr fontAlgn="base"/>
            <a:r>
              <a:rPr lang="en-US" sz="1200" b="0" i="0" kern="1200" dirty="0">
                <a:solidFill>
                  <a:schemeClr val="tx1"/>
                </a:solidFill>
                <a:effectLst/>
                <a:latin typeface="+mn-lt"/>
                <a:ea typeface="+mn-ea"/>
                <a:cs typeface="+mn-cs"/>
              </a:rPr>
              <a:t>Protection from Illness – helps your body defend against disease</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975035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Good nutrition affects:</a:t>
            </a:r>
          </a:p>
          <a:p>
            <a:pPr fontAlgn="base"/>
            <a:r>
              <a:rPr lang="en-US" sz="1200" b="0" i="0" kern="1200" dirty="0">
                <a:solidFill>
                  <a:schemeClr val="tx1"/>
                </a:solidFill>
                <a:effectLst/>
                <a:latin typeface="+mn-lt"/>
                <a:ea typeface="+mn-ea"/>
                <a:cs typeface="+mn-cs"/>
              </a:rPr>
              <a:t>Healing – helps the body build new cells, repair breaks and sprains, and heal after illness or surgery</a:t>
            </a:r>
          </a:p>
          <a:p>
            <a:pPr fontAlgn="base"/>
            <a:r>
              <a:rPr lang="en-US" sz="1200" b="0" i="0" kern="1200" dirty="0">
                <a:solidFill>
                  <a:schemeClr val="tx1"/>
                </a:solidFill>
                <a:effectLst/>
                <a:latin typeface="+mn-lt"/>
                <a:ea typeface="+mn-ea"/>
                <a:cs typeface="+mn-cs"/>
              </a:rPr>
              <a:t>Emotional Strength – helps your body and mind deal with stress</a:t>
            </a:r>
          </a:p>
          <a:p>
            <a:pPr fontAlgn="base"/>
            <a:r>
              <a:rPr lang="en-US" sz="1200" b="0" i="0" kern="1200" dirty="0">
                <a:solidFill>
                  <a:schemeClr val="tx1"/>
                </a:solidFill>
                <a:effectLst/>
                <a:latin typeface="+mn-lt"/>
                <a:ea typeface="+mn-ea"/>
                <a:cs typeface="+mn-cs"/>
              </a:rPr>
              <a:t>Future Health – helps you stay healthy as you grow older</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49627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June</a:t>
            </a:r>
            <a:r>
              <a:rPr lang="en-US" baseline="0" dirty="0"/>
              <a:t> </a:t>
            </a:r>
            <a:r>
              <a:rPr lang="en-US" dirty="0"/>
              <a:t>2011, the United States Department of Agriculture introduced the new food guide – MyPlate, based on the 2010 Dietary Guidelines for Americans.</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4174442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Introducing the New Food Icon: MyPlate</a:t>
            </a:r>
          </a:p>
          <a:p>
            <a:r>
              <a:rPr lang="en-US" sz="1200" b="0" i="0" kern="1200" dirty="0">
                <a:solidFill>
                  <a:schemeClr val="tx1"/>
                </a:solidFill>
                <a:effectLst/>
                <a:latin typeface="+mn-lt"/>
                <a:ea typeface="+mn-ea"/>
                <a:cs typeface="+mn-cs"/>
              </a:rPr>
              <a:t>The Department of Agriculture introduces the new food icon, MyPlate, to replace the MyPyramid image as the government's primary food group symbol. An easy-to-understand visual cue to help consumers adopt healthy eating habits, MyPlate is consistent with the 2010 Dietary Guidelines for Americans.</a:t>
            </a:r>
            <a:endParaRPr lang="en-US" dirty="0"/>
          </a:p>
          <a:p>
            <a:r>
              <a:rPr lang="en-US" dirty="0"/>
              <a:t>http://youtu.be/SEFmSk08LIE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4177550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the requirements</a:t>
            </a:r>
            <a:r>
              <a:rPr lang="en-US" baseline="0" dirty="0"/>
              <a:t> and the benefits of the food choices. What counts as a serving from each group?</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541905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guidelines</a:t>
            </a:r>
            <a:r>
              <a:rPr lang="en-US" dirty="0"/>
              <a:t> provide information and advice for choosing a healthy eating pattern—namely, one that focuses on nutrient-dense foods and beverages, and that contributes to achieving and maintaining a healthy weight. Such a healthy eating pattern also embodies food safety principles to avoid foodborne illness.</a:t>
            </a:r>
          </a:p>
          <a:p>
            <a:endParaRPr lang="en-US" dirty="0"/>
          </a:p>
          <a:p>
            <a:pPr fontAlgn="base"/>
            <a:r>
              <a:rPr lang="en-US" sz="1200" b="0" i="0" kern="1200" dirty="0">
                <a:solidFill>
                  <a:schemeClr val="tx1"/>
                </a:solidFill>
                <a:effectLst/>
                <a:latin typeface="+mn-lt"/>
                <a:ea typeface="+mn-ea"/>
                <a:cs typeface="+mn-cs"/>
              </a:rPr>
              <a:t>The Dietary Guidelines for Americans, 2010 are the best science-based advice on how to eat for health. The guidelines encourage all Americans to eat a healthy diet and be physically active. Because more than one-third of children and more than two-thirds of adults in the United States are overweight or obese, the 7th edition of Dietary Guidelines for Americans places stronger emphasis on reducing calorie consumption and increasing physical activity.</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complete 112 page report is available at </a:t>
            </a:r>
            <a:r>
              <a:rPr lang="en-US" sz="1200" b="0" i="0" u="none" strike="noStrike" kern="1200" dirty="0">
                <a:solidFill>
                  <a:schemeClr val="tx1"/>
                </a:solidFill>
                <a:effectLst/>
                <a:latin typeface="+mn-lt"/>
                <a:ea typeface="+mn-ea"/>
                <a:cs typeface="+mn-cs"/>
                <a:hlinkClick r:id="rId3"/>
              </a:rPr>
              <a:t>http://www.cnpp.usda.gov/Publications/DietaryGuidelines/2010/PolicyDoc/PolicyDoc.pdf</a:t>
            </a:r>
            <a:endParaRPr lang="en-US" sz="1200" b="0" i="0" u="none" strike="noStrike" kern="1200" dirty="0">
              <a:solidFill>
                <a:schemeClr val="tx1"/>
              </a:solidFill>
              <a:effectLst/>
              <a:latin typeface="+mn-lt"/>
              <a:ea typeface="+mn-ea"/>
              <a:cs typeface="+mn-cs"/>
            </a:endParaRPr>
          </a:p>
          <a:p>
            <a:pPr fontAlgn="base"/>
            <a:endParaRPr lang="en-US" sz="1200" b="0" i="0" u="none" strike="noStrike"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shorter consumer brochure is available at </a:t>
            </a:r>
            <a:r>
              <a:rPr lang="en-US" sz="1200" b="0" i="0" u="none" strike="noStrike" kern="1200" dirty="0">
                <a:solidFill>
                  <a:schemeClr val="tx1"/>
                </a:solidFill>
                <a:effectLst/>
                <a:latin typeface="+mn-lt"/>
                <a:ea typeface="+mn-ea"/>
                <a:cs typeface="+mn-cs"/>
                <a:hlinkClick r:id="rId4"/>
              </a:rPr>
              <a:t>http://www.cnpp.usda.gov/Publications/DietaryGuidelines/2010/DG2010Brochure.pdf</a:t>
            </a: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295527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Food has a powerful impact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on health. Healthy food choices promote wellness. When you practice wellness, active steps are taken to stay in good health. It is important to do this throughout</a:t>
            </a:r>
            <a:r>
              <a:rPr lang="en-US" sz="1200" b="0" i="0" kern="1200" baseline="0" dirty="0">
                <a:solidFill>
                  <a:schemeClr val="tx1"/>
                </a:solidFill>
                <a:effectLst/>
                <a:latin typeface="+mn-lt"/>
                <a:ea typeface="+mn-ea"/>
                <a:cs typeface="+mn-cs"/>
              </a:rPr>
              <a:t> your life span.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112383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the students how their nutritional</a:t>
            </a:r>
            <a:r>
              <a:rPr lang="en-US" baseline="0" dirty="0"/>
              <a:t> needs changed from the time they were babies to today.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What does wellness mean</a:t>
            </a:r>
            <a:r>
              <a:rPr lang="en-US" sz="1200" b="0" i="0" kern="1200" baseline="0" dirty="0">
                <a:solidFill>
                  <a:schemeClr val="tx1"/>
                </a:solidFill>
                <a:effectLst/>
                <a:latin typeface="+mn-lt"/>
                <a:ea typeface="+mn-ea"/>
                <a:cs typeface="+mn-cs"/>
              </a:rPr>
              <a:t> to you?</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3301433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Dietitians and nutritionists typically do the following:</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Explain nutrition issues</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Assess patients’ and clients’ health needs and diet</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Develop meal plans, taking both cost and clients’ preferences into account</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Evaluate the effects of meal plans and change the plans as needed</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Promote better nutrition by giving talks to groups about diet, nutrition, and the relationship between good eating habits and preventing or managing specific diseases</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Keep up with the latest nutritional science research</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Bureau of Labor Statistics, U.S. Department of Labor, </a:t>
            </a:r>
            <a:r>
              <a:rPr lang="en-US" sz="1200" b="0" i="1" kern="1200" dirty="0">
                <a:solidFill>
                  <a:schemeClr val="tx1"/>
                </a:solidFill>
                <a:effectLst/>
                <a:latin typeface="+mn-lt"/>
                <a:ea typeface="+mn-ea"/>
                <a:cs typeface="+mn-cs"/>
              </a:rPr>
              <a:t>Occupational Outlook Handbook, 2012-13 Edition</a:t>
            </a:r>
            <a:r>
              <a:rPr lang="en-US" sz="1200" b="0" i="0" kern="1200" dirty="0">
                <a:solidFill>
                  <a:schemeClr val="tx1"/>
                </a:solidFill>
                <a:effectLst/>
                <a:latin typeface="+mn-lt"/>
                <a:ea typeface="+mn-ea"/>
                <a:cs typeface="+mn-cs"/>
              </a:rPr>
              <a:t>, Dietitians and Nutritionists, </a:t>
            </a:r>
            <a:br>
              <a:rPr lang="en-US" dirty="0"/>
            </a:br>
            <a:r>
              <a:rPr lang="en-US" sz="1200" b="0" i="0" kern="1200" dirty="0">
                <a:solidFill>
                  <a:schemeClr val="tx1"/>
                </a:solidFill>
                <a:effectLst/>
                <a:latin typeface="+mn-lt"/>
                <a:ea typeface="+mn-ea"/>
                <a:cs typeface="+mn-cs"/>
              </a:rPr>
              <a:t>on the Internet at </a:t>
            </a:r>
            <a:r>
              <a:rPr lang="en-US" sz="1200" b="0" i="0" u="sng" kern="1200" dirty="0">
                <a:solidFill>
                  <a:schemeClr val="tx1"/>
                </a:solidFill>
                <a:effectLst/>
                <a:latin typeface="+mn-lt"/>
                <a:ea typeface="+mn-ea"/>
                <a:cs typeface="+mn-cs"/>
                <a:hlinkClick r:id="rId3"/>
              </a:rPr>
              <a:t>http://www.bls.gov/ooh/healthcare/dietitians-and-nutritionists.htm</a:t>
            </a:r>
            <a:r>
              <a:rPr lang="en-US" sz="1200" b="0" i="0" kern="1200" dirty="0">
                <a:solidFill>
                  <a:schemeClr val="tx1"/>
                </a:solidFill>
                <a:effectLst/>
                <a:latin typeface="+mn-lt"/>
                <a:ea typeface="+mn-ea"/>
                <a:cs typeface="+mn-cs"/>
              </a:rPr>
              <a:t> (visited </a:t>
            </a:r>
            <a:r>
              <a:rPr lang="en-US" sz="1200" b="0" i="1" kern="1200" dirty="0">
                <a:solidFill>
                  <a:schemeClr val="tx1"/>
                </a:solidFill>
                <a:effectLst/>
                <a:latin typeface="+mn-lt"/>
                <a:ea typeface="+mn-ea"/>
                <a:cs typeface="+mn-cs"/>
              </a:rPr>
              <a:t>October 15, 2013</a:t>
            </a:r>
            <a:r>
              <a:rPr lang="en-US" sz="1200" b="0" i="0" kern="1200" dirty="0">
                <a:solidFill>
                  <a:schemeClr val="tx1"/>
                </a:solidFill>
                <a:effectLst/>
                <a:latin typeface="+mn-lt"/>
                <a:ea typeface="+mn-ea"/>
                <a:cs typeface="+mn-cs"/>
              </a:rPr>
              <a: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285470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2540457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1283436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298412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3749029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Nutritional needs change throughout the life cycle. Each life stage brings its own growth and nutritional needs and challenges. Meeting these demands promotes good health at each stage of the life cycle and builds a solid foundation for the future. Nutritional needs change throughout the life cycle. Each stage brings its own growth and nutrition needs and challenges.</a:t>
            </a:r>
          </a:p>
          <a:p>
            <a:pPr marL="285750" indent="-285750" fontAlgn="base">
              <a:buFont typeface="Arial" panose="020B0604020202020204" pitchFamily="34" charset="0"/>
              <a:buChar char="•"/>
            </a:pPr>
            <a:r>
              <a:rPr lang="en-US" sz="1200" b="0" i="0" kern="1200" dirty="0">
                <a:solidFill>
                  <a:schemeClr val="tx1"/>
                </a:solidFill>
                <a:effectLst/>
                <a:latin typeface="+mn-lt"/>
                <a:ea typeface="+mn-ea"/>
                <a:cs typeface="+mn-cs"/>
              </a:rPr>
              <a:t>Pregnancy</a:t>
            </a:r>
          </a:p>
          <a:p>
            <a:pPr marL="285750" indent="-285750" fontAlgn="base">
              <a:buFont typeface="Arial" panose="020B0604020202020204" pitchFamily="34" charset="0"/>
              <a:buChar char="•"/>
            </a:pPr>
            <a:r>
              <a:rPr lang="en-US" sz="1200" b="0" i="0" kern="1200" dirty="0">
                <a:solidFill>
                  <a:schemeClr val="tx1"/>
                </a:solidFill>
                <a:effectLst/>
                <a:latin typeface="+mn-lt"/>
                <a:ea typeface="+mn-ea"/>
                <a:cs typeface="+mn-cs"/>
              </a:rPr>
              <a:t>Infants</a:t>
            </a:r>
          </a:p>
          <a:p>
            <a:pPr marL="285750" indent="-285750" fontAlgn="base">
              <a:buFont typeface="Arial" panose="020B0604020202020204" pitchFamily="34" charset="0"/>
              <a:buChar char="•"/>
            </a:pPr>
            <a:r>
              <a:rPr lang="en-US" sz="1200" b="0" i="0" kern="1200" dirty="0">
                <a:solidFill>
                  <a:schemeClr val="tx1"/>
                </a:solidFill>
                <a:effectLst/>
                <a:latin typeface="+mn-lt"/>
                <a:ea typeface="+mn-ea"/>
                <a:cs typeface="+mn-cs"/>
              </a:rPr>
              <a:t>Children</a:t>
            </a:r>
          </a:p>
          <a:p>
            <a:pPr marL="285750" indent="-285750" fontAlgn="base">
              <a:buFont typeface="Arial" panose="020B0604020202020204" pitchFamily="34" charset="0"/>
              <a:buChar char="•"/>
            </a:pPr>
            <a:r>
              <a:rPr lang="en-US" sz="1200" b="0" i="0" kern="1200" dirty="0">
                <a:solidFill>
                  <a:schemeClr val="tx1"/>
                </a:solidFill>
                <a:effectLst/>
                <a:latin typeface="+mn-lt"/>
                <a:ea typeface="+mn-ea"/>
                <a:cs typeface="+mn-cs"/>
              </a:rPr>
              <a:t>Teenagers</a:t>
            </a:r>
          </a:p>
          <a:p>
            <a:pPr marL="285750" indent="-285750" fontAlgn="base">
              <a:buFont typeface="Arial" panose="020B0604020202020204" pitchFamily="34" charset="0"/>
              <a:buChar char="•"/>
            </a:pPr>
            <a:r>
              <a:rPr lang="en-US" sz="1200" b="0" i="0" kern="1200" dirty="0">
                <a:solidFill>
                  <a:schemeClr val="tx1"/>
                </a:solidFill>
                <a:effectLst/>
                <a:latin typeface="+mn-lt"/>
                <a:ea typeface="+mn-ea"/>
                <a:cs typeface="+mn-cs"/>
              </a:rPr>
              <a:t>Adults</a:t>
            </a:r>
          </a:p>
          <a:p>
            <a:pPr marL="285750" indent="-285750" fontAlgn="base">
              <a:buFont typeface="Arial" panose="020B0604020202020204" pitchFamily="34" charset="0"/>
              <a:buChar char="•"/>
            </a:pPr>
            <a:r>
              <a:rPr lang="en-US" sz="1200" b="0" i="0" kern="1200" dirty="0">
                <a:solidFill>
                  <a:schemeClr val="tx1"/>
                </a:solidFill>
                <a:effectLst/>
                <a:latin typeface="+mn-lt"/>
                <a:ea typeface="+mn-ea"/>
                <a:cs typeface="+mn-cs"/>
              </a:rPr>
              <a:t>Seniors and older adults</a:t>
            </a:r>
          </a:p>
          <a:p>
            <a:pPr marL="285750" indent="-2857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06916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fontAlgn="base">
              <a:buFont typeface="Arial" panose="020B0604020202020204" pitchFamily="34" charset="0"/>
              <a:buChar char="•"/>
            </a:pPr>
            <a:r>
              <a:rPr lang="en-US" sz="1200" b="0" i="0" kern="1200" dirty="0">
                <a:solidFill>
                  <a:schemeClr val="tx1"/>
                </a:solidFill>
                <a:effectLst/>
                <a:latin typeface="+mn-lt"/>
                <a:ea typeface="+mn-ea"/>
                <a:cs typeface="+mn-cs"/>
              </a:rPr>
              <a:t>Nutrition is most important responsibility</a:t>
            </a:r>
          </a:p>
          <a:p>
            <a:pPr marL="285750" indent="-285750" fontAlgn="base">
              <a:buFont typeface="Arial" panose="020B0604020202020204" pitchFamily="34" charset="0"/>
              <a:buChar char="•"/>
            </a:pPr>
            <a:r>
              <a:rPr lang="en-US" sz="1200" b="0" i="0" kern="1200" dirty="0">
                <a:solidFill>
                  <a:schemeClr val="tx1"/>
                </a:solidFill>
                <a:effectLst/>
                <a:latin typeface="+mn-lt"/>
                <a:ea typeface="+mn-ea"/>
                <a:cs typeface="+mn-cs"/>
              </a:rPr>
              <a:t>Baby’s growth and development depends on nutrients from mother</a:t>
            </a:r>
          </a:p>
          <a:p>
            <a:pPr marL="285750" indent="-285750" fontAlgn="base">
              <a:buFont typeface="Arial" panose="020B0604020202020204" pitchFamily="34" charset="0"/>
              <a:buChar char="•"/>
            </a:pPr>
            <a:r>
              <a:rPr lang="en-US" sz="1200" b="0" i="0" kern="1200" dirty="0">
                <a:solidFill>
                  <a:schemeClr val="tx1"/>
                </a:solidFill>
                <a:effectLst/>
                <a:latin typeface="+mn-lt"/>
                <a:ea typeface="+mn-ea"/>
                <a:cs typeface="+mn-cs"/>
              </a:rPr>
              <a:t>Poor eating habits by the mother place the baby at risk</a:t>
            </a:r>
          </a:p>
          <a:p>
            <a:pPr marL="285750" indent="-285750" fontAlgn="base">
              <a:buFont typeface="Arial" panose="020B0604020202020204" pitchFamily="34" charset="0"/>
              <a:buChar char="•"/>
            </a:pPr>
            <a:r>
              <a:rPr lang="en-US" sz="1200" b="0" i="0" kern="1200" dirty="0">
                <a:solidFill>
                  <a:schemeClr val="tx1"/>
                </a:solidFill>
                <a:effectLst/>
                <a:latin typeface="+mn-lt"/>
                <a:ea typeface="+mn-ea"/>
                <a:cs typeface="+mn-cs"/>
              </a:rPr>
              <a:t>The fetus depends on the mother for its nourishment</a:t>
            </a:r>
          </a:p>
          <a:p>
            <a:pPr marL="0" indent="0" fontAlgn="base">
              <a:buFontTx/>
              <a:buNone/>
            </a:pPr>
            <a:endParaRPr lang="en-US" sz="1200" b="0" i="0" kern="1200" dirty="0">
              <a:solidFill>
                <a:schemeClr val="tx1"/>
              </a:solidFill>
              <a:effectLst/>
              <a:latin typeface="+mn-lt"/>
              <a:ea typeface="+mn-ea"/>
              <a:cs typeface="+mn-cs"/>
            </a:endParaRPr>
          </a:p>
          <a:p>
            <a:pPr marL="0" indent="0" fontAlgn="base">
              <a:buFontTx/>
              <a:buNone/>
            </a:pPr>
            <a:r>
              <a:rPr lang="en-US" sz="1200" b="0" i="0" kern="1200" dirty="0">
                <a:solidFill>
                  <a:schemeClr val="tx1"/>
                </a:solidFill>
                <a:effectLst/>
                <a:latin typeface="+mn-lt"/>
                <a:ea typeface="+mn-ea"/>
                <a:cs typeface="+mn-cs"/>
              </a:rPr>
              <a:t>The fetus depends on the mother for its nourishment. Maintaining good nutrition and health habits and getting proper medical care, are the most important responsibilities of the pregnant mother. </a:t>
            </a:r>
          </a:p>
          <a:p>
            <a:pPr marL="0" indent="0" fontAlgn="base">
              <a:buFontTx/>
              <a:buNone/>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764741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Folate or folic acid help the body make new cells and may prevent birth defects. </a:t>
            </a:r>
          </a:p>
          <a:p>
            <a:r>
              <a:rPr lang="en-US" dirty="0"/>
              <a:t> </a:t>
            </a:r>
          </a:p>
          <a:p>
            <a:r>
              <a:rPr lang="en-US" dirty="0"/>
              <a:t>Foods from the Dairy group provide calcium, potassium, vitamin D</a:t>
            </a:r>
            <a:r>
              <a:rPr lang="en-US" baseline="0" dirty="0"/>
              <a:t> </a:t>
            </a:r>
            <a:r>
              <a:rPr lang="en-US" dirty="0"/>
              <a:t>and protein. </a:t>
            </a:r>
          </a:p>
          <a:p>
            <a:r>
              <a:rPr lang="en-US" dirty="0"/>
              <a:t>Foods from the Protein group provide iron as well as protein. </a:t>
            </a:r>
          </a:p>
          <a:p>
            <a:r>
              <a:rPr lang="en-US" dirty="0"/>
              <a:t>Fruits, vegetables, dry beans and grains are essential for folate and other nutrients such as fiber, vitamins, and minerals. </a:t>
            </a:r>
          </a:p>
          <a:p>
            <a:r>
              <a:rPr lang="en-US" dirty="0"/>
              <a:t> </a:t>
            </a:r>
          </a:p>
          <a:p>
            <a:r>
              <a:rPr lang="en-US" dirty="0"/>
              <a:t>Three</a:t>
            </a:r>
            <a:r>
              <a:rPr lang="en-US" baseline="0" dirty="0"/>
              <a:t> hundred</a:t>
            </a:r>
            <a:r>
              <a:rPr lang="en-US" dirty="0"/>
              <a:t> calories per day should be added to diet from nutrient rich foods. </a:t>
            </a:r>
          </a:p>
          <a:p>
            <a:r>
              <a:rPr lang="en-US" dirty="0"/>
              <a:t>Pre-natal vitamins and mineral supplements may be prescribed by obstetrician. </a:t>
            </a:r>
          </a:p>
          <a:p>
            <a:r>
              <a:rPr lang="en-US" dirty="0"/>
              <a:t>Refrain from drinking any alcoholic beverages during pregnancy.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4536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fontAlgn="base">
              <a:buFont typeface="Arial" panose="020B0604020202020204" pitchFamily="34" charset="0"/>
              <a:buChar char="•"/>
            </a:pPr>
            <a:r>
              <a:rPr lang="en-US" sz="1200" b="0" i="0" kern="1200" dirty="0">
                <a:solidFill>
                  <a:schemeClr val="tx1"/>
                </a:solidFill>
                <a:effectLst/>
                <a:latin typeface="+mn-lt"/>
                <a:ea typeface="+mn-ea"/>
                <a:cs typeface="+mn-cs"/>
              </a:rPr>
              <a:t>Grow and develop quickly in their first year of</a:t>
            </a:r>
            <a:r>
              <a:rPr lang="en-US" sz="1200" b="0" i="0" kern="1200" baseline="0" dirty="0">
                <a:solidFill>
                  <a:schemeClr val="tx1"/>
                </a:solidFill>
                <a:effectLst/>
                <a:latin typeface="+mn-lt"/>
                <a:ea typeface="+mn-ea"/>
                <a:cs typeface="+mn-cs"/>
              </a:rPr>
              <a:t> life</a:t>
            </a:r>
            <a:endParaRPr lang="en-US" sz="1200" b="0" i="0" kern="1200" dirty="0">
              <a:solidFill>
                <a:schemeClr val="tx1"/>
              </a:solidFill>
              <a:effectLst/>
              <a:latin typeface="+mn-lt"/>
              <a:ea typeface="+mn-ea"/>
              <a:cs typeface="+mn-cs"/>
            </a:endParaRPr>
          </a:p>
          <a:p>
            <a:pPr marL="285750" indent="-285750" fontAlgn="base">
              <a:buFont typeface="Arial" panose="020B0604020202020204" pitchFamily="34" charset="0"/>
              <a:buChar char="•"/>
            </a:pPr>
            <a:r>
              <a:rPr lang="en-US" sz="1200" b="0" i="0" kern="1200" dirty="0">
                <a:solidFill>
                  <a:schemeClr val="tx1"/>
                </a:solidFill>
                <a:effectLst/>
                <a:latin typeface="+mn-lt"/>
                <a:ea typeface="+mn-ea"/>
                <a:cs typeface="+mn-cs"/>
              </a:rPr>
              <a:t>Triple in weight</a:t>
            </a:r>
          </a:p>
          <a:p>
            <a:pPr marL="285750" indent="-285750" fontAlgn="base">
              <a:buFont typeface="Arial" panose="020B0604020202020204" pitchFamily="34" charset="0"/>
              <a:buChar char="•"/>
            </a:pPr>
            <a:r>
              <a:rPr lang="en-US" sz="1200" b="0" i="0" kern="1200" dirty="0">
                <a:solidFill>
                  <a:schemeClr val="tx1"/>
                </a:solidFill>
                <a:effectLst/>
                <a:latin typeface="+mn-lt"/>
                <a:ea typeface="+mn-ea"/>
                <a:cs typeface="+mn-cs"/>
              </a:rPr>
              <a:t>Brain and organs continue to develop</a:t>
            </a:r>
          </a:p>
          <a:p>
            <a:pPr marL="285750" indent="-285750" fontAlgn="base">
              <a:buFont typeface="Arial" panose="020B0604020202020204" pitchFamily="34" charset="0"/>
              <a:buChar char="•"/>
            </a:pPr>
            <a:r>
              <a:rPr lang="en-US" sz="1200" b="0" i="0" kern="1200" dirty="0">
                <a:solidFill>
                  <a:schemeClr val="tx1"/>
                </a:solidFill>
                <a:effectLst/>
                <a:latin typeface="+mn-lt"/>
                <a:ea typeface="+mn-ea"/>
                <a:cs typeface="+mn-cs"/>
              </a:rPr>
              <a:t>A baby may grow 50 percent longer and triple in weight in the first year.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109202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a:t>
            </a:r>
            <a:r>
              <a:rPr lang="en-US" baseline="0" dirty="0"/>
              <a:t> students match the appropriate food options to the age of the infant.  See answers below.</a:t>
            </a:r>
            <a:endParaRPr lang="en-US" dirty="0"/>
          </a:p>
          <a:p>
            <a:endParaRPr lang="en-US" dirty="0"/>
          </a:p>
          <a:p>
            <a:r>
              <a:rPr lang="en-US" dirty="0"/>
              <a:t>Birth to 6 Months: Babies get all the nutrients they need from breast milk for the first six months. Infant formula is an acceptable alternative when mothers decide to decrease or discontinue breast feeding. You should not give your baby cow’s milk until after age 1. </a:t>
            </a:r>
          </a:p>
          <a:p>
            <a:endParaRPr lang="en-US" dirty="0"/>
          </a:p>
          <a:p>
            <a:r>
              <a:rPr lang="en-US" dirty="0"/>
              <a:t>By 4 to 6 Months: While most babies are ready to eat solid foods now, they will continue to get most of their calories, protein, vitamins and minerals from breast milk or infant formula. Introduce iron-fortified infant cereal like rice and barley or pureed meats to help replenish iron reserves. </a:t>
            </a:r>
          </a:p>
          <a:p>
            <a:endParaRPr lang="en-US" dirty="0"/>
          </a:p>
          <a:p>
            <a:r>
              <a:rPr lang="en-US" dirty="0"/>
              <a:t>By 6 to 8 Months: This is an appropriate time to begin pureed or mashed fruits and vegetables. Gradually introduce single-item foods one at a time. Watch your child carefully for any reactions such as diarrhea, vomiting or unusual rashes. </a:t>
            </a:r>
          </a:p>
          <a:p>
            <a:endParaRPr lang="en-US" dirty="0"/>
          </a:p>
          <a:p>
            <a:r>
              <a:rPr lang="en-US" dirty="0"/>
              <a:t>By 7 to 10 Months: Babies are usually ready to begin feeding themselves with finger foods, such as dry cereal or teething biscuits. They also can begin to use a cup for water. </a:t>
            </a:r>
          </a:p>
          <a:p>
            <a:endParaRPr lang="en-US" dirty="0"/>
          </a:p>
          <a:p>
            <a:r>
              <a:rPr lang="en-US" dirty="0"/>
              <a:t>By 8 to 12 Months: At this stage, most infants are ready for soft or cooked table foods. </a:t>
            </a:r>
          </a:p>
          <a:p>
            <a:endParaRPr lang="en-US" dirty="0"/>
          </a:p>
          <a:p>
            <a:r>
              <a:rPr lang="en-US" dirty="0"/>
              <a:t>From 1 to 2 Years: Babies continue developing eating skills. They feed themselves and enjoy the same foods as the rest of the family. Choking on firm, round foods is a risk, so cut these foods into smaller, ¼-inch squares. </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011320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Their stomachs are small and their energy levels are high so they need healthy snacks in between meals.</a:t>
            </a:r>
          </a:p>
          <a:p>
            <a:pPr fontAlgn="base"/>
            <a:endParaRPr lang="en-US" sz="1200" b="0" i="0" kern="1200" dirty="0">
              <a:solidFill>
                <a:schemeClr val="tx1"/>
              </a:solidFill>
              <a:effectLst/>
              <a:latin typeface="+mn-lt"/>
              <a:ea typeface="+mn-ea"/>
              <a:cs typeface="+mn-cs"/>
            </a:endParaRPr>
          </a:p>
          <a:p>
            <a:r>
              <a:rPr lang="en-US" dirty="0"/>
              <a:t>Most 2- to 3-year-old children need to consume about 1,000 calories per day. Here’s how to distribute those calories in a healthy eating plan: </a:t>
            </a:r>
          </a:p>
          <a:p>
            <a:endParaRPr lang="en-US" dirty="0"/>
          </a:p>
          <a:p>
            <a:r>
              <a:rPr lang="en-US" dirty="0"/>
              <a:t>Grain Group: About 3 ounces of grains per day, preferably half of them whole grains. That is about three regular slices of bread or one slice of bread plus 1/3 cup cold cereal and ¼ cup cooked rice or pasta. </a:t>
            </a:r>
          </a:p>
          <a:p>
            <a:endParaRPr lang="en-US" dirty="0"/>
          </a:p>
          <a:p>
            <a:r>
              <a:rPr lang="en-US" dirty="0"/>
              <a:t>Vegetable Group: 1 cup raw and/or cooked vegetables per day. Like adults, young kids need variety: mashed sweet potatoes, broccoli with low-fat dip or tomato sauce for pasta.</a:t>
            </a:r>
          </a:p>
          <a:p>
            <a:endParaRPr lang="en-US" dirty="0"/>
          </a:p>
          <a:p>
            <a:r>
              <a:rPr lang="en-US" dirty="0"/>
              <a:t>Fruit Group: 1 cup fresh, frozen, canned, dried and/or 100</a:t>
            </a:r>
            <a:r>
              <a:rPr lang="en-US" baseline="0" dirty="0"/>
              <a:t> </a:t>
            </a:r>
            <a:r>
              <a:rPr lang="en-US" dirty="0"/>
              <a:t>percent juice per day. Emphasize whole fruits rather than juice. Children love melon balls, Mandarin oranges (fresh or canned in juice) and frozen berries.</a:t>
            </a:r>
          </a:p>
          <a:p>
            <a:endParaRPr lang="en-US" dirty="0"/>
          </a:p>
          <a:p>
            <a:r>
              <a:rPr lang="en-US" dirty="0"/>
              <a:t>Milk Group: 2 cups per day. Whole milk is recommended for children younger than 2. Older children can have lower-fat, calcium-rich choices such as fat-free or low-fat milk, yogurt and cheese. </a:t>
            </a:r>
          </a:p>
          <a:p>
            <a:endParaRPr lang="en-US" dirty="0"/>
          </a:p>
          <a:p>
            <a:r>
              <a:rPr lang="en-US" dirty="0"/>
              <a:t>Meat and Beans Group: 2 ounces total per day. Options include one ounce of lean meat or chicken plus one egg or 1 ounce of fish plus ¼ cup of cooked beans (black, pinto, or</a:t>
            </a:r>
            <a:r>
              <a:rPr lang="en-US" baseline="0" dirty="0"/>
              <a:t> other varieties).</a:t>
            </a:r>
          </a:p>
          <a:p>
            <a:endParaRPr lang="en-US" dirty="0"/>
          </a:p>
          <a:p>
            <a:r>
              <a:rPr lang="en-US" dirty="0"/>
              <a:t>Oils: 3 teaspoons or less per day of liquid oil or margarine.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4250758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Physical changes occur rapidly and nutritional needs increase. Iron and calcium are especially important for building muscle and bones. Teens may need more of some foods for a healthy, physically active lifestyle. Eat a small amount of high-fat foods and choose plenty of nutrient-dense foods. </a:t>
            </a:r>
          </a:p>
          <a:p>
            <a:pPr fontAlgn="base"/>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742283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youtu.be/zJNmu0tpdZU"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youtu.be/SEFmSk08LIE"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health.gov/dietaryguidelines/dga2010/DietaryGuidelines2010.pdf"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bls.gov/ooh/Healthcare/Dietitians-and-nutritionists.htm#tab-2"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05026" y="741253"/>
            <a:ext cx="7462935" cy="3413772"/>
          </a:xfrm>
        </p:spPr>
        <p:txBody>
          <a:bodyPr>
            <a:normAutofit/>
          </a:bodyPr>
          <a:lstStyle/>
          <a:p>
            <a:r>
              <a:rPr lang="en-US" dirty="0"/>
              <a:t>Nutrition Over the Life Span</a:t>
            </a:r>
          </a:p>
        </p:txBody>
      </p:sp>
      <p:sp>
        <p:nvSpPr>
          <p:cNvPr id="2" name="Rectangle 1">
            <a:extLst>
              <a:ext uri="{FF2B5EF4-FFF2-40B4-BE49-F238E27FC236}">
                <a16:creationId xmlns:a16="http://schemas.microsoft.com/office/drawing/2014/main" id="{8AA1803C-B7E3-472A-BAD6-9830892FE9AC}"/>
              </a:ext>
            </a:extLst>
          </p:cNvPr>
          <p:cNvSpPr/>
          <p:nvPr/>
        </p:nvSpPr>
        <p:spPr>
          <a:xfrm>
            <a:off x="4525346" y="3890865"/>
            <a:ext cx="7335213" cy="769441"/>
          </a:xfrm>
          <a:prstGeom prst="rect">
            <a:avLst/>
          </a:prstGeom>
        </p:spPr>
        <p:txBody>
          <a:bodyPr wrap="none">
            <a:spAutoFit/>
          </a:bodyPr>
          <a:lstStyle/>
          <a:p>
            <a:r>
              <a:rPr lang="en-US" sz="4400" dirty="0">
                <a:solidFill>
                  <a:schemeClr val="accent2">
                    <a:lumMod val="60000"/>
                    <a:lumOff val="40000"/>
                  </a:schemeClr>
                </a:solidFill>
                <a:latin typeface="Open Sans"/>
              </a:rPr>
              <a:t>Principles of Human Services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Teenagers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Most rapid growth period</a:t>
            </a:r>
          </a:p>
          <a:p>
            <a:pPr lvl="1"/>
            <a:r>
              <a:rPr lang="en-US" dirty="0"/>
              <a:t>Dramatic physical changes</a:t>
            </a:r>
          </a:p>
          <a:p>
            <a:pPr lvl="1"/>
            <a:r>
              <a:rPr lang="en-US" dirty="0"/>
              <a:t>Fit healthy eating into busy schedules</a:t>
            </a:r>
          </a:p>
          <a:p>
            <a:pPr lvl="1"/>
            <a:r>
              <a:rPr lang="en-US" dirty="0"/>
              <a:t>Eat foods for nutrition when eating with friends</a:t>
            </a:r>
          </a:p>
        </p:txBody>
      </p:sp>
      <p:pic>
        <p:nvPicPr>
          <p:cNvPr id="4" name="Content Placeholder 9">
            <a:extLst>
              <a:ext uri="{FF2B5EF4-FFF2-40B4-BE49-F238E27FC236}">
                <a16:creationId xmlns:a16="http://schemas.microsoft.com/office/drawing/2014/main" id="{5DC73206-FA48-4EC7-96D0-0BBFD9C74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296" y="2574378"/>
            <a:ext cx="3134684" cy="3134684"/>
          </a:xfrm>
          <a:prstGeom prst="rect">
            <a:avLst/>
          </a:prstGeom>
        </p:spPr>
      </p:pic>
    </p:spTree>
    <p:extLst>
      <p:ext uri="{BB962C8B-B14F-4D97-AF65-F5344CB8AC3E}">
        <p14:creationId xmlns:p14="http://schemas.microsoft.com/office/powerpoint/2010/main" val="228091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Nutrition for Teens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Importance of Nutrition for Teens</a:t>
            </a:r>
            <a:endParaRPr lang="en-US" dirty="0"/>
          </a:p>
          <a:p>
            <a:pPr marL="0" lvl="1" indent="0">
              <a:buNone/>
            </a:pPr>
            <a:r>
              <a:rPr lang="en-US" dirty="0"/>
              <a:t>    </a:t>
            </a:r>
            <a:r>
              <a:rPr lang="en-US" sz="2400" dirty="0"/>
              <a:t>(click on link)</a:t>
            </a:r>
          </a:p>
          <a:p>
            <a:endParaRPr lang="en-US" dirty="0"/>
          </a:p>
        </p:txBody>
      </p:sp>
    </p:spTree>
    <p:extLst>
      <p:ext uri="{BB962C8B-B14F-4D97-AF65-F5344CB8AC3E}">
        <p14:creationId xmlns:p14="http://schemas.microsoft.com/office/powerpoint/2010/main" val="3130514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Adults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Exercise</a:t>
            </a:r>
          </a:p>
          <a:p>
            <a:pPr lvl="1"/>
            <a:r>
              <a:rPr lang="en-US" dirty="0"/>
              <a:t>Weight control</a:t>
            </a:r>
          </a:p>
          <a:p>
            <a:pPr lvl="1"/>
            <a:r>
              <a:rPr lang="en-US" dirty="0"/>
              <a:t>Healthy diet</a:t>
            </a:r>
          </a:p>
          <a:p>
            <a:pPr lvl="1"/>
            <a:r>
              <a:rPr lang="en-US" dirty="0"/>
              <a:t>Regular visits to the doctor</a:t>
            </a:r>
          </a:p>
          <a:p>
            <a:pPr lvl="1"/>
            <a:r>
              <a:rPr lang="en-US" dirty="0"/>
              <a:t>Active lifestyle</a:t>
            </a:r>
          </a:p>
        </p:txBody>
      </p:sp>
      <p:pic>
        <p:nvPicPr>
          <p:cNvPr id="4" name="Content Placeholder 9">
            <a:extLst>
              <a:ext uri="{FF2B5EF4-FFF2-40B4-BE49-F238E27FC236}">
                <a16:creationId xmlns:a16="http://schemas.microsoft.com/office/drawing/2014/main" id="{15DB3A35-072C-415C-A7C0-C5FFC0D5D8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0847" y="2363548"/>
            <a:ext cx="2557544" cy="3074032"/>
          </a:xfrm>
          <a:prstGeom prst="rect">
            <a:avLst/>
          </a:prstGeom>
        </p:spPr>
      </p:pic>
    </p:spTree>
    <p:extLst>
      <p:ext uri="{BB962C8B-B14F-4D97-AF65-F5344CB8AC3E}">
        <p14:creationId xmlns:p14="http://schemas.microsoft.com/office/powerpoint/2010/main" val="2165785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Seniors and Older Adults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Want to remain independent</a:t>
            </a:r>
          </a:p>
          <a:p>
            <a:pPr lvl="1"/>
            <a:r>
              <a:rPr lang="en-US" dirty="0"/>
              <a:t>May need assistance in shopping and cooking</a:t>
            </a:r>
          </a:p>
          <a:p>
            <a:pPr lvl="1"/>
            <a:r>
              <a:rPr lang="en-US" dirty="0"/>
              <a:t>Can purchase convenience foods</a:t>
            </a:r>
          </a:p>
          <a:p>
            <a:pPr lvl="1"/>
            <a:r>
              <a:rPr lang="en-US" dirty="0"/>
              <a:t>Community may provide meal assistance</a:t>
            </a:r>
            <a:br>
              <a:rPr lang="en-US" dirty="0"/>
            </a:br>
            <a:endParaRPr lang="en-US" dirty="0"/>
          </a:p>
        </p:txBody>
      </p:sp>
      <p:pic>
        <p:nvPicPr>
          <p:cNvPr id="4" name="Content Placeholder 7">
            <a:extLst>
              <a:ext uri="{FF2B5EF4-FFF2-40B4-BE49-F238E27FC236}">
                <a16:creationId xmlns:a16="http://schemas.microsoft.com/office/drawing/2014/main" id="{56479E36-F7CE-4A75-B9E0-C51950BC95BC}"/>
              </a:ext>
            </a:extLst>
          </p:cNvPr>
          <p:cNvPicPr>
            <a:picLocks noChangeAspect="1"/>
          </p:cNvPicPr>
          <p:nvPr/>
        </p:nvPicPr>
        <p:blipFill>
          <a:blip r:embed="rId3"/>
          <a:stretch>
            <a:fillRect/>
          </a:stretch>
        </p:blipFill>
        <p:spPr>
          <a:xfrm>
            <a:off x="8172803" y="2849267"/>
            <a:ext cx="2627177" cy="2787847"/>
          </a:xfrm>
          <a:prstGeom prst="rect">
            <a:avLst/>
          </a:prstGeom>
        </p:spPr>
      </p:pic>
    </p:spTree>
    <p:extLst>
      <p:ext uri="{BB962C8B-B14F-4D97-AF65-F5344CB8AC3E}">
        <p14:creationId xmlns:p14="http://schemas.microsoft.com/office/powerpoint/2010/main" val="47193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Factors that Affect Food Choices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Appearance</a:t>
            </a:r>
          </a:p>
          <a:p>
            <a:pPr lvl="1"/>
            <a:r>
              <a:rPr lang="en-US" dirty="0"/>
              <a:t>Fitness</a:t>
            </a:r>
          </a:p>
          <a:p>
            <a:pPr lvl="1"/>
            <a:r>
              <a:rPr lang="en-US" dirty="0"/>
              <a:t>Weight</a:t>
            </a:r>
          </a:p>
          <a:p>
            <a:pPr lvl="1"/>
            <a:r>
              <a:rPr lang="en-US" dirty="0"/>
              <a:t>Protection from illness</a:t>
            </a:r>
          </a:p>
        </p:txBody>
      </p:sp>
      <p:pic>
        <p:nvPicPr>
          <p:cNvPr id="4" name="Content Placeholder 8">
            <a:extLst>
              <a:ext uri="{FF2B5EF4-FFF2-40B4-BE49-F238E27FC236}">
                <a16:creationId xmlns:a16="http://schemas.microsoft.com/office/drawing/2014/main" id="{C201C912-1E03-4197-B661-C45C8937A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118" y="2030680"/>
            <a:ext cx="2418318" cy="3627477"/>
          </a:xfrm>
          <a:prstGeom prst="rect">
            <a:avLst/>
          </a:prstGeom>
        </p:spPr>
      </p:pic>
    </p:spTree>
    <p:extLst>
      <p:ext uri="{BB962C8B-B14F-4D97-AF65-F5344CB8AC3E}">
        <p14:creationId xmlns:p14="http://schemas.microsoft.com/office/powerpoint/2010/main" val="543074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Factors that Food Choices Affect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Healing</a:t>
            </a:r>
          </a:p>
          <a:p>
            <a:pPr lvl="1"/>
            <a:r>
              <a:rPr lang="en-US" dirty="0"/>
              <a:t>Emotional strength</a:t>
            </a:r>
          </a:p>
          <a:p>
            <a:pPr lvl="1"/>
            <a:r>
              <a:rPr lang="en-US" dirty="0"/>
              <a:t>Future Health</a:t>
            </a:r>
          </a:p>
        </p:txBody>
      </p:sp>
      <p:pic>
        <p:nvPicPr>
          <p:cNvPr id="4" name="Content Placeholder 9">
            <a:extLst>
              <a:ext uri="{FF2B5EF4-FFF2-40B4-BE49-F238E27FC236}">
                <a16:creationId xmlns:a16="http://schemas.microsoft.com/office/drawing/2014/main" id="{FBC0C083-36B8-4C16-A287-CE8F8B8FA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7703" y="2740505"/>
            <a:ext cx="3011031" cy="3016058"/>
          </a:xfrm>
          <a:prstGeom prst="rect">
            <a:avLst/>
          </a:prstGeom>
        </p:spPr>
      </p:pic>
    </p:spTree>
    <p:extLst>
      <p:ext uri="{BB962C8B-B14F-4D97-AF65-F5344CB8AC3E}">
        <p14:creationId xmlns:p14="http://schemas.microsoft.com/office/powerpoint/2010/main" val="36413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err="1"/>
              <a:t>ChooseMyPlate</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different plate shape is to help grab consumers’ attention with a new visual cue that is a familiar mealtime symbol.</a:t>
            </a:r>
          </a:p>
        </p:txBody>
      </p:sp>
      <p:pic>
        <p:nvPicPr>
          <p:cNvPr id="4" name="Content Placeholder 6">
            <a:extLst>
              <a:ext uri="{FF2B5EF4-FFF2-40B4-BE49-F238E27FC236}">
                <a16:creationId xmlns:a16="http://schemas.microsoft.com/office/drawing/2014/main" id="{7F98B3F9-5300-49CC-93B1-61BB5EEC7AA6}"/>
              </a:ext>
            </a:extLst>
          </p:cNvPr>
          <p:cNvPicPr>
            <a:picLocks noChangeAspect="1"/>
          </p:cNvPicPr>
          <p:nvPr/>
        </p:nvPicPr>
        <p:blipFill rotWithShape="1">
          <a:blip r:embed="rId3"/>
          <a:srcRect l="9345" r="10941"/>
          <a:stretch/>
        </p:blipFill>
        <p:spPr>
          <a:xfrm>
            <a:off x="3524359" y="2695699"/>
            <a:ext cx="4492061" cy="3168285"/>
          </a:xfrm>
          <a:prstGeom prst="rect">
            <a:avLst/>
          </a:prstGeom>
          <a:ln w="12700">
            <a:solidFill>
              <a:schemeClr val="tx1"/>
            </a:solidFill>
          </a:ln>
        </p:spPr>
      </p:pic>
    </p:spTree>
    <p:extLst>
      <p:ext uri="{BB962C8B-B14F-4D97-AF65-F5344CB8AC3E}">
        <p14:creationId xmlns:p14="http://schemas.microsoft.com/office/powerpoint/2010/main" val="574570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err="1"/>
              <a:t>ChooseMyPlate</a:t>
            </a:r>
            <a:endParaRPr lang="en-US" dirty="0"/>
          </a:p>
        </p:txBody>
      </p:sp>
      <p:pic>
        <p:nvPicPr>
          <p:cNvPr id="6" name="Picture 5">
            <a:hlinkClick r:id="rId3"/>
            <a:extLst>
              <a:ext uri="{FF2B5EF4-FFF2-40B4-BE49-F238E27FC236}">
                <a16:creationId xmlns:a16="http://schemas.microsoft.com/office/drawing/2014/main" id="{1D5CDDB2-6E1A-4E75-B7C6-DF9D6A85AE01}"/>
              </a:ext>
            </a:extLst>
          </p:cNvPr>
          <p:cNvPicPr>
            <a:picLocks noChangeAspect="1"/>
          </p:cNvPicPr>
          <p:nvPr/>
        </p:nvPicPr>
        <p:blipFill rotWithShape="1">
          <a:blip r:embed="rId4"/>
          <a:srcRect l="9445" t="38885" r="43906"/>
          <a:stretch/>
        </p:blipFill>
        <p:spPr>
          <a:xfrm>
            <a:off x="4495780" y="1600200"/>
            <a:ext cx="3620922" cy="3352800"/>
          </a:xfrm>
          <a:prstGeom prst="rect">
            <a:avLst/>
          </a:prstGeom>
        </p:spPr>
      </p:pic>
      <p:sp>
        <p:nvSpPr>
          <p:cNvPr id="9" name="TextBox 8">
            <a:extLst>
              <a:ext uri="{FF2B5EF4-FFF2-40B4-BE49-F238E27FC236}">
                <a16:creationId xmlns:a16="http://schemas.microsoft.com/office/drawing/2014/main" id="{CCB55AAF-34EC-41F9-9985-16DE76F10550}"/>
              </a:ext>
            </a:extLst>
          </p:cNvPr>
          <p:cNvSpPr txBox="1"/>
          <p:nvPr/>
        </p:nvSpPr>
        <p:spPr>
          <a:xfrm>
            <a:off x="4495780" y="5033282"/>
            <a:ext cx="3620922" cy="400110"/>
          </a:xfrm>
          <a:prstGeom prst="rect">
            <a:avLst/>
          </a:prstGeom>
          <a:noFill/>
        </p:spPr>
        <p:txBody>
          <a:bodyPr wrap="square" rtlCol="0">
            <a:spAutoFit/>
          </a:bodyPr>
          <a:lstStyle/>
          <a:p>
            <a:pPr algn="ctr" defTabSz="1218987"/>
            <a:r>
              <a:rPr lang="en-US" sz="2000" dirty="0">
                <a:solidFill>
                  <a:srgbClr val="000000"/>
                </a:solidFill>
                <a:latin typeface="Open Sans"/>
              </a:rPr>
              <a:t>(click on picture)</a:t>
            </a:r>
          </a:p>
        </p:txBody>
      </p:sp>
    </p:spTree>
    <p:extLst>
      <p:ext uri="{BB962C8B-B14F-4D97-AF65-F5344CB8AC3E}">
        <p14:creationId xmlns:p14="http://schemas.microsoft.com/office/powerpoint/2010/main" val="347386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err="1"/>
              <a:t>ChooseMyPlate</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Educating yourself on the food groups, healthy fats and what vitamins and minerals your body needs are just a few steps in the right direction.</a:t>
            </a:r>
          </a:p>
        </p:txBody>
      </p:sp>
      <p:pic>
        <p:nvPicPr>
          <p:cNvPr id="4" name="Content Placeholder 8">
            <a:extLst>
              <a:ext uri="{FF2B5EF4-FFF2-40B4-BE49-F238E27FC236}">
                <a16:creationId xmlns:a16="http://schemas.microsoft.com/office/drawing/2014/main" id="{421457C4-2907-4CFB-9C25-A483C8B7BF7E}"/>
              </a:ext>
            </a:extLst>
          </p:cNvPr>
          <p:cNvPicPr>
            <a:picLocks noChangeAspect="1"/>
          </p:cNvPicPr>
          <p:nvPr/>
        </p:nvPicPr>
        <p:blipFill rotWithShape="1">
          <a:blip r:embed="rId3"/>
          <a:srcRect l="14035" t="5520" r="32823" b="16639"/>
          <a:stretch/>
        </p:blipFill>
        <p:spPr>
          <a:xfrm>
            <a:off x="3467595" y="2358259"/>
            <a:ext cx="4969504" cy="4092532"/>
          </a:xfrm>
          <a:prstGeom prst="rect">
            <a:avLst/>
          </a:prstGeom>
          <a:ln w="19050">
            <a:solidFill>
              <a:schemeClr val="tx1"/>
            </a:solidFill>
          </a:ln>
        </p:spPr>
      </p:pic>
    </p:spTree>
    <p:extLst>
      <p:ext uri="{BB962C8B-B14F-4D97-AF65-F5344CB8AC3E}">
        <p14:creationId xmlns:p14="http://schemas.microsoft.com/office/powerpoint/2010/main" val="1792848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Recommended Dietary Guidelines 2010</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Build a healthy plate</a:t>
            </a:r>
          </a:p>
          <a:p>
            <a:pPr lvl="1"/>
            <a:r>
              <a:rPr lang="en-US" dirty="0"/>
              <a:t>Cut back on foods high in solid fats, added sugars, and salt</a:t>
            </a:r>
          </a:p>
          <a:p>
            <a:pPr lvl="1"/>
            <a:r>
              <a:rPr lang="en-US" dirty="0"/>
              <a:t>Eat the right amount of calories for you</a:t>
            </a:r>
          </a:p>
          <a:p>
            <a:pPr lvl="1"/>
            <a:r>
              <a:rPr lang="en-US" dirty="0"/>
              <a:t>Be physically active your way</a:t>
            </a:r>
          </a:p>
          <a:p>
            <a:pPr lvl="1"/>
            <a:endParaRPr lang="en-US" dirty="0"/>
          </a:p>
        </p:txBody>
      </p:sp>
      <p:pic>
        <p:nvPicPr>
          <p:cNvPr id="4" name="Content Placeholder 10">
            <a:hlinkClick r:id="rId3"/>
            <a:extLst>
              <a:ext uri="{FF2B5EF4-FFF2-40B4-BE49-F238E27FC236}">
                <a16:creationId xmlns:a16="http://schemas.microsoft.com/office/drawing/2014/main" id="{93106623-441E-4160-A8CD-02742ABEC3F3}"/>
              </a:ext>
            </a:extLst>
          </p:cNvPr>
          <p:cNvPicPr>
            <a:picLocks noChangeAspect="1"/>
          </p:cNvPicPr>
          <p:nvPr/>
        </p:nvPicPr>
        <p:blipFill rotWithShape="1">
          <a:blip r:embed="rId4"/>
          <a:srcRect l="31260" t="8073" r="31227" b="5930"/>
          <a:stretch/>
        </p:blipFill>
        <p:spPr>
          <a:xfrm>
            <a:off x="7174200" y="1420420"/>
            <a:ext cx="3625780" cy="4171002"/>
          </a:xfrm>
          <a:prstGeom prst="rect">
            <a:avLst/>
          </a:prstGeom>
        </p:spPr>
      </p:pic>
      <p:sp>
        <p:nvSpPr>
          <p:cNvPr id="5" name="TextBox 4">
            <a:extLst>
              <a:ext uri="{FF2B5EF4-FFF2-40B4-BE49-F238E27FC236}">
                <a16:creationId xmlns:a16="http://schemas.microsoft.com/office/drawing/2014/main" id="{32207294-17DA-4F14-8C59-ED1799E5FFB3}"/>
              </a:ext>
            </a:extLst>
          </p:cNvPr>
          <p:cNvSpPr txBox="1"/>
          <p:nvPr/>
        </p:nvSpPr>
        <p:spPr>
          <a:xfrm>
            <a:off x="7336194" y="5591422"/>
            <a:ext cx="3620922" cy="400110"/>
          </a:xfrm>
          <a:prstGeom prst="rect">
            <a:avLst/>
          </a:prstGeom>
          <a:noFill/>
        </p:spPr>
        <p:txBody>
          <a:bodyPr wrap="square" rtlCol="0">
            <a:spAutoFit/>
          </a:bodyPr>
          <a:lstStyle/>
          <a:p>
            <a:pPr algn="ctr" defTabSz="1218987"/>
            <a:r>
              <a:rPr lang="en-US" sz="2000" dirty="0">
                <a:solidFill>
                  <a:srgbClr val="000000"/>
                </a:solidFill>
                <a:latin typeface="Open Sans"/>
              </a:rPr>
              <a:t>(click on picture)</a:t>
            </a:r>
          </a:p>
        </p:txBody>
      </p:sp>
    </p:spTree>
    <p:extLst>
      <p:ext uri="{BB962C8B-B14F-4D97-AF65-F5344CB8AC3E}">
        <p14:creationId xmlns:p14="http://schemas.microsoft.com/office/powerpoint/2010/main" val="1009647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Relation to Health, Wellness, and Disease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Your food and physical activity choices each day affect your health – how you feel today, tomorrow, and in the future. </a:t>
            </a:r>
          </a:p>
        </p:txBody>
      </p:sp>
      <p:pic>
        <p:nvPicPr>
          <p:cNvPr id="4" name="Content Placeholder 8">
            <a:extLst>
              <a:ext uri="{FF2B5EF4-FFF2-40B4-BE49-F238E27FC236}">
                <a16:creationId xmlns:a16="http://schemas.microsoft.com/office/drawing/2014/main" id="{48DB97A2-E15C-4E0A-B1C4-E7EAB486B4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3306" y="3182586"/>
            <a:ext cx="3105388" cy="2650288"/>
          </a:xfrm>
          <a:prstGeom prst="rect">
            <a:avLst/>
          </a:prstGeom>
        </p:spPr>
      </p:pic>
    </p:spTree>
    <p:extLst>
      <p:ext uri="{BB962C8B-B14F-4D97-AF65-F5344CB8AC3E}">
        <p14:creationId xmlns:p14="http://schemas.microsoft.com/office/powerpoint/2010/main" val="3307076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Wellness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Good health</a:t>
            </a:r>
          </a:p>
          <a:p>
            <a:pPr lvl="1"/>
            <a:r>
              <a:rPr lang="en-US" dirty="0"/>
              <a:t>Positive well-being</a:t>
            </a:r>
          </a:p>
          <a:p>
            <a:pPr lvl="1"/>
            <a:r>
              <a:rPr lang="en-US" dirty="0"/>
              <a:t>Includes physical, mental, and emotional health</a:t>
            </a:r>
          </a:p>
          <a:p>
            <a:pPr lvl="1"/>
            <a:r>
              <a:rPr lang="en-US" dirty="0"/>
              <a:t>Reflected in attitude and behavior</a:t>
            </a:r>
          </a:p>
        </p:txBody>
      </p:sp>
      <p:pic>
        <p:nvPicPr>
          <p:cNvPr id="4" name="Picture Placeholder 6">
            <a:extLst>
              <a:ext uri="{FF2B5EF4-FFF2-40B4-BE49-F238E27FC236}">
                <a16:creationId xmlns:a16="http://schemas.microsoft.com/office/drawing/2014/main" id="{BF223863-8007-4FF3-B6A4-B643AA99F7E8}"/>
              </a:ext>
            </a:extLst>
          </p:cNvPr>
          <p:cNvPicPr>
            <a:picLocks noChangeAspect="1"/>
          </p:cNvPicPr>
          <p:nvPr/>
        </p:nvPicPr>
        <p:blipFill>
          <a:blip r:embed="rId3" cstate="print">
            <a:extLst>
              <a:ext uri="{28A0092B-C50C-407E-A947-70E740481C1C}">
                <a14:useLocalDpi xmlns:a14="http://schemas.microsoft.com/office/drawing/2010/main" val="0"/>
              </a:ext>
            </a:extLst>
          </a:blip>
          <a:srcRect t="13771" b="13771"/>
          <a:stretch>
            <a:fillRect/>
          </a:stretch>
        </p:blipFill>
        <p:spPr>
          <a:xfrm>
            <a:off x="6982690" y="3595653"/>
            <a:ext cx="4104306" cy="2559085"/>
          </a:xfrm>
          <a:prstGeom prst="rect">
            <a:avLst/>
          </a:prstGeom>
        </p:spPr>
      </p:pic>
    </p:spTree>
    <p:extLst>
      <p:ext uri="{BB962C8B-B14F-4D97-AF65-F5344CB8AC3E}">
        <p14:creationId xmlns:p14="http://schemas.microsoft.com/office/powerpoint/2010/main" val="619428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Careers in Family and Community Services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What Dietitians and Nutritionists Do</a:t>
            </a:r>
            <a:endParaRPr lang="en-US" dirty="0"/>
          </a:p>
          <a:p>
            <a:pPr marL="0" lvl="1" indent="0">
              <a:buNone/>
            </a:pPr>
            <a:r>
              <a:rPr lang="en-US" dirty="0"/>
              <a:t>    </a:t>
            </a:r>
            <a:r>
              <a:rPr lang="en-US" sz="2400" dirty="0"/>
              <a:t>(click on link)</a:t>
            </a:r>
          </a:p>
          <a:p>
            <a:endParaRPr lang="en-US" dirty="0"/>
          </a:p>
        </p:txBody>
      </p:sp>
      <p:pic>
        <p:nvPicPr>
          <p:cNvPr id="4" name="Content Placeholder 9">
            <a:extLst>
              <a:ext uri="{FF2B5EF4-FFF2-40B4-BE49-F238E27FC236}">
                <a16:creationId xmlns:a16="http://schemas.microsoft.com/office/drawing/2014/main" id="{1D051DE1-CDD1-4626-89B8-40E7B64FE62F}"/>
              </a:ext>
            </a:extLst>
          </p:cNvPr>
          <p:cNvPicPr>
            <a:picLocks noChangeAspect="1"/>
          </p:cNvPicPr>
          <p:nvPr/>
        </p:nvPicPr>
        <p:blipFill rotWithShape="1">
          <a:blip r:embed="rId4"/>
          <a:srcRect l="59394" t="16640" r="17161" b="52779"/>
          <a:stretch/>
        </p:blipFill>
        <p:spPr>
          <a:xfrm>
            <a:off x="6457985" y="2475015"/>
            <a:ext cx="4342131" cy="3184229"/>
          </a:xfrm>
          <a:prstGeom prst="rect">
            <a:avLst/>
          </a:prstGeom>
        </p:spPr>
      </p:pic>
      <p:sp>
        <p:nvSpPr>
          <p:cNvPr id="5" name="Rectangle 4">
            <a:extLst>
              <a:ext uri="{FF2B5EF4-FFF2-40B4-BE49-F238E27FC236}">
                <a16:creationId xmlns:a16="http://schemas.microsoft.com/office/drawing/2014/main" id="{7482040C-83F5-4898-8AD4-E24571D17CDF}"/>
              </a:ext>
            </a:extLst>
          </p:cNvPr>
          <p:cNvSpPr/>
          <p:nvPr/>
        </p:nvSpPr>
        <p:spPr>
          <a:xfrm>
            <a:off x="6420322" y="5659244"/>
            <a:ext cx="2952155" cy="307777"/>
          </a:xfrm>
          <a:prstGeom prst="rect">
            <a:avLst/>
          </a:prstGeom>
        </p:spPr>
        <p:txBody>
          <a:bodyPr wrap="none">
            <a:spAutoFit/>
          </a:bodyPr>
          <a:lstStyle/>
          <a:p>
            <a:r>
              <a:rPr lang="en-US" sz="1400" dirty="0">
                <a:latin typeface="Open Sans"/>
              </a:rPr>
              <a:t>Image: http://www.bls.gov/es/ooh/</a:t>
            </a:r>
          </a:p>
        </p:txBody>
      </p:sp>
    </p:spTree>
    <p:extLst>
      <p:ext uri="{BB962C8B-B14F-4D97-AF65-F5344CB8AC3E}">
        <p14:creationId xmlns:p14="http://schemas.microsoft.com/office/powerpoint/2010/main" val="842870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257129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Clip Art: Used with permission from Microsoft.</a:t>
            </a:r>
          </a:p>
          <a:p>
            <a:pPr lvl="1"/>
            <a:r>
              <a:rPr lang="en-US" sz="2000" dirty="0"/>
              <a:t>Textbooks:</a:t>
            </a:r>
          </a:p>
          <a:p>
            <a:pPr lvl="2"/>
            <a:r>
              <a:rPr lang="en-US" sz="2000" dirty="0"/>
              <a:t>Brisbane, H. (2010). The developing child. Columbus, OH: Glencoe/McGraw-Hill.</a:t>
            </a:r>
          </a:p>
          <a:p>
            <a:pPr lvl="2"/>
            <a:r>
              <a:rPr lang="en-US" sz="2000" dirty="0" err="1"/>
              <a:t>Duyff</a:t>
            </a:r>
            <a:r>
              <a:rPr lang="en-US" sz="2000" dirty="0"/>
              <a:t>, R. L. (2010). Food, nutrition &amp; wellness. Columbus, OH: Glencoe/McGraw-Hill.</a:t>
            </a:r>
          </a:p>
          <a:p>
            <a:pPr lvl="2"/>
            <a:r>
              <a:rPr lang="en-US" sz="2000" dirty="0" err="1"/>
              <a:t>Kowtaluk</a:t>
            </a:r>
            <a:r>
              <a:rPr lang="en-US" sz="2000" dirty="0"/>
              <a:t>, H. (2010) Food for today. Columbus, OH: Glencoe/McGraw-Hill.</a:t>
            </a:r>
          </a:p>
          <a:p>
            <a:pPr lvl="2"/>
            <a:r>
              <a:rPr lang="en-US" sz="2000" dirty="0"/>
              <a:t>Weixel, S., &amp; </a:t>
            </a:r>
            <a:r>
              <a:rPr lang="en-US" sz="2000" dirty="0" err="1"/>
              <a:t>Wempen</a:t>
            </a:r>
            <a:r>
              <a:rPr lang="en-US" sz="2000" dirty="0"/>
              <a:t>, F. (2010). Food &amp; nutrition and you. Upper Saddle River, NJ: Pearson/Prentice Hall.</a:t>
            </a:r>
          </a:p>
          <a:p>
            <a:pPr lvl="1"/>
            <a:r>
              <a:rPr lang="en-US" sz="2000" dirty="0"/>
              <a:t>YouTube™:</a:t>
            </a:r>
          </a:p>
          <a:p>
            <a:pPr lvl="2"/>
            <a:r>
              <a:rPr lang="en-US" sz="2000" dirty="0"/>
              <a:t>Importance of Nutrition for Teens</a:t>
            </a:r>
          </a:p>
          <a:p>
            <a:pPr marL="457200" lvl="2" indent="0">
              <a:buNone/>
            </a:pPr>
            <a:r>
              <a:rPr lang="en-US" sz="2000" dirty="0"/>
              <a:t>   Susan Adams, Registered Dietitian discusses why healthy eating habits and nutrition are </a:t>
            </a:r>
          </a:p>
          <a:p>
            <a:pPr marL="457200" lvl="2" indent="0">
              <a:buNone/>
            </a:pPr>
            <a:r>
              <a:rPr lang="en-US" sz="2000" dirty="0"/>
              <a:t>   important for teens to learn about and adapt into their daily routines.</a:t>
            </a:r>
          </a:p>
          <a:p>
            <a:pPr marL="0" lvl="1" indent="0">
              <a:buNone/>
            </a:pPr>
            <a:r>
              <a:rPr lang="en-US" sz="2000" dirty="0"/>
              <a:t>         http://youtu.be/zJNmu0tpdZU</a:t>
            </a:r>
          </a:p>
          <a:p>
            <a:pPr marL="0" lvl="1" indent="0">
              <a:buNone/>
            </a:pPr>
            <a:endParaRPr lang="en-US" sz="2000" dirty="0"/>
          </a:p>
        </p:txBody>
      </p:sp>
    </p:spTree>
    <p:extLst>
      <p:ext uri="{BB962C8B-B14F-4D97-AF65-F5344CB8AC3E}">
        <p14:creationId xmlns:p14="http://schemas.microsoft.com/office/powerpoint/2010/main" val="1635395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YouTube™:</a:t>
            </a:r>
          </a:p>
          <a:p>
            <a:pPr lvl="2"/>
            <a:r>
              <a:rPr lang="en-US" sz="2000" dirty="0"/>
              <a:t>U.S. Department of Agriculture. </a:t>
            </a:r>
          </a:p>
          <a:p>
            <a:pPr marL="457200" lvl="2" indent="0">
              <a:buNone/>
            </a:pPr>
            <a:r>
              <a:rPr lang="en-US" sz="2000" dirty="0"/>
              <a:t>   ChooseMyPlate.gov Website. Washington, DC.</a:t>
            </a:r>
          </a:p>
          <a:p>
            <a:pPr marL="457200" lvl="2" indent="0">
              <a:buNone/>
            </a:pPr>
            <a:r>
              <a:rPr lang="en-US" sz="2000" dirty="0"/>
              <a:t>   http://www.choosemyplate.gov/</a:t>
            </a:r>
          </a:p>
          <a:p>
            <a:pPr lvl="1"/>
            <a:r>
              <a:rPr lang="en-US" sz="2000" dirty="0"/>
              <a:t>Websites:</a:t>
            </a:r>
          </a:p>
          <a:p>
            <a:pPr lvl="2"/>
            <a:r>
              <a:rPr lang="en-US" sz="2000" dirty="0"/>
              <a:t>Academy of Nutrition and Dietetics</a:t>
            </a:r>
          </a:p>
          <a:p>
            <a:pPr marL="457200" lvl="2" indent="0">
              <a:buNone/>
            </a:pPr>
            <a:r>
              <a:rPr lang="en-US" sz="2000" dirty="0"/>
              <a:t>   The world’s largest organization of food and nutrition professionals </a:t>
            </a:r>
          </a:p>
          <a:p>
            <a:pPr marL="457200" lvl="2" indent="0">
              <a:buNone/>
            </a:pPr>
            <a:r>
              <a:rPr lang="en-US" sz="2000" dirty="0"/>
              <a:t>   http://eatright.org</a:t>
            </a:r>
          </a:p>
          <a:p>
            <a:pPr lvl="2"/>
            <a:r>
              <a:rPr lang="en-US" sz="2000" dirty="0"/>
              <a:t>Best Teen Diets</a:t>
            </a:r>
          </a:p>
          <a:p>
            <a:pPr marL="457200" lvl="2" indent="0">
              <a:buNone/>
            </a:pPr>
            <a:r>
              <a:rPr lang="en-US" sz="2000" dirty="0"/>
              <a:t>   It encourages positive food decisions supportive of good health whether your goal is to </a:t>
            </a:r>
          </a:p>
          <a:p>
            <a:pPr marL="457200" lvl="2" indent="0">
              <a:buNone/>
            </a:pPr>
            <a:r>
              <a:rPr lang="en-US" sz="2000" dirty="0"/>
              <a:t>   lose weight, gain weight or stay within your healthy weight range.</a:t>
            </a:r>
          </a:p>
          <a:p>
            <a:pPr marL="457200" lvl="2" indent="0">
              <a:buNone/>
            </a:pPr>
            <a:r>
              <a:rPr lang="en-US" sz="2000" dirty="0"/>
              <a:t>   http://bestteendiets.org/index.html</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1686086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Nutrition Education of Texas</a:t>
            </a:r>
          </a:p>
          <a:p>
            <a:pPr marL="457200" lvl="2" indent="0">
              <a:buNone/>
            </a:pPr>
            <a:r>
              <a:rPr lang="en-US" sz="2000" dirty="0"/>
              <a:t>   Teaching Nutrition: Background information about nutrition, nutrients, and healthy eating </a:t>
            </a:r>
          </a:p>
          <a:p>
            <a:pPr marL="457200" lvl="2" indent="0">
              <a:buNone/>
            </a:pPr>
            <a:r>
              <a:rPr lang="en-US" sz="2000" dirty="0"/>
              <a:t>   habits. Topics include nutrients, food safety, selecting a balanced diet, nutritional needs  </a:t>
            </a:r>
          </a:p>
          <a:p>
            <a:pPr marL="457200" lvl="2" indent="0">
              <a:buNone/>
            </a:pPr>
            <a:r>
              <a:rPr lang="en-US" sz="2000" dirty="0"/>
              <a:t>   during the lifecycle, nutrition and health. For additional information, visit:</a:t>
            </a:r>
          </a:p>
          <a:p>
            <a:pPr marL="457200" lvl="2" indent="0">
              <a:buNone/>
            </a:pPr>
            <a:r>
              <a:rPr lang="en-US" sz="2000" dirty="0"/>
              <a:t>   http://netx.squaremeals.org/teaching_nutrition.html</a:t>
            </a:r>
          </a:p>
          <a:p>
            <a:pPr lvl="2"/>
            <a:r>
              <a:rPr lang="en-US" sz="2000" dirty="0"/>
              <a:t>Tips for a Safe and Healthy Life</a:t>
            </a:r>
          </a:p>
          <a:p>
            <a:pPr marL="457200" lvl="2" indent="0">
              <a:buNone/>
            </a:pPr>
            <a:r>
              <a:rPr lang="en-US" sz="2000" dirty="0"/>
              <a:t>   U.S. Department of Health and Human Services</a:t>
            </a:r>
          </a:p>
          <a:p>
            <a:pPr marL="457200" lvl="2" indent="0">
              <a:buNone/>
            </a:pPr>
            <a:r>
              <a:rPr lang="en-US" sz="2000" dirty="0"/>
              <a:t>   Centers for Disease Control and Prevention</a:t>
            </a:r>
          </a:p>
          <a:p>
            <a:pPr marL="457200" lvl="2" indent="0">
              <a:buNone/>
            </a:pPr>
            <a:r>
              <a:rPr lang="en-US" sz="2000" dirty="0"/>
              <a:t>   http://www.cdc.gov/family/tips</a:t>
            </a:r>
          </a:p>
          <a:p>
            <a:pPr lvl="2"/>
            <a:r>
              <a:rPr lang="en-US" sz="2000" dirty="0"/>
              <a:t>U.S. Department of Agriculture. </a:t>
            </a:r>
          </a:p>
          <a:p>
            <a:pPr marL="457200" lvl="2" indent="0">
              <a:buNone/>
            </a:pPr>
            <a:r>
              <a:rPr lang="en-US" sz="2000" dirty="0"/>
              <a:t>   ChooseMyPlate.gov Website. Washington, DC.</a:t>
            </a:r>
          </a:p>
          <a:p>
            <a:pPr marL="457200" lvl="2" indent="0">
              <a:buNone/>
            </a:pPr>
            <a:r>
              <a:rPr lang="en-US" sz="2000" dirty="0"/>
              <a:t>   http://www.choosemyplate.gov/</a:t>
            </a:r>
          </a:p>
          <a:p>
            <a:pPr marL="457200" lvl="2" indent="0">
              <a:buNone/>
            </a:pPr>
            <a:r>
              <a:rPr lang="en-US" sz="2000" dirty="0"/>
              <a:t>   Accessed February, 2013.</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1304831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1595929"/>
            <a:ext cx="10059452" cy="876300"/>
          </a:xfrm>
        </p:spPr>
        <p:txBody>
          <a:bodyPr/>
          <a:lstStyle/>
          <a:p>
            <a:pPr marL="0" indent="0"/>
            <a:br>
              <a:rPr lang="en-US" dirty="0"/>
            </a:br>
            <a:r>
              <a:rPr lang="en-US" dirty="0"/>
              <a:t>Do our nutritional needs change as we get older? How?</a:t>
            </a:r>
            <a:br>
              <a:rPr lang="en-US" dirty="0"/>
            </a:br>
            <a:endParaRPr lang="en-US" dirty="0"/>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Dietary Needs at Different Stages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Pregnancy</a:t>
            </a:r>
          </a:p>
          <a:p>
            <a:pPr lvl="1"/>
            <a:r>
              <a:rPr lang="en-US" dirty="0"/>
              <a:t>Infants</a:t>
            </a:r>
          </a:p>
          <a:p>
            <a:pPr lvl="1"/>
            <a:r>
              <a:rPr lang="en-US" dirty="0"/>
              <a:t>Children</a:t>
            </a:r>
          </a:p>
          <a:p>
            <a:pPr lvl="1"/>
            <a:r>
              <a:rPr lang="en-US" dirty="0"/>
              <a:t>Teenagers</a:t>
            </a:r>
          </a:p>
          <a:p>
            <a:pPr lvl="1"/>
            <a:r>
              <a:rPr lang="en-US" dirty="0"/>
              <a:t>Adults</a:t>
            </a:r>
          </a:p>
          <a:p>
            <a:pPr lvl="1"/>
            <a:r>
              <a:rPr lang="en-US" dirty="0"/>
              <a:t>Seniors and older adults</a:t>
            </a:r>
          </a:p>
        </p:txBody>
      </p:sp>
      <p:pic>
        <p:nvPicPr>
          <p:cNvPr id="4" name="Picture 3">
            <a:extLst>
              <a:ext uri="{FF2B5EF4-FFF2-40B4-BE49-F238E27FC236}">
                <a16:creationId xmlns:a16="http://schemas.microsoft.com/office/drawing/2014/main" id="{B9384CB8-3236-4B3B-8608-1AFFD39128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2834" y="2256311"/>
            <a:ext cx="2869492" cy="3548743"/>
          </a:xfrm>
          <a:prstGeom prst="rect">
            <a:avLst/>
          </a:prstGeom>
        </p:spPr>
      </p:pic>
    </p:spTree>
    <p:extLst>
      <p:ext uri="{BB962C8B-B14F-4D97-AF65-F5344CB8AC3E}">
        <p14:creationId xmlns:p14="http://schemas.microsoft.com/office/powerpoint/2010/main" val="48949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Pregnant Mothers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Maintaining good nutrition and health habits and getting proper medical care are the most important responsibilities of the pregnant mother.</a:t>
            </a:r>
          </a:p>
        </p:txBody>
      </p:sp>
      <p:pic>
        <p:nvPicPr>
          <p:cNvPr id="4" name="Content Placeholder 7">
            <a:extLst>
              <a:ext uri="{FF2B5EF4-FFF2-40B4-BE49-F238E27FC236}">
                <a16:creationId xmlns:a16="http://schemas.microsoft.com/office/drawing/2014/main" id="{218EA3A3-CA6A-469E-B54A-39896FE30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5210" y="2685438"/>
            <a:ext cx="2971202" cy="3486761"/>
          </a:xfrm>
          <a:prstGeom prst="rect">
            <a:avLst/>
          </a:prstGeom>
        </p:spPr>
      </p:pic>
      <p:pic>
        <p:nvPicPr>
          <p:cNvPr id="5" name="Picture 4">
            <a:extLst>
              <a:ext uri="{FF2B5EF4-FFF2-40B4-BE49-F238E27FC236}">
                <a16:creationId xmlns:a16="http://schemas.microsoft.com/office/drawing/2014/main" id="{DBD3FC57-C3D3-4D8C-BEA9-642213A47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006" y="4325939"/>
            <a:ext cx="4191000" cy="1828799"/>
          </a:xfrm>
          <a:prstGeom prst="rect">
            <a:avLst/>
          </a:prstGeom>
        </p:spPr>
      </p:pic>
    </p:spTree>
    <p:extLst>
      <p:ext uri="{BB962C8B-B14F-4D97-AF65-F5344CB8AC3E}">
        <p14:creationId xmlns:p14="http://schemas.microsoft.com/office/powerpoint/2010/main" val="178064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dirty="0"/>
            </a:br>
            <a:br>
              <a:rPr lang="en-US" dirty="0"/>
            </a:br>
            <a:br>
              <a:rPr lang="en-US" dirty="0"/>
            </a:br>
            <a:r>
              <a:rPr lang="en-US" dirty="0"/>
              <a:t>Nutritional Needs During Pregnancy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Folate, folic acid</a:t>
            </a:r>
          </a:p>
          <a:p>
            <a:pPr lvl="1"/>
            <a:r>
              <a:rPr lang="en-US" dirty="0"/>
              <a:t>More foods from:</a:t>
            </a:r>
          </a:p>
          <a:p>
            <a:pPr lvl="2"/>
            <a:r>
              <a:rPr lang="en-US" dirty="0"/>
              <a:t>Dairy Group</a:t>
            </a:r>
          </a:p>
          <a:p>
            <a:pPr lvl="2"/>
            <a:r>
              <a:rPr lang="en-US" dirty="0"/>
              <a:t>Protein Foods Group</a:t>
            </a:r>
          </a:p>
          <a:p>
            <a:pPr lvl="2"/>
            <a:r>
              <a:rPr lang="en-US" dirty="0"/>
              <a:t>Fruit Group</a:t>
            </a:r>
          </a:p>
          <a:p>
            <a:pPr lvl="2"/>
            <a:r>
              <a:rPr lang="en-US" dirty="0"/>
              <a:t>Vegetable Group</a:t>
            </a:r>
          </a:p>
          <a:p>
            <a:pPr lvl="2"/>
            <a:r>
              <a:rPr lang="en-US" dirty="0"/>
              <a:t>Grains Group</a:t>
            </a:r>
          </a:p>
          <a:p>
            <a:pPr lvl="1"/>
            <a:r>
              <a:rPr lang="en-US" dirty="0"/>
              <a:t>Should add 300 calories a day to diet</a:t>
            </a:r>
          </a:p>
          <a:p>
            <a:pPr lvl="1"/>
            <a:endParaRPr lang="en-US" dirty="0"/>
          </a:p>
        </p:txBody>
      </p:sp>
      <p:sp>
        <p:nvSpPr>
          <p:cNvPr id="4" name="Content Placeholder 3">
            <a:extLst>
              <a:ext uri="{FF2B5EF4-FFF2-40B4-BE49-F238E27FC236}">
                <a16:creationId xmlns:a16="http://schemas.microsoft.com/office/drawing/2014/main" id="{FA7084FE-929E-4113-AB4F-ECFFD7AEBD65}"/>
              </a:ext>
            </a:extLst>
          </p:cNvPr>
          <p:cNvSpPr>
            <a:spLocks noGrp="1"/>
          </p:cNvSpPr>
          <p:nvPr>
            <p:ph sz="half" idx="10"/>
          </p:nvPr>
        </p:nvSpPr>
        <p:spPr/>
        <p:txBody>
          <a:bodyPr/>
          <a:lstStyle/>
          <a:p>
            <a:pPr lvl="1"/>
            <a:r>
              <a:rPr lang="en-US" dirty="0"/>
              <a:t>Average weight gain –25 to 35 pounds</a:t>
            </a:r>
          </a:p>
          <a:p>
            <a:pPr lvl="1"/>
            <a:r>
              <a:rPr lang="en-US" dirty="0"/>
              <a:t>Pre-natal vitamin and mineral supplement</a:t>
            </a:r>
          </a:p>
          <a:p>
            <a:pPr lvl="1"/>
            <a:r>
              <a:rPr lang="en-US" dirty="0"/>
              <a:t>No alcohol</a:t>
            </a:r>
          </a:p>
          <a:p>
            <a:pPr lvl="1"/>
            <a:endParaRPr lang="en-US" dirty="0"/>
          </a:p>
        </p:txBody>
      </p:sp>
    </p:spTree>
    <p:extLst>
      <p:ext uri="{BB962C8B-B14F-4D97-AF65-F5344CB8AC3E}">
        <p14:creationId xmlns:p14="http://schemas.microsoft.com/office/powerpoint/2010/main" val="4097869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Infants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baby needs the right nourishment which may be mother’s milk or infant formula.</a:t>
            </a:r>
          </a:p>
        </p:txBody>
      </p:sp>
      <p:pic>
        <p:nvPicPr>
          <p:cNvPr id="4" name="Content Placeholder 7">
            <a:extLst>
              <a:ext uri="{FF2B5EF4-FFF2-40B4-BE49-F238E27FC236}">
                <a16:creationId xmlns:a16="http://schemas.microsoft.com/office/drawing/2014/main" id="{7054C838-8848-4008-96A0-3019F9FD9F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5194" y="3101899"/>
            <a:ext cx="3298579" cy="2195616"/>
          </a:xfrm>
          <a:prstGeom prst="rect">
            <a:avLst/>
          </a:prstGeom>
        </p:spPr>
      </p:pic>
      <p:pic>
        <p:nvPicPr>
          <p:cNvPr id="5" name="Picture 4">
            <a:extLst>
              <a:ext uri="{FF2B5EF4-FFF2-40B4-BE49-F238E27FC236}">
                <a16:creationId xmlns:a16="http://schemas.microsoft.com/office/drawing/2014/main" id="{2240C2CF-F2D7-4908-877F-D3AF93B78A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2129" y="3241964"/>
            <a:ext cx="2224623" cy="2055551"/>
          </a:xfrm>
          <a:prstGeom prst="rect">
            <a:avLst/>
          </a:prstGeom>
        </p:spPr>
      </p:pic>
    </p:spTree>
    <p:extLst>
      <p:ext uri="{BB962C8B-B14F-4D97-AF65-F5344CB8AC3E}">
        <p14:creationId xmlns:p14="http://schemas.microsoft.com/office/powerpoint/2010/main" val="38899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Nutritional Needs for Infants-Matching Game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Age of Infant</a:t>
            </a:r>
          </a:p>
          <a:p>
            <a:pPr lvl="2"/>
            <a:r>
              <a:rPr lang="en-US" dirty="0"/>
              <a:t>Birth to six months</a:t>
            </a:r>
          </a:p>
          <a:p>
            <a:pPr lvl="2"/>
            <a:r>
              <a:rPr lang="en-US" dirty="0"/>
              <a:t>Four to six months</a:t>
            </a:r>
          </a:p>
          <a:p>
            <a:pPr lvl="2"/>
            <a:r>
              <a:rPr lang="en-US" dirty="0"/>
              <a:t>Six to eight months</a:t>
            </a:r>
          </a:p>
          <a:p>
            <a:pPr lvl="2"/>
            <a:r>
              <a:rPr lang="en-US" dirty="0"/>
              <a:t>Seven to ten months</a:t>
            </a:r>
          </a:p>
          <a:p>
            <a:pPr lvl="2"/>
            <a:r>
              <a:rPr lang="en-US" dirty="0"/>
              <a:t>Eight to Twelve months</a:t>
            </a:r>
          </a:p>
          <a:p>
            <a:pPr lvl="2"/>
            <a:r>
              <a:rPr lang="en-US" dirty="0"/>
              <a:t>One to two years</a:t>
            </a:r>
          </a:p>
          <a:p>
            <a:pPr lvl="1"/>
            <a:endParaRPr lang="en-US" dirty="0"/>
          </a:p>
          <a:p>
            <a:endParaRPr lang="en-US" dirty="0"/>
          </a:p>
        </p:txBody>
      </p:sp>
      <p:sp>
        <p:nvSpPr>
          <p:cNvPr id="4" name="Content Placeholder 3">
            <a:extLst>
              <a:ext uri="{FF2B5EF4-FFF2-40B4-BE49-F238E27FC236}">
                <a16:creationId xmlns:a16="http://schemas.microsoft.com/office/drawing/2014/main" id="{2E33DCBD-DD87-4E32-B5B8-FB84909CBF89}"/>
              </a:ext>
            </a:extLst>
          </p:cNvPr>
          <p:cNvSpPr>
            <a:spLocks noGrp="1"/>
          </p:cNvSpPr>
          <p:nvPr>
            <p:ph sz="half" idx="10"/>
          </p:nvPr>
        </p:nvSpPr>
        <p:spPr>
          <a:xfrm>
            <a:off x="5700156" y="1420420"/>
            <a:ext cx="6104894" cy="4734318"/>
          </a:xfrm>
        </p:spPr>
        <p:txBody>
          <a:bodyPr/>
          <a:lstStyle/>
          <a:p>
            <a:pPr lvl="1"/>
            <a:r>
              <a:rPr lang="en-US" dirty="0"/>
              <a:t>Food Options</a:t>
            </a:r>
          </a:p>
          <a:p>
            <a:pPr lvl="2"/>
            <a:r>
              <a:rPr lang="en-US" dirty="0"/>
              <a:t>Soft or cooked table foods</a:t>
            </a:r>
          </a:p>
          <a:p>
            <a:pPr lvl="2"/>
            <a:r>
              <a:rPr lang="en-US" dirty="0"/>
              <a:t>Breast milk or infant formula</a:t>
            </a:r>
          </a:p>
          <a:p>
            <a:pPr lvl="2"/>
            <a:r>
              <a:rPr lang="en-US" dirty="0"/>
              <a:t>Cut foods into smaller, ¼-inch squares</a:t>
            </a:r>
          </a:p>
          <a:p>
            <a:pPr lvl="2"/>
            <a:r>
              <a:rPr lang="en-US" dirty="0"/>
              <a:t>Pureed or mashed fruits and vegetables</a:t>
            </a:r>
          </a:p>
          <a:p>
            <a:pPr lvl="2"/>
            <a:r>
              <a:rPr lang="en-US" dirty="0"/>
              <a:t>Finger foods</a:t>
            </a:r>
          </a:p>
          <a:p>
            <a:pPr lvl="2"/>
            <a:r>
              <a:rPr lang="en-US" dirty="0"/>
              <a:t>Introduce iron-fortified infant cereal like rice and barley or pureed meats </a:t>
            </a:r>
          </a:p>
          <a:p>
            <a:pPr lvl="1"/>
            <a:endParaRPr lang="en-US" dirty="0"/>
          </a:p>
          <a:p>
            <a:endParaRPr lang="en-US" dirty="0"/>
          </a:p>
          <a:p>
            <a:endParaRPr lang="en-US" dirty="0"/>
          </a:p>
        </p:txBody>
      </p:sp>
    </p:spTree>
    <p:extLst>
      <p:ext uri="{BB962C8B-B14F-4D97-AF65-F5344CB8AC3E}">
        <p14:creationId xmlns:p14="http://schemas.microsoft.com/office/powerpoint/2010/main" val="2131588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Children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Need a regular meal schedule</a:t>
            </a:r>
          </a:p>
          <a:p>
            <a:pPr lvl="1"/>
            <a:r>
              <a:rPr lang="en-US" dirty="0"/>
              <a:t>Stomachs are small, energy levels high</a:t>
            </a:r>
          </a:p>
          <a:p>
            <a:pPr lvl="1"/>
            <a:r>
              <a:rPr lang="en-US" dirty="0"/>
              <a:t>Snacks to satisfy food needs</a:t>
            </a:r>
            <a:br>
              <a:rPr lang="en-US" dirty="0"/>
            </a:br>
            <a:r>
              <a:rPr lang="en-US" dirty="0"/>
              <a:t>Active, growing children need a regular meal schedule</a:t>
            </a:r>
          </a:p>
        </p:txBody>
      </p:sp>
      <p:pic>
        <p:nvPicPr>
          <p:cNvPr id="4" name="Content Placeholder 7">
            <a:extLst>
              <a:ext uri="{FF2B5EF4-FFF2-40B4-BE49-F238E27FC236}">
                <a16:creationId xmlns:a16="http://schemas.microsoft.com/office/drawing/2014/main" id="{FCF36CD4-770F-4879-B367-E1181908D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1220" y="2827157"/>
            <a:ext cx="4058703" cy="2567560"/>
          </a:xfrm>
          <a:prstGeom prst="rect">
            <a:avLst/>
          </a:prstGeom>
        </p:spPr>
      </p:pic>
    </p:spTree>
    <p:extLst>
      <p:ext uri="{BB962C8B-B14F-4D97-AF65-F5344CB8AC3E}">
        <p14:creationId xmlns:p14="http://schemas.microsoft.com/office/powerpoint/2010/main" val="1386831142"/>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schemas.microsoft.com/office/2006/metadata/properties"/>
    <ds:schemaRef ds:uri="http://schemas.microsoft.com/sharepoint/v3"/>
    <ds:schemaRef ds:uri="http://purl.org/dc/terms/"/>
    <ds:schemaRef ds:uri="56ea17bb-c96d-4826-b465-01eec0dd23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05d88611-e516-4d1a-b12e-39107e78b3d0"/>
    <ds:schemaRef ds:uri="http://www.w3.org/XML/1998/namespace"/>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110</TotalTime>
  <Words>2410</Words>
  <Application>Microsoft Office PowerPoint</Application>
  <PresentationFormat>Widescreen</PresentationFormat>
  <Paragraphs>275</Paragraphs>
  <Slides>26</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.AppleSystemUIFont</vt:lpstr>
      <vt:lpstr>Arial</vt:lpstr>
      <vt:lpstr>Calibri</vt:lpstr>
      <vt:lpstr>Open Sans</vt:lpstr>
      <vt:lpstr>Open Sans SemiBold</vt:lpstr>
      <vt:lpstr>2_Office Theme</vt:lpstr>
      <vt:lpstr>3_Office Theme</vt:lpstr>
      <vt:lpstr>Nutrition Over the Life Span</vt:lpstr>
      <vt:lpstr>PowerPoint Presentation</vt:lpstr>
      <vt:lpstr> Do our nutritional needs change as we get older? How? </vt:lpstr>
      <vt:lpstr>Dietary Needs at Different Stages</vt:lpstr>
      <vt:lpstr>Pregnant Mothers</vt:lpstr>
      <vt:lpstr>   Nutritional Needs During Pregnancy</vt:lpstr>
      <vt:lpstr>Infants</vt:lpstr>
      <vt:lpstr>Nutritional Needs for Infants-Matching Game</vt:lpstr>
      <vt:lpstr>Children</vt:lpstr>
      <vt:lpstr>Teenagers</vt:lpstr>
      <vt:lpstr>Nutrition for Teens</vt:lpstr>
      <vt:lpstr>Adults</vt:lpstr>
      <vt:lpstr>Seniors and Older Adults</vt:lpstr>
      <vt:lpstr>Factors that Affect Food Choices</vt:lpstr>
      <vt:lpstr>Factors that Food Choices Affect</vt:lpstr>
      <vt:lpstr>ChooseMyPlate</vt:lpstr>
      <vt:lpstr>ChooseMyPlate</vt:lpstr>
      <vt:lpstr>ChooseMyPlate</vt:lpstr>
      <vt:lpstr>Recommended Dietary Guidelines 2010</vt:lpstr>
      <vt:lpstr>Relation to Health, Wellness, and Disease</vt:lpstr>
      <vt:lpstr>Wellness</vt:lpstr>
      <vt:lpstr>Careers in Family and Community Services</vt:lpstr>
      <vt:lpstr>Questions?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8</cp:revision>
  <cp:lastPrinted>2017-07-07T16:17:37Z</cp:lastPrinted>
  <dcterms:created xsi:type="dcterms:W3CDTF">2017-07-11T23:58:30Z</dcterms:created>
  <dcterms:modified xsi:type="dcterms:W3CDTF">2017-11-22T17:45:59Z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