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6"/>
  </p:notesMasterIdLst>
  <p:handoutMasterIdLst>
    <p:handoutMasterId r:id="rId27"/>
  </p:handoutMasterIdLst>
  <p:sldIdLst>
    <p:sldId id="322" r:id="rId6"/>
    <p:sldId id="319" r:id="rId7"/>
    <p:sldId id="411" r:id="rId8"/>
    <p:sldId id="336" r:id="rId9"/>
    <p:sldId id="382" r:id="rId10"/>
    <p:sldId id="409" r:id="rId11"/>
    <p:sldId id="412" r:id="rId12"/>
    <p:sldId id="413" r:id="rId13"/>
    <p:sldId id="414" r:id="rId14"/>
    <p:sldId id="415" r:id="rId15"/>
    <p:sldId id="398" r:id="rId16"/>
    <p:sldId id="399" r:id="rId17"/>
    <p:sldId id="416" r:id="rId18"/>
    <p:sldId id="401" r:id="rId19"/>
    <p:sldId id="400" r:id="rId20"/>
    <p:sldId id="410" r:id="rId21"/>
    <p:sldId id="408" r:id="rId22"/>
    <p:sldId id="417" r:id="rId23"/>
    <p:sldId id="418" r:id="rId24"/>
    <p:sldId id="380"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73" autoAdjust="0"/>
    <p:restoredTop sz="94732" autoAdjust="0"/>
  </p:normalViewPr>
  <p:slideViewPr>
    <p:cSldViewPr snapToGrid="0">
      <p:cViewPr>
        <p:scale>
          <a:sx n="90" d="100"/>
          <a:sy n="90" d="100"/>
        </p:scale>
        <p:origin x="232" y="20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commentAuthors" Target="commentAuthors.xml"/><Relationship Id="rId2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4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1/19/18</a:t>
            </a:fld>
            <a:endParaRPr lang="en-US"/>
          </a:p>
        </p:txBody>
      </p:sp>
      <p:sp>
        <p:nvSpPr>
          <p:cNvPr id="4" name="Footer Placeholder 3">
            <a:extLst>
              <a:ext uri="{FF2B5EF4-FFF2-40B4-BE49-F238E27FC236}">
                <a16:creationId xmlns=""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1/19/18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aware of your surroundings and locate: • any potential dangers • where to exit in case of emergency</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37982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hyperlink Fire Extinguisher Tutorial to view the short video. Training video for using a fire extinguisher http://</a:t>
            </a:r>
            <a:r>
              <a:rPr lang="en-US" dirty="0" err="1" smtClean="0"/>
              <a:t>youtu.be</a:t>
            </a:r>
            <a:r>
              <a:rPr lang="en-US" dirty="0" smtClean="0"/>
              <a:t>/2Z2C13gJh-g Step 1: Know how fire extinguishers are classified Know how fire extinguishers are classified. Class A extinguishers are for common combustibles like paper or wood; Class B are for flammable liquids; and Class C are for electrical fires. The Red Cross recommends ABC classified fire extinguishers for home use. Step 2: Inspect the fire extinguisher Inspect the fire extinguisher before use. Read instructions and warnings; check that the pressure gauge needle is in the green portion of the gauge; and check for a clogged nozzle, a broken seal, or other damage. A fire extinguisher won’t work if it’s not properly charged. The pressure gauge measures the charge. Step 3: Decide if you'll evacuate or stay and fight Decide if you’ll evacuate or stay and fight the fire. Consider the size of the fire, the amount of smoke in the room, and whether there is a reliable escape route. Step 4: Remember the acronym PASS Remember the acronym PASS. It stands for Pull, Aim, Squeeze, and Sweep. Step 5: Pull the pin that unlocks the operating handle Pull the pin or ring that unlocks the fire extinguisher’s operating handle, and aim the extinguisher at the base of the fire. Aim at the fire from 6 to 8 feet away. Step 6: Squeeze extinguisher lever to discharge contents Squeeze the extinguisher lever to discharge its contents, and sweep the hose back and forth until the extinguisher is empty. Food Network star Alton Brown used a carbon dioxide fire extinguisher, a water cooler bottle, and a tennis racket to make a fruit smoothie on television.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1473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aid is a treatment given to an injured or suddenly ill person before professional medical care arrives. Access to a first aid kit is beneficial. Encourage students to enroll in a hands-on first aid and CPR course from the American Red Cross, the American Heart Association, or the National Safety Council. Click on hyperlink to view short video on CPR. Official 2012 Hands-Only CPR Instructional Video Learn how to perform CPR in this 60-second video showing Hands-Only CPR in action http://</a:t>
            </a:r>
            <a:r>
              <a:rPr lang="en-US" dirty="0" err="1" smtClean="0"/>
              <a:t>youtu.be</a:t>
            </a:r>
            <a:r>
              <a:rPr lang="en-US" dirty="0" smtClean="0"/>
              <a:t>/zSgmledxFe8</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10502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include: • trespasser – a person who enters a place of business or a guest room who does not belong there • intruder – a person who enters a place of business or a guest room who does not belong there • criminal – a person who has committed a crime • terrorist – a person who tortures or kills people for a political cause • thief – a person who robs and steals property from people and places • arsonist – someone who sets fires • burglar – a person who enters a building for the purpose of committing a crime • employees – sometimes steal money, supplies, hotel property, and guests’ property • guests – sometimes steal hotel property (towels and blankets) Hazards and accidents include: • fires • slips and falls • equipment breaking • illness Natural disasters include hurricanes, tornadoes, floods, and earthquakes.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43048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restaurants and hotels contain a variety of equipment. Much of the equipment in restaurants and hotels is potentially hazardous and engineering is charged with keeping all items in good working condition.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007679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engineering is to keep the facility in top condition for safety, guest satisfaction, and profitability.</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01995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focus on safety in this lesson. Safety and Sanitation Guidelines slide presentation is divided into three sections: • Guest Safety and Sanitation Basics • Emergency Situations • Equipment Safety and Maintenance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30037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guests visit restaurants, hotels, and other hospitality businesses they expect all food to be wholesome and safe. Customers expect their persons and their belongings to be safe when they stay at lodging properties. Guests also expect hospitality businesses to be prepared for accidents and emergencies.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78573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Liability means responsibility to pay for damage or loss. The degree of liability depends on the situation. Most hotels provide a safe deposit box or an in-room safe for guests to place valuables. Most states have rules that protect hotels by limiting the amount of their liability for losses and is known as Innkeeper’s Laws. A limitation of liability is a limit on the amount of money that a hotel must pay a guest for a loss of property. Hotels must post signs that explain liability limits and provide a safe for valuables.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83526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 key system – a metal key fits into a keyhole in a lock. Less expensive in the beginning but guests forget to return them at checkout. They can be lost or stolen and then the locks have to be replaced and new keys made. In the long run, they are more expensive. Electronic key system – “key” is actually a card with a magnetic strip that contains the room combination. More expensive in the beginning but if lost or stolen, the computer can cancel combination. Key card fits into a special lock in the door, where the magnetic strip is read. If the combination matches, the door is unlocked. They do not have the room number or hotel information on them.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91459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Inspectors look for compliance with sanitation standards, the absence of pests, proper care and handling of food, proper food storage techniques, and correct temperature of wash water.</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02777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hyperlink Sanitizing the Kitchen to view the video. All surfaces must be cleaned and rinsed. Such as: •Walls •Storage shelves •Garbage containers Any surface that touches food must be cleaned and sanitized. Such as: •Knives •Stockpots •Cutting boards Sanitizing the Kitchen Consumers can protect themselves by preventing the spread of germs by both cleaning and sanitizing surfaces where food is prepared. This video explains how to make sanitizing solution with ingredients most people already have around the house. http://</a:t>
            </a:r>
            <a:r>
              <a:rPr lang="en-US" dirty="0" err="1" smtClean="0"/>
              <a:t>youtu.be</a:t>
            </a:r>
            <a:r>
              <a:rPr lang="en-US" dirty="0" smtClean="0"/>
              <a:t>/_9IhS2jv2OM This solution can also be used to sanitize work surfaces.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67500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Guest rooms often provide good places for pathogens to grow. Many different people use them every day and even bring germs with them. Bathrooms and laundry must be cleaned and sanitized to prevent illness.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97544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Fires can result from: •careless handling of cigarettes and matches •defective electrical wiring •defective appliances and heating equipment •grease buildup in ventilation hoods •unattended flames in the kitchen •flammable liquids Natural disasters include: •Weather emergencies •Hurricanes •Tornadoes •Lightning •Blizzards •Flooding •Earthquakes Medical emergencies include: •Minor injuries •Life-threatening events Industrial accidents include: •Chemical spills •Gas explosions •Toxic chemical releases •Nuclear power plant accidents Civil disturbances include: •Riots •Acts of war •Workplace violence •Terrorist attacks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18249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copyrights@tea.state.tx.us"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youtu.be/zSgmledxFe8" TargetMode="External"/><Relationship Id="rId4" Type="http://schemas.openxmlformats.org/officeDocument/2006/relationships/hyperlink" Target="http://youtu.be/_9IhS2jv2OM" TargetMode="External"/><Relationship Id="rId1" Type="http://schemas.openxmlformats.org/officeDocument/2006/relationships/slideLayout" Target="../slideLayouts/slideLayout3.xml"/><Relationship Id="rId2" Type="http://schemas.openxmlformats.org/officeDocument/2006/relationships/hyperlink" Target="http://youtu.be/2Z2C13gJh-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DD23808-E336-4296-8521-6F80DB5018F3}"/>
              </a:ext>
            </a:extLst>
          </p:cNvPr>
          <p:cNvSpPr>
            <a:spLocks noGrp="1"/>
          </p:cNvSpPr>
          <p:nvPr>
            <p:ph type="title"/>
          </p:nvPr>
        </p:nvSpPr>
        <p:spPr/>
        <p:txBody>
          <a:bodyPr>
            <a:normAutofit fontScale="90000"/>
          </a:bodyPr>
          <a:lstStyle/>
          <a:p>
            <a:r>
              <a:rPr lang="en-US" sz="6000" dirty="0"/>
              <a:t>Safety and </a:t>
            </a:r>
            <a:r>
              <a:rPr lang="en-US" sz="6000" dirty="0" smtClean="0"/>
              <a:t>Sanitation Guidelines</a:t>
            </a:r>
            <a:r>
              <a:rPr lang="en-US" sz="6000" dirty="0"/>
              <a:t/>
            </a:r>
            <a:br>
              <a:rPr lang="en-US" sz="6000" dirty="0"/>
            </a:br>
            <a:r>
              <a:rPr lang="en-US" sz="6000" dirty="0" smtClean="0"/>
              <a:t/>
            </a:r>
            <a:br>
              <a:rPr lang="en-US" sz="6000" dirty="0" smtClean="0"/>
            </a:br>
            <a:r>
              <a:rPr lang="en-US" sz="4400" dirty="0"/>
              <a:t>Hospitality Services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Sanitizing Guest Rooms</a:t>
            </a:r>
          </a:p>
        </p:txBody>
      </p:sp>
      <p:sp>
        <p:nvSpPr>
          <p:cNvPr id="6" name="Content Placeholder 5"/>
          <p:cNvSpPr>
            <a:spLocks noGrp="1"/>
          </p:cNvSpPr>
          <p:nvPr>
            <p:ph sz="half" idx="1"/>
          </p:nvPr>
        </p:nvSpPr>
        <p:spPr/>
        <p:txBody>
          <a:bodyPr>
            <a:noAutofit/>
          </a:bodyPr>
          <a:lstStyle/>
          <a:p>
            <a:pPr lvl="1"/>
            <a:r>
              <a:rPr lang="en-US" dirty="0" smtClean="0"/>
              <a:t>Bathrooms</a:t>
            </a:r>
          </a:p>
          <a:p>
            <a:pPr lvl="2"/>
            <a:r>
              <a:rPr lang="en-US" dirty="0" smtClean="0"/>
              <a:t>Sink </a:t>
            </a:r>
          </a:p>
          <a:p>
            <a:pPr lvl="2"/>
            <a:r>
              <a:rPr lang="en-US" dirty="0" smtClean="0"/>
              <a:t>Toilet</a:t>
            </a:r>
          </a:p>
          <a:p>
            <a:pPr lvl="2"/>
            <a:r>
              <a:rPr lang="en-US" dirty="0" smtClean="0"/>
              <a:t>Tub </a:t>
            </a:r>
          </a:p>
          <a:p>
            <a:pPr lvl="2"/>
            <a:r>
              <a:rPr lang="en-US" dirty="0" smtClean="0"/>
              <a:t>floor </a:t>
            </a:r>
          </a:p>
          <a:p>
            <a:pPr lvl="1"/>
            <a:r>
              <a:rPr lang="en-US" dirty="0" smtClean="0"/>
              <a:t>Linens </a:t>
            </a:r>
          </a:p>
          <a:p>
            <a:pPr lvl="2"/>
            <a:r>
              <a:rPr lang="en-US" dirty="0" smtClean="0"/>
              <a:t>Sheets </a:t>
            </a:r>
          </a:p>
          <a:p>
            <a:pPr lvl="2"/>
            <a:r>
              <a:rPr lang="en-US" dirty="0" smtClean="0"/>
              <a:t>Pillowcases </a:t>
            </a:r>
          </a:p>
          <a:p>
            <a:pPr lvl="2"/>
            <a:r>
              <a:rPr lang="en-US" dirty="0" smtClean="0"/>
              <a:t>Pillow protectors</a:t>
            </a:r>
          </a:p>
          <a:p>
            <a:pPr lvl="2"/>
            <a:r>
              <a:rPr lang="en-US" dirty="0" smtClean="0"/>
              <a:t>Towels </a:t>
            </a:r>
          </a:p>
          <a:p>
            <a:pPr lvl="2"/>
            <a:r>
              <a:rPr lang="en-US" dirty="0" smtClean="0"/>
              <a:t>Washcloths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681" y="1973263"/>
            <a:ext cx="4221299" cy="4181475"/>
          </a:xfrm>
          <a:prstGeom prst="rect">
            <a:avLst/>
          </a:prstGeom>
        </p:spPr>
      </p:pic>
    </p:spTree>
    <p:extLst>
      <p:ext uri="{BB962C8B-B14F-4D97-AF65-F5344CB8AC3E}">
        <p14:creationId xmlns:p14="http://schemas.microsoft.com/office/powerpoint/2010/main" val="17286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Emergency Situations</a:t>
            </a:r>
            <a:endParaRPr lang="en-US" dirty="0"/>
          </a:p>
        </p:txBody>
      </p:sp>
      <p:sp>
        <p:nvSpPr>
          <p:cNvPr id="6" name="Content Placeholder 5"/>
          <p:cNvSpPr>
            <a:spLocks noGrp="1"/>
          </p:cNvSpPr>
          <p:nvPr>
            <p:ph sz="half" idx="1"/>
          </p:nvPr>
        </p:nvSpPr>
        <p:spPr/>
        <p:txBody>
          <a:bodyPr>
            <a:noAutofit/>
          </a:bodyPr>
          <a:lstStyle/>
          <a:p>
            <a:pPr lvl="1"/>
            <a:r>
              <a:rPr lang="en-US" dirty="0"/>
              <a:t>Emergencies </a:t>
            </a:r>
            <a:endParaRPr lang="en-US" dirty="0" smtClean="0"/>
          </a:p>
          <a:p>
            <a:pPr lvl="1"/>
            <a:r>
              <a:rPr lang="en-US" dirty="0" smtClean="0"/>
              <a:t>Safety Guidelines</a:t>
            </a:r>
          </a:p>
          <a:p>
            <a:pPr lvl="1"/>
            <a:r>
              <a:rPr lang="en-US" dirty="0" smtClean="0"/>
              <a:t>Fire </a:t>
            </a:r>
            <a:r>
              <a:rPr lang="en-US" dirty="0"/>
              <a:t>Extinguisher </a:t>
            </a:r>
            <a:endParaRPr lang="en-US" dirty="0" smtClean="0"/>
          </a:p>
          <a:p>
            <a:pPr lvl="1"/>
            <a:r>
              <a:rPr lang="en-US" dirty="0" smtClean="0"/>
              <a:t>First </a:t>
            </a:r>
            <a:r>
              <a:rPr lang="en-US" dirty="0"/>
              <a:t>Aid and CPR </a:t>
            </a:r>
            <a:endParaRPr lang="en-US" dirty="0" smtClean="0"/>
          </a:p>
          <a:p>
            <a:pPr lvl="1"/>
            <a:r>
              <a:rPr lang="en-US" dirty="0"/>
              <a:t>Threats</a:t>
            </a:r>
          </a:p>
        </p:txBody>
      </p:sp>
    </p:spTree>
    <p:extLst>
      <p:ext uri="{BB962C8B-B14F-4D97-AF65-F5344CB8AC3E}">
        <p14:creationId xmlns:p14="http://schemas.microsoft.com/office/powerpoint/2010/main" val="1552165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0664" y="435784"/>
            <a:ext cx="10059452" cy="876300"/>
          </a:xfrm>
        </p:spPr>
        <p:txBody>
          <a:bodyPr/>
          <a:lstStyle/>
          <a:p>
            <a:r>
              <a:rPr lang="en-US" dirty="0"/>
              <a:t>Emergencies </a:t>
            </a:r>
          </a:p>
        </p:txBody>
      </p:sp>
      <p:sp>
        <p:nvSpPr>
          <p:cNvPr id="2" name="Content Placeholder 1"/>
          <p:cNvSpPr>
            <a:spLocks noGrp="1"/>
          </p:cNvSpPr>
          <p:nvPr>
            <p:ph sz="half" idx="1"/>
          </p:nvPr>
        </p:nvSpPr>
        <p:spPr/>
        <p:txBody>
          <a:bodyPr/>
          <a:lstStyle/>
          <a:p>
            <a:pPr lvl="1"/>
            <a:r>
              <a:rPr lang="en-US" dirty="0"/>
              <a:t>Emergency Action </a:t>
            </a:r>
            <a:r>
              <a:rPr lang="en-US" dirty="0" smtClean="0"/>
              <a:t>Plan</a:t>
            </a:r>
          </a:p>
          <a:p>
            <a:pPr lvl="2"/>
            <a:r>
              <a:rPr lang="en-US" dirty="0" smtClean="0"/>
              <a:t>Fire </a:t>
            </a:r>
          </a:p>
          <a:p>
            <a:pPr lvl="2"/>
            <a:r>
              <a:rPr lang="en-US" dirty="0" smtClean="0"/>
              <a:t>Natural </a:t>
            </a:r>
            <a:r>
              <a:rPr lang="en-US" dirty="0"/>
              <a:t>disasters </a:t>
            </a:r>
            <a:endParaRPr lang="en-US" dirty="0" smtClean="0"/>
          </a:p>
          <a:p>
            <a:pPr lvl="2"/>
            <a:r>
              <a:rPr lang="en-US" dirty="0" smtClean="0"/>
              <a:t>Medical emergencies</a:t>
            </a:r>
          </a:p>
          <a:p>
            <a:pPr lvl="2"/>
            <a:r>
              <a:rPr lang="en-US" dirty="0" smtClean="0"/>
              <a:t>Industrial accidents</a:t>
            </a:r>
          </a:p>
          <a:p>
            <a:pPr lvl="2"/>
            <a:r>
              <a:rPr lang="en-US" dirty="0" smtClean="0"/>
              <a:t>Civil </a:t>
            </a:r>
            <a:r>
              <a:rPr lang="en-US" dirty="0"/>
              <a:t>disturbances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175" y="2300287"/>
            <a:ext cx="3586941" cy="2979541"/>
          </a:xfrm>
          <a:prstGeom prst="rect">
            <a:avLst/>
          </a:prstGeom>
        </p:spPr>
      </p:pic>
    </p:spTree>
    <p:extLst>
      <p:ext uri="{BB962C8B-B14F-4D97-AF65-F5344CB8AC3E}">
        <p14:creationId xmlns:p14="http://schemas.microsoft.com/office/powerpoint/2010/main" val="83747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Be sure to locate:</a:t>
            </a:r>
          </a:p>
          <a:p>
            <a:pPr lvl="2"/>
            <a:r>
              <a:rPr lang="en-US" dirty="0"/>
              <a:t>Potential dangers</a:t>
            </a:r>
          </a:p>
          <a:p>
            <a:pPr lvl="2"/>
            <a:r>
              <a:rPr lang="en-US" dirty="0"/>
              <a:t>Emergency exits and routes</a:t>
            </a:r>
          </a:p>
          <a:p>
            <a:pPr lvl="2"/>
            <a:r>
              <a:rPr lang="en-US" dirty="0"/>
              <a:t>Handwashing stations</a:t>
            </a:r>
          </a:p>
          <a:p>
            <a:pPr lvl="2"/>
            <a:r>
              <a:rPr lang="en-US" dirty="0"/>
              <a:t>First aid kits</a:t>
            </a:r>
          </a:p>
          <a:p>
            <a:pPr lvl="2"/>
            <a:r>
              <a:rPr lang="en-US" dirty="0"/>
              <a:t>MSDS information</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Safety Guidelines</a:t>
            </a:r>
          </a:p>
        </p:txBody>
      </p:sp>
      <p:sp>
        <p:nvSpPr>
          <p:cNvPr id="7" name="object 4"/>
          <p:cNvSpPr/>
          <p:nvPr/>
        </p:nvSpPr>
        <p:spPr>
          <a:xfrm>
            <a:off x="7809139" y="2987479"/>
            <a:ext cx="2990977" cy="16002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4713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Know how fire extinguishers are classified</a:t>
            </a:r>
          </a:p>
          <a:p>
            <a:pPr lvl="1"/>
            <a:r>
              <a:rPr lang="en-US" dirty="0"/>
              <a:t>Inspect the fire extinguisher</a:t>
            </a:r>
          </a:p>
          <a:p>
            <a:pPr lvl="1"/>
            <a:r>
              <a:rPr lang="en-US" dirty="0"/>
              <a:t>Decide if you will evacuate or stay and fight</a:t>
            </a:r>
          </a:p>
          <a:p>
            <a:pPr lvl="1"/>
            <a:r>
              <a:rPr lang="en-US" dirty="0"/>
              <a:t>Remember the acronym PASS</a:t>
            </a:r>
          </a:p>
          <a:p>
            <a:pPr lvl="2"/>
            <a:r>
              <a:rPr lang="en-US" dirty="0"/>
              <a:t>Pull the pin</a:t>
            </a:r>
          </a:p>
          <a:p>
            <a:pPr lvl="2"/>
            <a:r>
              <a:rPr lang="en-US" dirty="0"/>
              <a:t>Aim at the base of the fire</a:t>
            </a:r>
          </a:p>
          <a:p>
            <a:pPr lvl="2"/>
            <a:r>
              <a:rPr lang="en-US" dirty="0"/>
              <a:t>Squeeze the lever</a:t>
            </a:r>
          </a:p>
          <a:p>
            <a:pPr lvl="2"/>
            <a:r>
              <a:rPr lang="en-US" dirty="0"/>
              <a:t>Sweep back and forth</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Fire </a:t>
            </a:r>
            <a:r>
              <a:rPr lang="en-US" dirty="0" smtClean="0"/>
              <a:t>Extinguisher Tutorial</a:t>
            </a:r>
            <a:endParaRPr lang="en-US" dirty="0"/>
          </a:p>
        </p:txBody>
      </p:sp>
      <p:sp>
        <p:nvSpPr>
          <p:cNvPr id="7" name="object 7"/>
          <p:cNvSpPr/>
          <p:nvPr/>
        </p:nvSpPr>
        <p:spPr>
          <a:xfrm>
            <a:off x="8190266" y="1958779"/>
            <a:ext cx="2609850" cy="3657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3413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Examine the victim</a:t>
            </a:r>
          </a:p>
          <a:p>
            <a:pPr lvl="1"/>
            <a:r>
              <a:rPr lang="en-US" dirty="0"/>
              <a:t>Determine what is wrong</a:t>
            </a:r>
          </a:p>
          <a:p>
            <a:pPr lvl="1"/>
            <a:r>
              <a:rPr lang="en-US" dirty="0"/>
              <a:t>Choose an appropriate treatment</a:t>
            </a:r>
          </a:p>
          <a:p>
            <a:pPr lvl="1"/>
            <a:r>
              <a:rPr lang="en-US" dirty="0"/>
              <a:t>Carry out that treatment</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First Aid and CPR</a:t>
            </a:r>
          </a:p>
        </p:txBody>
      </p:sp>
      <p:sp>
        <p:nvSpPr>
          <p:cNvPr id="5" name="object 11"/>
          <p:cNvSpPr/>
          <p:nvPr/>
        </p:nvSpPr>
        <p:spPr>
          <a:xfrm>
            <a:off x="7638833" y="2206937"/>
            <a:ext cx="3161283" cy="316128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0698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Threats</a:t>
            </a:r>
            <a:endParaRPr lang="en-US" dirty="0"/>
          </a:p>
        </p:txBody>
      </p:sp>
      <p:sp>
        <p:nvSpPr>
          <p:cNvPr id="6" name="Content Placeholder 5"/>
          <p:cNvSpPr>
            <a:spLocks noGrp="1"/>
          </p:cNvSpPr>
          <p:nvPr>
            <p:ph sz="half" idx="1"/>
          </p:nvPr>
        </p:nvSpPr>
        <p:spPr/>
        <p:txBody>
          <a:bodyPr>
            <a:noAutofit/>
          </a:bodyPr>
          <a:lstStyle/>
          <a:p>
            <a:pPr lvl="1"/>
            <a:r>
              <a:rPr lang="en-US" dirty="0" smtClean="0"/>
              <a:t>People</a:t>
            </a:r>
          </a:p>
          <a:p>
            <a:pPr lvl="1"/>
            <a:r>
              <a:rPr lang="en-US" dirty="0" smtClean="0"/>
              <a:t>Hazards </a:t>
            </a:r>
            <a:r>
              <a:rPr lang="en-US" dirty="0"/>
              <a:t>and </a:t>
            </a:r>
            <a:r>
              <a:rPr lang="en-US" dirty="0" smtClean="0"/>
              <a:t>accidents</a:t>
            </a:r>
          </a:p>
          <a:p>
            <a:pPr lvl="1"/>
            <a:r>
              <a:rPr lang="en-US" dirty="0" smtClean="0"/>
              <a:t>Natural </a:t>
            </a:r>
            <a:r>
              <a:rPr lang="en-US" dirty="0"/>
              <a:t>disasters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980" y="845359"/>
            <a:ext cx="3937000" cy="2654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3003" y="2738437"/>
            <a:ext cx="2374900" cy="34163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5492" y="3729038"/>
            <a:ext cx="3914488" cy="2425699"/>
          </a:xfrm>
          <a:prstGeom prst="rect">
            <a:avLst/>
          </a:prstGeom>
        </p:spPr>
      </p:pic>
    </p:spTree>
    <p:extLst>
      <p:ext uri="{BB962C8B-B14F-4D97-AF65-F5344CB8AC3E}">
        <p14:creationId xmlns:p14="http://schemas.microsoft.com/office/powerpoint/2010/main" val="202655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Engineering </a:t>
            </a:r>
            <a:endParaRPr lang="en-US" dirty="0" smtClean="0"/>
          </a:p>
          <a:p>
            <a:pPr lvl="1"/>
            <a:r>
              <a:rPr lang="en-US" dirty="0" smtClean="0"/>
              <a:t>Safety</a:t>
            </a: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Equipment Safety and Maintenance</a:t>
            </a:r>
          </a:p>
        </p:txBody>
      </p:sp>
    </p:spTree>
    <p:extLst>
      <p:ext uri="{BB962C8B-B14F-4D97-AF65-F5344CB8AC3E}">
        <p14:creationId xmlns:p14="http://schemas.microsoft.com/office/powerpoint/2010/main" val="17778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Concerned with keeping all equipment in good working order </a:t>
            </a:r>
            <a:endParaRPr lang="en-US" dirty="0" smtClean="0"/>
          </a:p>
          <a:p>
            <a:pPr lvl="1"/>
            <a:r>
              <a:rPr lang="en-US" dirty="0" smtClean="0"/>
              <a:t>Provides </a:t>
            </a:r>
            <a:r>
              <a:rPr lang="en-US" dirty="0"/>
              <a:t>preventive maintenance for: </a:t>
            </a:r>
            <a:endParaRPr lang="en-US" dirty="0" smtClean="0"/>
          </a:p>
          <a:p>
            <a:pPr lvl="2"/>
            <a:r>
              <a:rPr lang="en-US" dirty="0" smtClean="0"/>
              <a:t>Kitchen </a:t>
            </a:r>
            <a:r>
              <a:rPr lang="en-US" dirty="0"/>
              <a:t>equipment </a:t>
            </a:r>
            <a:endParaRPr lang="en-US" dirty="0" smtClean="0"/>
          </a:p>
          <a:p>
            <a:pPr lvl="2"/>
            <a:r>
              <a:rPr lang="en-US" dirty="0" smtClean="0"/>
              <a:t>Laundry </a:t>
            </a:r>
            <a:r>
              <a:rPr lang="en-US" dirty="0"/>
              <a:t>equipment</a:t>
            </a:r>
            <a:endParaRPr lang="en-US" dirty="0" smtClean="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Engineering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0910" y="1420420"/>
            <a:ext cx="3499206" cy="231043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0910" y="3797637"/>
            <a:ext cx="3499206" cy="2357101"/>
          </a:xfrm>
          <a:prstGeom prst="rect">
            <a:avLst/>
          </a:prstGeom>
        </p:spPr>
      </p:pic>
    </p:spTree>
    <p:extLst>
      <p:ext uri="{BB962C8B-B14F-4D97-AF65-F5344CB8AC3E}">
        <p14:creationId xmlns:p14="http://schemas.microsoft.com/office/powerpoint/2010/main" val="2069718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Equipment in restaurants and hotels is potentially </a:t>
            </a:r>
            <a:r>
              <a:rPr lang="en-US" dirty="0" smtClean="0"/>
              <a:t>hazardous</a:t>
            </a:r>
          </a:p>
          <a:p>
            <a:pPr lvl="1"/>
            <a:r>
              <a:rPr lang="en-US" dirty="0" smtClean="0"/>
              <a:t>Engineering </a:t>
            </a:r>
            <a:r>
              <a:rPr lang="en-US" dirty="0"/>
              <a:t>is charged </a:t>
            </a:r>
            <a:r>
              <a:rPr lang="en-US" dirty="0" smtClean="0"/>
              <a:t>with:</a:t>
            </a:r>
          </a:p>
          <a:p>
            <a:pPr lvl="2"/>
            <a:r>
              <a:rPr lang="en-US" dirty="0" smtClean="0"/>
              <a:t>Preventing </a:t>
            </a:r>
            <a:r>
              <a:rPr lang="en-US" dirty="0"/>
              <a:t>disasters </a:t>
            </a:r>
            <a:endParaRPr lang="en-US" dirty="0" smtClean="0"/>
          </a:p>
          <a:p>
            <a:pPr lvl="2"/>
            <a:r>
              <a:rPr lang="en-US" dirty="0" smtClean="0"/>
              <a:t>Minor </a:t>
            </a:r>
            <a:r>
              <a:rPr lang="en-US" dirty="0"/>
              <a:t>repairs </a:t>
            </a:r>
            <a:endParaRPr lang="en-US" dirty="0" smtClean="0"/>
          </a:p>
          <a:p>
            <a:pPr lvl="2"/>
            <a:r>
              <a:rPr lang="en-US" dirty="0" smtClean="0"/>
              <a:t>Replacement </a:t>
            </a:r>
            <a:r>
              <a:rPr lang="en-US" dirty="0"/>
              <a:t>of unsafe equipment</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smtClean="0"/>
              <a:t>Safety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516" y="2396929"/>
            <a:ext cx="3911600" cy="2781300"/>
          </a:xfrm>
          <a:prstGeom prst="rect">
            <a:avLst/>
          </a:prstGeom>
        </p:spPr>
      </p:pic>
    </p:spTree>
    <p:extLst>
      <p:ext uri="{BB962C8B-B14F-4D97-AF65-F5344CB8AC3E}">
        <p14:creationId xmlns:p14="http://schemas.microsoft.com/office/powerpoint/2010/main" val="81883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fontScale="92500" lnSpcReduction="20000"/>
          </a:bodyPr>
          <a:lstStyle/>
          <a:p>
            <a:pPr lvl="2"/>
            <a:endParaRPr lang="en-US" sz="1500" dirty="0" smtClean="0"/>
          </a:p>
          <a:p>
            <a:pPr lvl="1"/>
            <a:r>
              <a:rPr lang="en-US" sz="1800" dirty="0" smtClean="0"/>
              <a:t>Images:</a:t>
            </a:r>
          </a:p>
          <a:p>
            <a:pPr lvl="2"/>
            <a:r>
              <a:rPr lang="en-US" sz="1800" dirty="0"/>
              <a:t>Microsoft Office Clip Art: Used with permission from Microsoft.</a:t>
            </a:r>
            <a:endParaRPr lang="en-US" sz="1800" dirty="0" smtClean="0"/>
          </a:p>
          <a:p>
            <a:pPr lvl="1"/>
            <a:r>
              <a:rPr lang="en-US" sz="1800" dirty="0"/>
              <a:t>Textbook</a:t>
            </a:r>
            <a:r>
              <a:rPr lang="en-US" sz="1800" dirty="0" smtClean="0"/>
              <a:t>:</a:t>
            </a:r>
            <a:endParaRPr lang="en-US" sz="1800" dirty="0"/>
          </a:p>
          <a:p>
            <a:pPr lvl="2"/>
            <a:r>
              <a:rPr lang="en-US" sz="1800" dirty="0"/>
              <a:t>Reynolds, J. S. (2010). Hospitality services: Food &amp; lodging. Tinley Park, IL: </a:t>
            </a:r>
            <a:r>
              <a:rPr lang="en-US" sz="1800" dirty="0" err="1"/>
              <a:t>Goodheart-Willcox</a:t>
            </a:r>
            <a:r>
              <a:rPr lang="en-US" sz="1800" dirty="0"/>
              <a:t> </a:t>
            </a:r>
            <a:r>
              <a:rPr lang="en-US" sz="1800" dirty="0" smtClean="0"/>
              <a:t>Company.</a:t>
            </a:r>
            <a:endParaRPr lang="en-US" sz="1800" dirty="0"/>
          </a:p>
          <a:p>
            <a:pPr lvl="1"/>
            <a:r>
              <a:rPr lang="en-US" sz="1800" dirty="0" smtClean="0"/>
              <a:t>YouTube</a:t>
            </a:r>
            <a:r>
              <a:rPr lang="en-US" sz="1800" dirty="0"/>
              <a:t>™:</a:t>
            </a:r>
          </a:p>
          <a:p>
            <a:pPr lvl="2"/>
            <a:r>
              <a:rPr lang="en-US" sz="1800" dirty="0"/>
              <a:t>Fire Extinguisher Tutorial</a:t>
            </a:r>
          </a:p>
          <a:p>
            <a:pPr lvl="2"/>
            <a:r>
              <a:rPr lang="en-US" sz="1800" dirty="0"/>
              <a:t>Training video for using a fire </a:t>
            </a:r>
            <a:r>
              <a:rPr lang="en-US" sz="1800" dirty="0" smtClean="0"/>
              <a:t>extinguisher</a:t>
            </a:r>
          </a:p>
          <a:p>
            <a:pPr marL="457200" lvl="2" indent="0">
              <a:buNone/>
            </a:pPr>
            <a:r>
              <a:rPr lang="en-US" sz="1800" dirty="0" smtClean="0">
                <a:hlinkClick r:id="rId2"/>
              </a:rPr>
              <a:t>http</a:t>
            </a:r>
            <a:r>
              <a:rPr lang="en-US" sz="1800" dirty="0">
                <a:hlinkClick r:id="rId2"/>
              </a:rPr>
              <a:t>://</a:t>
            </a:r>
            <a:r>
              <a:rPr lang="en-US" sz="1800" dirty="0" smtClean="0">
                <a:hlinkClick r:id="rId2"/>
              </a:rPr>
              <a:t>youtu.be/2Z2C13gJh-g</a:t>
            </a:r>
            <a:endParaRPr lang="en-US" sz="1800" dirty="0"/>
          </a:p>
          <a:p>
            <a:pPr lvl="2"/>
            <a:r>
              <a:rPr lang="en-US" sz="1800" dirty="0"/>
              <a:t>Official 2012 Hands-Only CPR Instructional </a:t>
            </a:r>
            <a:r>
              <a:rPr lang="en-US" sz="1800" dirty="0" smtClean="0"/>
              <a:t>Video</a:t>
            </a:r>
          </a:p>
          <a:p>
            <a:pPr marL="457200" lvl="2" indent="0">
              <a:buNone/>
            </a:pPr>
            <a:r>
              <a:rPr lang="en-US" sz="1800" dirty="0" smtClean="0"/>
              <a:t>Learn </a:t>
            </a:r>
            <a:r>
              <a:rPr lang="en-US" sz="1800" dirty="0"/>
              <a:t>how to perform CPR in this 60-second video showing Hands-Only CPR in action  </a:t>
            </a:r>
            <a:endParaRPr lang="en-US" sz="1800" dirty="0" smtClean="0"/>
          </a:p>
          <a:p>
            <a:pPr marL="457200" lvl="2" indent="0">
              <a:buNone/>
            </a:pPr>
            <a:r>
              <a:rPr lang="en-US" sz="1800" dirty="0" smtClean="0">
                <a:hlinkClick r:id="rId3"/>
              </a:rPr>
              <a:t>http</a:t>
            </a:r>
            <a:r>
              <a:rPr lang="en-US" sz="1800" dirty="0">
                <a:hlinkClick r:id="rId3"/>
              </a:rPr>
              <a:t>://</a:t>
            </a:r>
            <a:r>
              <a:rPr lang="en-US" sz="1800" dirty="0" smtClean="0">
                <a:hlinkClick r:id="rId3"/>
              </a:rPr>
              <a:t>youtu.be/zSgmledxFe8</a:t>
            </a:r>
            <a:endParaRPr lang="en-US" sz="1800" dirty="0"/>
          </a:p>
          <a:p>
            <a:pPr lvl="2"/>
            <a:r>
              <a:rPr lang="en-US" sz="1800" dirty="0"/>
              <a:t>Sanitizing the Kitchen </a:t>
            </a:r>
            <a:endParaRPr lang="en-US" sz="1800" dirty="0" smtClean="0"/>
          </a:p>
          <a:p>
            <a:pPr marL="457200" lvl="2" indent="0">
              <a:buNone/>
            </a:pPr>
            <a:r>
              <a:rPr lang="en-US" sz="1800" dirty="0" smtClean="0"/>
              <a:t>Consumers </a:t>
            </a:r>
            <a:r>
              <a:rPr lang="en-US" sz="1800" dirty="0"/>
              <a:t>can protect themselves by preventing the spread of germs by both cleaning and sanitizing surfaces where food is prepared. This video explains how to make sanitizing solution with ingredients most people already have around the house. </a:t>
            </a:r>
            <a:endParaRPr lang="en-US" sz="1800" dirty="0" smtClean="0"/>
          </a:p>
          <a:p>
            <a:pPr marL="457200" lvl="2" indent="0">
              <a:buNone/>
            </a:pPr>
            <a:r>
              <a:rPr lang="en-US" sz="1800" dirty="0" smtClean="0">
                <a:hlinkClick r:id="rId4"/>
              </a:rPr>
              <a:t>http</a:t>
            </a:r>
            <a:r>
              <a:rPr lang="en-US" sz="1800" dirty="0">
                <a:hlinkClick r:id="rId4"/>
              </a:rPr>
              <a:t>://youtu.be/_</a:t>
            </a:r>
            <a:r>
              <a:rPr lang="en-US" sz="1800" dirty="0" smtClean="0">
                <a:hlinkClick r:id="rId4"/>
              </a:rPr>
              <a:t>9IhS2jv2OM</a:t>
            </a:r>
            <a:endParaRPr lang="en-US" sz="1800" dirty="0" smtClean="0"/>
          </a:p>
          <a:p>
            <a:pPr lvl="2"/>
            <a:endParaRPr lang="en-US" sz="1500" spc="-40" dirty="0">
              <a:solidFill>
                <a:srgbClr val="3D3C2C"/>
              </a:solidFill>
              <a:latin typeface="Open Sans" charset="0"/>
              <a:ea typeface="Open Sans" charset="0"/>
              <a:cs typeface="Open Sans" charset="0"/>
            </a:endParaRPr>
          </a:p>
          <a:p>
            <a:pPr marL="723900" lvl="2"/>
            <a:endParaRPr lang="en-US" sz="1500" spc="-40" dirty="0">
              <a:solidFill>
                <a:srgbClr val="3D3C2C"/>
              </a:solidFill>
              <a:latin typeface="Open Sans" charset="0"/>
              <a:ea typeface="Open Sans" charset="0"/>
              <a:cs typeface="Open Sans" charset="0"/>
            </a:endParaRPr>
          </a:p>
          <a:p>
            <a:pPr lvl="2"/>
            <a:endParaRPr lang="en-US" sz="2400" dirty="0" smtClean="0"/>
          </a:p>
          <a:p>
            <a:pPr lvl="1"/>
            <a:endParaRPr lang="en-US" sz="2400" dirty="0"/>
          </a:p>
        </p:txBody>
      </p:sp>
    </p:spTree>
    <p:extLst>
      <p:ext uri="{BB962C8B-B14F-4D97-AF65-F5344CB8AC3E}">
        <p14:creationId xmlns:p14="http://schemas.microsoft.com/office/powerpoint/2010/main" val="123347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Hospitality Industry Goals</a:t>
            </a:r>
          </a:p>
        </p:txBody>
      </p:sp>
      <p:sp>
        <p:nvSpPr>
          <p:cNvPr id="6" name="Content Placeholder 5"/>
          <p:cNvSpPr>
            <a:spLocks noGrp="1"/>
          </p:cNvSpPr>
          <p:nvPr>
            <p:ph sz="half" idx="1"/>
          </p:nvPr>
        </p:nvSpPr>
        <p:spPr/>
        <p:txBody>
          <a:bodyPr>
            <a:noAutofit/>
          </a:bodyPr>
          <a:lstStyle/>
          <a:p>
            <a:pPr lvl="1"/>
            <a:r>
              <a:rPr lang="en-US" dirty="0"/>
              <a:t>Make sure guests feel:</a:t>
            </a:r>
          </a:p>
          <a:p>
            <a:pPr lvl="2"/>
            <a:r>
              <a:rPr lang="en-US" dirty="0"/>
              <a:t>Good</a:t>
            </a:r>
          </a:p>
          <a:p>
            <a:pPr lvl="2"/>
            <a:r>
              <a:rPr lang="en-US" dirty="0"/>
              <a:t>Safe</a:t>
            </a:r>
          </a:p>
          <a:p>
            <a:pPr lvl="2"/>
            <a:r>
              <a:rPr lang="en-US" dirty="0"/>
              <a:t>Happy</a:t>
            </a:r>
          </a:p>
          <a:p>
            <a:pPr lvl="2"/>
            <a:r>
              <a:rPr lang="en-US" dirty="0"/>
              <a:t>Welcome</a:t>
            </a:r>
          </a:p>
        </p:txBody>
      </p:sp>
      <p:sp>
        <p:nvSpPr>
          <p:cNvPr id="5" name="object 6"/>
          <p:cNvSpPr/>
          <p:nvPr/>
        </p:nvSpPr>
        <p:spPr>
          <a:xfrm>
            <a:off x="7442227" y="2116894"/>
            <a:ext cx="3357753" cy="334137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0064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Guest Safety and Sanitation Basics</a:t>
            </a:r>
          </a:p>
        </p:txBody>
      </p:sp>
      <p:sp>
        <p:nvSpPr>
          <p:cNvPr id="6" name="Content Placeholder 5"/>
          <p:cNvSpPr>
            <a:spLocks noGrp="1"/>
          </p:cNvSpPr>
          <p:nvPr>
            <p:ph sz="half" idx="1"/>
          </p:nvPr>
        </p:nvSpPr>
        <p:spPr/>
        <p:txBody>
          <a:bodyPr>
            <a:noAutofit/>
          </a:bodyPr>
          <a:lstStyle/>
          <a:p>
            <a:pPr lvl="1"/>
            <a:r>
              <a:rPr lang="en-US" dirty="0"/>
              <a:t>Safety </a:t>
            </a:r>
            <a:endParaRPr lang="en-US" dirty="0" smtClean="0"/>
          </a:p>
          <a:p>
            <a:pPr lvl="1"/>
            <a:r>
              <a:rPr lang="en-US" dirty="0" smtClean="0"/>
              <a:t>Liability </a:t>
            </a:r>
            <a:r>
              <a:rPr lang="en-US" dirty="0"/>
              <a:t>Limits </a:t>
            </a:r>
            <a:endParaRPr lang="en-US" dirty="0" smtClean="0"/>
          </a:p>
          <a:p>
            <a:pPr lvl="1"/>
            <a:r>
              <a:rPr lang="en-US" dirty="0" smtClean="0"/>
              <a:t>Key </a:t>
            </a:r>
            <a:r>
              <a:rPr lang="en-US" dirty="0"/>
              <a:t>Control Procedures </a:t>
            </a:r>
            <a:endParaRPr lang="en-US" dirty="0" smtClean="0"/>
          </a:p>
          <a:p>
            <a:pPr lvl="1"/>
            <a:r>
              <a:rPr lang="en-US" dirty="0" smtClean="0"/>
              <a:t>Health </a:t>
            </a:r>
            <a:r>
              <a:rPr lang="en-US" dirty="0"/>
              <a:t>Inspections </a:t>
            </a:r>
            <a:endParaRPr lang="en-US" dirty="0" smtClean="0"/>
          </a:p>
          <a:p>
            <a:pPr lvl="1"/>
            <a:r>
              <a:rPr lang="en-US" dirty="0" smtClean="0"/>
              <a:t>Cleaning </a:t>
            </a:r>
            <a:r>
              <a:rPr lang="en-US" dirty="0"/>
              <a:t>and Sanitizing </a:t>
            </a:r>
            <a:endParaRPr lang="en-US" dirty="0" smtClean="0"/>
          </a:p>
          <a:p>
            <a:pPr lvl="1"/>
            <a:r>
              <a:rPr lang="en-US" dirty="0" smtClean="0"/>
              <a:t>Sanitizing </a:t>
            </a:r>
            <a:r>
              <a:rPr lang="en-US" dirty="0"/>
              <a:t>Guest Rooms</a:t>
            </a:r>
          </a:p>
        </p:txBody>
      </p:sp>
    </p:spTree>
    <p:extLst>
      <p:ext uri="{BB962C8B-B14F-4D97-AF65-F5344CB8AC3E}">
        <p14:creationId xmlns:p14="http://schemas.microsoft.com/office/powerpoint/2010/main" val="29699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Safety</a:t>
            </a:r>
            <a:endParaRPr lang="en-US" dirty="0"/>
          </a:p>
        </p:txBody>
      </p:sp>
      <p:sp>
        <p:nvSpPr>
          <p:cNvPr id="6" name="Content Placeholder 5"/>
          <p:cNvSpPr>
            <a:spLocks noGrp="1"/>
          </p:cNvSpPr>
          <p:nvPr>
            <p:ph sz="half" idx="1"/>
          </p:nvPr>
        </p:nvSpPr>
        <p:spPr/>
        <p:txBody>
          <a:bodyPr>
            <a:noAutofit/>
          </a:bodyPr>
          <a:lstStyle/>
          <a:p>
            <a:pPr lvl="1"/>
            <a:r>
              <a:rPr lang="en-US" dirty="0"/>
              <a:t>Guests </a:t>
            </a:r>
            <a:r>
              <a:rPr lang="en-US" dirty="0" smtClean="0"/>
              <a:t>expect:</a:t>
            </a:r>
          </a:p>
          <a:p>
            <a:pPr lvl="2"/>
            <a:r>
              <a:rPr lang="en-US" dirty="0" smtClean="0"/>
              <a:t>Food </a:t>
            </a:r>
            <a:r>
              <a:rPr lang="en-US" dirty="0"/>
              <a:t>to be wholesome and </a:t>
            </a:r>
            <a:r>
              <a:rPr lang="en-US" dirty="0" smtClean="0"/>
              <a:t>safe</a:t>
            </a:r>
          </a:p>
          <a:p>
            <a:pPr lvl="2"/>
            <a:r>
              <a:rPr lang="en-US" dirty="0" smtClean="0"/>
              <a:t>Personal </a:t>
            </a:r>
            <a:r>
              <a:rPr lang="en-US" dirty="0"/>
              <a:t>belongings to be </a:t>
            </a:r>
            <a:r>
              <a:rPr lang="en-US" dirty="0" smtClean="0"/>
              <a:t>safe</a:t>
            </a:r>
          </a:p>
          <a:p>
            <a:pPr lvl="2"/>
            <a:r>
              <a:rPr lang="en-US" dirty="0" smtClean="0"/>
              <a:t>Equipment </a:t>
            </a:r>
            <a:r>
              <a:rPr lang="en-US" dirty="0"/>
              <a:t>to be in safe working </a:t>
            </a:r>
            <a:r>
              <a:rPr lang="en-US" dirty="0" smtClean="0"/>
              <a:t>order</a:t>
            </a:r>
          </a:p>
          <a:p>
            <a:pPr lvl="2"/>
            <a:r>
              <a:rPr lang="en-US" dirty="0" smtClean="0"/>
              <a:t>Hospitality </a:t>
            </a:r>
            <a:r>
              <a:rPr lang="en-US" dirty="0"/>
              <a:t>businesses to be prepared for accidents and emergencies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480" y="3389312"/>
            <a:ext cx="3492500" cy="2336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1575" y="845359"/>
            <a:ext cx="1511300" cy="2374900"/>
          </a:xfrm>
          <a:prstGeom prst="rect">
            <a:avLst/>
          </a:prstGeom>
        </p:spPr>
      </p:pic>
    </p:spTree>
    <p:extLst>
      <p:ext uri="{BB962C8B-B14F-4D97-AF65-F5344CB8AC3E}">
        <p14:creationId xmlns:p14="http://schemas.microsoft.com/office/powerpoint/2010/main" val="138240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Liability Limits</a:t>
            </a:r>
          </a:p>
        </p:txBody>
      </p:sp>
      <p:sp>
        <p:nvSpPr>
          <p:cNvPr id="6" name="Content Placeholder 5"/>
          <p:cNvSpPr>
            <a:spLocks noGrp="1"/>
          </p:cNvSpPr>
          <p:nvPr>
            <p:ph sz="half" idx="1"/>
          </p:nvPr>
        </p:nvSpPr>
        <p:spPr/>
        <p:txBody>
          <a:bodyPr>
            <a:noAutofit/>
          </a:bodyPr>
          <a:lstStyle/>
          <a:p>
            <a:pPr lvl="1"/>
            <a:r>
              <a:rPr lang="en-US" dirty="0"/>
              <a:t>Depends on the </a:t>
            </a:r>
            <a:r>
              <a:rPr lang="en-US" dirty="0" smtClean="0"/>
              <a:t>situation</a:t>
            </a:r>
          </a:p>
          <a:p>
            <a:pPr lvl="1"/>
            <a:r>
              <a:rPr lang="en-US" dirty="0"/>
              <a:t>Safe deposit boxes available</a:t>
            </a:r>
            <a:endParaRPr lang="en-US" dirty="0" smtClean="0"/>
          </a:p>
          <a:p>
            <a:pPr lvl="1"/>
            <a:r>
              <a:rPr lang="en-US" dirty="0" smtClean="0"/>
              <a:t>Innkeeper’s Laws</a:t>
            </a:r>
          </a:p>
          <a:p>
            <a:pPr lvl="2"/>
            <a:r>
              <a:rPr lang="en-US" dirty="0" smtClean="0"/>
              <a:t>Limits </a:t>
            </a:r>
            <a:r>
              <a:rPr lang="en-US" dirty="0"/>
              <a:t>the amount of money a hotel must pay a guest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980" y="2352479"/>
            <a:ext cx="3810000" cy="2870200"/>
          </a:xfrm>
          <a:prstGeom prst="rect">
            <a:avLst/>
          </a:prstGeom>
        </p:spPr>
      </p:pic>
    </p:spTree>
    <p:extLst>
      <p:ext uri="{BB962C8B-B14F-4D97-AF65-F5344CB8AC3E}">
        <p14:creationId xmlns:p14="http://schemas.microsoft.com/office/powerpoint/2010/main" val="111532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Control Procedures</a:t>
            </a:r>
          </a:p>
        </p:txBody>
      </p:sp>
      <p:sp>
        <p:nvSpPr>
          <p:cNvPr id="6" name="Content Placeholder 5"/>
          <p:cNvSpPr>
            <a:spLocks noGrp="1"/>
          </p:cNvSpPr>
          <p:nvPr>
            <p:ph sz="half" idx="1"/>
          </p:nvPr>
        </p:nvSpPr>
        <p:spPr/>
        <p:txBody>
          <a:bodyPr>
            <a:noAutofit/>
          </a:bodyPr>
          <a:lstStyle/>
          <a:p>
            <a:pPr lvl="1"/>
            <a:r>
              <a:rPr lang="en-US" dirty="0"/>
              <a:t>Systems: </a:t>
            </a:r>
            <a:endParaRPr lang="en-US" dirty="0" smtClean="0"/>
          </a:p>
          <a:p>
            <a:pPr lvl="2"/>
            <a:r>
              <a:rPr lang="en-US" dirty="0" smtClean="0"/>
              <a:t>Hard </a:t>
            </a:r>
            <a:r>
              <a:rPr lang="en-US" dirty="0"/>
              <a:t>key </a:t>
            </a:r>
            <a:endParaRPr lang="en-US" dirty="0" smtClean="0"/>
          </a:p>
          <a:p>
            <a:pPr lvl="2"/>
            <a:r>
              <a:rPr lang="en-US" dirty="0" smtClean="0"/>
              <a:t>Electronic </a:t>
            </a:r>
            <a:r>
              <a:rPr lang="en-US" dirty="0"/>
              <a:t>key </a:t>
            </a:r>
            <a:endParaRPr lang="en-US" dirty="0" smtClean="0"/>
          </a:p>
          <a:p>
            <a:pPr lvl="1"/>
            <a:r>
              <a:rPr lang="en-US" dirty="0" smtClean="0"/>
              <a:t>Key card</a:t>
            </a:r>
          </a:p>
          <a:p>
            <a:pPr lvl="2"/>
            <a:r>
              <a:rPr lang="en-US" dirty="0" smtClean="0"/>
              <a:t>Size </a:t>
            </a:r>
            <a:r>
              <a:rPr lang="en-US" dirty="0"/>
              <a:t>of a credit card </a:t>
            </a:r>
            <a:endParaRPr lang="en-US" dirty="0" smtClean="0"/>
          </a:p>
          <a:p>
            <a:pPr lvl="2"/>
            <a:r>
              <a:rPr lang="en-US" dirty="0" smtClean="0"/>
              <a:t>Made </a:t>
            </a:r>
            <a:r>
              <a:rPr lang="en-US" dirty="0"/>
              <a:t>of: </a:t>
            </a:r>
            <a:endParaRPr lang="en-US" dirty="0" smtClean="0"/>
          </a:p>
          <a:p>
            <a:pPr lvl="3"/>
            <a:r>
              <a:rPr lang="en-US" dirty="0" smtClean="0"/>
              <a:t>Plastic</a:t>
            </a:r>
          </a:p>
          <a:p>
            <a:pPr lvl="3"/>
            <a:r>
              <a:rPr lang="en-US" dirty="0" smtClean="0"/>
              <a:t>Metal</a:t>
            </a:r>
          </a:p>
          <a:p>
            <a:pPr lvl="3"/>
            <a:r>
              <a:rPr lang="en-US" dirty="0" smtClean="0"/>
              <a:t>Pressed </a:t>
            </a:r>
            <a:r>
              <a:rPr lang="en-US" dirty="0"/>
              <a:t>paper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362" y="2350765"/>
            <a:ext cx="3327617" cy="3316413"/>
          </a:xfrm>
          <a:prstGeom prst="rect">
            <a:avLst/>
          </a:prstGeom>
        </p:spPr>
      </p:pic>
    </p:spTree>
    <p:extLst>
      <p:ext uri="{BB962C8B-B14F-4D97-AF65-F5344CB8AC3E}">
        <p14:creationId xmlns:p14="http://schemas.microsoft.com/office/powerpoint/2010/main" val="81989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Health </a:t>
            </a:r>
            <a:r>
              <a:rPr lang="en-US" dirty="0" smtClean="0"/>
              <a:t>Inspections</a:t>
            </a:r>
            <a:endParaRPr lang="en-US" dirty="0"/>
          </a:p>
        </p:txBody>
      </p:sp>
      <p:sp>
        <p:nvSpPr>
          <p:cNvPr id="6" name="Content Placeholder 5"/>
          <p:cNvSpPr>
            <a:spLocks noGrp="1"/>
          </p:cNvSpPr>
          <p:nvPr>
            <p:ph sz="half" idx="1"/>
          </p:nvPr>
        </p:nvSpPr>
        <p:spPr/>
        <p:txBody>
          <a:bodyPr>
            <a:noAutofit/>
          </a:bodyPr>
          <a:lstStyle/>
          <a:p>
            <a:pPr lvl="1"/>
            <a:r>
              <a:rPr lang="en-US" dirty="0"/>
              <a:t>Conducted regularly by local health </a:t>
            </a:r>
            <a:r>
              <a:rPr lang="en-US" dirty="0" smtClean="0"/>
              <a:t>department</a:t>
            </a:r>
          </a:p>
          <a:p>
            <a:pPr lvl="1"/>
            <a:r>
              <a:rPr lang="en-US" dirty="0" smtClean="0"/>
              <a:t>Inspections </a:t>
            </a:r>
            <a:r>
              <a:rPr lang="en-US" dirty="0"/>
              <a:t>include: </a:t>
            </a:r>
            <a:endParaRPr lang="en-US" dirty="0" smtClean="0"/>
          </a:p>
          <a:p>
            <a:pPr lvl="2"/>
            <a:r>
              <a:rPr lang="en-US" dirty="0" smtClean="0"/>
              <a:t>Kitchen </a:t>
            </a:r>
          </a:p>
          <a:p>
            <a:pPr lvl="2"/>
            <a:r>
              <a:rPr lang="en-US" dirty="0" smtClean="0"/>
              <a:t>Storage </a:t>
            </a:r>
          </a:p>
          <a:p>
            <a:pPr lvl="2"/>
            <a:r>
              <a:rPr lang="en-US" dirty="0" smtClean="0"/>
              <a:t>Bar </a:t>
            </a:r>
          </a:p>
          <a:p>
            <a:pPr lvl="2"/>
            <a:r>
              <a:rPr lang="en-US" dirty="0" smtClean="0"/>
              <a:t>Restaurant </a:t>
            </a:r>
            <a:r>
              <a:rPr lang="en-US" dirty="0"/>
              <a:t>areas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70" y="1806379"/>
            <a:ext cx="2677010" cy="3962400"/>
          </a:xfrm>
          <a:prstGeom prst="rect">
            <a:avLst/>
          </a:prstGeom>
        </p:spPr>
      </p:pic>
    </p:spTree>
    <p:extLst>
      <p:ext uri="{BB962C8B-B14F-4D97-AF65-F5344CB8AC3E}">
        <p14:creationId xmlns:p14="http://schemas.microsoft.com/office/powerpoint/2010/main" val="157807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and Sanitizing</a:t>
            </a:r>
            <a:endParaRPr lang="en-US" dirty="0"/>
          </a:p>
        </p:txBody>
      </p:sp>
      <p:sp>
        <p:nvSpPr>
          <p:cNvPr id="4" name="Content Placeholder 3"/>
          <p:cNvSpPr>
            <a:spLocks noGrp="1"/>
          </p:cNvSpPr>
          <p:nvPr>
            <p:ph sz="half" idx="1"/>
          </p:nvPr>
        </p:nvSpPr>
        <p:spPr/>
        <p:txBody>
          <a:bodyPr/>
          <a:lstStyle/>
          <a:p>
            <a:pPr lvl="1"/>
            <a:r>
              <a:rPr lang="en-US" dirty="0"/>
              <a:t>Cleaning removes food and dirt from surface </a:t>
            </a:r>
            <a:endParaRPr lang="en-US" dirty="0" smtClean="0"/>
          </a:p>
          <a:p>
            <a:pPr lvl="1"/>
            <a:r>
              <a:rPr lang="en-US" dirty="0" smtClean="0"/>
              <a:t>Sanitizing </a:t>
            </a:r>
            <a:r>
              <a:rPr lang="en-US" dirty="0"/>
              <a:t>reduces pathogens on a surface to safe </a:t>
            </a:r>
            <a:r>
              <a:rPr lang="en-US" dirty="0" smtClean="0"/>
              <a:t>levels</a:t>
            </a:r>
          </a:p>
          <a:p>
            <a:pPr lvl="1"/>
            <a:r>
              <a:rPr lang="en-US" dirty="0" smtClean="0"/>
              <a:t>Prevents </a:t>
            </a:r>
            <a:r>
              <a:rPr lang="en-US" dirty="0"/>
              <a:t>the spread of pathogens to food. </a:t>
            </a:r>
            <a:endParaRPr lang="en-US" dirty="0" smtClean="0"/>
          </a:p>
          <a:p>
            <a:pPr lvl="2"/>
            <a:r>
              <a:rPr lang="en-US" dirty="0" smtClean="0"/>
              <a:t>Steps:</a:t>
            </a:r>
          </a:p>
          <a:p>
            <a:pPr lvl="3"/>
            <a:r>
              <a:rPr lang="en-US" dirty="0" smtClean="0"/>
              <a:t>Clean </a:t>
            </a:r>
            <a:r>
              <a:rPr lang="en-US" dirty="0"/>
              <a:t>the </a:t>
            </a:r>
            <a:r>
              <a:rPr lang="en-US" dirty="0" smtClean="0"/>
              <a:t>surface</a:t>
            </a:r>
          </a:p>
          <a:p>
            <a:pPr lvl="3"/>
            <a:r>
              <a:rPr lang="en-US" dirty="0" smtClean="0"/>
              <a:t>Rinse </a:t>
            </a:r>
            <a:r>
              <a:rPr lang="en-US" dirty="0"/>
              <a:t>the surface </a:t>
            </a:r>
            <a:endParaRPr lang="en-US" dirty="0" smtClean="0"/>
          </a:p>
          <a:p>
            <a:pPr lvl="3"/>
            <a:r>
              <a:rPr lang="en-US" dirty="0" smtClean="0"/>
              <a:t>Sanitize </a:t>
            </a:r>
            <a:r>
              <a:rPr lang="en-US" dirty="0"/>
              <a:t>the surface </a:t>
            </a:r>
            <a:endParaRPr lang="en-US" dirty="0" smtClean="0"/>
          </a:p>
          <a:p>
            <a:pPr lvl="3"/>
            <a:r>
              <a:rPr lang="en-US" dirty="0" smtClean="0"/>
              <a:t>Allow </a:t>
            </a:r>
            <a:r>
              <a:rPr lang="en-US" dirty="0"/>
              <a:t>the surface to </a:t>
            </a:r>
            <a:r>
              <a:rPr lang="en-US" dirty="0" smtClean="0"/>
              <a:t>air-dry</a:t>
            </a:r>
          </a:p>
        </p:txBody>
      </p:sp>
    </p:spTree>
    <p:extLst>
      <p:ext uri="{BB962C8B-B14F-4D97-AF65-F5344CB8AC3E}">
        <p14:creationId xmlns:p14="http://schemas.microsoft.com/office/powerpoint/2010/main" val="120353365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538</TotalTime>
  <Words>1736</Words>
  <Application>Microsoft Macintosh PowerPoint</Application>
  <PresentationFormat>Widescreen</PresentationFormat>
  <Paragraphs>162</Paragraphs>
  <Slides>20</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.AppleSystemUIFont</vt:lpstr>
      <vt:lpstr>Calibri</vt:lpstr>
      <vt:lpstr>Open Sans</vt:lpstr>
      <vt:lpstr>Open Sans SemiBold</vt:lpstr>
      <vt:lpstr>Arial</vt:lpstr>
      <vt:lpstr>2_Office Theme</vt:lpstr>
      <vt:lpstr>3_Office Theme</vt:lpstr>
      <vt:lpstr>Safety and Sanitation Guidelines  Hospitality Services</vt:lpstr>
      <vt:lpstr>PowerPoint Presentation</vt:lpstr>
      <vt:lpstr>Hospitality Industry Goals</vt:lpstr>
      <vt:lpstr>Guest Safety and Sanitation Basics</vt:lpstr>
      <vt:lpstr>Safety</vt:lpstr>
      <vt:lpstr>Liability Limits</vt:lpstr>
      <vt:lpstr>Key Control Procedures</vt:lpstr>
      <vt:lpstr>Health Inspections</vt:lpstr>
      <vt:lpstr>Cleaning and Sanitizing</vt:lpstr>
      <vt:lpstr>Sanitizing Guest Rooms</vt:lpstr>
      <vt:lpstr>Emergency Situations</vt:lpstr>
      <vt:lpstr>Emergencies </vt:lpstr>
      <vt:lpstr>PowerPoint Presentation</vt:lpstr>
      <vt:lpstr>PowerPoint Presentation</vt:lpstr>
      <vt:lpstr>PowerPoint Presentation</vt:lpstr>
      <vt:lpstr>Threats</vt:lpstr>
      <vt:lpstr>PowerPoint Presentation</vt:lpstr>
      <vt:lpstr>PowerPoint Presentation</vt:lpstr>
      <vt:lpstr>PowerPoint Presentation</vt:lpstr>
      <vt:lpstr>References/Resources</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59</cp:revision>
  <cp:lastPrinted>2017-07-07T16:17:37Z</cp:lastPrinted>
  <dcterms:created xsi:type="dcterms:W3CDTF">2017-07-11T23:58:30Z</dcterms:created>
  <dcterms:modified xsi:type="dcterms:W3CDTF">2018-01-20T03:48:18Z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