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28"/>
  </p:notesMasterIdLst>
  <p:handoutMasterIdLst>
    <p:handoutMasterId r:id="rId29"/>
  </p:handoutMasterIdLst>
  <p:sldIdLst>
    <p:sldId id="322" r:id="rId6"/>
    <p:sldId id="319" r:id="rId7"/>
    <p:sldId id="323" r:id="rId8"/>
    <p:sldId id="324" r:id="rId9"/>
    <p:sldId id="325" r:id="rId10"/>
    <p:sldId id="326" r:id="rId11"/>
    <p:sldId id="327" r:id="rId12"/>
    <p:sldId id="328" r:id="rId13"/>
    <p:sldId id="329" r:id="rId14"/>
    <p:sldId id="330" r:id="rId15"/>
    <p:sldId id="331" r:id="rId16"/>
    <p:sldId id="332" r:id="rId17"/>
    <p:sldId id="333" r:id="rId18"/>
    <p:sldId id="334" r:id="rId19"/>
    <p:sldId id="335" r:id="rId20"/>
    <p:sldId id="336" r:id="rId21"/>
    <p:sldId id="337" r:id="rId22"/>
    <p:sldId id="338" r:id="rId23"/>
    <p:sldId id="339" r:id="rId24"/>
    <p:sldId id="342" r:id="rId25"/>
    <p:sldId id="343" r:id="rId26"/>
    <p:sldId id="344" r:id="rId2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64181" autoAdjust="0"/>
  </p:normalViewPr>
  <p:slideViewPr>
    <p:cSldViewPr snapToGrid="0">
      <p:cViewPr>
        <p:scale>
          <a:sx n="43" d="100"/>
          <a:sy n="43" d="100"/>
        </p:scale>
        <p:origin x="1596" y="48"/>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4" d="100"/>
          <a:sy n="64" d="100"/>
        </p:scale>
        <p:origin x="2395" y="8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B77C31-8667-4DE4-AD05-C5951A7DBCD9}"/>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6F31A9-37CE-4598-85C2-C7A1286AE8F2}"/>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D8E2FD8-9EED-478F-BC83-18EDD001AAB5}" type="datetimeFigureOut">
              <a:rPr lang="en-US" smtClean="0"/>
              <a:t>22-Nov-17</a:t>
            </a:fld>
            <a:endParaRPr lang="en-US"/>
          </a:p>
        </p:txBody>
      </p:sp>
      <p:sp>
        <p:nvSpPr>
          <p:cNvPr id="4" name="Footer Placeholder 3">
            <a:extLst>
              <a:ext uri="{FF2B5EF4-FFF2-40B4-BE49-F238E27FC236}">
                <a16:creationId xmlns:a16="http://schemas.microsoft.com/office/drawing/2014/main" id="{90E9A851-F312-43DC-8602-0CAC696EB8E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1E00B58-DF0B-4F7F-87D4-2A167E04E303}"/>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2886685-1DF0-4F10-A68E-3F2F3AEC1B21}" type="slidenum">
              <a:rPr lang="en-US" smtClean="0"/>
              <a:t>‹#›</a:t>
            </a:fld>
            <a:endParaRPr lang="en-US"/>
          </a:p>
        </p:txBody>
      </p:sp>
    </p:spTree>
    <p:extLst>
      <p:ext uri="{BB962C8B-B14F-4D97-AF65-F5344CB8AC3E}">
        <p14:creationId xmlns:p14="http://schemas.microsoft.com/office/powerpoint/2010/main" val="1291184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22-Nov-17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themint.org/teens/saving-calculator.html"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ssa.gov/"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mediascopeinc.wordpress.com/2013/03/20/impulse-buying/"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practicalmoneyskills.com/foreducators/lesson_plans/lev9-12/SA_Lesson10.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practicalmoneyskills.com/foreducators/lesson_plans/lev9-12/SA_Lesson10.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themint.org/teens/about-savings-accounts.html"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a:t>
            </a:fld>
            <a:endParaRPr lang="en-US"/>
          </a:p>
        </p:txBody>
      </p:sp>
    </p:spTree>
    <p:extLst>
      <p:ext uri="{BB962C8B-B14F-4D97-AF65-F5344CB8AC3E}">
        <p14:creationId xmlns:p14="http://schemas.microsoft.com/office/powerpoint/2010/main" val="3709029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good reason to save</a:t>
            </a:r>
            <a:r>
              <a:rPr lang="en-US" baseline="0" dirty="0"/>
              <a:t> your money is the potential to see it grow and possibly double over time. </a:t>
            </a:r>
            <a:r>
              <a:rPr lang="en-US" dirty="0"/>
              <a:t>The Rule of 72 is a great way to estimate how your investment will grow over time. If you know the interest rate, the Rule of 72 can tell you approximately how many</a:t>
            </a:r>
            <a:r>
              <a:rPr lang="en-US" baseline="0" dirty="0"/>
              <a:t> years</a:t>
            </a:r>
            <a:r>
              <a:rPr lang="en-US" dirty="0"/>
              <a:t> it will take for your investment to double in value. Simply divide the number 72 by your investment’s expected rate of return (interest rate). Assuming an expected rate of return of 9%, your investment will double in value about every 8 years (72 divided by 9 equals 8).</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11</a:t>
            </a:fld>
            <a:endParaRPr lang="en-US"/>
          </a:p>
        </p:txBody>
      </p:sp>
    </p:spTree>
    <p:extLst>
      <p:ext uri="{BB962C8B-B14F-4D97-AF65-F5344CB8AC3E}">
        <p14:creationId xmlns:p14="http://schemas.microsoft.com/office/powerpoint/2010/main" val="2060105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Rule of 72 is a great way to estimate how your investment will grow over time. </a:t>
            </a:r>
          </a:p>
          <a:p>
            <a:endParaRPr lang="en-US" dirty="0"/>
          </a:p>
          <a:p>
            <a:r>
              <a:rPr lang="en-US" dirty="0"/>
              <a:t>This video is a bit elementary, but the visuals</a:t>
            </a:r>
            <a:r>
              <a:rPr lang="en-US" baseline="0" dirty="0"/>
              <a:t> of the colored cubes should help visual learners understand the concept of the Rule of 72.</a:t>
            </a:r>
            <a:endParaRPr lang="en-US" dirty="0"/>
          </a:p>
          <a:p>
            <a:endParaRPr lang="en-US" dirty="0"/>
          </a:p>
          <a:p>
            <a:r>
              <a:rPr lang="en-US" dirty="0"/>
              <a:t>How to Teach the</a:t>
            </a:r>
            <a:r>
              <a:rPr lang="en-US" baseline="0" dirty="0"/>
              <a:t> Rule of 72 to Children</a:t>
            </a:r>
          </a:p>
          <a:p>
            <a:r>
              <a:rPr lang="en-US" baseline="0" dirty="0"/>
              <a:t>Teaching Children about the Rule of 72</a:t>
            </a:r>
          </a:p>
          <a:p>
            <a:r>
              <a:rPr lang="en-US" dirty="0"/>
              <a:t>http://youtu.be/ShwCeTeKWOI</a:t>
            </a:r>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12</a:t>
            </a:fld>
            <a:endParaRPr lang="en-US"/>
          </a:p>
        </p:txBody>
      </p:sp>
    </p:spTree>
    <p:extLst>
      <p:ext uri="{BB962C8B-B14F-4D97-AF65-F5344CB8AC3E}">
        <p14:creationId xmlns:p14="http://schemas.microsoft.com/office/powerpoint/2010/main" val="35318914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Allow</a:t>
            </a:r>
            <a:r>
              <a:rPr lang="en-US" baseline="0" dirty="0"/>
              <a:t> the students time to calculate the answer. Refer to slide 11 for reinforcement of the concept.</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Answer: Simply divide the number 72 by the investment’s expected rate of return of 6%.</a:t>
            </a:r>
            <a:r>
              <a:rPr lang="en-US" baseline="0" dirty="0"/>
              <a:t> T</a:t>
            </a:r>
            <a:r>
              <a:rPr lang="en-US" dirty="0"/>
              <a:t>he investment will double in value approximately every 12 years (72 divided by 6 equals 12).</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By</a:t>
            </a:r>
            <a:r>
              <a:rPr lang="en-US" baseline="0" dirty="0"/>
              <a:t> the time this student is 30 years old, the investment will have doubled to $8000.00.</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How much will the investment be by the time the student is 42? 54? 66?</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42-years-old - $16,000.00</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54-years-old - $32,000.00</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66-years-old - $64,000.00</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13</a:t>
            </a:fld>
            <a:endParaRPr lang="en-US"/>
          </a:p>
        </p:txBody>
      </p:sp>
    </p:spTree>
    <p:extLst>
      <p:ext uri="{BB962C8B-B14F-4D97-AF65-F5344CB8AC3E}">
        <p14:creationId xmlns:p14="http://schemas.microsoft.com/office/powerpoint/2010/main" val="24849396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Saving allows a consumer to put aside money for immediate needs and build an emergency cushion. </a:t>
            </a:r>
          </a:p>
          <a:p>
            <a:r>
              <a:rPr lang="en-US" sz="1200" kern="1200" dirty="0">
                <a:solidFill>
                  <a:schemeClr val="tx1"/>
                </a:solidFill>
                <a:effectLst/>
                <a:latin typeface="+mn-lt"/>
                <a:ea typeface="+mn-ea"/>
                <a:cs typeface="+mn-cs"/>
              </a:rPr>
              <a:t>Investing is for long-term goals, such as educating children, wealth building and retirement. Another way of stating it is “delayed spending”. </a:t>
            </a:r>
          </a:p>
          <a:p>
            <a:r>
              <a:rPr lang="en-US" sz="1200" kern="1200" dirty="0">
                <a:solidFill>
                  <a:schemeClr val="tx1"/>
                </a:solidFill>
                <a:effectLst/>
                <a:latin typeface="+mn-lt"/>
                <a:ea typeface="+mn-ea"/>
                <a:cs typeface="+mn-cs"/>
              </a:rPr>
              <a:t>Saving and investing make sense because while a person waits to spend his or her money, more money can be earned through interest.</a:t>
            </a:r>
          </a:p>
          <a:p>
            <a:r>
              <a:rPr lang="en-US" sz="1200" kern="1200" dirty="0">
                <a:solidFill>
                  <a:schemeClr val="tx1"/>
                </a:solidFill>
                <a:effectLst/>
                <a:latin typeface="+mn-lt"/>
                <a:ea typeface="+mn-ea"/>
                <a:cs typeface="+mn-cs"/>
              </a:rPr>
              <a:t> Interest is defined as money paid regularly at a particular rate for the use of money lent, or for delaying the repayment of a debt. Financial institutions pay the depositor to “borrow” his or her money.</a:t>
            </a: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Interest makes saving and investing profitable. How</a:t>
            </a:r>
            <a:r>
              <a:rPr lang="en-US" sz="1200" b="0" i="0" kern="1200" baseline="0" dirty="0">
                <a:solidFill>
                  <a:schemeClr val="tx1"/>
                </a:solidFill>
                <a:effectLst/>
                <a:latin typeface="+mn-lt"/>
                <a:ea typeface="+mn-ea"/>
                <a:cs typeface="+mn-cs"/>
              </a:rPr>
              <a:t> is this possible?</a:t>
            </a:r>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14</a:t>
            </a:fld>
            <a:endParaRPr lang="en-US"/>
          </a:p>
        </p:txBody>
      </p:sp>
    </p:spTree>
    <p:extLst>
      <p:ext uri="{BB962C8B-B14F-4D97-AF65-F5344CB8AC3E}">
        <p14:creationId xmlns:p14="http://schemas.microsoft.com/office/powerpoint/2010/main" val="13984995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your</a:t>
            </a:r>
            <a:r>
              <a:rPr lang="en-US" baseline="0" dirty="0"/>
              <a:t> short-term financial goals?</a:t>
            </a:r>
          </a:p>
          <a:p>
            <a:r>
              <a:rPr lang="en-US" baseline="0" dirty="0"/>
              <a:t>What are your long-term financial goals?</a:t>
            </a:r>
          </a:p>
          <a:p>
            <a:endParaRPr lang="en-US" baseline="0" dirty="0"/>
          </a:p>
          <a:p>
            <a:r>
              <a:rPr lang="en-US" baseline="0" dirty="0"/>
              <a:t>It is much easier to save with a goal in mind. Ask different students what their short-term and long-term goals are and use the saving calculator to calculate </a:t>
            </a:r>
            <a:r>
              <a:rPr lang="en-US" sz="1200" b="0" i="0" kern="1200" dirty="0">
                <a:solidFill>
                  <a:schemeClr val="tx1"/>
                </a:solidFill>
                <a:effectLst/>
                <a:latin typeface="+mn-lt"/>
                <a:ea typeface="+mn-ea"/>
                <a:cs typeface="+mn-cs"/>
              </a:rPr>
              <a:t>how much they</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will need to save each month if they</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want</a:t>
            </a:r>
            <a:r>
              <a:rPr lang="en-US" sz="1200" b="0" i="0" kern="1200" baseline="0" dirty="0">
                <a:solidFill>
                  <a:schemeClr val="tx1"/>
                </a:solidFill>
                <a:effectLst/>
                <a:latin typeface="+mn-lt"/>
                <a:ea typeface="+mn-ea"/>
                <a:cs typeface="+mn-cs"/>
              </a:rPr>
              <a:t> to achieve their financial goals </a:t>
            </a:r>
            <a:r>
              <a:rPr lang="en-US" sz="1200" b="0" i="0" kern="1200" dirty="0">
                <a:solidFill>
                  <a:schemeClr val="tx1"/>
                </a:solidFill>
                <a:effectLst/>
                <a:latin typeface="+mn-lt"/>
                <a:ea typeface="+mn-ea"/>
                <a:cs typeface="+mn-cs"/>
              </a:rPr>
              <a:t>next year.</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Allow for questions and discussion.</a:t>
            </a:r>
          </a:p>
          <a:p>
            <a:endParaRPr lang="en-US"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 Mint.org</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Use this calculator to create a savings plan to get you to your goal.</a:t>
            </a:r>
            <a:br>
              <a:rPr lang="en-US" sz="1200" b="0" i="0"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hlinkClick r:id="rId3"/>
              </a:rPr>
              <a:t>http://www.themint.org/teens/saving-calculator.html</a:t>
            </a:r>
            <a:endParaRPr lang="en-US" sz="1200" b="0" i="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15</a:t>
            </a:fld>
            <a:endParaRPr lang="en-US"/>
          </a:p>
        </p:txBody>
      </p:sp>
    </p:spTree>
    <p:extLst>
      <p:ext uri="{BB962C8B-B14F-4D97-AF65-F5344CB8AC3E}">
        <p14:creationId xmlns:p14="http://schemas.microsoft.com/office/powerpoint/2010/main" val="34466552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Savings institutions, which have long</a:t>
            </a:r>
            <a:r>
              <a:rPr lang="en-US" sz="1200" kern="1200" baseline="0" dirty="0">
                <a:solidFill>
                  <a:schemeClr val="tx1"/>
                </a:solidFill>
                <a:effectLst/>
                <a:latin typeface="+mn-lt"/>
                <a:ea typeface="+mn-ea"/>
                <a:cs typeface="+mn-cs"/>
              </a:rPr>
              <a:t> been</a:t>
            </a:r>
            <a:r>
              <a:rPr lang="en-US" sz="1200" kern="1200" dirty="0">
                <a:solidFill>
                  <a:schemeClr val="tx1"/>
                </a:solidFill>
                <a:effectLst/>
                <a:latin typeface="+mn-lt"/>
                <a:ea typeface="+mn-ea"/>
                <a:cs typeface="+mn-cs"/>
              </a:rPr>
              <a:t> available to consumers, include commercial banks, mutual savings banks, savings and loan institutions and credit unions. When shopping for a place to deposit savings, factors such as the following should be considered:</a:t>
            </a:r>
          </a:p>
          <a:p>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interest rate paid – The higher the rate of interest, the faster savings grow.</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method used to calculate interest – For example, is interest calculated on the average daily balance or the lowest balance during the period?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How often interest is compounded (interest earned is added to the total and new interest calculated) – The more frequently savings are compounded, the faster they grow.</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Policies and requirements of the institution – Is there a minimum balance which must be maintained? What charges are assessed for account services?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Liquidity or ease of converting savings into immediate cash – Can money be withdrawn at any time? Is there a penalty for withdrawal under certain conditions?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Safety of the funds – To protect savings, the account should be insured, preferably by a federal agency, such as </a:t>
            </a:r>
            <a:r>
              <a:rPr lang="en-US" sz="1200" b="0" i="0" kern="1200" dirty="0">
                <a:solidFill>
                  <a:schemeClr val="tx1"/>
                </a:solidFill>
                <a:effectLst/>
                <a:latin typeface="+mn-lt"/>
                <a:ea typeface="+mn-ea"/>
                <a:cs typeface="+mn-cs"/>
              </a:rPr>
              <a:t>Federal Deposit</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Insurance Corporation (</a:t>
            </a:r>
            <a:r>
              <a:rPr lang="en-US" sz="1200" kern="1200" dirty="0">
                <a:solidFill>
                  <a:schemeClr val="tx1"/>
                </a:solidFill>
                <a:effectLst/>
                <a:latin typeface="+mn-lt"/>
                <a:ea typeface="+mn-ea"/>
                <a:cs typeface="+mn-cs"/>
              </a:rPr>
              <a:t>FDIC). </a:t>
            </a:r>
            <a:r>
              <a:rPr lang="en-US" sz="1200" b="0" i="0" kern="1200" dirty="0">
                <a:solidFill>
                  <a:schemeClr val="tx1"/>
                </a:solidFill>
                <a:effectLst/>
                <a:latin typeface="+mn-lt"/>
                <a:ea typeface="+mn-ea"/>
                <a:cs typeface="+mn-cs"/>
              </a:rPr>
              <a:t>Each depositor is insured for</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at least $250,000 per insured bank. Saving money in FDIC insured financial institutions is very safe because the accounts are insured by the federal government. Not all savings/investing methods are equally safe. You probably noticed from the calculators that different financial instruments pay different interest rates. The higher the interest the depositor or investor makes, the more risky the investment is. Over time, the risk evens out. FDIC insured savings accounts are good for short-</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term savings because there is little risk. With time, more risk is acceptable.</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16</a:t>
            </a:fld>
            <a:endParaRPr lang="en-US"/>
          </a:p>
        </p:txBody>
      </p:sp>
    </p:spTree>
    <p:extLst>
      <p:ext uri="{BB962C8B-B14F-4D97-AF65-F5344CB8AC3E}">
        <p14:creationId xmlns:p14="http://schemas.microsoft.com/office/powerpoint/2010/main" val="31385198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a:t>
            </a:r>
            <a:r>
              <a:rPr lang="en-US" baseline="0" dirty="0"/>
              <a:t> the students what comes to mind when they hear the term retirement. Responses will likely vary from positive to negative images. Point out that retirement is a period that can easily span 15-25 years or more (longer than students have lived). It is a period when retirees face many changes – both challenges and opportunities. Most retirees no longer bring home wage and salary income, so their comfort during retirement will depend upon how effectively they have planned ahead.</a:t>
            </a:r>
          </a:p>
          <a:p>
            <a:endParaRPr lang="en-US" baseline="0" dirty="0"/>
          </a:p>
          <a:p>
            <a:r>
              <a:rPr lang="en-US" baseline="0" dirty="0"/>
              <a:t>What are some things you would like to see happen during retirement years for yourself or your family?</a:t>
            </a:r>
          </a:p>
          <a:p>
            <a:r>
              <a:rPr lang="en-US" baseline="0" dirty="0"/>
              <a:t>How will you have the money to achieve those goals?</a:t>
            </a:r>
          </a:p>
          <a:p>
            <a:r>
              <a:rPr lang="en-US" baseline="0" dirty="0"/>
              <a:t>What income sources do you expect to have in retirement?</a:t>
            </a:r>
          </a:p>
          <a:p>
            <a:r>
              <a:rPr lang="en-US" baseline="0" dirty="0"/>
              <a:t>Why is it necessary to plan ahead for retirement?</a:t>
            </a:r>
          </a:p>
          <a:p>
            <a:r>
              <a:rPr lang="en-US" baseline="0" dirty="0"/>
              <a:t>What worries would you have if you had not made any advance plans for retirement?</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17</a:t>
            </a:fld>
            <a:endParaRPr lang="en-US"/>
          </a:p>
        </p:txBody>
      </p:sp>
    </p:spTree>
    <p:extLst>
      <p:ext uri="{BB962C8B-B14F-4D97-AF65-F5344CB8AC3E}">
        <p14:creationId xmlns:p14="http://schemas.microsoft.com/office/powerpoint/2010/main" val="1222519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Retirement planning has been likened to a three-legged</a:t>
            </a:r>
            <a:r>
              <a:rPr lang="en-US" baseline="0" dirty="0"/>
              <a:t> stool. The three legs are:</a:t>
            </a:r>
          </a:p>
          <a:p>
            <a:endParaRPr lang="en-US" baseline="0" dirty="0"/>
          </a:p>
          <a:p>
            <a:pPr marL="171450" indent="-171450">
              <a:buFont typeface="Arial" panose="020B0604020202020204" pitchFamily="34" charset="0"/>
              <a:buChar char="•"/>
            </a:pPr>
            <a:r>
              <a:rPr lang="en-US" baseline="0" dirty="0"/>
              <a:t>Social Security retirement benefits (if eligible)</a:t>
            </a:r>
          </a:p>
          <a:p>
            <a:pPr marL="171450" indent="-171450">
              <a:buFont typeface="Arial" panose="020B0604020202020204" pitchFamily="34" charset="0"/>
              <a:buChar char="•"/>
            </a:pPr>
            <a:r>
              <a:rPr lang="en-US" baseline="0" dirty="0"/>
              <a:t>Your employer pension</a:t>
            </a:r>
          </a:p>
          <a:p>
            <a:pPr marL="171450" indent="-171450">
              <a:buFont typeface="Arial" panose="020B0604020202020204" pitchFamily="34" charset="0"/>
              <a:buChar char="•"/>
            </a:pPr>
            <a:r>
              <a:rPr lang="en-US" baseline="0" dirty="0"/>
              <a:t>Your own savings and investment earnings</a:t>
            </a:r>
          </a:p>
          <a:p>
            <a:pPr marL="171450" indent="-171450">
              <a:buFont typeface="Arial" panose="020B0604020202020204" pitchFamily="34" charset="0"/>
              <a:buChar char="•"/>
            </a:pPr>
            <a:endParaRPr lang="en-US" baseline="0" dirty="0"/>
          </a:p>
          <a:p>
            <a:pPr marL="0" indent="0">
              <a:buFont typeface="Arial" panose="020B0604020202020204" pitchFamily="34" charset="0"/>
              <a:buNone/>
            </a:pPr>
            <a:r>
              <a:rPr lang="en-US" baseline="0" dirty="0"/>
              <a:t>Lead a discussion based on the statement, “If all three legs are sound, the stool will be secure; if one or more legs is weak or missing, the other legs will have to be stronger.”</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An employer pension may offer </a:t>
            </a:r>
            <a:r>
              <a:rPr lang="en-US" sz="1200" b="0" i="0" kern="1200" baseline="0" dirty="0">
                <a:solidFill>
                  <a:schemeClr val="tx1"/>
                </a:solidFill>
                <a:effectLst/>
                <a:latin typeface="+mn-lt"/>
                <a:ea typeface="+mn-ea"/>
                <a:cs typeface="+mn-cs"/>
              </a:rPr>
              <a:t>v</a:t>
            </a:r>
            <a:r>
              <a:rPr lang="en-US" sz="1200" b="0" i="0" kern="1200" dirty="0">
                <a:solidFill>
                  <a:schemeClr val="tx1"/>
                </a:solidFill>
                <a:effectLst/>
                <a:latin typeface="+mn-lt"/>
                <a:ea typeface="+mn-ea"/>
                <a:cs typeface="+mn-cs"/>
              </a:rPr>
              <a:t>ested benefits.</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 It</a:t>
            </a:r>
            <a:r>
              <a:rPr lang="en-US" sz="1200" b="0" i="0" kern="1200" baseline="0" dirty="0">
                <a:solidFill>
                  <a:schemeClr val="tx1"/>
                </a:solidFill>
                <a:effectLst/>
                <a:latin typeface="+mn-lt"/>
                <a:ea typeface="+mn-ea"/>
                <a:cs typeface="+mn-cs"/>
              </a:rPr>
              <a:t> is t</a:t>
            </a:r>
            <a:r>
              <a:rPr lang="en-US" sz="1200" b="0" i="0" kern="1200" dirty="0">
                <a:solidFill>
                  <a:schemeClr val="tx1"/>
                </a:solidFill>
                <a:effectLst/>
                <a:latin typeface="+mn-lt"/>
                <a:ea typeface="+mn-ea"/>
                <a:cs typeface="+mn-cs"/>
              </a:rPr>
              <a:t>hose benefits that the individual has earned a right to receive and that cannot be forfeited.</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Have students read references to learn more about Social Security benefits (for example who accrues Social Security benefits, what determines the amount of benefits received and who receives benefits and when). Point out the importance of periodically checking your personal earnings and estimated benefits. </a:t>
            </a:r>
            <a:r>
              <a:rPr lang="en-US" b="1" baseline="0" dirty="0"/>
              <a:t>Note: </a:t>
            </a:r>
            <a:r>
              <a:rPr lang="en-US" b="0" baseline="0" dirty="0"/>
              <a:t>Personal Earnings and Benefit Estimate Statements can be obtained at:</a:t>
            </a:r>
          </a:p>
          <a:p>
            <a:r>
              <a:rPr lang="en-US" dirty="0">
                <a:hlinkClick r:id="rId3"/>
              </a:rPr>
              <a:t>http://www.ssa.gov/</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18</a:t>
            </a:fld>
            <a:endParaRPr lang="en-US"/>
          </a:p>
        </p:txBody>
      </p:sp>
    </p:spTree>
    <p:extLst>
      <p:ext uri="{BB962C8B-B14F-4D97-AF65-F5344CB8AC3E}">
        <p14:creationId xmlns:p14="http://schemas.microsoft.com/office/powerpoint/2010/main" val="41542838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19</a:t>
            </a:fld>
            <a:endParaRPr lang="en-US"/>
          </a:p>
        </p:txBody>
      </p:sp>
    </p:spTree>
    <p:extLst>
      <p:ext uri="{BB962C8B-B14F-4D97-AF65-F5344CB8AC3E}">
        <p14:creationId xmlns:p14="http://schemas.microsoft.com/office/powerpoint/2010/main" val="24546379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20</a:t>
            </a:fld>
            <a:endParaRPr lang="en-US"/>
          </a:p>
        </p:txBody>
      </p:sp>
    </p:spTree>
    <p:extLst>
      <p:ext uri="{BB962C8B-B14F-4D97-AF65-F5344CB8AC3E}">
        <p14:creationId xmlns:p14="http://schemas.microsoft.com/office/powerpoint/2010/main" val="1726411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Why</a:t>
            </a:r>
            <a:r>
              <a:rPr lang="en-US" baseline="0" dirty="0"/>
              <a:t> is it important to save money? When should you start planning for the future?</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a:p>
        </p:txBody>
      </p:sp>
    </p:spTree>
    <p:extLst>
      <p:ext uri="{BB962C8B-B14F-4D97-AF65-F5344CB8AC3E}">
        <p14:creationId xmlns:p14="http://schemas.microsoft.com/office/powerpoint/2010/main" val="17224804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21</a:t>
            </a:fld>
            <a:endParaRPr lang="en-US"/>
          </a:p>
        </p:txBody>
      </p:sp>
    </p:spTree>
    <p:extLst>
      <p:ext uri="{BB962C8B-B14F-4D97-AF65-F5344CB8AC3E}">
        <p14:creationId xmlns:p14="http://schemas.microsoft.com/office/powerpoint/2010/main" val="22483040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22</a:t>
            </a:fld>
            <a:endParaRPr lang="en-US"/>
          </a:p>
        </p:txBody>
      </p:sp>
    </p:spTree>
    <p:extLst>
      <p:ext uri="{BB962C8B-B14F-4D97-AF65-F5344CB8AC3E}">
        <p14:creationId xmlns:p14="http://schemas.microsoft.com/office/powerpoint/2010/main" val="363369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Do you agree or disagree with this statement? Wh</a:t>
            </a:r>
            <a:r>
              <a:rPr lang="en-US" baseline="0" dirty="0"/>
              <a:t>y or why not?</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2616772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an inventory? An inventory of financial</a:t>
            </a:r>
            <a:r>
              <a:rPr lang="en-US" baseline="0" dirty="0"/>
              <a:t> resources can include:</a:t>
            </a:r>
          </a:p>
          <a:p>
            <a:endParaRPr lang="en-US" baseline="0" dirty="0"/>
          </a:p>
          <a:p>
            <a:r>
              <a:rPr lang="en-US" baseline="0" dirty="0"/>
              <a:t>Assets</a:t>
            </a:r>
          </a:p>
          <a:p>
            <a:pPr marL="171450" indent="-171450">
              <a:buFont typeface="Arial" panose="020B0604020202020204" pitchFamily="34" charset="0"/>
              <a:buChar char="•"/>
            </a:pPr>
            <a:r>
              <a:rPr lang="en-US" baseline="0" dirty="0"/>
              <a:t>Bank and credit union accounts and balances</a:t>
            </a:r>
          </a:p>
          <a:p>
            <a:pPr marL="171450" indent="-171450">
              <a:buFont typeface="Arial" panose="020B0604020202020204" pitchFamily="34" charset="0"/>
              <a:buChar char="•"/>
            </a:pPr>
            <a:r>
              <a:rPr lang="en-US" baseline="0" dirty="0"/>
              <a:t>Investments accounts</a:t>
            </a:r>
          </a:p>
          <a:p>
            <a:pPr marL="171450" indent="-171450">
              <a:buFont typeface="Arial" panose="020B0604020202020204" pitchFamily="34" charset="0"/>
              <a:buChar char="•"/>
            </a:pPr>
            <a:r>
              <a:rPr lang="en-US" baseline="0" dirty="0"/>
              <a:t>Retirement accounts</a:t>
            </a:r>
          </a:p>
          <a:p>
            <a:pPr marL="171450" indent="-171450">
              <a:buFont typeface="Arial" panose="020B0604020202020204" pitchFamily="34" charset="0"/>
              <a:buChar char="•"/>
            </a:pPr>
            <a:r>
              <a:rPr lang="en-US" baseline="0" dirty="0"/>
              <a:t>Education accounts</a:t>
            </a:r>
          </a:p>
          <a:p>
            <a:pPr marL="171450" indent="-171450">
              <a:buFont typeface="Arial" panose="020B0604020202020204" pitchFamily="34" charset="0"/>
              <a:buChar char="•"/>
            </a:pPr>
            <a:endParaRPr lang="en-US" baseline="0" dirty="0"/>
          </a:p>
          <a:p>
            <a:pPr marL="0" indent="0">
              <a:buFont typeface="Arial" panose="020B0604020202020204" pitchFamily="34" charset="0"/>
              <a:buNone/>
            </a:pPr>
            <a:r>
              <a:rPr lang="en-US" baseline="0" dirty="0"/>
              <a:t>Liabilities</a:t>
            </a:r>
          </a:p>
          <a:p>
            <a:pPr marL="171450" indent="-171450">
              <a:buFont typeface="Arial" panose="020B0604020202020204" pitchFamily="34" charset="0"/>
              <a:buChar char="•"/>
            </a:pPr>
            <a:r>
              <a:rPr lang="en-US" baseline="0" dirty="0"/>
              <a:t>Mortgages and home equity loans</a:t>
            </a:r>
          </a:p>
          <a:p>
            <a:pPr marL="171450" indent="-171450">
              <a:buFont typeface="Arial" panose="020B0604020202020204" pitchFamily="34" charset="0"/>
              <a:buChar char="•"/>
            </a:pPr>
            <a:r>
              <a:rPr lang="en-US" baseline="0" dirty="0"/>
              <a:t>Motor vehicle loans</a:t>
            </a:r>
          </a:p>
          <a:p>
            <a:pPr marL="171450" indent="-171450">
              <a:buFont typeface="Arial" panose="020B0604020202020204" pitchFamily="34" charset="0"/>
              <a:buChar char="•"/>
            </a:pPr>
            <a:r>
              <a:rPr lang="en-US" baseline="0" dirty="0"/>
              <a:t>Personal loans</a:t>
            </a:r>
          </a:p>
          <a:p>
            <a:pPr marL="171450" indent="-171450">
              <a:buFont typeface="Arial" panose="020B0604020202020204" pitchFamily="34" charset="0"/>
              <a:buChar char="•"/>
            </a:pPr>
            <a:r>
              <a:rPr lang="en-US" baseline="0" dirty="0"/>
              <a:t>Credit cards</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Insurance</a:t>
            </a:r>
          </a:p>
          <a:p>
            <a:pPr marL="171450" indent="-171450">
              <a:buFont typeface="Arial" panose="020B0604020202020204" pitchFamily="34" charset="0"/>
              <a:buChar char="•"/>
            </a:pPr>
            <a:r>
              <a:rPr lang="en-US" baseline="0" dirty="0"/>
              <a:t>Life insurance policies</a:t>
            </a:r>
          </a:p>
          <a:p>
            <a:pPr marL="171450" indent="-171450">
              <a:buFont typeface="Arial" panose="020B0604020202020204" pitchFamily="34" charset="0"/>
              <a:buChar char="•"/>
            </a:pPr>
            <a:r>
              <a:rPr lang="en-US" baseline="0" dirty="0"/>
              <a:t>Medical insurance policies</a:t>
            </a:r>
          </a:p>
          <a:p>
            <a:pPr marL="171450" indent="-171450">
              <a:buFont typeface="Arial" panose="020B0604020202020204" pitchFamily="34" charset="0"/>
              <a:buChar char="•"/>
            </a:pPr>
            <a:r>
              <a:rPr lang="en-US" baseline="0" dirty="0"/>
              <a:t>Motor vehicle insurance policies</a:t>
            </a:r>
          </a:p>
          <a:p>
            <a:pPr marL="171450" indent="-171450">
              <a:buFont typeface="Arial" panose="020B0604020202020204" pitchFamily="34" charset="0"/>
              <a:buChar char="•"/>
            </a:pPr>
            <a:r>
              <a:rPr lang="en-US" baseline="0" dirty="0"/>
              <a:t>Homeowner insurance policies</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What are your financial goals for the future? Are you trying to save money for a vehicle? College? Prom? Graduation expenses?</a:t>
            </a:r>
          </a:p>
          <a:p>
            <a:pPr marL="0" indent="0">
              <a:buFont typeface="Arial" panose="020B0604020202020204" pitchFamily="34" charset="0"/>
              <a:buNone/>
            </a:pPr>
            <a:r>
              <a:rPr lang="en-US" baseline="0" dirty="0"/>
              <a:t>What are your family goals for the future? Perhaps a new home, new vehicle, college for your children or for retirement.</a:t>
            </a: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1473856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your spending</a:t>
            </a:r>
            <a:r>
              <a:rPr lang="en-US" baseline="0" dirty="0"/>
              <a:t> habits?</a:t>
            </a:r>
          </a:p>
          <a:p>
            <a:r>
              <a:rPr lang="en-US" baseline="0" dirty="0"/>
              <a:t>Are you saving regularly, and is the amount you save growing every month?</a:t>
            </a:r>
          </a:p>
          <a:p>
            <a:r>
              <a:rPr lang="en-US" baseline="0" dirty="0"/>
              <a:t>Have you ever borrowed money? Did you pay it back? Have your friends ever borrowed money from you?</a:t>
            </a:r>
          </a:p>
          <a:p>
            <a:r>
              <a:rPr lang="en-US" baseline="0" dirty="0"/>
              <a:t>Why is investing a good financial resource to use?</a:t>
            </a:r>
          </a:p>
          <a:p>
            <a:r>
              <a:rPr lang="en-US" baseline="0" dirty="0"/>
              <a:t>How do you protect yourself and your family against financial crises?</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16050013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does</a:t>
            </a:r>
            <a:r>
              <a:rPr lang="en-US" baseline="0" dirty="0"/>
              <a:t> lack of financial planning cause tension in the family?</a:t>
            </a:r>
          </a:p>
          <a:p>
            <a:endParaRPr lang="en-US" baseline="0" dirty="0"/>
          </a:p>
          <a:p>
            <a:r>
              <a:rPr lang="en-US" baseline="0" dirty="0"/>
              <a:t>How might the lack of financial planning influence the happiness in a family?</a:t>
            </a:r>
          </a:p>
          <a:p>
            <a:endParaRPr lang="en-US" baseline="0" dirty="0"/>
          </a:p>
          <a:p>
            <a:r>
              <a:rPr lang="en-US" baseline="0" dirty="0"/>
              <a:t>What are some emergencies that might occur in an individual’s life?</a:t>
            </a:r>
          </a:p>
          <a:p>
            <a:endParaRPr lang="en-US" baseline="0" dirty="0"/>
          </a:p>
          <a:p>
            <a:pPr fontAlgn="base"/>
            <a:r>
              <a:rPr lang="en-US" baseline="0" dirty="0"/>
              <a:t>What is impulse buying? What motivates impulse buying? According to </a:t>
            </a:r>
            <a:r>
              <a:rPr lang="en-US" baseline="0" dirty="0" err="1"/>
              <a:t>Mediascope</a:t>
            </a:r>
            <a:r>
              <a:rPr lang="en-US" baseline="0" dirty="0"/>
              <a:t>, Inc., the</a:t>
            </a:r>
            <a:r>
              <a:rPr lang="en-US" sz="1200" b="0" i="0" kern="1200" baseline="0" dirty="0">
                <a:solidFill>
                  <a:schemeClr val="tx1"/>
                </a:solidFill>
                <a:effectLst/>
                <a:latin typeface="+mn-lt"/>
                <a:ea typeface="+mn-ea"/>
                <a:cs typeface="+mn-cs"/>
              </a:rPr>
              <a:t> s</a:t>
            </a:r>
            <a:r>
              <a:rPr lang="en-US" sz="1200" b="0" i="0" kern="1200" dirty="0">
                <a:solidFill>
                  <a:schemeClr val="tx1"/>
                </a:solidFill>
                <a:effectLst/>
                <a:latin typeface="+mn-lt"/>
                <a:ea typeface="+mn-ea"/>
                <a:cs typeface="+mn-cs"/>
              </a:rPr>
              <a:t>tatistics are interesting:</a:t>
            </a:r>
          </a:p>
          <a:p>
            <a:pPr fontAlgn="base"/>
            <a:r>
              <a:rPr lang="en-US" sz="1200" b="0" i="0" kern="1200" dirty="0">
                <a:solidFill>
                  <a:schemeClr val="tx1"/>
                </a:solidFill>
                <a:effectLst/>
                <a:latin typeface="+mn-lt"/>
                <a:ea typeface="+mn-ea"/>
                <a:cs typeface="+mn-cs"/>
              </a:rPr>
              <a:t>- The single most motivating factor for an impulse buy (88%) is a sale price</a:t>
            </a:r>
          </a:p>
          <a:p>
            <a:pPr fontAlgn="base"/>
            <a:r>
              <a:rPr lang="en-US" sz="1200" b="0" i="0" kern="1200" dirty="0">
                <a:solidFill>
                  <a:schemeClr val="tx1"/>
                </a:solidFill>
                <a:effectLst/>
                <a:latin typeface="+mn-lt"/>
                <a:ea typeface="+mn-ea"/>
                <a:cs typeface="+mn-cs"/>
              </a:rPr>
              <a:t>- Younger consumers with higher incomes have a greater percentage of impulse purchases</a:t>
            </a:r>
          </a:p>
          <a:p>
            <a:pPr fontAlgn="base"/>
            <a:r>
              <a:rPr lang="en-US" sz="1200" b="0" i="0" kern="1200" dirty="0">
                <a:solidFill>
                  <a:schemeClr val="tx1"/>
                </a:solidFill>
                <a:effectLst/>
                <a:latin typeface="+mn-lt"/>
                <a:ea typeface="+mn-ea"/>
                <a:cs typeface="+mn-cs"/>
              </a:rPr>
              <a:t>- 90% of people make occasional impulsive purchases</a:t>
            </a:r>
          </a:p>
          <a:p>
            <a:pPr fontAlgn="base"/>
            <a:r>
              <a:rPr lang="en-US" sz="1200" b="0" i="0" kern="1200" dirty="0">
                <a:solidFill>
                  <a:schemeClr val="tx1"/>
                </a:solidFill>
                <a:effectLst/>
                <a:latin typeface="+mn-lt"/>
                <a:ea typeface="+mn-ea"/>
                <a:cs typeface="+mn-cs"/>
              </a:rPr>
              <a:t>- Statistics state that 20% of what shoppers buy at the grocery store is bought on impulse</a:t>
            </a:r>
          </a:p>
          <a:p>
            <a:pPr fontAlgn="base"/>
            <a:r>
              <a:rPr lang="en-US" sz="1200" b="0" i="0" kern="1200" dirty="0">
                <a:solidFill>
                  <a:schemeClr val="tx1"/>
                </a:solidFill>
                <a:effectLst/>
                <a:latin typeface="+mn-lt"/>
                <a:ea typeface="+mn-ea"/>
                <a:cs typeface="+mn-cs"/>
              </a:rPr>
              <a:t>- A study in 2011 showed that 60% of females made an impulse buy within the last year</a:t>
            </a:r>
          </a:p>
          <a:p>
            <a:endParaRPr lang="en-US" baseline="0" dirty="0"/>
          </a:p>
          <a:p>
            <a:r>
              <a:rPr lang="en-US" sz="1200" b="0" i="0" kern="1200" dirty="0">
                <a:solidFill>
                  <a:schemeClr val="tx1"/>
                </a:solidFill>
                <a:effectLst/>
                <a:latin typeface="+mn-lt"/>
                <a:ea typeface="+mn-ea"/>
                <a:cs typeface="+mn-cs"/>
              </a:rPr>
              <a:t>The study found that the average person spends $114,293 in their lifetime on impulse buys. That is a lot of money! Have you ever bought something</a:t>
            </a:r>
            <a:r>
              <a:rPr lang="en-US" sz="1200" b="0" i="0" kern="1200" baseline="0" dirty="0">
                <a:solidFill>
                  <a:schemeClr val="tx1"/>
                </a:solidFill>
                <a:effectLst/>
                <a:latin typeface="+mn-lt"/>
                <a:ea typeface="+mn-ea"/>
                <a:cs typeface="+mn-cs"/>
              </a:rPr>
              <a:t> on an impulse? Did you use it or wear it? If the answer is no, you just wasted your money.</a:t>
            </a:r>
          </a:p>
          <a:p>
            <a:endParaRPr lang="en-US" sz="1200" b="0" i="0" kern="1200" baseline="0" dirty="0">
              <a:solidFill>
                <a:schemeClr val="tx1"/>
              </a:solidFill>
              <a:effectLst/>
              <a:latin typeface="+mn-lt"/>
              <a:ea typeface="+mn-ea"/>
              <a:cs typeface="+mn-cs"/>
            </a:endParaRPr>
          </a:p>
          <a:p>
            <a:r>
              <a:rPr lang="en-US" sz="1200" b="0" i="0" kern="1200" baseline="0" dirty="0" err="1">
                <a:solidFill>
                  <a:schemeClr val="tx1"/>
                </a:solidFill>
                <a:effectLst/>
                <a:latin typeface="+mn-lt"/>
                <a:ea typeface="+mn-ea"/>
                <a:cs typeface="+mn-cs"/>
              </a:rPr>
              <a:t>Mediascope</a:t>
            </a:r>
            <a:r>
              <a:rPr lang="en-US" sz="1200" b="0" i="0" kern="1200" baseline="0" dirty="0">
                <a:solidFill>
                  <a:schemeClr val="tx1"/>
                </a:solidFill>
                <a:effectLst/>
                <a:latin typeface="+mn-lt"/>
                <a:ea typeface="+mn-ea"/>
                <a:cs typeface="+mn-cs"/>
              </a:rPr>
              <a:t>, Inc.</a:t>
            </a:r>
          </a:p>
          <a:p>
            <a:r>
              <a:rPr lang="en-US" sz="1200" b="0" i="0" kern="1200" baseline="0" dirty="0">
                <a:solidFill>
                  <a:schemeClr val="tx1"/>
                </a:solidFill>
                <a:effectLst/>
                <a:latin typeface="+mn-lt"/>
                <a:ea typeface="+mn-ea"/>
                <a:cs typeface="+mn-cs"/>
              </a:rPr>
              <a:t>Impulse Buying</a:t>
            </a:r>
          </a:p>
          <a:p>
            <a:r>
              <a:rPr lang="en-US" dirty="0">
                <a:hlinkClick r:id="rId3"/>
              </a:rPr>
              <a:t>http://mediascopeinc.wordpress.com/2013/03/20/impulse-buying/</a:t>
            </a:r>
            <a:endParaRPr lang="en-US" baseline="0"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14112076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hlinkClick r:id="rId3"/>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a:t>Your financial plan</a:t>
            </a:r>
            <a:r>
              <a:rPr lang="en-US" baseline="0" dirty="0"/>
              <a:t> is based on your income and expenses.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How does planned financial use of your money offer you peace of mind? It can give you a</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sense of accomplishment by reaching your long range goals. </a:t>
            </a:r>
            <a:r>
              <a:rPr lang="en-US" sz="1200" kern="1200" dirty="0">
                <a:solidFill>
                  <a:schemeClr val="tx1"/>
                </a:solidFill>
                <a:effectLst/>
                <a:latin typeface="+mn-lt"/>
                <a:ea typeface="+mn-ea"/>
                <a:cs typeface="+mn-cs"/>
              </a:rPr>
              <a:t>You will be able to look back and see the extraordinary and prevailing paybacks having a financial plan has brought to your life - and with that comes peace of mind.</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How does a good financial plan bring harmony and financial independence to an individual or family?</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What does it mean to “live within your means”? Why is this important?</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Remember</a:t>
            </a:r>
            <a:r>
              <a:rPr lang="en-US" baseline="0" dirty="0"/>
              <a:t> to set realistic goals for saving and planning for the future.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Based</a:t>
            </a:r>
            <a:r>
              <a:rPr lang="en-US" baseline="0" dirty="0"/>
              <a:t> upon what you have learned so far in this lesson, how could individuals and families benefit from a budget or financial spending plan?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Why is it essential</a:t>
            </a:r>
            <a:r>
              <a:rPr lang="en-US" baseline="0" dirty="0"/>
              <a:t> that an individual or family budget be simple, usable and realistic?</a:t>
            </a:r>
            <a:endParaRPr lang="en-US" dirty="0">
              <a:hlinkClick r:id="rId3"/>
            </a:endParaRPr>
          </a:p>
          <a:p>
            <a:endParaRPr lang="en-US" dirty="0">
              <a:hlinkClick r:id="rId3"/>
            </a:endParaRP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33688563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are many diverse selections when it comes to saving and investing your money. Understanding your options will help you make more knowledgeable choices. Study the two-page table to acquaint yourself with different savings and investing strategies.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there were no</a:t>
            </a:r>
            <a:r>
              <a:rPr lang="en-US" sz="1200" kern="1200" baseline="0" dirty="0">
                <a:solidFill>
                  <a:schemeClr val="tx1"/>
                </a:solidFill>
                <a:effectLst/>
                <a:latin typeface="+mn-lt"/>
                <a:ea typeface="+mn-ea"/>
                <a:cs typeface="+mn-cs"/>
              </a:rPr>
              <a:t> safe place to deposit money, where would individuals, businesses and the government store their money? How would this impact the money supply and exchange of goods and services?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When you deposit money in a savings account, what benefit do you receive? What benefits do other consumers and businesses receive from your deposits?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Practical Money Skills for Life</a:t>
            </a:r>
          </a:p>
          <a:p>
            <a:r>
              <a:rPr lang="en-US" sz="1200" b="0" i="0" kern="1200" dirty="0">
                <a:solidFill>
                  <a:schemeClr val="tx1"/>
                </a:solidFill>
                <a:effectLst/>
                <a:latin typeface="+mn-lt"/>
                <a:ea typeface="+mn-ea"/>
                <a:cs typeface="+mn-cs"/>
              </a:rPr>
              <a:t>To help consumers and students of all ages learn the essentials of personal finance, Visa has partnered with leading consumer advocates, </a:t>
            </a:r>
            <a:r>
              <a:rPr lang="en-US" sz="1200" b="0" i="0" u="none" strike="noStrike" kern="1200" dirty="0">
                <a:solidFill>
                  <a:schemeClr val="tx1"/>
                </a:solidFill>
                <a:effectLst/>
                <a:latin typeface="+mn-lt"/>
                <a:ea typeface="+mn-ea"/>
                <a:cs typeface="+mn-cs"/>
              </a:rPr>
              <a:t>educators</a:t>
            </a:r>
            <a:r>
              <a:rPr lang="en-US" sz="1200" b="0" i="0" kern="1200" dirty="0">
                <a:solidFill>
                  <a:schemeClr val="tx1"/>
                </a:solidFill>
                <a:effectLst/>
                <a:latin typeface="+mn-lt"/>
                <a:ea typeface="+mn-ea"/>
                <a:cs typeface="+mn-cs"/>
              </a:rPr>
              <a:t> and financial institutions to develop the Practical Money Skills program. </a:t>
            </a:r>
          </a:p>
          <a:p>
            <a:r>
              <a:rPr lang="en-US" dirty="0">
                <a:hlinkClick r:id="rId3"/>
              </a:rPr>
              <a:t>https://www.practicalmoneyskills.com/foreducators/lesson_plans/lev9-12/SA_Lesson10.pdf</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a:p>
        </p:txBody>
      </p:sp>
    </p:spTree>
    <p:extLst>
      <p:ext uri="{BB962C8B-B14F-4D97-AF65-F5344CB8AC3E}">
        <p14:creationId xmlns:p14="http://schemas.microsoft.com/office/powerpoint/2010/main" val="958246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savings account is a bank account a depositor can use to keep his or her money safe, and it earns interest. Essentially, the financial institution pays rent to the depositor to use the depositor’s money to make loans to others, while still making it available to the depositor whenever he or she needs it.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According to The Mint, most savings accounts pay interest on the money in your account – and on any interest you've already earned. That's called compounding. Compounding usually happens annually, but many savings accounts compound more often, such as four times a year.</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more times your interest compounds, the faster your money will grow.</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Use the compounding calculator to calculate different amounts of money you would like to save each year, varied interest rates and years you would like to save. Discuss the results with the students.</a:t>
            </a:r>
          </a:p>
          <a:p>
            <a:endParaRPr lang="en-US" sz="1200" b="0" i="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 Mint.org</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About Savings Accounts and how to manage them.</a:t>
            </a:r>
            <a:br>
              <a:rPr lang="en-US" sz="1200" b="0" i="0"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hlinkClick r:id="rId3"/>
              </a:rPr>
              <a:t>http://www.themint.org/teens/about-savings-accounts.html</a:t>
            </a:r>
            <a:endParaRPr lang="en-US" sz="1200" b="0" i="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10</a:t>
            </a:fld>
            <a:endParaRPr lang="en-US"/>
          </a:p>
        </p:txBody>
      </p:sp>
    </p:spTree>
    <p:extLst>
      <p:ext uri="{BB962C8B-B14F-4D97-AF65-F5344CB8AC3E}">
        <p14:creationId xmlns:p14="http://schemas.microsoft.com/office/powerpoint/2010/main" val="38168487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65361"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9C40A44-36AE-481E-B090-1CC6ADC1BFB3}"/>
              </a:ext>
            </a:extLst>
          </p:cNvPr>
          <p:cNvSpPr>
            <a:spLocks noGrp="1"/>
          </p:cNvSpPr>
          <p:nvPr>
            <p:ph type="title"/>
          </p:nvPr>
        </p:nvSpPr>
        <p:spPr>
          <a:xfrm>
            <a:off x="4525346" y="477093"/>
            <a:ext cx="7462935" cy="3413772"/>
          </a:xfrm>
        </p:spPr>
        <p:txBody>
          <a:bodyPr>
            <a:normAutofit/>
          </a:bodyPr>
          <a:lstStyle>
            <a:lvl1pPr>
              <a:defRPr sz="7200">
                <a:solidFill>
                  <a:schemeClr val="bg1"/>
                </a:solidFill>
              </a:defRPr>
            </a:lvl1pPr>
          </a:lstStyle>
          <a:p>
            <a:r>
              <a:rPr lang="en-US" dirty="0"/>
              <a:t>Click to edit Master title style</a:t>
            </a: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l">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themint.org/kids/compounding-calculator.html"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youtu.be/ShwCeTeKWOI"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www.themint.org/teens/saving-calculator.html"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practicalmoneyskills.com/foreducators/lesson_plans/lev9-12/SA_Lesson10.pdf"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D23808-E336-4296-8521-6F80DB5018F3}"/>
              </a:ext>
            </a:extLst>
          </p:cNvPr>
          <p:cNvSpPr>
            <a:spLocks noGrp="1"/>
          </p:cNvSpPr>
          <p:nvPr>
            <p:ph type="title"/>
          </p:nvPr>
        </p:nvSpPr>
        <p:spPr/>
        <p:txBody>
          <a:bodyPr>
            <a:normAutofit/>
          </a:bodyPr>
          <a:lstStyle/>
          <a:p>
            <a:r>
              <a:rPr lang="en-US" dirty="0"/>
              <a:t>Saving for the Future</a:t>
            </a:r>
          </a:p>
        </p:txBody>
      </p:sp>
      <p:sp>
        <p:nvSpPr>
          <p:cNvPr id="2" name="Rectangle 1">
            <a:extLst>
              <a:ext uri="{FF2B5EF4-FFF2-40B4-BE49-F238E27FC236}">
                <a16:creationId xmlns:a16="http://schemas.microsoft.com/office/drawing/2014/main" id="{2B134144-34F3-486A-BF6B-328F9E36F62B}"/>
              </a:ext>
            </a:extLst>
          </p:cNvPr>
          <p:cNvSpPr/>
          <p:nvPr/>
        </p:nvSpPr>
        <p:spPr>
          <a:xfrm>
            <a:off x="4678260" y="4057134"/>
            <a:ext cx="4601581" cy="769441"/>
          </a:xfrm>
          <a:prstGeom prst="rect">
            <a:avLst/>
          </a:prstGeom>
        </p:spPr>
        <p:txBody>
          <a:bodyPr wrap="none">
            <a:spAutoFit/>
          </a:bodyPr>
          <a:lstStyle/>
          <a:p>
            <a:r>
              <a:rPr lang="en-US" sz="4400" dirty="0">
                <a:solidFill>
                  <a:schemeClr val="accent2">
                    <a:lumMod val="60000"/>
                    <a:lumOff val="40000"/>
                  </a:schemeClr>
                </a:solidFill>
                <a:latin typeface="Open Sans"/>
              </a:rPr>
              <a:t>Dollars and Sense</a:t>
            </a:r>
          </a:p>
        </p:txBody>
      </p:sp>
    </p:spTree>
    <p:extLst>
      <p:ext uri="{BB962C8B-B14F-4D97-AF65-F5344CB8AC3E}">
        <p14:creationId xmlns:p14="http://schemas.microsoft.com/office/powerpoint/2010/main" val="668198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Savings Plan</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Saving money should be a cornerstone of a financial plan, not the money left over after paying expenses</a:t>
            </a:r>
          </a:p>
          <a:p>
            <a:pPr lvl="1"/>
            <a:r>
              <a:rPr lang="en-US" dirty="0">
                <a:hlinkClick r:id="rId3"/>
              </a:rPr>
              <a:t>The Compounding Calculator</a:t>
            </a:r>
            <a:endParaRPr lang="en-US" dirty="0"/>
          </a:p>
          <a:p>
            <a:pPr marL="0" lvl="1" indent="0">
              <a:buNone/>
            </a:pPr>
            <a:r>
              <a:rPr lang="en-US" dirty="0"/>
              <a:t>    </a:t>
            </a:r>
            <a:r>
              <a:rPr lang="en-US" sz="2400" dirty="0"/>
              <a:t>(click on link)</a:t>
            </a:r>
          </a:p>
        </p:txBody>
      </p:sp>
    </p:spTree>
    <p:extLst>
      <p:ext uri="{BB962C8B-B14F-4D97-AF65-F5344CB8AC3E}">
        <p14:creationId xmlns:p14="http://schemas.microsoft.com/office/powerpoint/2010/main" val="14162244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Rule of 72</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The Rule of 72 is a great way to estimate how your investment will grow over time. If you know the interest rate, the Rule of 72 can tell you approximately how many years it will take for your investment to double in value. </a:t>
            </a:r>
          </a:p>
          <a:p>
            <a:pPr lvl="1"/>
            <a:r>
              <a:rPr lang="en-US" dirty="0"/>
              <a:t>Investment will grow over time. If you know the interest The Rule of 72 is a great way to estimate how</a:t>
            </a:r>
          </a:p>
        </p:txBody>
      </p:sp>
      <p:sp>
        <p:nvSpPr>
          <p:cNvPr id="4" name="24-Point Star 3">
            <a:extLst>
              <a:ext uri="{FF2B5EF4-FFF2-40B4-BE49-F238E27FC236}">
                <a16:creationId xmlns:a16="http://schemas.microsoft.com/office/drawing/2014/main" id="{0E460D88-64D2-4755-BAA8-234372F8E1EA}"/>
              </a:ext>
            </a:extLst>
          </p:cNvPr>
          <p:cNvSpPr/>
          <p:nvPr/>
        </p:nvSpPr>
        <p:spPr>
          <a:xfrm>
            <a:off x="8094689" y="3936191"/>
            <a:ext cx="3124200" cy="2514600"/>
          </a:xfrm>
          <a:prstGeom prst="star2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3B3FC54-E1A1-4D8E-97B5-FC5CC7B0F3D1}"/>
              </a:ext>
            </a:extLst>
          </p:cNvPr>
          <p:cNvSpPr txBox="1"/>
          <p:nvPr/>
        </p:nvSpPr>
        <p:spPr>
          <a:xfrm>
            <a:off x="9047189" y="4593326"/>
            <a:ext cx="1371600" cy="1200329"/>
          </a:xfrm>
          <a:prstGeom prst="rect">
            <a:avLst/>
          </a:prstGeom>
          <a:noFill/>
        </p:spPr>
        <p:txBody>
          <a:bodyPr wrap="square" rtlCol="0">
            <a:spAutoFit/>
          </a:bodyPr>
          <a:lstStyle/>
          <a:p>
            <a:r>
              <a:rPr lang="en-US" sz="7200" b="1" dirty="0">
                <a:ln w="22225">
                  <a:solidFill>
                    <a:schemeClr val="accent2"/>
                  </a:solidFill>
                  <a:prstDash val="solid"/>
                </a:ln>
                <a:solidFill>
                  <a:schemeClr val="accent2">
                    <a:lumMod val="40000"/>
                    <a:lumOff val="60000"/>
                  </a:schemeClr>
                </a:solidFill>
              </a:rPr>
              <a:t>72</a:t>
            </a:r>
          </a:p>
        </p:txBody>
      </p:sp>
    </p:spTree>
    <p:extLst>
      <p:ext uri="{BB962C8B-B14F-4D97-AF65-F5344CB8AC3E}">
        <p14:creationId xmlns:p14="http://schemas.microsoft.com/office/powerpoint/2010/main" val="8846762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Rule of 72</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hlinkClick r:id="rId3"/>
              </a:rPr>
              <a:t>How to Teach the Rule of 72 to Children</a:t>
            </a:r>
            <a:endParaRPr lang="en-US" dirty="0"/>
          </a:p>
          <a:p>
            <a:pPr marL="0" lvl="1" indent="0">
              <a:buNone/>
            </a:pPr>
            <a:r>
              <a:rPr lang="en-US" sz="2400" dirty="0">
                <a:solidFill>
                  <a:srgbClr val="000000"/>
                </a:solidFill>
              </a:rPr>
              <a:t>    (click on link)</a:t>
            </a:r>
            <a:endParaRPr lang="en-US" dirty="0"/>
          </a:p>
          <a:p>
            <a:endParaRPr lang="en-US" dirty="0"/>
          </a:p>
        </p:txBody>
      </p:sp>
    </p:spTree>
    <p:extLst>
      <p:ext uri="{BB962C8B-B14F-4D97-AF65-F5344CB8AC3E}">
        <p14:creationId xmlns:p14="http://schemas.microsoft.com/office/powerpoint/2010/main" val="38568100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Rule of 72 Scenario</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You are an 18-year-old and have been working evenings and weekends at a local restaurant for two years.  You have managed to save $4000.00 of your salary and tips.  How long will it take to double your money with an expected rate of return of 6 %?</a:t>
            </a:r>
          </a:p>
          <a:p>
            <a:pPr lvl="1"/>
            <a:endParaRPr lang="en-US" dirty="0"/>
          </a:p>
          <a:p>
            <a:pPr lvl="1"/>
            <a:endParaRPr lang="en-US" dirty="0"/>
          </a:p>
        </p:txBody>
      </p:sp>
      <p:pic>
        <p:nvPicPr>
          <p:cNvPr id="4" name="Picture 3">
            <a:extLst>
              <a:ext uri="{FF2B5EF4-FFF2-40B4-BE49-F238E27FC236}">
                <a16:creationId xmlns:a16="http://schemas.microsoft.com/office/drawing/2014/main" id="{7DDC519E-571E-4806-844A-84332147E4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9890" y="3787579"/>
            <a:ext cx="1203350" cy="1818742"/>
          </a:xfrm>
          <a:prstGeom prst="rect">
            <a:avLst/>
          </a:prstGeom>
        </p:spPr>
      </p:pic>
    </p:spTree>
    <p:extLst>
      <p:ext uri="{BB962C8B-B14F-4D97-AF65-F5344CB8AC3E}">
        <p14:creationId xmlns:p14="http://schemas.microsoft.com/office/powerpoint/2010/main" val="8208726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Saving versus Investing</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err="1"/>
              <a:t>Abc</a:t>
            </a:r>
            <a:endParaRPr lang="en-US" dirty="0"/>
          </a:p>
          <a:p>
            <a:pPr lvl="1"/>
            <a:r>
              <a:rPr lang="en-US" dirty="0" err="1"/>
              <a:t>Abc</a:t>
            </a:r>
            <a:endParaRPr lang="en-US"/>
          </a:p>
          <a:p>
            <a:endParaRPr lang="en-US" dirty="0"/>
          </a:p>
        </p:txBody>
      </p:sp>
    </p:spTree>
    <p:extLst>
      <p:ext uri="{BB962C8B-B14F-4D97-AF65-F5344CB8AC3E}">
        <p14:creationId xmlns:p14="http://schemas.microsoft.com/office/powerpoint/2010/main" val="28735678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What are You Saving For?</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hlinkClick r:id="rId3"/>
              </a:rPr>
              <a:t>The Saving Calculator</a:t>
            </a:r>
            <a:endParaRPr lang="en-US" dirty="0"/>
          </a:p>
          <a:p>
            <a:pPr marL="0" lvl="1" indent="0">
              <a:buNone/>
            </a:pPr>
            <a:r>
              <a:rPr lang="en-US" dirty="0"/>
              <a:t>    </a:t>
            </a:r>
            <a:r>
              <a:rPr lang="en-US" sz="2400" dirty="0"/>
              <a:t>(click on link)</a:t>
            </a:r>
          </a:p>
          <a:p>
            <a:pPr algn="ctr"/>
            <a:endParaRPr lang="en-US" dirty="0"/>
          </a:p>
          <a:p>
            <a:pPr algn="ctr"/>
            <a:endParaRPr lang="en-US" dirty="0"/>
          </a:p>
          <a:p>
            <a:pPr lvl="1"/>
            <a:endParaRPr lang="en-US" dirty="0"/>
          </a:p>
          <a:p>
            <a:endParaRPr lang="en-US" dirty="0"/>
          </a:p>
        </p:txBody>
      </p:sp>
      <p:pic>
        <p:nvPicPr>
          <p:cNvPr id="4" name="Picture 3">
            <a:extLst>
              <a:ext uri="{FF2B5EF4-FFF2-40B4-BE49-F238E27FC236}">
                <a16:creationId xmlns:a16="http://schemas.microsoft.com/office/drawing/2014/main" id="{670504D0-C707-4223-BD2A-249B61279E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7523" y="2800277"/>
            <a:ext cx="3048000" cy="3048000"/>
          </a:xfrm>
          <a:prstGeom prst="rect">
            <a:avLst/>
          </a:prstGeom>
        </p:spPr>
      </p:pic>
    </p:spTree>
    <p:extLst>
      <p:ext uri="{BB962C8B-B14F-4D97-AF65-F5344CB8AC3E}">
        <p14:creationId xmlns:p14="http://schemas.microsoft.com/office/powerpoint/2010/main" val="41407047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Deciding Where to Save</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Consider the following factors:</a:t>
            </a:r>
          </a:p>
          <a:p>
            <a:pPr lvl="1"/>
            <a:r>
              <a:rPr lang="en-US" sz="2400" dirty="0"/>
              <a:t>The interest rate paid</a:t>
            </a:r>
          </a:p>
          <a:p>
            <a:pPr lvl="1"/>
            <a:r>
              <a:rPr lang="en-US" sz="2400" dirty="0"/>
              <a:t>The method used to calculate interest</a:t>
            </a:r>
          </a:p>
          <a:p>
            <a:pPr lvl="1"/>
            <a:r>
              <a:rPr lang="en-US" sz="2400" dirty="0"/>
              <a:t>How often interest is compounded</a:t>
            </a:r>
          </a:p>
          <a:p>
            <a:pPr lvl="1"/>
            <a:r>
              <a:rPr lang="en-US" sz="2400" dirty="0"/>
              <a:t>Policies and requirements of the institution</a:t>
            </a:r>
          </a:p>
          <a:p>
            <a:pPr lvl="1"/>
            <a:r>
              <a:rPr lang="en-US" sz="2400" dirty="0"/>
              <a:t>Liquidity of the money</a:t>
            </a:r>
          </a:p>
          <a:p>
            <a:pPr lvl="1"/>
            <a:r>
              <a:rPr lang="en-US" sz="2400" dirty="0"/>
              <a:t>Safety of the funds</a:t>
            </a:r>
          </a:p>
        </p:txBody>
      </p:sp>
    </p:spTree>
    <p:extLst>
      <p:ext uri="{BB962C8B-B14F-4D97-AF65-F5344CB8AC3E}">
        <p14:creationId xmlns:p14="http://schemas.microsoft.com/office/powerpoint/2010/main" val="5582693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What is Retirement?</a:t>
            </a:r>
          </a:p>
        </p:txBody>
      </p:sp>
    </p:spTree>
    <p:extLst>
      <p:ext uri="{BB962C8B-B14F-4D97-AF65-F5344CB8AC3E}">
        <p14:creationId xmlns:p14="http://schemas.microsoft.com/office/powerpoint/2010/main" val="28240892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Three Legs of Retirement Planning</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Social Security benefits</a:t>
            </a:r>
          </a:p>
          <a:p>
            <a:pPr lvl="1"/>
            <a:r>
              <a:rPr lang="en-US" dirty="0"/>
              <a:t>Employer pension</a:t>
            </a:r>
          </a:p>
          <a:p>
            <a:pPr lvl="1"/>
            <a:r>
              <a:rPr lang="en-US" dirty="0"/>
              <a:t>Individual savings and investment earnings</a:t>
            </a:r>
          </a:p>
          <a:p>
            <a:pPr lvl="1"/>
            <a:endParaRPr lang="en-US" dirty="0"/>
          </a:p>
          <a:p>
            <a:pPr lvl="1"/>
            <a:endParaRPr lang="en-US" dirty="0"/>
          </a:p>
          <a:p>
            <a:pPr lvl="1"/>
            <a:endParaRPr lang="en-US" dirty="0"/>
          </a:p>
          <a:p>
            <a:pPr lvl="1"/>
            <a:endParaRPr lang="en-US" dirty="0"/>
          </a:p>
          <a:p>
            <a:pPr lvl="1"/>
            <a:endParaRPr lang="en-US" dirty="0"/>
          </a:p>
        </p:txBody>
      </p:sp>
      <p:pic>
        <p:nvPicPr>
          <p:cNvPr id="4" name="Picture 3">
            <a:extLst>
              <a:ext uri="{FF2B5EF4-FFF2-40B4-BE49-F238E27FC236}">
                <a16:creationId xmlns:a16="http://schemas.microsoft.com/office/drawing/2014/main" id="{C0A2E81A-1D2F-4181-805F-216F22B880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5877" y="2623278"/>
            <a:ext cx="2264239" cy="3174167"/>
          </a:xfrm>
          <a:prstGeom prst="rect">
            <a:avLst/>
          </a:prstGeom>
        </p:spPr>
      </p:pic>
    </p:spTree>
    <p:extLst>
      <p:ext uri="{BB962C8B-B14F-4D97-AF65-F5344CB8AC3E}">
        <p14:creationId xmlns:p14="http://schemas.microsoft.com/office/powerpoint/2010/main" val="24331986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Questions?</a:t>
            </a:r>
          </a:p>
        </p:txBody>
      </p:sp>
      <p:pic>
        <p:nvPicPr>
          <p:cNvPr id="6" name="Picture 5">
            <a:extLst>
              <a:ext uri="{FF2B5EF4-FFF2-40B4-BE49-F238E27FC236}">
                <a16:creationId xmlns:a16="http://schemas.microsoft.com/office/drawing/2014/main" id="{267ED279-FFD7-454F-88ED-565D22B7FA8B}"/>
              </a:ext>
            </a:extLst>
          </p:cNvPr>
          <p:cNvPicPr>
            <a:picLocks noChangeAspect="1"/>
          </p:cNvPicPr>
          <p:nvPr/>
        </p:nvPicPr>
        <p:blipFill>
          <a:blip r:embed="rId3"/>
          <a:stretch>
            <a:fillRect/>
          </a:stretch>
        </p:blipFill>
        <p:spPr>
          <a:xfrm>
            <a:off x="4260621" y="2083633"/>
            <a:ext cx="3670758" cy="3670758"/>
          </a:xfrm>
          <a:prstGeom prst="rect">
            <a:avLst/>
          </a:prstGeom>
        </p:spPr>
      </p:pic>
    </p:spTree>
    <p:extLst>
      <p:ext uri="{BB962C8B-B14F-4D97-AF65-F5344CB8AC3E}">
        <p14:creationId xmlns:p14="http://schemas.microsoft.com/office/powerpoint/2010/main" val="2270483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a:xfrm>
            <a:off x="740664" y="332259"/>
            <a:ext cx="10059452" cy="876300"/>
          </a:xfrm>
        </p:spPr>
        <p:txBody>
          <a:bodyPr/>
          <a:lstStyle/>
          <a:p>
            <a:r>
              <a:rPr lang="en-US" dirty="0"/>
              <a:t>References and Resources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360462"/>
            <a:ext cx="11451336" cy="4734318"/>
          </a:xfrm>
        </p:spPr>
        <p:txBody>
          <a:bodyPr/>
          <a:lstStyle/>
          <a:p>
            <a:pPr lvl="1"/>
            <a:r>
              <a:rPr lang="en-US" sz="2000" dirty="0"/>
              <a:t>Images:</a:t>
            </a:r>
          </a:p>
          <a:p>
            <a:pPr lvl="2"/>
            <a:r>
              <a:rPr lang="en-US" sz="2000" dirty="0"/>
              <a:t>Microsoft Clip Art: Used with permission from Microsoft.</a:t>
            </a:r>
          </a:p>
          <a:p>
            <a:pPr lvl="1"/>
            <a:r>
              <a:rPr lang="en-US" sz="2000" dirty="0"/>
              <a:t>Textbook:</a:t>
            </a:r>
          </a:p>
          <a:p>
            <a:pPr lvl="2"/>
            <a:r>
              <a:rPr lang="en-US" sz="2000" dirty="0"/>
              <a:t>Lowe, Ross. Consumer education and economics. 6th ed. Glencoe/McGraw Hill, 2006. Print.</a:t>
            </a:r>
          </a:p>
          <a:p>
            <a:pPr lvl="1"/>
            <a:r>
              <a:rPr lang="en-US" sz="2000" dirty="0"/>
              <a:t>Websites:</a:t>
            </a:r>
          </a:p>
          <a:p>
            <a:pPr lvl="2"/>
            <a:r>
              <a:rPr lang="en-US" sz="2000" dirty="0"/>
              <a:t>Learnfree.org</a:t>
            </a:r>
            <a:br>
              <a:rPr lang="en-US" sz="2000" dirty="0"/>
            </a:br>
            <a:r>
              <a:rPr lang="en-US" sz="2000" dirty="0"/>
              <a:t>Managing a Savings Account.</a:t>
            </a:r>
            <a:br>
              <a:rPr lang="en-US" sz="2000" dirty="0"/>
            </a:br>
            <a:r>
              <a:rPr lang="en-US" sz="2000" dirty="0"/>
              <a:t>http://www.themint.org/teens/balance-your-checking-account.html</a:t>
            </a:r>
          </a:p>
          <a:p>
            <a:pPr lvl="2"/>
            <a:r>
              <a:rPr lang="en-US" sz="2000" dirty="0"/>
              <a:t>MyMoney.gov</a:t>
            </a:r>
            <a:br>
              <a:rPr lang="en-US" sz="2000" dirty="0"/>
            </a:br>
            <a:r>
              <a:rPr lang="en-US" sz="2000" dirty="0"/>
              <a:t>This is the U.S. government’s website dedicated to teaching all Americans the basics about financial education. </a:t>
            </a:r>
            <a:br>
              <a:rPr lang="en-US" sz="2000" dirty="0"/>
            </a:br>
            <a:r>
              <a:rPr lang="en-US" sz="2000" dirty="0"/>
              <a:t>http://www.mymoney.gov/Pages/default.aspx</a:t>
            </a:r>
          </a:p>
          <a:p>
            <a:pPr lvl="2"/>
            <a:r>
              <a:rPr lang="en-US" sz="2000" dirty="0"/>
              <a:t>Northwestern Mutual</a:t>
            </a:r>
            <a:br>
              <a:rPr lang="en-US" sz="2000" dirty="0"/>
            </a:br>
            <a:r>
              <a:rPr lang="en-US" sz="2000" dirty="0"/>
              <a:t>Interactive Calculators</a:t>
            </a:r>
            <a:br>
              <a:rPr lang="en-US" sz="2000" dirty="0"/>
            </a:br>
            <a:r>
              <a:rPr lang="en-US" sz="2000" dirty="0"/>
              <a:t>http://www.northwesternmutual.com/learning-center/calculators/</a:t>
            </a:r>
          </a:p>
        </p:txBody>
      </p:sp>
    </p:spTree>
    <p:extLst>
      <p:ext uri="{BB962C8B-B14F-4D97-AF65-F5344CB8AC3E}">
        <p14:creationId xmlns:p14="http://schemas.microsoft.com/office/powerpoint/2010/main" val="35497954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a:xfrm>
            <a:off x="740664" y="332259"/>
            <a:ext cx="10059452" cy="876300"/>
          </a:xfrm>
        </p:spPr>
        <p:txBody>
          <a:bodyPr/>
          <a:lstStyle/>
          <a:p>
            <a:r>
              <a:rPr lang="en-US" dirty="0"/>
              <a:t>References and Resources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510364"/>
            <a:ext cx="10741802" cy="4734318"/>
          </a:xfrm>
        </p:spPr>
        <p:txBody>
          <a:bodyPr/>
          <a:lstStyle/>
          <a:p>
            <a:pPr lvl="1"/>
            <a:r>
              <a:rPr lang="en-US" sz="2000" dirty="0"/>
              <a:t>Websites:</a:t>
            </a:r>
          </a:p>
          <a:p>
            <a:pPr lvl="2"/>
            <a:r>
              <a:rPr lang="en-US" sz="2000" dirty="0"/>
              <a:t>Practical Money Skills for Life</a:t>
            </a:r>
            <a:br>
              <a:rPr lang="en-US" sz="2000" dirty="0"/>
            </a:br>
            <a:r>
              <a:rPr lang="en-US" sz="2000" dirty="0"/>
              <a:t>To help consumers and students of all ages learn the essentials of personal finance, Visa has partnered with leading consumer advocates, educators, and financial institutions to develop the Practical Money Skills program. </a:t>
            </a:r>
            <a:br>
              <a:rPr lang="en-US" sz="2000" dirty="0"/>
            </a:br>
            <a:r>
              <a:rPr lang="en-US" sz="2000" dirty="0"/>
              <a:t>https://www.practicalmoneyskills.com/foreducators/lesson_plans/lev9-12/S</a:t>
            </a:r>
          </a:p>
          <a:p>
            <a:pPr lvl="2"/>
            <a:r>
              <a:rPr lang="en-US" sz="2000" dirty="0"/>
              <a:t>TheMint.org</a:t>
            </a:r>
            <a:br>
              <a:rPr lang="en-US" sz="2000" dirty="0"/>
            </a:br>
            <a:r>
              <a:rPr lang="en-US" sz="2000" dirty="0"/>
              <a:t>About Savings Accounts and how to manage them.</a:t>
            </a:r>
            <a:br>
              <a:rPr lang="en-US" sz="2000" dirty="0"/>
            </a:br>
            <a:r>
              <a:rPr lang="en-US" sz="2000" dirty="0"/>
              <a:t>http://www.themint.org/teens/about-savings-accounts.html</a:t>
            </a:r>
          </a:p>
          <a:p>
            <a:pPr lvl="2"/>
            <a:r>
              <a:rPr lang="en-US" sz="2000" dirty="0"/>
              <a:t>TheMint.org</a:t>
            </a:r>
            <a:br>
              <a:rPr lang="en-US" sz="2000" dirty="0"/>
            </a:br>
            <a:r>
              <a:rPr lang="en-US" sz="2000" dirty="0"/>
              <a:t>The Rule of 72 Calculator and how it works.</a:t>
            </a:r>
            <a:br>
              <a:rPr lang="en-US" sz="2000" dirty="0"/>
            </a:br>
            <a:r>
              <a:rPr lang="en-US" sz="2000" dirty="0"/>
              <a:t>http://www.themint.org/teens/power-of-72.html</a:t>
            </a:r>
          </a:p>
          <a:p>
            <a:pPr lvl="2"/>
            <a:r>
              <a:rPr lang="en-US" sz="2000" dirty="0"/>
              <a:t>Tips to Help You Save Money</a:t>
            </a:r>
            <a:br>
              <a:rPr lang="en-US" sz="2000" dirty="0"/>
            </a:br>
            <a:r>
              <a:rPr lang="en-US" sz="2000" dirty="0"/>
              <a:t>Merrick Bank</a:t>
            </a:r>
            <a:br>
              <a:rPr lang="en-US" sz="2000" dirty="0"/>
            </a:br>
            <a:r>
              <a:rPr lang="en-US" sz="2000" dirty="0"/>
              <a:t>http://www.merrickbank.com/Financial-Education/Savings/Money-Saving-Tips.aspx</a:t>
            </a:r>
          </a:p>
          <a:p>
            <a:pPr marL="0" lvl="1" indent="0">
              <a:buNone/>
            </a:pPr>
            <a:endParaRPr lang="en-US" sz="2000" dirty="0"/>
          </a:p>
          <a:p>
            <a:pPr lvl="1"/>
            <a:endParaRPr lang="en-US" sz="2000" dirty="0"/>
          </a:p>
        </p:txBody>
      </p:sp>
    </p:spTree>
    <p:extLst>
      <p:ext uri="{BB962C8B-B14F-4D97-AF65-F5344CB8AC3E}">
        <p14:creationId xmlns:p14="http://schemas.microsoft.com/office/powerpoint/2010/main" val="438292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a:xfrm>
            <a:off x="740664" y="332259"/>
            <a:ext cx="10059452" cy="876300"/>
          </a:xfrm>
        </p:spPr>
        <p:txBody>
          <a:bodyPr/>
          <a:lstStyle/>
          <a:p>
            <a:r>
              <a:rPr lang="en-US" dirty="0"/>
              <a:t>References and Resources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65394"/>
            <a:ext cx="10741802" cy="4734318"/>
          </a:xfrm>
        </p:spPr>
        <p:txBody>
          <a:bodyPr/>
          <a:lstStyle/>
          <a:p>
            <a:pPr lvl="1"/>
            <a:r>
              <a:rPr lang="en-US" sz="2000" dirty="0"/>
              <a:t>YouTube™:</a:t>
            </a:r>
          </a:p>
          <a:p>
            <a:pPr lvl="2"/>
            <a:r>
              <a:rPr lang="en-US" sz="2000" dirty="0"/>
              <a:t>How to Teach the Rule of 72 to Children</a:t>
            </a:r>
            <a:br>
              <a:rPr lang="en-US" sz="2000" dirty="0"/>
            </a:br>
            <a:r>
              <a:rPr lang="en-US" sz="2000" dirty="0"/>
              <a:t>Teaching Children about the Rule of 72</a:t>
            </a:r>
            <a:br>
              <a:rPr lang="en-US" sz="2000" dirty="0"/>
            </a:br>
            <a:r>
              <a:rPr lang="en-US" sz="2000" dirty="0"/>
              <a:t>http://youtu.be/ShwCeTeKWOI</a:t>
            </a:r>
          </a:p>
          <a:p>
            <a:pPr lvl="1"/>
            <a:endParaRPr lang="en-US" sz="2000" dirty="0"/>
          </a:p>
          <a:p>
            <a:pPr lvl="1"/>
            <a:endParaRPr lang="en-US" sz="2000" dirty="0"/>
          </a:p>
        </p:txBody>
      </p:sp>
    </p:spTree>
    <p:extLst>
      <p:ext uri="{BB962C8B-B14F-4D97-AF65-F5344CB8AC3E}">
        <p14:creationId xmlns:p14="http://schemas.microsoft.com/office/powerpoint/2010/main" val="1574071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What is Financial Planning?</a:t>
            </a:r>
          </a:p>
        </p:txBody>
      </p:sp>
    </p:spTree>
    <p:extLst>
      <p:ext uri="{BB962C8B-B14F-4D97-AF65-F5344CB8AC3E}">
        <p14:creationId xmlns:p14="http://schemas.microsoft.com/office/powerpoint/2010/main" val="2923985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Financial Plan</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Without a financial plan, long-term goals may never be affordable. A financial plan should reflect personal and family goals.</a:t>
            </a:r>
          </a:p>
        </p:txBody>
      </p:sp>
      <p:pic>
        <p:nvPicPr>
          <p:cNvPr id="4" name="Picture 4" descr="piece">
            <a:extLst>
              <a:ext uri="{FF2B5EF4-FFF2-40B4-BE49-F238E27FC236}">
                <a16:creationId xmlns:a16="http://schemas.microsoft.com/office/drawing/2014/main" id="{B272339A-84B0-4B58-8DD9-D2C53373AD08}"/>
              </a:ext>
            </a:extLst>
          </p:cNvPr>
          <p:cNvPicPr>
            <a:picLocks noChangeAspect="1" noChangeArrowheads="1"/>
          </p:cNvPicPr>
          <p:nvPr/>
        </p:nvPicPr>
        <p:blipFill>
          <a:blip r:embed="rId3" cstate="print"/>
          <a:srcRect/>
          <a:stretch>
            <a:fillRect/>
          </a:stretch>
        </p:blipFill>
        <p:spPr bwMode="auto">
          <a:xfrm>
            <a:off x="4779790" y="2915248"/>
            <a:ext cx="1981200" cy="1744662"/>
          </a:xfrm>
          <a:prstGeom prst="rect">
            <a:avLst/>
          </a:prstGeom>
          <a:noFill/>
        </p:spPr>
      </p:pic>
    </p:spTree>
    <p:extLst>
      <p:ext uri="{BB962C8B-B14F-4D97-AF65-F5344CB8AC3E}">
        <p14:creationId xmlns:p14="http://schemas.microsoft.com/office/powerpoint/2010/main" val="2011165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A Financial Plan Considers…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What you have</a:t>
            </a:r>
          </a:p>
          <a:p>
            <a:pPr lvl="2"/>
            <a:r>
              <a:rPr lang="en-US" dirty="0"/>
              <a:t>Take a personal inventory of financial resources</a:t>
            </a:r>
          </a:p>
          <a:p>
            <a:pPr lvl="1"/>
            <a:endParaRPr lang="en-US" dirty="0"/>
          </a:p>
          <a:p>
            <a:pPr lvl="1"/>
            <a:r>
              <a:rPr lang="en-US" dirty="0"/>
              <a:t>What you need and want</a:t>
            </a:r>
          </a:p>
          <a:p>
            <a:pPr lvl="2"/>
            <a:r>
              <a:rPr lang="en-US" dirty="0"/>
              <a:t>Identify your personal and family goals</a:t>
            </a:r>
          </a:p>
          <a:p>
            <a:pPr lvl="1"/>
            <a:endParaRPr lang="en-US" dirty="0"/>
          </a:p>
          <a:p>
            <a:pPr lvl="1"/>
            <a:endParaRPr lang="en-US" dirty="0"/>
          </a:p>
          <a:p>
            <a:pPr lvl="1"/>
            <a:endParaRPr lang="en-US" dirty="0"/>
          </a:p>
          <a:p>
            <a:pPr lvl="1"/>
            <a:endParaRPr lang="en-US" dirty="0"/>
          </a:p>
        </p:txBody>
      </p:sp>
      <p:pic>
        <p:nvPicPr>
          <p:cNvPr id="4" name="Picture 3">
            <a:extLst>
              <a:ext uri="{FF2B5EF4-FFF2-40B4-BE49-F238E27FC236}">
                <a16:creationId xmlns:a16="http://schemas.microsoft.com/office/drawing/2014/main" id="{4F6D5459-0E2A-4329-B34D-5B7AF9262B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45970" y="4349123"/>
            <a:ext cx="2354146" cy="1805615"/>
          </a:xfrm>
          <a:prstGeom prst="rect">
            <a:avLst/>
          </a:prstGeom>
        </p:spPr>
      </p:pic>
    </p:spTree>
    <p:extLst>
      <p:ext uri="{BB962C8B-B14F-4D97-AF65-F5344CB8AC3E}">
        <p14:creationId xmlns:p14="http://schemas.microsoft.com/office/powerpoint/2010/main" val="23986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A Financial Plan Considers…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How you can best use your financial resources to achieve your needs and wants</a:t>
            </a:r>
          </a:p>
          <a:p>
            <a:pPr lvl="1"/>
            <a:r>
              <a:rPr lang="en-US" dirty="0"/>
              <a:t>Develop plans to achieve and use available tools to manage:</a:t>
            </a:r>
          </a:p>
          <a:p>
            <a:pPr lvl="2"/>
            <a:r>
              <a:rPr lang="en-US" sz="2400" dirty="0"/>
              <a:t>Spending</a:t>
            </a:r>
          </a:p>
          <a:p>
            <a:pPr lvl="2"/>
            <a:r>
              <a:rPr lang="en-US" sz="2400" dirty="0"/>
              <a:t>Savings</a:t>
            </a:r>
          </a:p>
          <a:p>
            <a:pPr lvl="2"/>
            <a:r>
              <a:rPr lang="en-US" sz="2400" dirty="0"/>
              <a:t>Borrowing</a:t>
            </a:r>
          </a:p>
          <a:p>
            <a:pPr lvl="2"/>
            <a:r>
              <a:rPr lang="en-US" sz="2400" dirty="0"/>
              <a:t>Investing</a:t>
            </a:r>
          </a:p>
          <a:p>
            <a:pPr lvl="2"/>
            <a:r>
              <a:rPr lang="en-US" sz="2400" dirty="0"/>
              <a:t>Protecting against financial crises</a:t>
            </a:r>
          </a:p>
          <a:p>
            <a:pPr lvl="1"/>
            <a:endParaRPr lang="en-US"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2632648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Weigh the Advantages of Planned Spending</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Lack of planning creates:</a:t>
            </a:r>
          </a:p>
          <a:p>
            <a:pPr lvl="2"/>
            <a:r>
              <a:rPr lang="en-US" sz="2400" dirty="0"/>
              <a:t>Tension/family friction</a:t>
            </a:r>
          </a:p>
          <a:p>
            <a:pPr lvl="2"/>
            <a:r>
              <a:rPr lang="en-US" sz="2400" dirty="0"/>
              <a:t>Insecurity/unhappiness</a:t>
            </a:r>
          </a:p>
          <a:p>
            <a:pPr lvl="2"/>
            <a:r>
              <a:rPr lang="en-US" sz="2400" dirty="0"/>
              <a:t>Worry over money</a:t>
            </a:r>
          </a:p>
          <a:p>
            <a:pPr lvl="2"/>
            <a:r>
              <a:rPr lang="en-US" sz="2400" dirty="0"/>
              <a:t>Lack of reserves for emergencies</a:t>
            </a:r>
          </a:p>
          <a:p>
            <a:pPr lvl="2"/>
            <a:r>
              <a:rPr lang="en-US" sz="2400" dirty="0"/>
              <a:t>Many unsatisfied wants</a:t>
            </a:r>
          </a:p>
          <a:p>
            <a:pPr lvl="2"/>
            <a:r>
              <a:rPr lang="en-US" sz="2400" dirty="0"/>
              <a:t>Impulse buying</a:t>
            </a:r>
          </a:p>
          <a:p>
            <a:pPr lvl="2"/>
            <a:r>
              <a:rPr lang="en-US" sz="2400" dirty="0"/>
              <a:t>Embarrassment over debt</a:t>
            </a:r>
          </a:p>
          <a:p>
            <a:pPr lvl="2"/>
            <a:r>
              <a:rPr lang="en-US" sz="2400" dirty="0"/>
              <a:t>Insecurity</a:t>
            </a:r>
          </a:p>
        </p:txBody>
      </p:sp>
      <p:pic>
        <p:nvPicPr>
          <p:cNvPr id="5" name="Picture 4">
            <a:extLst>
              <a:ext uri="{FF2B5EF4-FFF2-40B4-BE49-F238E27FC236}">
                <a16:creationId xmlns:a16="http://schemas.microsoft.com/office/drawing/2014/main" id="{6AB9268B-A45D-4CE1-BABA-6B6E7C829F9F}"/>
              </a:ext>
            </a:extLst>
          </p:cNvPr>
          <p:cNvPicPr>
            <a:picLocks noChangeAspect="1"/>
          </p:cNvPicPr>
          <p:nvPr/>
        </p:nvPicPr>
        <p:blipFill>
          <a:blip r:embed="rId3"/>
          <a:stretch>
            <a:fillRect/>
          </a:stretch>
        </p:blipFill>
        <p:spPr>
          <a:xfrm>
            <a:off x="7315799" y="2413558"/>
            <a:ext cx="2602344" cy="2030884"/>
          </a:xfrm>
          <a:prstGeom prst="rect">
            <a:avLst/>
          </a:prstGeom>
        </p:spPr>
      </p:pic>
    </p:spTree>
    <p:extLst>
      <p:ext uri="{BB962C8B-B14F-4D97-AF65-F5344CB8AC3E}">
        <p14:creationId xmlns:p14="http://schemas.microsoft.com/office/powerpoint/2010/main" val="521022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Weigh the Advantages of Planned Spending</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Good financial planning creates:</a:t>
            </a:r>
          </a:p>
          <a:p>
            <a:pPr lvl="2"/>
            <a:r>
              <a:rPr lang="en-US" sz="2400" dirty="0"/>
              <a:t>Peace of mind</a:t>
            </a:r>
          </a:p>
          <a:p>
            <a:pPr lvl="2"/>
            <a:r>
              <a:rPr lang="en-US" sz="2400" dirty="0"/>
              <a:t>Family harmony</a:t>
            </a:r>
          </a:p>
          <a:p>
            <a:pPr lvl="2"/>
            <a:r>
              <a:rPr lang="en-US" sz="2400" dirty="0"/>
              <a:t>Financial independence</a:t>
            </a:r>
          </a:p>
          <a:p>
            <a:pPr lvl="2"/>
            <a:r>
              <a:rPr lang="en-US" sz="2400" dirty="0"/>
              <a:t>Satisfied desires –  lasting enjoyment</a:t>
            </a:r>
          </a:p>
          <a:p>
            <a:pPr lvl="2"/>
            <a:r>
              <a:rPr lang="en-US" sz="2400" dirty="0"/>
              <a:t>Saving for emergencies</a:t>
            </a:r>
          </a:p>
          <a:p>
            <a:pPr lvl="2"/>
            <a:r>
              <a:rPr lang="en-US" sz="2400" dirty="0"/>
              <a:t>Attained long-range goals</a:t>
            </a:r>
          </a:p>
          <a:p>
            <a:pPr lvl="2"/>
            <a:r>
              <a:rPr lang="en-US" sz="2400" dirty="0"/>
              <a:t>Planned spending patterns</a:t>
            </a:r>
          </a:p>
          <a:p>
            <a:pPr lvl="2"/>
            <a:r>
              <a:rPr lang="en-US" sz="2400" dirty="0"/>
              <a:t>Living within income</a:t>
            </a:r>
          </a:p>
        </p:txBody>
      </p:sp>
      <p:pic>
        <p:nvPicPr>
          <p:cNvPr id="4" name="Picture 3">
            <a:extLst>
              <a:ext uri="{FF2B5EF4-FFF2-40B4-BE49-F238E27FC236}">
                <a16:creationId xmlns:a16="http://schemas.microsoft.com/office/drawing/2014/main" id="{E68B3914-41D3-4290-9510-577F7643298B}"/>
              </a:ext>
            </a:extLst>
          </p:cNvPr>
          <p:cNvPicPr>
            <a:picLocks noChangeAspect="1"/>
          </p:cNvPicPr>
          <p:nvPr/>
        </p:nvPicPr>
        <p:blipFill>
          <a:blip r:embed="rId3"/>
          <a:stretch>
            <a:fillRect/>
          </a:stretch>
        </p:blipFill>
        <p:spPr>
          <a:xfrm>
            <a:off x="7839855" y="2438400"/>
            <a:ext cx="2538680" cy="1981200"/>
          </a:xfrm>
          <a:prstGeom prst="rect">
            <a:avLst/>
          </a:prstGeom>
        </p:spPr>
      </p:pic>
    </p:spTree>
    <p:extLst>
      <p:ext uri="{BB962C8B-B14F-4D97-AF65-F5344CB8AC3E}">
        <p14:creationId xmlns:p14="http://schemas.microsoft.com/office/powerpoint/2010/main" val="23725063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Saving Your Money</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hlinkClick r:id="rId3"/>
              </a:rPr>
              <a:t>Where to Stash Your Money</a:t>
            </a:r>
            <a:endParaRPr lang="en-US" dirty="0"/>
          </a:p>
          <a:p>
            <a:pPr marL="0" lvl="1" indent="0">
              <a:buNone/>
            </a:pPr>
            <a:r>
              <a:rPr lang="en-US" dirty="0"/>
              <a:t>   </a:t>
            </a:r>
            <a:r>
              <a:rPr lang="en-US" sz="2400" dirty="0"/>
              <a:t>(click on link)</a:t>
            </a:r>
          </a:p>
          <a:p>
            <a:pPr algn="ctr"/>
            <a:endParaRPr lang="en-US" dirty="0"/>
          </a:p>
          <a:p>
            <a:pPr algn="ctr"/>
            <a:endParaRPr lang="en-US" dirty="0"/>
          </a:p>
          <a:p>
            <a:pPr algn="ctr"/>
            <a:endParaRPr lang="en-US" dirty="0">
              <a:hlinkClick r:id="rId3"/>
            </a:endParaRPr>
          </a:p>
          <a:p>
            <a:pPr lvl="1"/>
            <a:endParaRPr lang="en-US" dirty="0"/>
          </a:p>
          <a:p>
            <a:endParaRPr lang="en-US" dirty="0"/>
          </a:p>
        </p:txBody>
      </p:sp>
      <p:pic>
        <p:nvPicPr>
          <p:cNvPr id="4" name="Picture 3">
            <a:extLst>
              <a:ext uri="{FF2B5EF4-FFF2-40B4-BE49-F238E27FC236}">
                <a16:creationId xmlns:a16="http://schemas.microsoft.com/office/drawing/2014/main" id="{D7D646DD-D577-4143-8346-F3D153A2A3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0820" y="3429000"/>
            <a:ext cx="2749296" cy="2514600"/>
          </a:xfrm>
          <a:prstGeom prst="rect">
            <a:avLst/>
          </a:prstGeom>
        </p:spPr>
      </p:pic>
    </p:spTree>
    <p:extLst>
      <p:ext uri="{BB962C8B-B14F-4D97-AF65-F5344CB8AC3E}">
        <p14:creationId xmlns:p14="http://schemas.microsoft.com/office/powerpoint/2010/main" val="616096800"/>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3DCA1A3-838F-4DE4-BC5B-8F48DBF5CD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71B5C7F-2497-4FAB-9E2E-E6A7EB669C3E}">
  <ds:schemaRefs>
    <ds:schemaRef ds:uri="http://schemas.microsoft.com/sharepoint/v3"/>
    <ds:schemaRef ds:uri="http://purl.org/dc/terms/"/>
    <ds:schemaRef ds:uri="56ea17bb-c96d-4826-b465-01eec0dd23dd"/>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05d88611-e516-4d1a-b12e-39107e78b3d0"/>
    <ds:schemaRef ds:uri="http://www.w3.org/XML/1998/namespace"/>
    <ds:schemaRef ds:uri="http://purl.org/dc/dcmitype/"/>
  </ds:schemaRefs>
</ds:datastoreItem>
</file>

<file path=customXml/itemProps3.xml><?xml version="1.0" encoding="utf-8"?>
<ds:datastoreItem xmlns:ds="http://schemas.openxmlformats.org/officeDocument/2006/customXml" ds:itemID="{E510B6C6-E837-483C-A857-03CE8FC2D0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1073</TotalTime>
  <Words>2049</Words>
  <Application>Microsoft Office PowerPoint</Application>
  <PresentationFormat>Widescreen</PresentationFormat>
  <Paragraphs>262</Paragraphs>
  <Slides>22</Slides>
  <Notes>21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22</vt:i4>
      </vt:variant>
    </vt:vector>
  </HeadingPairs>
  <TitlesOfParts>
    <vt:vector size="29" baseType="lpstr">
      <vt:lpstr>.AppleSystemUIFont</vt:lpstr>
      <vt:lpstr>Arial</vt:lpstr>
      <vt:lpstr>Calibri</vt:lpstr>
      <vt:lpstr>Open Sans</vt:lpstr>
      <vt:lpstr>Open Sans SemiBold</vt:lpstr>
      <vt:lpstr>2_Office Theme</vt:lpstr>
      <vt:lpstr>3_Office Theme</vt:lpstr>
      <vt:lpstr>Saving for the Future</vt:lpstr>
      <vt:lpstr>PowerPoint Presentation</vt:lpstr>
      <vt:lpstr>What is Financial Planning?</vt:lpstr>
      <vt:lpstr>Financial Plan</vt:lpstr>
      <vt:lpstr>A Financial Plan Considers…</vt:lpstr>
      <vt:lpstr>A Financial Plan Considers…</vt:lpstr>
      <vt:lpstr>Weigh the Advantages of Planned Spending</vt:lpstr>
      <vt:lpstr>Weigh the Advantages of Planned Spending</vt:lpstr>
      <vt:lpstr>Saving Your Money</vt:lpstr>
      <vt:lpstr>Savings Plan</vt:lpstr>
      <vt:lpstr>Rule of 72</vt:lpstr>
      <vt:lpstr>Rule of 72</vt:lpstr>
      <vt:lpstr>Rule of 72 Scenario</vt:lpstr>
      <vt:lpstr>Saving versus Investing</vt:lpstr>
      <vt:lpstr>What are You Saving For?</vt:lpstr>
      <vt:lpstr>Deciding Where to Save</vt:lpstr>
      <vt:lpstr>What is Retirement?</vt:lpstr>
      <vt:lpstr>Three Legs of Retirement Planning</vt:lpstr>
      <vt:lpstr>Questions?</vt:lpstr>
      <vt:lpstr>References and Resources</vt:lpstr>
      <vt:lpstr>References and Resources</vt:lpstr>
      <vt:lpstr>References and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Madhuri Dhariwal</cp:lastModifiedBy>
  <cp:revision>7</cp:revision>
  <cp:lastPrinted>2017-07-07T16:17:37Z</cp:lastPrinted>
  <dcterms:created xsi:type="dcterms:W3CDTF">2017-07-11T23:58:30Z</dcterms:created>
  <dcterms:modified xsi:type="dcterms:W3CDTF">2017-11-23T11:18:18Z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