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739"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prezi.com/d0f_jfjjwl1n/redesign-repair-and-recycle/" TargetMode="External"/><Relationship Id="rId2" Type="http://schemas.openxmlformats.org/officeDocument/2006/relationships/hyperlink" Target="http://www.kent.ac.uk/careers/sk/time.htm" TargetMode="External"/><Relationship Id="rId1" Type="http://schemas.openxmlformats.org/officeDocument/2006/relationships/slideLayout" Target="../slideLayouts/slideLayout5.xml"/><Relationship Id="rId6" Type="http://schemas.openxmlformats.org/officeDocument/2006/relationships/hyperlink" Target="http://www.statisticbrain.com/teenage-consumer-spending-statistics/" TargetMode="External"/><Relationship Id="rId5" Type="http://schemas.openxmlformats.org/officeDocument/2006/relationships/hyperlink" Target="http://www.sewtrendy.com/" TargetMode="External"/><Relationship Id="rId4" Type="http://schemas.openxmlformats.org/officeDocument/2006/relationships/hyperlink" Target="http://www.sewing.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youtu.be/N9D1KL8Zza8" TargetMode="External"/><Relationship Id="rId2" Type="http://schemas.openxmlformats.org/officeDocument/2006/relationships/hyperlink" Target="http://youtu.be/rZ_wVC84UmM" TargetMode="External"/><Relationship Id="rId1" Type="http://schemas.openxmlformats.org/officeDocument/2006/relationships/slideLayout" Target="../slideLayouts/slideLayout5.xml"/><Relationship Id="rId6" Type="http://schemas.openxmlformats.org/officeDocument/2006/relationships/hyperlink" Target="http://youtu.be/PowkA9Bojlo" TargetMode="External"/><Relationship Id="rId5" Type="http://schemas.openxmlformats.org/officeDocument/2006/relationships/hyperlink" Target="http://youtu.be/mUE_ATvXIdA" TargetMode="External"/><Relationship Id="rId4" Type="http://schemas.openxmlformats.org/officeDocument/2006/relationships/hyperlink" Target="http://youtu.be/KCT-pC8X5m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831656"/>
            <a:ext cx="7462935" cy="3413772"/>
          </a:xfrm>
        </p:spPr>
        <p:txBody>
          <a:bodyPr>
            <a:normAutofit/>
          </a:bodyPr>
          <a:lstStyle/>
          <a:p>
            <a:r>
              <a:rPr lang="en-US" sz="6000" dirty="0"/>
              <a:t>Selection and Care of Clothing: Part </a:t>
            </a:r>
            <a:r>
              <a:rPr lang="en-US" sz="6000" dirty="0" err="1"/>
              <a:t>ll</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77B902-4465-410B-BA1D-AAE03776AA01}"/>
              </a:ext>
            </a:extLst>
          </p:cNvPr>
          <p:cNvSpPr>
            <a:spLocks noGrp="1"/>
          </p:cNvSpPr>
          <p:nvPr>
            <p:ph type="title"/>
          </p:nvPr>
        </p:nvSpPr>
        <p:spPr/>
        <p:txBody>
          <a:bodyPr/>
          <a:lstStyle/>
          <a:p>
            <a:r>
              <a:rPr lang="en-US" dirty="0"/>
              <a:t>How </a:t>
            </a:r>
            <a:r>
              <a:rPr lang="en-US" spc="-5" dirty="0"/>
              <a:t>to </a:t>
            </a:r>
            <a:r>
              <a:rPr lang="en-US" dirty="0"/>
              <a:t>Sew a</a:t>
            </a:r>
            <a:r>
              <a:rPr lang="en-US" spc="-45" dirty="0"/>
              <a:t> </a:t>
            </a:r>
            <a:r>
              <a:rPr lang="en-US" spc="-5" dirty="0"/>
              <a:t>Backstitch</a:t>
            </a:r>
            <a:endParaRPr lang="en-US" dirty="0"/>
          </a:p>
        </p:txBody>
      </p:sp>
      <p:sp>
        <p:nvSpPr>
          <p:cNvPr id="6" name="Content Placeholder 5">
            <a:extLst>
              <a:ext uri="{FF2B5EF4-FFF2-40B4-BE49-F238E27FC236}">
                <a16:creationId xmlns:a16="http://schemas.microsoft.com/office/drawing/2014/main" id="{12C3BC8A-81C6-4BFF-8659-4309C5ADA977}"/>
              </a:ext>
            </a:extLst>
          </p:cNvPr>
          <p:cNvSpPr>
            <a:spLocks noGrp="1"/>
          </p:cNvSpPr>
          <p:nvPr>
            <p:ph sz="half" idx="1"/>
          </p:nvPr>
        </p:nvSpPr>
        <p:spPr>
          <a:xfrm>
            <a:off x="737880" y="1420420"/>
            <a:ext cx="9684413" cy="4734318"/>
          </a:xfrm>
        </p:spPr>
        <p:txBody>
          <a:bodyPr/>
          <a:lstStyle/>
          <a:p>
            <a:pPr marL="457200" indent="-457200">
              <a:buClr>
                <a:schemeClr val="accent1"/>
              </a:buClr>
              <a:buFont typeface="Open Sans" panose="020B0606030504020204" pitchFamily="34" charset="0"/>
              <a:buChar char="&gt;"/>
            </a:pPr>
            <a:r>
              <a:rPr lang="en-US" dirty="0"/>
              <a:t>Cut two pieces of scrap fabric 5”x3”4</a:t>
            </a:r>
          </a:p>
          <a:p>
            <a:pPr marL="457200" indent="-457200">
              <a:buClr>
                <a:schemeClr val="accent1"/>
              </a:buClr>
              <a:buFont typeface="Open Sans" panose="020B0606030504020204" pitchFamily="34" charset="0"/>
              <a:buChar char="&gt;"/>
            </a:pPr>
            <a:r>
              <a:rPr lang="en-US" dirty="0"/>
              <a:t>Pin the to pieces together with straight pins along one long edge</a:t>
            </a:r>
          </a:p>
          <a:p>
            <a:pPr marL="457200" indent="-457200">
              <a:buClr>
                <a:schemeClr val="accent1"/>
              </a:buClr>
              <a:buFont typeface="Open Sans" panose="020B0606030504020204" pitchFamily="34" charset="0"/>
              <a:buChar char="&gt;"/>
            </a:pPr>
            <a:r>
              <a:rPr lang="en-US" dirty="0"/>
              <a:t>Cut the thread about 18-24 inches in length. Bring both ends of the thread together and tie a know</a:t>
            </a:r>
          </a:p>
          <a:p>
            <a:pPr marL="457200" indent="-457200">
              <a:buClr>
                <a:schemeClr val="accent1"/>
              </a:buClr>
              <a:buFont typeface="Open Sans" panose="020B0606030504020204" pitchFamily="34" charset="0"/>
              <a:buChar char="&gt;"/>
            </a:pPr>
            <a:r>
              <a:rPr lang="en-US" dirty="0"/>
              <a:t>For the backstitch, push the threaded needle through the fabric, and make a small forward stitch about .5” from the edge. Go back to the middle the previous stitch and push the needle through again. Repeat, overlapping each stitch.</a:t>
            </a:r>
          </a:p>
          <a:p>
            <a:pPr marL="457200" indent="-457200">
              <a:buClr>
                <a:schemeClr val="accent1"/>
              </a:buClr>
              <a:buFont typeface="Open Sans" panose="020B0606030504020204" pitchFamily="34" charset="0"/>
              <a:buChar char="&gt;"/>
            </a:pPr>
            <a:r>
              <a:rPr lang="en-US" dirty="0"/>
              <a:t>Ser one or two stitches in place at the end of the area you just sewed</a:t>
            </a:r>
          </a:p>
        </p:txBody>
      </p:sp>
    </p:spTree>
    <p:extLst>
      <p:ext uri="{BB962C8B-B14F-4D97-AF65-F5344CB8AC3E}">
        <p14:creationId xmlns:p14="http://schemas.microsoft.com/office/powerpoint/2010/main" val="214934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A90B-2C44-401F-9936-63B76F8B5590}"/>
              </a:ext>
            </a:extLst>
          </p:cNvPr>
          <p:cNvSpPr>
            <a:spLocks noGrp="1"/>
          </p:cNvSpPr>
          <p:nvPr>
            <p:ph type="title"/>
          </p:nvPr>
        </p:nvSpPr>
        <p:spPr/>
        <p:txBody>
          <a:bodyPr/>
          <a:lstStyle/>
          <a:p>
            <a:r>
              <a:rPr lang="en-US" dirty="0"/>
              <a:t>How to Sew a Buttonhole/Blanket Stitch</a:t>
            </a:r>
          </a:p>
        </p:txBody>
      </p:sp>
      <p:sp>
        <p:nvSpPr>
          <p:cNvPr id="3" name="Content Placeholder 2">
            <a:extLst>
              <a:ext uri="{FF2B5EF4-FFF2-40B4-BE49-F238E27FC236}">
                <a16:creationId xmlns:a16="http://schemas.microsoft.com/office/drawing/2014/main" id="{9B53B400-3F2E-4CBD-B171-908ACC54FC0D}"/>
              </a:ext>
            </a:extLst>
          </p:cNvPr>
          <p:cNvSpPr>
            <a:spLocks noGrp="1"/>
          </p:cNvSpPr>
          <p:nvPr>
            <p:ph sz="half" idx="1"/>
          </p:nvPr>
        </p:nvSpPr>
        <p:spPr>
          <a:xfrm>
            <a:off x="737880" y="1420420"/>
            <a:ext cx="10477515" cy="4734318"/>
          </a:xfrm>
        </p:spPr>
        <p:txBody>
          <a:bodyPr/>
          <a:lstStyle/>
          <a:p>
            <a:pPr marL="457200" indent="-457200">
              <a:buClr>
                <a:schemeClr val="accent1"/>
              </a:buClr>
              <a:buFont typeface="Open Sans" panose="020B0606030504020204" pitchFamily="34" charset="0"/>
              <a:buChar char="&gt;"/>
            </a:pPr>
            <a:r>
              <a:rPr lang="en-US" dirty="0"/>
              <a:t>Cut the thread about 18-24 inches in length. Bring both ends of the thread together and tie a knot.</a:t>
            </a:r>
          </a:p>
          <a:p>
            <a:pPr marL="457200" indent="-457200">
              <a:buClr>
                <a:schemeClr val="accent1"/>
              </a:buClr>
              <a:buFont typeface="Open Sans" panose="020B0606030504020204" pitchFamily="34" charset="0"/>
              <a:buChar char="&gt;"/>
            </a:pPr>
            <a:r>
              <a:rPr lang="en-US" dirty="0"/>
              <a:t>Sew the blanket stitch along the same edge as the backstitch. For the blanket stitch, pass the threaded needle from the back, bringing the point of the needle out at the end of the fabric. Loop the thread behind the point of the needle. Pull the threaded needle through the fabric, allowing the edge thread to loop on the end of the fabric.</a:t>
            </a:r>
          </a:p>
          <a:p>
            <a:pPr marL="457200" indent="-457200">
              <a:buClr>
                <a:schemeClr val="accent1"/>
              </a:buClr>
              <a:buFont typeface="Open Sans" panose="020B0606030504020204" pitchFamily="34" charset="0"/>
              <a:buChar char="&gt;"/>
            </a:pPr>
            <a:r>
              <a:rPr lang="en-US" dirty="0"/>
              <a:t>Sew one or two stitches in place at the end of the area you just sewed.</a:t>
            </a:r>
          </a:p>
          <a:p>
            <a:pPr marL="457200" indent="-457200">
              <a:buClr>
                <a:schemeClr val="accent1"/>
              </a:buClr>
              <a:buFont typeface="Open Sans" panose="020B0606030504020204" pitchFamily="34" charset="0"/>
              <a:buChar char="&gt;"/>
            </a:pPr>
            <a:r>
              <a:rPr lang="en-US" dirty="0"/>
              <a:t>Cut the thread, and remove the straight pins.</a:t>
            </a:r>
          </a:p>
        </p:txBody>
      </p:sp>
    </p:spTree>
    <p:extLst>
      <p:ext uri="{BB962C8B-B14F-4D97-AF65-F5344CB8AC3E}">
        <p14:creationId xmlns:p14="http://schemas.microsoft.com/office/powerpoint/2010/main" val="253083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35F-D572-499A-B1CD-4BCA07482ECD}"/>
              </a:ext>
            </a:extLst>
          </p:cNvPr>
          <p:cNvSpPr>
            <a:spLocks noGrp="1"/>
          </p:cNvSpPr>
          <p:nvPr>
            <p:ph type="title"/>
          </p:nvPr>
        </p:nvSpPr>
        <p:spPr>
          <a:xfrm>
            <a:off x="737880" y="0"/>
            <a:ext cx="10059452" cy="876300"/>
          </a:xfrm>
        </p:spPr>
        <p:txBody>
          <a:bodyPr/>
          <a:lstStyle/>
          <a:p>
            <a:r>
              <a:rPr lang="en-US" dirty="0"/>
              <a:t>Steps for Sewing on a Button</a:t>
            </a:r>
          </a:p>
        </p:txBody>
      </p:sp>
      <p:sp>
        <p:nvSpPr>
          <p:cNvPr id="3" name="Content Placeholder 2">
            <a:extLst>
              <a:ext uri="{FF2B5EF4-FFF2-40B4-BE49-F238E27FC236}">
                <a16:creationId xmlns:a16="http://schemas.microsoft.com/office/drawing/2014/main" id="{6A036B2D-C12F-4AE6-BA91-38015364E6AA}"/>
              </a:ext>
            </a:extLst>
          </p:cNvPr>
          <p:cNvSpPr>
            <a:spLocks noGrp="1"/>
          </p:cNvSpPr>
          <p:nvPr>
            <p:ph sz="half" idx="1"/>
          </p:nvPr>
        </p:nvSpPr>
        <p:spPr>
          <a:xfrm>
            <a:off x="737880" y="1149833"/>
            <a:ext cx="11298609" cy="4734318"/>
          </a:xfrm>
        </p:spPr>
        <p:txBody>
          <a:bodyPr/>
          <a:lstStyle/>
          <a:p>
            <a:pPr marL="355600" marR="5080" indent="-342900">
              <a:spcBef>
                <a:spcPts val="180"/>
              </a:spcBef>
              <a:buClr>
                <a:schemeClr val="accent1"/>
              </a:buClr>
              <a:buFont typeface="Open Sans" panose="020B0606030504020204" pitchFamily="34" charset="0"/>
              <a:buChar char="&gt;"/>
              <a:tabLst>
                <a:tab pos="297815" algn="l"/>
                <a:tab pos="298450" algn="l"/>
              </a:tabLst>
            </a:pPr>
            <a:r>
              <a:rPr lang="en-US" sz="2400" dirty="0">
                <a:latin typeface="Open Sans" panose="020B0606030504020204" pitchFamily="34" charset="0"/>
                <a:ea typeface="Open Sans" panose="020B0606030504020204" pitchFamily="34" charset="0"/>
                <a:cs typeface="Open Sans" panose="020B0606030504020204" pitchFamily="34" charset="0"/>
              </a:rPr>
              <a:t>Cut the thread about 14 inches in length and tie a knot at the end of both threads.</a:t>
            </a:r>
          </a:p>
          <a:p>
            <a:pPr marL="355600" marR="5080" indent="-342900">
              <a:spcBef>
                <a:spcPts val="180"/>
              </a:spcBef>
              <a:buClr>
                <a:schemeClr val="accent1"/>
              </a:buClr>
              <a:buFont typeface="Open Sans" panose="020B0606030504020204" pitchFamily="34" charset="0"/>
              <a:buChar char="&gt;"/>
              <a:tabLst>
                <a:tab pos="297815" algn="l"/>
                <a:tab pos="298450" algn="l"/>
              </a:tabLst>
            </a:pPr>
            <a:r>
              <a:rPr lang="en-US" sz="2400" dirty="0">
                <a:latin typeface="Open Sans" panose="020B0606030504020204" pitchFamily="34" charset="0"/>
                <a:ea typeface="Open Sans" panose="020B0606030504020204" pitchFamily="34" charset="0"/>
                <a:cs typeface="Open Sans" panose="020B0606030504020204" pitchFamily="34" charset="0"/>
              </a:rPr>
              <a:t>Place the button in the center of the fabric. Pass the threaded  needle from the back and up through one hole in the button. Push the needle back into another hole in the button.</a:t>
            </a:r>
          </a:p>
          <a:p>
            <a:pPr marL="355600" marR="124460" indent="-342900">
              <a:spcBef>
                <a:spcPts val="100"/>
              </a:spcBef>
              <a:buClr>
                <a:schemeClr val="accent1"/>
              </a:buClr>
              <a:buFont typeface="Open Sans" panose="020B0606030504020204" pitchFamily="34" charset="0"/>
              <a:buChar char="&gt;"/>
              <a:tabLst>
                <a:tab pos="297815" algn="l"/>
                <a:tab pos="298450" algn="l"/>
              </a:tabLst>
            </a:pPr>
            <a:r>
              <a:rPr lang="en-US" sz="2400" dirty="0">
                <a:latin typeface="Open Sans" panose="020B0606030504020204" pitchFamily="34" charset="0"/>
                <a:ea typeface="Open Sans" panose="020B0606030504020204" pitchFamily="34" charset="0"/>
                <a:cs typeface="Open Sans" panose="020B0606030504020204" pitchFamily="34" charset="0"/>
              </a:rPr>
              <a:t>Place a straight pin under the thread between the holes. This allows room for the buttonhole to go under the button. Stitch the button in each hole pair about five to six times.</a:t>
            </a:r>
          </a:p>
          <a:p>
            <a:pPr marL="355600" marR="124460" indent="-342900">
              <a:spcBef>
                <a:spcPts val="100"/>
              </a:spcBef>
              <a:buClr>
                <a:schemeClr val="accent1"/>
              </a:buClr>
              <a:buFont typeface="Open Sans" panose="020B0606030504020204" pitchFamily="34" charset="0"/>
              <a:buChar char="&gt;"/>
              <a:tabLst>
                <a:tab pos="297815" algn="l"/>
                <a:tab pos="298450" algn="l"/>
              </a:tabLst>
            </a:pPr>
            <a:r>
              <a:rPr lang="en-US" sz="2400" dirty="0">
                <a:latin typeface="Open Sans" panose="020B0606030504020204" pitchFamily="34" charset="0"/>
                <a:ea typeface="Open Sans" panose="020B0606030504020204" pitchFamily="34" charset="0"/>
                <a:cs typeface="Open Sans" panose="020B0606030504020204" pitchFamily="34" charset="0"/>
              </a:rPr>
              <a:t>Remove the straight pin, and push the needle back to the front of the fabric right underneath the button but not through the  button’s holes.</a:t>
            </a:r>
          </a:p>
          <a:p>
            <a:pPr marL="355600" marR="60960" indent="-342900">
              <a:spcBef>
                <a:spcPts val="100"/>
              </a:spcBef>
              <a:buClr>
                <a:schemeClr val="accent1"/>
              </a:buClr>
              <a:buFont typeface="Open Sans" panose="020B0606030504020204" pitchFamily="34" charset="0"/>
              <a:buChar char="&gt;"/>
              <a:tabLst>
                <a:tab pos="298450" algn="l"/>
              </a:tabLst>
            </a:pPr>
            <a:r>
              <a:rPr lang="en-US" sz="2400" dirty="0">
                <a:latin typeface="Open Sans" panose="020B0606030504020204" pitchFamily="34" charset="0"/>
                <a:ea typeface="Open Sans" panose="020B0606030504020204" pitchFamily="34" charset="0"/>
                <a:cs typeface="Open Sans" panose="020B0606030504020204" pitchFamily="34" charset="0"/>
              </a:rPr>
              <a:t>Wind the thread around the threads you have sewn to attach the button several times. This creates the shank. Bring the needle to the back of the fabric.</a:t>
            </a:r>
          </a:p>
          <a:p>
            <a:pPr marL="355600" marR="60960" indent="-342900">
              <a:spcBef>
                <a:spcPts val="100"/>
              </a:spcBef>
              <a:buClr>
                <a:schemeClr val="accent1"/>
              </a:buClr>
              <a:buFont typeface="Open Sans" panose="020B0606030504020204" pitchFamily="34" charset="0"/>
              <a:buChar char="&gt;"/>
              <a:tabLst>
                <a:tab pos="298450" algn="l"/>
              </a:tabLst>
            </a:pPr>
            <a:r>
              <a:rPr lang="en-US" sz="2400" dirty="0">
                <a:latin typeface="Open Sans" panose="020B0606030504020204" pitchFamily="34" charset="0"/>
                <a:ea typeface="Open Sans" panose="020B0606030504020204" pitchFamily="34" charset="0"/>
                <a:cs typeface="Open Sans" panose="020B0606030504020204" pitchFamily="34" charset="0"/>
              </a:rPr>
              <a:t>Sew one or two stitches in place at the end of the area you just sewed.</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005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CE6F-B2F7-4DEB-A37B-A788ED951938}"/>
              </a:ext>
            </a:extLst>
          </p:cNvPr>
          <p:cNvSpPr>
            <a:spLocks noGrp="1"/>
          </p:cNvSpPr>
          <p:nvPr>
            <p:ph type="title"/>
          </p:nvPr>
        </p:nvSpPr>
        <p:spPr/>
        <p:txBody>
          <a:bodyPr/>
          <a:lstStyle/>
          <a:p>
            <a:r>
              <a:rPr lang="en-US" dirty="0"/>
              <a:t>Redesign, Repair and</a:t>
            </a:r>
            <a:r>
              <a:rPr lang="en-US" spc="-110" dirty="0"/>
              <a:t> </a:t>
            </a:r>
            <a:r>
              <a:rPr lang="en-US" dirty="0"/>
              <a:t>Recycle</a:t>
            </a:r>
          </a:p>
        </p:txBody>
      </p:sp>
      <p:sp>
        <p:nvSpPr>
          <p:cNvPr id="4" name="object 5">
            <a:extLst>
              <a:ext uri="{FF2B5EF4-FFF2-40B4-BE49-F238E27FC236}">
                <a16:creationId xmlns:a16="http://schemas.microsoft.com/office/drawing/2014/main" id="{10B0DD27-18A6-4426-AB1F-A924F72DF0CD}"/>
              </a:ext>
            </a:extLst>
          </p:cNvPr>
          <p:cNvSpPr/>
          <p:nvPr/>
        </p:nvSpPr>
        <p:spPr>
          <a:xfrm>
            <a:off x="1679510" y="1651518"/>
            <a:ext cx="9040861" cy="440508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6461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8B4DD815-F030-468A-AB88-EB0DF21DC61C}"/>
              </a:ext>
            </a:extLst>
          </p:cNvPr>
          <p:cNvSpPr/>
          <p:nvPr/>
        </p:nvSpPr>
        <p:spPr>
          <a:xfrm>
            <a:off x="2447967" y="749229"/>
            <a:ext cx="7296065" cy="535954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208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DDB3-40DA-43FF-A752-F6C94A358360}"/>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61708BF-70E0-49DE-B4FC-52B50C072122}"/>
              </a:ext>
            </a:extLst>
          </p:cNvPr>
          <p:cNvSpPr>
            <a:spLocks noGrp="1"/>
          </p:cNvSpPr>
          <p:nvPr>
            <p:ph sz="half" idx="1"/>
          </p:nvPr>
        </p:nvSpPr>
        <p:spPr>
          <a:xfrm>
            <a:off x="737881" y="1420420"/>
            <a:ext cx="11223964" cy="4734318"/>
          </a:xfrm>
        </p:spPr>
        <p:txBody>
          <a:bodyPr/>
          <a:lstStyle/>
          <a:p>
            <a:pPr marL="12700">
              <a:lnSpc>
                <a:spcPts val="1420"/>
              </a:lnSpc>
              <a:spcBef>
                <a:spcPts val="100"/>
              </a:spcBef>
            </a:pPr>
            <a:r>
              <a:rPr lang="en-US" sz="1400" spc="-5" dirty="0">
                <a:latin typeface="Open Sans" panose="020B0606030504020204" pitchFamily="34" charset="0"/>
                <a:ea typeface="Open Sans" panose="020B0606030504020204" pitchFamily="34" charset="0"/>
                <a:cs typeface="Open Sans" panose="020B0606030504020204" pitchFamily="34" charset="0"/>
              </a:rPr>
              <a:t>Images: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00"/>
              </a:lnSpc>
            </a:pPr>
            <a:r>
              <a:rPr lang="en-US" sz="1400" spc="-5" dirty="0">
                <a:latin typeface="Open Sans" panose="020B0606030504020204" pitchFamily="34" charset="0"/>
                <a:ea typeface="Open Sans" panose="020B0606030504020204" pitchFamily="34" charset="0"/>
                <a:cs typeface="Open Sans" panose="020B0606030504020204" pitchFamily="34" charset="0"/>
              </a:rPr>
              <a:t>Microsoft </a:t>
            </a:r>
            <a:r>
              <a:rPr lang="en-US" sz="1400" dirty="0">
                <a:latin typeface="Open Sans" panose="020B0606030504020204" pitchFamily="34" charset="0"/>
                <a:ea typeface="Open Sans" panose="020B0606030504020204" pitchFamily="34" charset="0"/>
                <a:cs typeface="Open Sans" panose="020B0606030504020204" pitchFamily="34" charset="0"/>
              </a:rPr>
              <a:t>Clip </a:t>
            </a:r>
            <a:r>
              <a:rPr lang="en-US" sz="1400" spc="-5" dirty="0">
                <a:latin typeface="Open Sans" panose="020B0606030504020204" pitchFamily="34" charset="0"/>
                <a:ea typeface="Open Sans" panose="020B0606030504020204" pitchFamily="34" charset="0"/>
                <a:cs typeface="Open Sans" panose="020B0606030504020204" pitchFamily="34" charset="0"/>
              </a:rPr>
              <a:t>Art: </a:t>
            </a:r>
            <a:r>
              <a:rPr lang="en-US" sz="1400" dirty="0">
                <a:latin typeface="Open Sans" panose="020B0606030504020204" pitchFamily="34" charset="0"/>
                <a:ea typeface="Open Sans" panose="020B0606030504020204" pitchFamily="34" charset="0"/>
                <a:cs typeface="Open Sans" panose="020B0606030504020204" pitchFamily="34" charset="0"/>
              </a:rPr>
              <a:t>Used </a:t>
            </a:r>
            <a:r>
              <a:rPr lang="en-US" sz="1400" spc="-5" dirty="0">
                <a:latin typeface="Open Sans" panose="020B0606030504020204" pitchFamily="34" charset="0"/>
                <a:ea typeface="Open Sans" panose="020B0606030504020204" pitchFamily="34" charset="0"/>
                <a:cs typeface="Open Sans" panose="020B0606030504020204" pitchFamily="34" charset="0"/>
              </a:rPr>
              <a:t>with </a:t>
            </a:r>
            <a:r>
              <a:rPr lang="en-US" sz="1400" dirty="0">
                <a:latin typeface="Open Sans" panose="020B0606030504020204" pitchFamily="34" charset="0"/>
                <a:ea typeface="Open Sans" panose="020B0606030504020204" pitchFamily="34" charset="0"/>
                <a:cs typeface="Open Sans" panose="020B0606030504020204" pitchFamily="34" charset="0"/>
              </a:rPr>
              <a:t>permission </a:t>
            </a:r>
            <a:r>
              <a:rPr lang="en-US" sz="1400" spc="-5" dirty="0">
                <a:latin typeface="Open Sans" panose="020B0606030504020204" pitchFamily="34" charset="0"/>
                <a:ea typeface="Open Sans" panose="020B0606030504020204" pitchFamily="34" charset="0"/>
                <a:cs typeface="Open Sans" panose="020B0606030504020204" pitchFamily="34" charset="0"/>
              </a:rPr>
              <a:t>from Microsoft™. </a:t>
            </a:r>
            <a:r>
              <a:rPr lang="en-US" sz="1400" dirty="0">
                <a:latin typeface="Open Sans" panose="020B0606030504020204" pitchFamily="34" charset="0"/>
                <a:ea typeface="Open Sans" panose="020B0606030504020204" pitchFamily="34" charset="0"/>
                <a:cs typeface="Open Sans" panose="020B0606030504020204" pitchFamily="34" charset="0"/>
              </a:rPr>
              <a:t>(Slides 5, 12 and 19</a:t>
            </a:r>
            <a:r>
              <a:rPr lang="en-US" sz="1400" spc="-75"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a:t>
            </a:r>
          </a:p>
          <a:p>
            <a:pPr marL="12700">
              <a:lnSpc>
                <a:spcPts val="1420"/>
              </a:lnSpc>
            </a:pPr>
            <a:r>
              <a:rPr lang="en-US" sz="1400" spc="-5" dirty="0">
                <a:latin typeface="Open Sans" panose="020B0606030504020204" pitchFamily="34" charset="0"/>
                <a:ea typeface="Open Sans" panose="020B0606030504020204" pitchFamily="34" charset="0"/>
                <a:cs typeface="Open Sans" panose="020B0606030504020204" pitchFamily="34" charset="0"/>
              </a:rPr>
              <a:t>Photos obtained through </a:t>
            </a:r>
            <a:r>
              <a:rPr lang="en-US" sz="1400" dirty="0">
                <a:latin typeface="Open Sans" panose="020B0606030504020204" pitchFamily="34" charset="0"/>
                <a:ea typeface="Open Sans" panose="020B0606030504020204" pitchFamily="34" charset="0"/>
                <a:cs typeface="Open Sans" panose="020B0606030504020204" pitchFamily="34" charset="0"/>
              </a:rPr>
              <a:t>a license </a:t>
            </a:r>
            <a:r>
              <a:rPr lang="en-US" sz="1400" spc="-5" dirty="0">
                <a:latin typeface="Open Sans" panose="020B0606030504020204" pitchFamily="34" charset="0"/>
                <a:ea typeface="Open Sans" panose="020B0606030504020204" pitchFamily="34" charset="0"/>
                <a:cs typeface="Open Sans" panose="020B0606030504020204" pitchFamily="34" charset="0"/>
              </a:rPr>
              <a:t>with Shutterstock.com.™. </a:t>
            </a:r>
            <a:r>
              <a:rPr lang="en-US" sz="1400" dirty="0">
                <a:latin typeface="Open Sans" panose="020B0606030504020204" pitchFamily="34" charset="0"/>
                <a:ea typeface="Open Sans" panose="020B0606030504020204" pitchFamily="34" charset="0"/>
                <a:cs typeface="Open Sans" panose="020B0606030504020204" pitchFamily="34" charset="0"/>
              </a:rPr>
              <a:t>(Slides 1, 6, 7, </a:t>
            </a:r>
            <a:r>
              <a:rPr lang="en-US" sz="1400" spc="-30" dirty="0">
                <a:latin typeface="Open Sans" panose="020B0606030504020204" pitchFamily="34" charset="0"/>
                <a:ea typeface="Open Sans" panose="020B0606030504020204" pitchFamily="34" charset="0"/>
                <a:cs typeface="Open Sans" panose="020B0606030504020204" pitchFamily="34" charset="0"/>
              </a:rPr>
              <a:t>11, </a:t>
            </a:r>
            <a:r>
              <a:rPr lang="en-US" sz="1400" dirty="0">
                <a:latin typeface="Open Sans" panose="020B0606030504020204" pitchFamily="34" charset="0"/>
                <a:ea typeface="Open Sans" panose="020B0606030504020204" pitchFamily="34" charset="0"/>
                <a:cs typeface="Open Sans" panose="020B0606030504020204" pitchFamily="34" charset="0"/>
              </a:rPr>
              <a:t>13, 14, 15, 16, 17 and</a:t>
            </a:r>
            <a:r>
              <a:rPr lang="en-US" sz="1400" spc="15"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21)</a:t>
            </a:r>
          </a:p>
          <a:p>
            <a:pPr marL="12700">
              <a:lnSpc>
                <a:spcPts val="1420"/>
              </a:lnSpc>
              <a:spcBef>
                <a:spcPts val="60"/>
              </a:spcBef>
            </a:pPr>
            <a:r>
              <a:rPr lang="en-US" sz="1400" spc="-20" dirty="0">
                <a:latin typeface="Open Sans" panose="020B0606030504020204" pitchFamily="34" charset="0"/>
                <a:ea typeface="Open Sans" panose="020B0606030504020204" pitchFamily="34" charset="0"/>
                <a:cs typeface="Open Sans" panose="020B0606030504020204" pitchFamily="34" charset="0"/>
              </a:rPr>
              <a:t>Textbook:</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20"/>
              </a:lnSpc>
            </a:pPr>
            <a:r>
              <a:rPr lang="en-US" sz="1400" dirty="0">
                <a:latin typeface="Open Sans" panose="020B0606030504020204" pitchFamily="34" charset="0"/>
                <a:ea typeface="Open Sans" panose="020B0606030504020204" pitchFamily="34" charset="0"/>
                <a:cs typeface="Open Sans" panose="020B0606030504020204" pitchFamily="34" charset="0"/>
              </a:rPr>
              <a:t>Johnson, L. (2004). </a:t>
            </a:r>
            <a:r>
              <a:rPr lang="en-US" sz="1400" spc="-5" dirty="0">
                <a:latin typeface="Open Sans" panose="020B0606030504020204" pitchFamily="34" charset="0"/>
                <a:ea typeface="Open Sans" panose="020B0606030504020204" pitchFamily="34" charset="0"/>
                <a:cs typeface="Open Sans" panose="020B0606030504020204" pitchFamily="34" charset="0"/>
              </a:rPr>
              <a:t>Strengthening family </a:t>
            </a:r>
            <a:r>
              <a:rPr lang="en-US" sz="1400" dirty="0">
                <a:latin typeface="Open Sans" panose="020B0606030504020204" pitchFamily="34" charset="0"/>
                <a:ea typeface="Open Sans" panose="020B0606030504020204" pitchFamily="34" charset="0"/>
                <a:cs typeface="Open Sans" panose="020B0606030504020204" pitchFamily="34" charset="0"/>
              </a:rPr>
              <a:t>&amp; </a:t>
            </a:r>
            <a:r>
              <a:rPr lang="en-US" sz="1400" spc="-5" dirty="0">
                <a:latin typeface="Open Sans" panose="020B0606030504020204" pitchFamily="34" charset="0"/>
                <a:ea typeface="Open Sans" panose="020B0606030504020204" pitchFamily="34" charset="0"/>
                <a:cs typeface="Open Sans" panose="020B0606030504020204" pitchFamily="34" charset="0"/>
              </a:rPr>
              <a:t>self. </a:t>
            </a:r>
            <a:r>
              <a:rPr lang="en-US" sz="1400" spc="-10" dirty="0">
                <a:latin typeface="Open Sans" panose="020B0606030504020204" pitchFamily="34" charset="0"/>
                <a:ea typeface="Open Sans" panose="020B0606030504020204" pitchFamily="34" charset="0"/>
                <a:cs typeface="Open Sans" panose="020B0606030504020204" pitchFamily="34" charset="0"/>
              </a:rPr>
              <a:t>Tinley </a:t>
            </a:r>
            <a:r>
              <a:rPr lang="en-US" sz="1400" dirty="0">
                <a:latin typeface="Open Sans" panose="020B0606030504020204" pitchFamily="34" charset="0"/>
                <a:ea typeface="Open Sans" panose="020B0606030504020204" pitchFamily="34" charset="0"/>
                <a:cs typeface="Open Sans" panose="020B0606030504020204" pitchFamily="34" charset="0"/>
              </a:rPr>
              <a:t>Park, </a:t>
            </a:r>
            <a:r>
              <a:rPr lang="en-US" sz="1400" spc="-5" dirty="0">
                <a:latin typeface="Open Sans" panose="020B0606030504020204" pitchFamily="34" charset="0"/>
                <a:ea typeface="Open Sans" panose="020B0606030504020204" pitchFamily="34" charset="0"/>
                <a:cs typeface="Open Sans" panose="020B0606030504020204" pitchFamily="34" charset="0"/>
              </a:rPr>
              <a:t>IL:</a:t>
            </a:r>
            <a:r>
              <a:rPr lang="en-US" sz="1400" spc="-30" dirty="0">
                <a:latin typeface="Open Sans" panose="020B0606030504020204" pitchFamily="34" charset="0"/>
                <a:ea typeface="Open Sans" panose="020B0606030504020204" pitchFamily="34" charset="0"/>
                <a:cs typeface="Open Sans" panose="020B0606030504020204" pitchFamily="34" charset="0"/>
              </a:rPr>
              <a:t> </a:t>
            </a:r>
            <a:r>
              <a:rPr lang="en-US" sz="1400" spc="-5" dirty="0" err="1">
                <a:latin typeface="Open Sans" panose="020B0606030504020204" pitchFamily="34" charset="0"/>
                <a:ea typeface="Open Sans" panose="020B0606030504020204" pitchFamily="34" charset="0"/>
                <a:cs typeface="Open Sans" panose="020B0606030504020204" pitchFamily="34" charset="0"/>
              </a:rPr>
              <a:t>Goodheart</a:t>
            </a:r>
            <a:r>
              <a:rPr lang="en-US" sz="1400" spc="-5" dirty="0">
                <a:latin typeface="Open Sans" panose="020B0606030504020204" pitchFamily="34" charset="0"/>
                <a:ea typeface="Open Sans" panose="020B0606030504020204" pitchFamily="34" charset="0"/>
                <a:cs typeface="Open Sans" panose="020B0606030504020204" pitchFamily="34" charset="0"/>
              </a:rPr>
              <a:t>-Wilcox.</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20"/>
              </a:lnSpc>
              <a:spcBef>
                <a:spcPts val="60"/>
              </a:spcBef>
            </a:pPr>
            <a:r>
              <a:rPr lang="en-US" sz="1400" spc="-5" dirty="0">
                <a:latin typeface="Open Sans" panose="020B0606030504020204" pitchFamily="34" charset="0"/>
                <a:ea typeface="Open Sans" panose="020B0606030504020204" pitchFamily="34" charset="0"/>
                <a:cs typeface="Open Sans" panose="020B0606030504020204" pitchFamily="34" charset="0"/>
              </a:rPr>
              <a:t>Websites: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00"/>
              </a:lnSpc>
            </a:pPr>
            <a:r>
              <a:rPr lang="en-US" sz="1400" dirty="0">
                <a:latin typeface="Open Sans" panose="020B0606030504020204" pitchFamily="34" charset="0"/>
                <a:ea typeface="Open Sans" panose="020B0606030504020204" pitchFamily="34" charset="0"/>
                <a:cs typeface="Open Sans" panose="020B0606030504020204" pitchFamily="34" charset="0"/>
              </a:rPr>
              <a:t>How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dirty="0">
                <a:latin typeface="Open Sans" panose="020B0606030504020204" pitchFamily="34" charset="0"/>
                <a:ea typeface="Open Sans" panose="020B0606030504020204" pitchFamily="34" charset="0"/>
                <a:cs typeface="Open Sans" panose="020B0606030504020204" pitchFamily="34" charset="0"/>
              </a:rPr>
              <a:t>Manage </a:t>
            </a:r>
            <a:r>
              <a:rPr lang="en-US" sz="1400" spc="-30" dirty="0">
                <a:latin typeface="Open Sans" panose="020B0606030504020204" pitchFamily="34" charset="0"/>
                <a:ea typeface="Open Sans" panose="020B0606030504020204" pitchFamily="34" charset="0"/>
                <a:cs typeface="Open Sans" panose="020B0606030504020204" pitchFamily="34" charset="0"/>
              </a:rPr>
              <a:t>Your </a:t>
            </a:r>
            <a:r>
              <a:rPr lang="en-US" sz="1400" spc="-15" dirty="0">
                <a:latin typeface="Open Sans" panose="020B0606030504020204" pitchFamily="34" charset="0"/>
                <a:ea typeface="Open Sans" panose="020B0606030504020204" pitchFamily="34" charset="0"/>
                <a:cs typeface="Open Sans" panose="020B0606030504020204" pitchFamily="34" charset="0"/>
              </a:rPr>
              <a:t>Time</a:t>
            </a:r>
            <a:r>
              <a:rPr lang="en-US" sz="1400" spc="-20"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Effectively</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20"/>
              </a:lnSpc>
            </a:pPr>
            <a:r>
              <a:rPr lang="en-US" sz="1400" spc="-10" dirty="0">
                <a:latin typeface="Open Sans" panose="020B0606030504020204" pitchFamily="34" charset="0"/>
                <a:ea typeface="Open Sans" panose="020B0606030504020204" pitchFamily="34" charset="0"/>
                <a:cs typeface="Open Sans" panose="020B0606030504020204" pitchFamily="34" charset="0"/>
              </a:rPr>
              <a:t>It’s </a:t>
            </a:r>
            <a:r>
              <a:rPr lang="en-US" sz="1400" spc="-5" dirty="0">
                <a:latin typeface="Open Sans" panose="020B0606030504020204" pitchFamily="34" charset="0"/>
                <a:ea typeface="Open Sans" panose="020B0606030504020204" pitchFamily="34" charset="0"/>
                <a:cs typeface="Open Sans" panose="020B0606030504020204" pitchFamily="34" charset="0"/>
              </a:rPr>
              <a:t>important that </a:t>
            </a:r>
            <a:r>
              <a:rPr lang="en-US" sz="1400" dirty="0">
                <a:latin typeface="Open Sans" panose="020B0606030504020204" pitchFamily="34" charset="0"/>
                <a:ea typeface="Open Sans" panose="020B0606030504020204" pitchFamily="34" charset="0"/>
                <a:cs typeface="Open Sans" panose="020B0606030504020204" pitchFamily="34" charset="0"/>
              </a:rPr>
              <a:t>you develop </a:t>
            </a:r>
            <a:r>
              <a:rPr lang="en-US" sz="1400" spc="-5" dirty="0">
                <a:latin typeface="Open Sans" panose="020B0606030504020204" pitchFamily="34" charset="0"/>
                <a:ea typeface="Open Sans" panose="020B0606030504020204" pitchFamily="34" charset="0"/>
                <a:cs typeface="Open Sans" panose="020B0606030504020204" pitchFamily="34" charset="0"/>
              </a:rPr>
              <a:t>effective strategies for </a:t>
            </a:r>
            <a:r>
              <a:rPr lang="en-US" sz="1400" dirty="0">
                <a:latin typeface="Open Sans" panose="020B0606030504020204" pitchFamily="34" charset="0"/>
                <a:ea typeface="Open Sans" panose="020B0606030504020204" pitchFamily="34" charset="0"/>
                <a:cs typeface="Open Sans" panose="020B0606030504020204" pitchFamily="34" charset="0"/>
              </a:rPr>
              <a:t>managing your </a:t>
            </a:r>
            <a:r>
              <a:rPr lang="en-US" sz="1400" spc="-5" dirty="0">
                <a:latin typeface="Open Sans" panose="020B0606030504020204" pitchFamily="34" charset="0"/>
                <a:ea typeface="Open Sans" panose="020B0606030504020204" pitchFamily="34" charset="0"/>
                <a:cs typeface="Open Sans" panose="020B0606030504020204" pitchFamily="34" charset="0"/>
              </a:rPr>
              <a:t>time to </a:t>
            </a:r>
            <a:r>
              <a:rPr lang="en-US" sz="1400" dirty="0">
                <a:latin typeface="Open Sans" panose="020B0606030504020204" pitchFamily="34" charset="0"/>
                <a:ea typeface="Open Sans" panose="020B0606030504020204" pitchFamily="34" charset="0"/>
                <a:cs typeface="Open Sans" panose="020B0606030504020204" pitchFamily="34" charset="0"/>
              </a:rPr>
              <a:t>balance </a:t>
            </a:r>
            <a:r>
              <a:rPr lang="en-US" sz="1400" spc="-5" dirty="0">
                <a:latin typeface="Open Sans" panose="020B0606030504020204" pitchFamily="34" charset="0"/>
                <a:ea typeface="Open Sans" panose="020B0606030504020204" pitchFamily="34" charset="0"/>
                <a:cs typeface="Open Sans" panose="020B0606030504020204" pitchFamily="34" charset="0"/>
              </a:rPr>
              <a:t>the conflicting </a:t>
            </a:r>
            <a:r>
              <a:rPr lang="en-US" sz="1400" dirty="0">
                <a:latin typeface="Open Sans" panose="020B0606030504020204" pitchFamily="34" charset="0"/>
                <a:ea typeface="Open Sans" panose="020B0606030504020204" pitchFamily="34" charset="0"/>
                <a:cs typeface="Open Sans" panose="020B0606030504020204" pitchFamily="34" charset="0"/>
              </a:rPr>
              <a:t>demands of </a:t>
            </a:r>
            <a:r>
              <a:rPr lang="en-US" sz="1400" spc="-5" dirty="0">
                <a:latin typeface="Open Sans" panose="020B0606030504020204" pitchFamily="34" charset="0"/>
                <a:ea typeface="Open Sans" panose="020B0606030504020204" pitchFamily="34" charset="0"/>
                <a:cs typeface="Open Sans" panose="020B0606030504020204" pitchFamily="34" charset="0"/>
              </a:rPr>
              <a:t>time for </a:t>
            </a:r>
            <a:r>
              <a:rPr lang="en-US" sz="1400" spc="-20" dirty="0">
                <a:latin typeface="Open Sans" panose="020B0606030504020204" pitchFamily="34" charset="0"/>
                <a:ea typeface="Open Sans" panose="020B0606030504020204" pitchFamily="34" charset="0"/>
                <a:cs typeface="Open Sans" panose="020B0606030504020204" pitchFamily="34" charset="0"/>
              </a:rPr>
              <a:t>study, </a:t>
            </a:r>
            <a:r>
              <a:rPr lang="en-US" sz="1400" dirty="0">
                <a:latin typeface="Open Sans" panose="020B0606030504020204" pitchFamily="34" charset="0"/>
                <a:ea typeface="Open Sans" panose="020B0606030504020204" pitchFamily="34" charset="0"/>
                <a:cs typeface="Open Sans" panose="020B0606030504020204" pitchFamily="34" charset="0"/>
              </a:rPr>
              <a:t>leisure, earning</a:t>
            </a:r>
            <a:r>
              <a:rPr lang="en-US" sz="1400" spc="165"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money</a:t>
            </a:r>
          </a:p>
          <a:p>
            <a:pPr marL="12700" marR="7265670">
              <a:lnSpc>
                <a:spcPct val="100699"/>
              </a:lnSpc>
              <a:spcBef>
                <a:spcPts val="50"/>
              </a:spcBef>
            </a:pPr>
            <a:r>
              <a:rPr lang="en-US" sz="1400" spc="-5" dirty="0">
                <a:latin typeface="Open Sans" panose="020B0606030504020204" pitchFamily="34" charset="0"/>
                <a:ea typeface="Open Sans" panose="020B0606030504020204" pitchFamily="34" charset="0"/>
                <a:cs typeface="Open Sans" panose="020B0606030504020204" pitchFamily="34" charset="0"/>
              </a:rPr>
              <a:t>and job hunting.  </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2"/>
              </a:rPr>
              <a:t>http://www.kent.ac.uk/careers/sk/time.htm </a:t>
            </a:r>
            <a:r>
              <a:rPr lang="en-US" sz="1400" spc="-5" dirty="0">
                <a:solidFill>
                  <a:srgbClr val="B96934"/>
                </a:solidFill>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Redesign, Repair and</a:t>
            </a:r>
            <a:r>
              <a:rPr lang="en-US" sz="1400" spc="-25"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Recycle</a:t>
            </a:r>
          </a:p>
          <a:p>
            <a:pPr marL="12700" marR="6290945">
              <a:lnSpc>
                <a:spcPts val="1400"/>
              </a:lnSpc>
              <a:spcBef>
                <a:spcPts val="40"/>
              </a:spcBef>
            </a:pPr>
            <a:r>
              <a:rPr lang="en-US" sz="1400" dirty="0">
                <a:latin typeface="Open Sans" panose="020B0606030504020204" pitchFamily="34" charset="0"/>
                <a:ea typeface="Open Sans" panose="020B0606030504020204" pitchFamily="34" charset="0"/>
                <a:cs typeface="Open Sans" panose="020B0606030504020204" pitchFamily="34" charset="0"/>
              </a:rPr>
              <a:t>Meigan Rhodes </a:t>
            </a:r>
            <a:r>
              <a:rPr lang="en-US" sz="1400" spc="-5" dirty="0">
                <a:latin typeface="Open Sans" panose="020B0606030504020204" pitchFamily="34" charset="0"/>
                <a:ea typeface="Open Sans" panose="020B0606030504020204" pitchFamily="34" charset="0"/>
                <a:cs typeface="Open Sans" panose="020B0606030504020204" pitchFamily="34" charset="0"/>
              </a:rPr>
              <a:t>created </a:t>
            </a:r>
            <a:r>
              <a:rPr lang="en-US" sz="1400" dirty="0">
                <a:latin typeface="Open Sans" panose="020B0606030504020204" pitchFamily="34" charset="0"/>
                <a:ea typeface="Open Sans" panose="020B0606030504020204" pitchFamily="34" charset="0"/>
                <a:cs typeface="Open Sans" panose="020B0606030504020204" pitchFamily="34" charset="0"/>
              </a:rPr>
              <a:t>a Prezi on redesigning </a:t>
            </a:r>
            <a:r>
              <a:rPr lang="en-US" sz="1400" spc="-5" dirty="0">
                <a:latin typeface="Open Sans" panose="020B0606030504020204" pitchFamily="34" charset="0"/>
                <a:ea typeface="Open Sans" panose="020B0606030504020204" pitchFamily="34" charset="0"/>
                <a:cs typeface="Open Sans" panose="020B0606030504020204" pitchFamily="34" charset="0"/>
              </a:rPr>
              <a:t>clothes.  </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3"/>
              </a:rPr>
              <a:t>http://prezi.com/d0f_jfjjwl1n/redesign-repair-and-recycle/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20"/>
              </a:lnSpc>
              <a:spcBef>
                <a:spcPts val="20"/>
              </a:spcBef>
            </a:pPr>
            <a:r>
              <a:rPr lang="en-US" sz="1400" spc="-5" dirty="0">
                <a:latin typeface="Open Sans" panose="020B0606030504020204" pitchFamily="34" charset="0"/>
                <a:ea typeface="Open Sans" panose="020B0606030504020204" pitchFamily="34" charset="0"/>
                <a:cs typeface="Open Sans" panose="020B0606030504020204" pitchFamily="34" charset="0"/>
              </a:rPr>
              <a:t>Sewing.org</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marR="2715895">
              <a:lnSpc>
                <a:spcPts val="1400"/>
              </a:lnSpc>
              <a:spcBef>
                <a:spcPts val="60"/>
              </a:spcBef>
            </a:pPr>
            <a:r>
              <a:rPr lang="en-US" sz="1400" spc="-5" dirty="0">
                <a:latin typeface="Open Sans" panose="020B0606030504020204" pitchFamily="34" charset="0"/>
                <a:ea typeface="Open Sans" panose="020B0606030504020204" pitchFamily="34" charset="0"/>
                <a:cs typeface="Open Sans" panose="020B0606030504020204" pitchFamily="34" charset="0"/>
              </a:rPr>
              <a:t>Free </a:t>
            </a:r>
            <a:r>
              <a:rPr lang="en-US" sz="1400" dirty="0">
                <a:latin typeface="Open Sans" panose="020B0606030504020204" pitchFamily="34" charset="0"/>
                <a:ea typeface="Open Sans" panose="020B0606030504020204" pitchFamily="34" charset="0"/>
                <a:cs typeface="Open Sans" panose="020B0606030504020204" pitchFamily="34" charset="0"/>
              </a:rPr>
              <a:t>sewing and </a:t>
            </a:r>
            <a:r>
              <a:rPr lang="en-US" sz="1400" spc="-5" dirty="0">
                <a:latin typeface="Open Sans" panose="020B0606030504020204" pitchFamily="34" charset="0"/>
                <a:ea typeface="Open Sans" panose="020B0606030504020204" pitchFamily="34" charset="0"/>
                <a:cs typeface="Open Sans" panose="020B0606030504020204" pitchFamily="34" charset="0"/>
              </a:rPr>
              <a:t>craft projects, </a:t>
            </a:r>
            <a:r>
              <a:rPr lang="en-US" sz="1400" dirty="0">
                <a:latin typeface="Open Sans" panose="020B0606030504020204" pitchFamily="34" charset="0"/>
                <a:ea typeface="Open Sans" panose="020B0606030504020204" pitchFamily="34" charset="0"/>
                <a:cs typeface="Open Sans" panose="020B0606030504020204" pitchFamily="34" charset="0"/>
              </a:rPr>
              <a:t>learn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spc="-20" dirty="0">
                <a:latin typeface="Open Sans" panose="020B0606030504020204" pitchFamily="34" charset="0"/>
                <a:ea typeface="Open Sans" panose="020B0606030504020204" pitchFamily="34" charset="0"/>
                <a:cs typeface="Open Sans" panose="020B0606030504020204" pitchFamily="34" charset="0"/>
              </a:rPr>
              <a:t>sew, </a:t>
            </a:r>
            <a:r>
              <a:rPr lang="en-US" sz="1400" dirty="0">
                <a:latin typeface="Open Sans" panose="020B0606030504020204" pitchFamily="34" charset="0"/>
                <a:ea typeface="Open Sans" panose="020B0606030504020204" pitchFamily="34" charset="0"/>
                <a:cs typeface="Open Sans" panose="020B0606030504020204" pitchFamily="34" charset="0"/>
              </a:rPr>
              <a:t>guidelines </a:t>
            </a:r>
            <a:r>
              <a:rPr lang="en-US" sz="1400" spc="-5" dirty="0">
                <a:latin typeface="Open Sans" panose="020B0606030504020204" pitchFamily="34" charset="0"/>
                <a:ea typeface="Open Sans" panose="020B0606030504020204" pitchFamily="34" charset="0"/>
                <a:cs typeface="Open Sans" panose="020B0606030504020204" pitchFamily="34" charset="0"/>
              </a:rPr>
              <a:t>articles, charitable projects, </a:t>
            </a:r>
            <a:r>
              <a:rPr lang="en-US" sz="1400" dirty="0">
                <a:latin typeface="Open Sans" panose="020B0606030504020204" pitchFamily="34" charset="0"/>
                <a:ea typeface="Open Sans" panose="020B0606030504020204" pitchFamily="34" charset="0"/>
                <a:cs typeface="Open Sans" panose="020B0606030504020204" pitchFamily="34" charset="0"/>
              </a:rPr>
              <a:t>bridal, children and more.  </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4"/>
              </a:rPr>
              <a:t>http://www.sewing.org</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20"/>
              </a:lnSpc>
              <a:spcBef>
                <a:spcPts val="20"/>
              </a:spcBef>
            </a:pPr>
            <a:r>
              <a:rPr lang="en-US" sz="1400" dirty="0">
                <a:latin typeface="Open Sans" panose="020B0606030504020204" pitchFamily="34" charset="0"/>
                <a:ea typeface="Open Sans" panose="020B0606030504020204" pitchFamily="34" charset="0"/>
                <a:cs typeface="Open Sans" panose="020B0606030504020204" pitchFamily="34" charset="0"/>
              </a:rPr>
              <a:t>Sew</a:t>
            </a:r>
            <a:r>
              <a:rPr lang="en-US" sz="1400" spc="-30" dirty="0">
                <a:latin typeface="Open Sans" panose="020B0606030504020204" pitchFamily="34" charset="0"/>
                <a:ea typeface="Open Sans" panose="020B0606030504020204" pitchFamily="34" charset="0"/>
                <a:cs typeface="Open Sans" panose="020B0606030504020204" pitchFamily="34" charset="0"/>
              </a:rPr>
              <a:t> </a:t>
            </a:r>
            <a:r>
              <a:rPr lang="en-US" sz="1400" spc="-10" dirty="0">
                <a:latin typeface="Open Sans" panose="020B0606030504020204" pitchFamily="34" charset="0"/>
                <a:ea typeface="Open Sans" panose="020B0606030504020204" pitchFamily="34" charset="0"/>
                <a:cs typeface="Open Sans" panose="020B0606030504020204" pitchFamily="34" charset="0"/>
              </a:rPr>
              <a:t>Trendy</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420"/>
              </a:lnSpc>
            </a:pPr>
            <a:r>
              <a:rPr lang="en-US" sz="1400" spc="-30" dirty="0">
                <a:latin typeface="Open Sans" panose="020B0606030504020204" pitchFamily="34" charset="0"/>
                <a:ea typeface="Open Sans" panose="020B0606030504020204" pitchFamily="34" charset="0"/>
                <a:cs typeface="Open Sans" panose="020B0606030504020204" pitchFamily="34" charset="0"/>
              </a:rPr>
              <a:t>Teens </a:t>
            </a:r>
            <a:r>
              <a:rPr lang="en-US" sz="1400" dirty="0">
                <a:latin typeface="Open Sans" panose="020B0606030504020204" pitchFamily="34" charset="0"/>
                <a:ea typeface="Open Sans" panose="020B0606030504020204" pitchFamily="34" charset="0"/>
                <a:cs typeface="Open Sans" panose="020B0606030504020204" pitchFamily="34" charset="0"/>
              </a:rPr>
              <a:t>sewing </a:t>
            </a:r>
            <a:r>
              <a:rPr lang="en-US" sz="1400" spc="-5" dirty="0">
                <a:latin typeface="Open Sans" panose="020B0606030504020204" pitchFamily="34" charset="0"/>
                <a:ea typeface="Open Sans" panose="020B0606030504020204" pitchFamily="34" charset="0"/>
                <a:cs typeface="Open Sans" panose="020B0606030504020204" pitchFamily="34" charset="0"/>
              </a:rPr>
              <a:t>with</a:t>
            </a:r>
            <a:r>
              <a:rPr lang="en-US" sz="1400" spc="15"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style.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marR="8276590">
              <a:lnSpc>
                <a:spcPts val="1400"/>
              </a:lnSpc>
              <a:spcBef>
                <a:spcPts val="140"/>
              </a:spcBef>
            </a:pPr>
            <a:r>
              <a:rPr lang="en-US" sz="1400" u="sng"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h</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tt</a:t>
            </a:r>
            <a:r>
              <a:rPr lang="en-US" sz="1400" u="sng"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p</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a:t>
            </a:r>
            <a:r>
              <a:rPr lang="en-US" sz="1400" u="sng"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ww</a:t>
            </a:r>
            <a:r>
              <a:rPr lang="en-US" sz="1400" u="sng" spc="-70"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w</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a:t>
            </a:r>
            <a:r>
              <a:rPr lang="en-US" sz="1400" u="sng"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sew</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t</a:t>
            </a:r>
            <a:r>
              <a:rPr lang="en-US" sz="1400" u="sng"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rend</a:t>
            </a:r>
            <a:r>
              <a:rPr lang="en-US" sz="1400" u="sng" spc="-90"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y</a:t>
            </a: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a:t>
            </a:r>
            <a:r>
              <a:rPr lang="en-US" sz="1400" u="sng"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5"/>
              </a:rPr>
              <a:t>com/ </a:t>
            </a:r>
            <a:r>
              <a:rPr lang="en-US" sz="1400" dirty="0">
                <a:solidFill>
                  <a:srgbClr val="B96934"/>
                </a:solidFill>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Statisticbrain.com</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1360"/>
              </a:lnSpc>
            </a:pPr>
            <a:r>
              <a:rPr lang="en-US" sz="1400" spc="-20" dirty="0">
                <a:latin typeface="Open Sans" panose="020B0606030504020204" pitchFamily="34" charset="0"/>
                <a:ea typeface="Open Sans" panose="020B0606030504020204" pitchFamily="34" charset="0"/>
                <a:cs typeface="Open Sans" panose="020B0606030504020204" pitchFamily="34" charset="0"/>
              </a:rPr>
              <a:t>Teenage </a:t>
            </a:r>
            <a:r>
              <a:rPr lang="en-US" sz="1400" dirty="0">
                <a:latin typeface="Open Sans" panose="020B0606030504020204" pitchFamily="34" charset="0"/>
                <a:ea typeface="Open Sans" panose="020B0606030504020204" pitchFamily="34" charset="0"/>
                <a:cs typeface="Open Sans" panose="020B0606030504020204" pitchFamily="34" charset="0"/>
              </a:rPr>
              <a:t>consumer</a:t>
            </a:r>
            <a:r>
              <a:rPr lang="en-US" sz="1400" spc="5"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spending.</a:t>
            </a:r>
          </a:p>
          <a:p>
            <a:pPr marL="12700">
              <a:spcBef>
                <a:spcPts val="60"/>
              </a:spcBef>
            </a:pPr>
            <a:r>
              <a:rPr lang="en-US" sz="1400" u="sng" spc="-5" dirty="0">
                <a:solidFill>
                  <a:srgbClr val="B96934"/>
                </a:solidFill>
                <a:uFill>
                  <a:solidFill>
                    <a:srgbClr val="C77D43"/>
                  </a:solidFill>
                </a:uFill>
                <a:latin typeface="Open Sans" panose="020B0606030504020204" pitchFamily="34" charset="0"/>
                <a:ea typeface="Open Sans" panose="020B0606030504020204" pitchFamily="34" charset="0"/>
                <a:cs typeface="Open Sans" panose="020B0606030504020204" pitchFamily="34" charset="0"/>
                <a:hlinkClick r:id="rId6"/>
              </a:rPr>
              <a:t>http://www.statisticbrain.com/teenage-consumer-spending-statistics/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544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25E1-7034-49B5-B011-C0E8C42357AA}"/>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9BCDAD3E-66BF-41BB-9936-D705EC93CE97}"/>
              </a:ext>
            </a:extLst>
          </p:cNvPr>
          <p:cNvSpPr>
            <a:spLocks noGrp="1"/>
          </p:cNvSpPr>
          <p:nvPr>
            <p:ph sz="half" idx="1"/>
          </p:nvPr>
        </p:nvSpPr>
        <p:spPr>
          <a:xfrm>
            <a:off x="737880" y="1420420"/>
            <a:ext cx="11028021" cy="4734318"/>
          </a:xfrm>
        </p:spPr>
        <p: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YouTube™:  Backstitch</a:t>
            </a:r>
          </a:p>
          <a:p>
            <a:r>
              <a:rPr lang="en-US" sz="1400" dirty="0">
                <a:latin typeface="Open Sans" panose="020B0606030504020204" pitchFamily="34" charset="0"/>
                <a:ea typeface="Open Sans" panose="020B0606030504020204" pitchFamily="34" charset="0"/>
                <a:cs typeface="Open Sans" panose="020B0606030504020204" pitchFamily="34" charset="0"/>
              </a:rPr>
              <a:t>Instructions for sewing a backstitch hand embroidery stitch.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http://youtu.be/rZ_wVC84UmM</a:t>
            </a:r>
            <a:r>
              <a:rPr lang="en-US" sz="1400" dirty="0">
                <a:latin typeface="Open Sans" panose="020B0606030504020204" pitchFamily="34" charset="0"/>
                <a:ea typeface="Open Sans" panose="020B0606030504020204" pitchFamily="34" charset="0"/>
                <a:cs typeface="Open Sans" panose="020B0606030504020204" pitchFamily="34" charset="0"/>
              </a:rPr>
              <a:t> </a:t>
            </a:r>
          </a:p>
          <a:p>
            <a:r>
              <a:rPr lang="en-US" sz="1400" dirty="0">
                <a:latin typeface="Open Sans" panose="020B0606030504020204" pitchFamily="34" charset="0"/>
                <a:ea typeface="Open Sans" panose="020B0606030504020204" pitchFamily="34" charset="0"/>
                <a:cs typeface="Open Sans" panose="020B0606030504020204" pitchFamily="34" charset="0"/>
              </a:rPr>
              <a:t>Buttonhole/Blanket Stitch</a:t>
            </a:r>
          </a:p>
          <a:p>
            <a:r>
              <a:rPr lang="en-US" sz="1400" dirty="0">
                <a:latin typeface="Open Sans" panose="020B0606030504020204" pitchFamily="34" charset="0"/>
                <a:ea typeface="Open Sans" panose="020B0606030504020204" pitchFamily="34" charset="0"/>
                <a:cs typeface="Open Sans" panose="020B0606030504020204" pitchFamily="34" charset="0"/>
              </a:rPr>
              <a:t>Step-by-step instructions for sewing a buttonhole/blanket stitch.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http://youtu.be/N9D1KL8Zza8</a:t>
            </a:r>
            <a:r>
              <a:rPr lang="en-US" sz="1400" dirty="0">
                <a:latin typeface="Open Sans" panose="020B0606030504020204" pitchFamily="34" charset="0"/>
                <a:ea typeface="Open Sans" panose="020B0606030504020204" pitchFamily="34" charset="0"/>
                <a:cs typeface="Open Sans" panose="020B0606030504020204" pitchFamily="34" charset="0"/>
              </a:rPr>
              <a:t> </a:t>
            </a:r>
          </a:p>
          <a:p>
            <a:r>
              <a:rPr lang="en-US" sz="1400" dirty="0">
                <a:latin typeface="Open Sans" panose="020B0606030504020204" pitchFamily="34" charset="0"/>
                <a:ea typeface="Open Sans" panose="020B0606030504020204" pitchFamily="34" charset="0"/>
                <a:cs typeface="Open Sans" panose="020B0606030504020204" pitchFamily="34" charset="0"/>
              </a:rPr>
              <a:t>How to Baste Stitch</a:t>
            </a:r>
          </a:p>
          <a:p>
            <a:r>
              <a:rPr lang="en-US" sz="1400" dirty="0">
                <a:latin typeface="Open Sans" panose="020B0606030504020204" pitchFamily="34" charset="0"/>
                <a:ea typeface="Open Sans" panose="020B0606030504020204" pitchFamily="34" charset="0"/>
                <a:cs typeface="Open Sans" panose="020B0606030504020204" pitchFamily="34" charset="0"/>
              </a:rPr>
              <a:t>Tutorial with step-by-step directions for sewing a basting stitch.  </a:t>
            </a:r>
            <a:r>
              <a:rPr lang="en-US" sz="1400" dirty="0">
                <a:latin typeface="Open Sans" panose="020B0606030504020204" pitchFamily="34" charset="0"/>
                <a:ea typeface="Open Sans" panose="020B0606030504020204" pitchFamily="34" charset="0"/>
                <a:cs typeface="Open Sans" panose="020B0606030504020204" pitchFamily="34" charset="0"/>
                <a:hlinkClick r:id="rId4"/>
              </a:rPr>
              <a:t>http://youtu.be/KCT-pC8X5m8</a:t>
            </a:r>
            <a:r>
              <a:rPr lang="en-US" sz="1400" dirty="0">
                <a:latin typeface="Open Sans" panose="020B0606030504020204" pitchFamily="34" charset="0"/>
                <a:ea typeface="Open Sans" panose="020B0606030504020204" pitchFamily="34" charset="0"/>
                <a:cs typeface="Open Sans" panose="020B0606030504020204" pitchFamily="34" charset="0"/>
              </a:rPr>
              <a:t> </a:t>
            </a:r>
          </a:p>
          <a:p>
            <a:r>
              <a:rPr lang="en-US" sz="1400" dirty="0">
                <a:latin typeface="Open Sans" panose="020B0606030504020204" pitchFamily="34" charset="0"/>
                <a:ea typeface="Open Sans" panose="020B0606030504020204" pitchFamily="34" charset="0"/>
                <a:cs typeface="Open Sans" panose="020B0606030504020204" pitchFamily="34" charset="0"/>
              </a:rPr>
              <a:t>How to Sew a Torn Seam</a:t>
            </a:r>
          </a:p>
          <a:p>
            <a:r>
              <a:rPr lang="en-US" sz="1400" dirty="0">
                <a:latin typeface="Open Sans" panose="020B0606030504020204" pitchFamily="34" charset="0"/>
                <a:ea typeface="Open Sans" panose="020B0606030504020204" pitchFamily="34" charset="0"/>
                <a:cs typeface="Open Sans" panose="020B0606030504020204" pitchFamily="34" charset="0"/>
              </a:rPr>
              <a:t>Have you ever wanted to get good at sewing? Well look no further than this informative video on How to Sew a Torn Seam.  </a:t>
            </a:r>
            <a:r>
              <a:rPr lang="en-US" sz="1400" dirty="0">
                <a:latin typeface="Open Sans" panose="020B0606030504020204" pitchFamily="34" charset="0"/>
                <a:ea typeface="Open Sans" panose="020B0606030504020204" pitchFamily="34" charset="0"/>
                <a:cs typeface="Open Sans" panose="020B0606030504020204" pitchFamily="34" charset="0"/>
                <a:hlinkClick r:id="rId5"/>
              </a:rPr>
              <a:t>http://youtu.be/mUE_ATvXIdA</a:t>
            </a:r>
            <a:r>
              <a:rPr lang="en-US" sz="1400" dirty="0">
                <a:latin typeface="Open Sans" panose="020B0606030504020204" pitchFamily="34" charset="0"/>
                <a:ea typeface="Open Sans" panose="020B0606030504020204" pitchFamily="34" charset="0"/>
                <a:cs typeface="Open Sans" panose="020B0606030504020204" pitchFamily="34" charset="0"/>
              </a:rPr>
              <a:t> </a:t>
            </a:r>
          </a:p>
          <a:p>
            <a:r>
              <a:rPr lang="en-US" sz="1400" dirty="0">
                <a:latin typeface="Open Sans" panose="020B0606030504020204" pitchFamily="34" charset="0"/>
                <a:ea typeface="Open Sans" panose="020B0606030504020204" pitchFamily="34" charset="0"/>
                <a:cs typeface="Open Sans" panose="020B0606030504020204" pitchFamily="34" charset="0"/>
              </a:rPr>
              <a:t>How to Tie a Knot in Thread : Sewing for Beginners</a:t>
            </a:r>
          </a:p>
          <a:p>
            <a:r>
              <a:rPr lang="en-US" sz="1400" dirty="0">
                <a:latin typeface="Open Sans" panose="020B0606030504020204" pitchFamily="34" charset="0"/>
                <a:ea typeface="Open Sans" panose="020B0606030504020204" pitchFamily="34" charset="0"/>
                <a:cs typeface="Open Sans" panose="020B0606030504020204" pitchFamily="34" charset="0"/>
              </a:rPr>
              <a:t>This is a quick and easy trick for tying a knot in your thread. You’re less likely to have your thread go all the way through your fabric when starting  your hand stitch. </a:t>
            </a:r>
            <a:r>
              <a:rPr lang="en-US" sz="1400" dirty="0">
                <a:latin typeface="Open Sans" panose="020B0606030504020204" pitchFamily="34" charset="0"/>
                <a:ea typeface="Open Sans" panose="020B0606030504020204" pitchFamily="34" charset="0"/>
                <a:cs typeface="Open Sans" panose="020B0606030504020204" pitchFamily="34" charset="0"/>
                <a:hlinkClick r:id="rId6"/>
              </a:rPr>
              <a:t>http://youtu.be/PowkA9Bojlo</a:t>
            </a:r>
            <a:r>
              <a:rPr lang="en-US" sz="1400" dirty="0">
                <a:latin typeface="Open Sans" panose="020B0606030504020204" pitchFamily="34" charset="0"/>
                <a:ea typeface="Open Sans" panose="020B0606030504020204" pitchFamily="34" charset="0"/>
                <a:cs typeface="Open Sans" panose="020B0606030504020204" pitchFamily="34" charset="0"/>
              </a:rPr>
              <a:t> </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407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89CA-0938-4FDD-856B-D8E7B6AEF3B4}"/>
              </a:ext>
            </a:extLst>
          </p:cNvPr>
          <p:cNvSpPr>
            <a:spLocks noGrp="1"/>
          </p:cNvSpPr>
          <p:nvPr>
            <p:ph type="title"/>
          </p:nvPr>
        </p:nvSpPr>
        <p:spPr/>
        <p:txBody>
          <a:bodyPr/>
          <a:lstStyle/>
          <a:p>
            <a:r>
              <a:rPr lang="en-US" dirty="0"/>
              <a:t>Items of Clothing = MONEY</a:t>
            </a:r>
          </a:p>
        </p:txBody>
      </p:sp>
      <p:sp>
        <p:nvSpPr>
          <p:cNvPr id="4" name="object 5">
            <a:extLst>
              <a:ext uri="{FF2B5EF4-FFF2-40B4-BE49-F238E27FC236}">
                <a16:creationId xmlns:a16="http://schemas.microsoft.com/office/drawing/2014/main" id="{A78CCFCD-D100-46FC-BADE-135FFA4BA3DE}"/>
              </a:ext>
            </a:extLst>
          </p:cNvPr>
          <p:cNvSpPr/>
          <p:nvPr/>
        </p:nvSpPr>
        <p:spPr>
          <a:xfrm>
            <a:off x="3526012" y="1502228"/>
            <a:ext cx="5139975" cy="510242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4083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090B-C663-4267-BD4D-EBEB1F49AB8E}"/>
              </a:ext>
            </a:extLst>
          </p:cNvPr>
          <p:cNvSpPr>
            <a:spLocks noGrp="1"/>
          </p:cNvSpPr>
          <p:nvPr>
            <p:ph type="title"/>
          </p:nvPr>
        </p:nvSpPr>
        <p:spPr/>
        <p:txBody>
          <a:bodyPr/>
          <a:lstStyle/>
          <a:p>
            <a:r>
              <a:rPr lang="en-US" dirty="0"/>
              <a:t>Evaluate Your Wardrobe</a:t>
            </a:r>
          </a:p>
        </p:txBody>
      </p:sp>
      <p:sp>
        <p:nvSpPr>
          <p:cNvPr id="3" name="Content Placeholder 2">
            <a:extLst>
              <a:ext uri="{FF2B5EF4-FFF2-40B4-BE49-F238E27FC236}">
                <a16:creationId xmlns:a16="http://schemas.microsoft.com/office/drawing/2014/main" id="{9122D9DE-4DDF-4966-A334-32458F4CFEF2}"/>
              </a:ext>
            </a:extLst>
          </p:cNvPr>
          <p:cNvSpPr>
            <a:spLocks noGrp="1"/>
          </p:cNvSpPr>
          <p:nvPr>
            <p:ph sz="half" idx="1"/>
          </p:nvPr>
        </p:nvSpPr>
        <p:spPr>
          <a:xfrm>
            <a:off x="740664" y="1420420"/>
            <a:ext cx="7610234" cy="4734318"/>
          </a:xfrm>
        </p:spPr>
        <p:txBody>
          <a:bodyPr/>
          <a:lstStyle/>
          <a:p>
            <a:pPr marL="12700">
              <a:spcBef>
                <a:spcPts val="1300"/>
              </a:spcBef>
            </a:pPr>
            <a:r>
              <a:rPr lang="en-US" spc="-5" dirty="0">
                <a:latin typeface="Open Sans" panose="020B0606030504020204" pitchFamily="34" charset="0"/>
                <a:ea typeface="Open Sans" panose="020B0606030504020204" pitchFamily="34" charset="0"/>
                <a:cs typeface="Open Sans" panose="020B0606030504020204" pitchFamily="34" charset="0"/>
              </a:rPr>
              <a:t>Think </a:t>
            </a:r>
            <a:r>
              <a:rPr lang="en-US" dirty="0">
                <a:latin typeface="Open Sans" panose="020B0606030504020204" pitchFamily="34" charset="0"/>
                <a:ea typeface="Open Sans" panose="020B0606030504020204" pitchFamily="34" charset="0"/>
                <a:cs typeface="Open Sans" panose="020B0606030504020204" pitchFamily="34" charset="0"/>
              </a:rPr>
              <a:t>about your </a:t>
            </a:r>
            <a:r>
              <a:rPr lang="en-US" spc="-5" dirty="0">
                <a:latin typeface="Open Sans" panose="020B0606030504020204" pitchFamily="34" charset="0"/>
                <a:ea typeface="Open Sans" panose="020B0606030504020204" pitchFamily="34" charset="0"/>
                <a:cs typeface="Open Sans" panose="020B0606030504020204" pitchFamily="34" charset="0"/>
              </a:rPr>
              <a:t>current wardrobe. </a:t>
            </a:r>
            <a:r>
              <a:rPr lang="en-US" dirty="0">
                <a:latin typeface="Open Sans" panose="020B0606030504020204" pitchFamily="34" charset="0"/>
                <a:ea typeface="Open Sans" panose="020B0606030504020204" pitchFamily="34" charset="0"/>
                <a:cs typeface="Open Sans" panose="020B0606030504020204" pitchFamily="34" charset="0"/>
              </a:rPr>
              <a:t>Do you</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have:</a:t>
            </a:r>
          </a:p>
          <a:p>
            <a:pPr marL="469900" indent="-457200">
              <a:spcBef>
                <a:spcPts val="1200"/>
              </a:spcBef>
              <a:buClr>
                <a:schemeClr val="accent1"/>
              </a:buClr>
              <a:buFont typeface="Open Sans" panose="020B0606030504020204" pitchFamily="34" charset="0"/>
              <a:buChar char="&gt;"/>
            </a:pPr>
            <a:r>
              <a:rPr lang="en-US" spc="-5" dirty="0">
                <a:latin typeface="Open Sans" panose="020B0606030504020204" pitchFamily="34" charset="0"/>
                <a:ea typeface="Open Sans" panose="020B0606030504020204" pitchFamily="34" charset="0"/>
                <a:cs typeface="Open Sans" panose="020B0606030504020204" pitchFamily="34" charset="0"/>
              </a:rPr>
              <a:t>Buttons that are </a:t>
            </a:r>
            <a:r>
              <a:rPr lang="en-US" dirty="0">
                <a:latin typeface="Open Sans" panose="020B0606030504020204" pitchFamily="34" charset="0"/>
                <a:ea typeface="Open Sans" panose="020B0606030504020204" pitchFamily="34" charset="0"/>
                <a:cs typeface="Open Sans" panose="020B0606030504020204" pitchFamily="34" charset="0"/>
              </a:rPr>
              <a:t>loose or</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missing?</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200"/>
              </a:spcBef>
              <a:buClr>
                <a:schemeClr val="accent1"/>
              </a:buClr>
              <a:buFont typeface="Open Sans" panose="020B0606030504020204" pitchFamily="34" charset="0"/>
              <a:buChar char="&gt;"/>
            </a:pPr>
            <a:r>
              <a:rPr lang="en-US" spc="-5" dirty="0">
                <a:latin typeface="Open Sans" panose="020B0606030504020204" pitchFamily="34" charset="0"/>
                <a:ea typeface="Open Sans" panose="020B0606030504020204" pitchFamily="34" charset="0"/>
                <a:cs typeface="Open Sans" panose="020B0606030504020204" pitchFamily="34" charset="0"/>
              </a:rPr>
              <a:t>Hems </a:t>
            </a:r>
            <a:r>
              <a:rPr lang="en-US" dirty="0">
                <a:latin typeface="Open Sans" panose="020B0606030504020204" pitchFamily="34" charset="0"/>
                <a:ea typeface="Open Sans" panose="020B0606030504020204" pitchFamily="34" charset="0"/>
                <a:cs typeface="Open Sans" panose="020B0606030504020204" pitchFamily="34" charset="0"/>
              </a:rPr>
              <a:t>which need </a:t>
            </a:r>
            <a:r>
              <a:rPr lang="en-US" spc="-5" dirty="0">
                <a:latin typeface="Open Sans" panose="020B0606030504020204" pitchFamily="34" charset="0"/>
                <a:ea typeface="Open Sans" panose="020B0606030504020204" pitchFamily="34" charset="0"/>
                <a:cs typeface="Open Sans" panose="020B0606030504020204" pitchFamily="34" charset="0"/>
              </a:rPr>
              <a:t>to </a:t>
            </a:r>
            <a:r>
              <a:rPr lang="en-US" dirty="0">
                <a:latin typeface="Open Sans" panose="020B0606030504020204" pitchFamily="34" charset="0"/>
                <a:ea typeface="Open Sans" panose="020B0606030504020204" pitchFamily="34" charset="0"/>
                <a:cs typeface="Open Sans" panose="020B0606030504020204" pitchFamily="34" charset="0"/>
              </a:rPr>
              <a:t>be</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repaired?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200"/>
              </a:spcBef>
              <a:buClr>
                <a:schemeClr val="accent1"/>
              </a:buClr>
              <a:buFont typeface="Open Sans" panose="020B0606030504020204" pitchFamily="34" charset="0"/>
              <a:buChar char="&gt;"/>
            </a:pPr>
            <a:r>
              <a:rPr lang="en-US" spc="-50" dirty="0">
                <a:latin typeface="Open Sans" panose="020B0606030504020204" pitchFamily="34" charset="0"/>
                <a:ea typeface="Open Sans" panose="020B0606030504020204" pitchFamily="34" charset="0"/>
                <a:cs typeface="Open Sans" panose="020B0606030504020204" pitchFamily="34" charset="0"/>
              </a:rPr>
              <a:t>Tears </a:t>
            </a:r>
            <a:r>
              <a:rPr lang="en-US" dirty="0">
                <a:latin typeface="Open Sans" panose="020B0606030504020204" pitchFamily="34" charset="0"/>
                <a:ea typeface="Open Sans" panose="020B0606030504020204" pitchFamily="34" charset="0"/>
                <a:cs typeface="Open Sans" panose="020B0606030504020204" pitchFamily="34" charset="0"/>
              </a:rPr>
              <a:t>or loose </a:t>
            </a:r>
            <a:r>
              <a:rPr lang="en-US" spc="-5" dirty="0">
                <a:latin typeface="Open Sans" panose="020B0606030504020204" pitchFamily="34" charset="0"/>
                <a:ea typeface="Open Sans" panose="020B0606030504020204" pitchFamily="34" charset="0"/>
                <a:cs typeface="Open Sans" panose="020B0606030504020204" pitchFamily="34" charset="0"/>
              </a:rPr>
              <a:t>threads </a:t>
            </a:r>
            <a:r>
              <a:rPr lang="en-US" dirty="0">
                <a:latin typeface="Open Sans" panose="020B0606030504020204" pitchFamily="34" charset="0"/>
                <a:ea typeface="Open Sans" panose="020B0606030504020204" pitchFamily="34" charset="0"/>
                <a:cs typeface="Open Sans" panose="020B0606030504020204" pitchFamily="34" charset="0"/>
              </a:rPr>
              <a:t>on a </a:t>
            </a:r>
            <a:r>
              <a:rPr lang="en-US" spc="-5" dirty="0">
                <a:latin typeface="Open Sans" panose="020B0606030504020204" pitchFamily="34" charset="0"/>
                <a:ea typeface="Open Sans" panose="020B0606030504020204" pitchFamily="34" charset="0"/>
                <a:cs typeface="Open Sans" panose="020B0606030504020204" pitchFamily="34" charset="0"/>
              </a:rPr>
              <a:t>shirt, pants </a:t>
            </a:r>
            <a:r>
              <a:rPr lang="en-US" dirty="0">
                <a:latin typeface="Open Sans" panose="020B0606030504020204" pitchFamily="34" charset="0"/>
                <a:ea typeface="Open Sans" panose="020B0606030504020204" pitchFamily="34" charset="0"/>
                <a:cs typeface="Open Sans" panose="020B0606030504020204" pitchFamily="34" charset="0"/>
              </a:rPr>
              <a:t>or</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dress?</a:t>
            </a:r>
            <a:endParaRPr lang="en-US" dirty="0">
              <a:latin typeface="Open Sans" panose="020B0606030504020204" pitchFamily="34" charset="0"/>
              <a:ea typeface="Open Sans" panose="020B0606030504020204" pitchFamily="34" charset="0"/>
              <a:cs typeface="Open Sans" panose="020B0606030504020204" pitchFamily="34" charset="0"/>
            </a:endParaRPr>
          </a:p>
          <a:p>
            <a:pPr>
              <a:spcBef>
                <a:spcPts val="25"/>
              </a:spcBef>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2700"/>
            <a:r>
              <a:rPr lang="en-US" spc="-5" dirty="0">
                <a:latin typeface="Open Sans" panose="020B0606030504020204" pitchFamily="34" charset="0"/>
                <a:ea typeface="Open Sans" panose="020B0606030504020204" pitchFamily="34" charset="0"/>
                <a:cs typeface="Open Sans" panose="020B0606030504020204" pitchFamily="34" charset="0"/>
              </a:rPr>
              <a:t>Clothing items </a:t>
            </a:r>
            <a:r>
              <a:rPr lang="en-US" dirty="0">
                <a:latin typeface="Open Sans" panose="020B0606030504020204" pitchFamily="34" charset="0"/>
                <a:ea typeface="Open Sans" panose="020B0606030504020204" pitchFamily="34" charset="0"/>
                <a:cs typeface="Open Sans" panose="020B0606030504020204" pitchFamily="34" charset="0"/>
              </a:rPr>
              <a:t>not in use = loss of</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MONEY</a:t>
            </a:r>
            <a:endParaRPr lang="en-US" dirty="0">
              <a:latin typeface="Open Sans" panose="020B0606030504020204" pitchFamily="34" charset="0"/>
              <a:ea typeface="Open Sans" panose="020B0606030504020204" pitchFamily="34" charset="0"/>
              <a:cs typeface="Open Sans" panose="020B0606030504020204" pitchFamily="34" charset="0"/>
            </a:endParaRPr>
          </a:p>
          <a:p>
            <a:pPr>
              <a:spcBef>
                <a:spcPts val="30"/>
              </a:spcBef>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2700" marR="5080"/>
            <a:r>
              <a:rPr lang="en-US" spc="-5" dirty="0">
                <a:latin typeface="Open Sans" panose="020B0606030504020204" pitchFamily="34" charset="0"/>
                <a:ea typeface="Open Sans" panose="020B0606030504020204" pitchFamily="34" charset="0"/>
                <a:cs typeface="Open Sans" panose="020B0606030504020204" pitchFamily="34" charset="0"/>
              </a:rPr>
              <a:t>What </a:t>
            </a:r>
            <a:r>
              <a:rPr lang="en-US" dirty="0">
                <a:latin typeface="Open Sans" panose="020B0606030504020204" pitchFamily="34" charset="0"/>
                <a:ea typeface="Open Sans" panose="020B0606030504020204" pitchFamily="34" charset="0"/>
                <a:cs typeface="Open Sans" panose="020B0606030504020204" pitchFamily="34" charset="0"/>
              </a:rPr>
              <a:t>skills do you need </a:t>
            </a:r>
            <a:r>
              <a:rPr lang="en-US" spc="-5" dirty="0">
                <a:latin typeface="Open Sans" panose="020B0606030504020204" pitchFamily="34" charset="0"/>
                <a:ea typeface="Open Sans" panose="020B0606030504020204" pitchFamily="34" charset="0"/>
                <a:cs typeface="Open Sans" panose="020B0606030504020204" pitchFamily="34" charset="0"/>
              </a:rPr>
              <a:t>to repair </a:t>
            </a:r>
            <a:r>
              <a:rPr lang="en-US" dirty="0">
                <a:latin typeface="Open Sans" panose="020B0606030504020204" pitchFamily="34" charset="0"/>
                <a:ea typeface="Open Sans" panose="020B0606030504020204" pitchFamily="34" charset="0"/>
                <a:cs typeface="Open Sans" panose="020B0606030504020204" pitchFamily="34" charset="0"/>
              </a:rPr>
              <a:t>and </a:t>
            </a:r>
            <a:r>
              <a:rPr lang="en-US" spc="-5" dirty="0">
                <a:latin typeface="Open Sans" panose="020B0606030504020204" pitchFamily="34" charset="0"/>
                <a:ea typeface="Open Sans" panose="020B0606030504020204" pitchFamily="34" charset="0"/>
                <a:cs typeface="Open Sans" panose="020B0606030504020204" pitchFamily="34" charset="0"/>
              </a:rPr>
              <a:t>maintain </a:t>
            </a:r>
            <a:r>
              <a:rPr lang="en-US" dirty="0">
                <a:latin typeface="Open Sans" panose="020B0606030504020204" pitchFamily="34" charset="0"/>
                <a:ea typeface="Open Sans" panose="020B0606030504020204" pitchFamily="34" charset="0"/>
                <a:cs typeface="Open Sans" panose="020B0606030504020204" pitchFamily="34" charset="0"/>
              </a:rPr>
              <a:t>your </a:t>
            </a:r>
            <a:r>
              <a:rPr lang="en-US" spc="-5" dirty="0">
                <a:latin typeface="Open Sans" panose="020B0606030504020204" pitchFamily="34" charset="0"/>
                <a:ea typeface="Open Sans" panose="020B0606030504020204" pitchFamily="34" charset="0"/>
                <a:cs typeface="Open Sans" panose="020B0606030504020204" pitchFamily="34" charset="0"/>
              </a:rPr>
              <a:t>wardrobe?</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6">
            <a:extLst>
              <a:ext uri="{FF2B5EF4-FFF2-40B4-BE49-F238E27FC236}">
                <a16:creationId xmlns:a16="http://schemas.microsoft.com/office/drawing/2014/main" id="{13874028-9B8A-44AC-86B2-4133C9008391}"/>
              </a:ext>
            </a:extLst>
          </p:cNvPr>
          <p:cNvSpPr/>
          <p:nvPr/>
        </p:nvSpPr>
        <p:spPr>
          <a:xfrm>
            <a:off x="7886440" y="1818221"/>
            <a:ext cx="3938715" cy="393871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764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B5F1-0993-472C-A1E0-DC6B1CF6A3A4}"/>
              </a:ext>
            </a:extLst>
          </p:cNvPr>
          <p:cNvSpPr>
            <a:spLocks noGrp="1"/>
          </p:cNvSpPr>
          <p:nvPr>
            <p:ph type="title"/>
          </p:nvPr>
        </p:nvSpPr>
        <p:spPr/>
        <p:txBody>
          <a:bodyPr/>
          <a:lstStyle/>
          <a:p>
            <a:r>
              <a:rPr lang="en-US" dirty="0"/>
              <a:t>Looking </a:t>
            </a:r>
            <a:r>
              <a:rPr lang="en-US" spc="-75" dirty="0"/>
              <a:t>Your </a:t>
            </a:r>
            <a:r>
              <a:rPr lang="en-US" dirty="0"/>
              <a:t>Best </a:t>
            </a:r>
            <a:r>
              <a:rPr lang="en-US" spc="-5" dirty="0"/>
              <a:t>Portfolio: Clothing </a:t>
            </a:r>
            <a:r>
              <a:rPr lang="en-US" dirty="0"/>
              <a:t>Repair</a:t>
            </a:r>
            <a:r>
              <a:rPr lang="en-US" spc="-35" dirty="0"/>
              <a:t> </a:t>
            </a:r>
            <a:r>
              <a:rPr lang="en-US" spc="-40" dirty="0"/>
              <a:t>Techniques</a:t>
            </a:r>
            <a:endParaRPr lang="en-US" dirty="0"/>
          </a:p>
        </p:txBody>
      </p:sp>
      <p:sp>
        <p:nvSpPr>
          <p:cNvPr id="4" name="object 5">
            <a:extLst>
              <a:ext uri="{FF2B5EF4-FFF2-40B4-BE49-F238E27FC236}">
                <a16:creationId xmlns:a16="http://schemas.microsoft.com/office/drawing/2014/main" id="{27556EA8-6FAB-41CB-8844-90664B69CA4B}"/>
              </a:ext>
            </a:extLst>
          </p:cNvPr>
          <p:cNvSpPr/>
          <p:nvPr/>
        </p:nvSpPr>
        <p:spPr>
          <a:xfrm>
            <a:off x="1329294" y="1604865"/>
            <a:ext cx="4399701" cy="4738784"/>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8333D82B-DF6A-4AA1-9562-D133570CFC8A}"/>
              </a:ext>
            </a:extLst>
          </p:cNvPr>
          <p:cNvSpPr/>
          <p:nvPr/>
        </p:nvSpPr>
        <p:spPr>
          <a:xfrm>
            <a:off x="5924547" y="1630294"/>
            <a:ext cx="4341279" cy="473410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9053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A18B-9B22-4E9D-87B3-6670F4309407}"/>
              </a:ext>
            </a:extLst>
          </p:cNvPr>
          <p:cNvSpPr>
            <a:spLocks noGrp="1"/>
          </p:cNvSpPr>
          <p:nvPr>
            <p:ph type="title"/>
          </p:nvPr>
        </p:nvSpPr>
        <p:spPr/>
        <p:txBody>
          <a:bodyPr/>
          <a:lstStyle/>
          <a:p>
            <a:r>
              <a:rPr lang="en-US" dirty="0"/>
              <a:t>Looking </a:t>
            </a:r>
            <a:r>
              <a:rPr lang="en-US" spc="-75" dirty="0"/>
              <a:t>Your </a:t>
            </a:r>
            <a:r>
              <a:rPr lang="en-US" dirty="0"/>
              <a:t>Best </a:t>
            </a:r>
            <a:r>
              <a:rPr lang="en-US" spc="-5" dirty="0"/>
              <a:t>Portfolio: Clothing </a:t>
            </a:r>
            <a:r>
              <a:rPr lang="en-US" dirty="0"/>
              <a:t>Repair</a:t>
            </a:r>
            <a:r>
              <a:rPr lang="en-US" spc="-35" dirty="0"/>
              <a:t> </a:t>
            </a:r>
            <a:r>
              <a:rPr lang="en-US" spc="-40" dirty="0"/>
              <a:t>Techniques</a:t>
            </a:r>
            <a:endParaRPr lang="en-US" dirty="0"/>
          </a:p>
        </p:txBody>
      </p:sp>
      <p:sp>
        <p:nvSpPr>
          <p:cNvPr id="4" name="object 5">
            <a:extLst>
              <a:ext uri="{FF2B5EF4-FFF2-40B4-BE49-F238E27FC236}">
                <a16:creationId xmlns:a16="http://schemas.microsoft.com/office/drawing/2014/main" id="{D82C3166-3523-4955-9445-0F544B5B2185}"/>
              </a:ext>
            </a:extLst>
          </p:cNvPr>
          <p:cNvSpPr/>
          <p:nvPr/>
        </p:nvSpPr>
        <p:spPr>
          <a:xfrm>
            <a:off x="1019602" y="1511559"/>
            <a:ext cx="4737386" cy="4999558"/>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DC15D251-D95A-4C74-8A52-6EDC4616261D}"/>
              </a:ext>
            </a:extLst>
          </p:cNvPr>
          <p:cNvSpPr/>
          <p:nvPr/>
        </p:nvSpPr>
        <p:spPr>
          <a:xfrm>
            <a:off x="6192047" y="1511559"/>
            <a:ext cx="4644301" cy="499956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7933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14DC-C3FA-4607-952D-AC0B60147536}"/>
              </a:ext>
            </a:extLst>
          </p:cNvPr>
          <p:cNvSpPr>
            <a:spLocks noGrp="1"/>
          </p:cNvSpPr>
          <p:nvPr>
            <p:ph type="title"/>
          </p:nvPr>
        </p:nvSpPr>
        <p:spPr/>
        <p:txBody>
          <a:bodyPr/>
          <a:lstStyle/>
          <a:p>
            <a:r>
              <a:rPr lang="en-US" dirty="0"/>
              <a:t>Looking </a:t>
            </a:r>
            <a:r>
              <a:rPr lang="en-US" spc="-75" dirty="0"/>
              <a:t>Your </a:t>
            </a:r>
            <a:r>
              <a:rPr lang="en-US" dirty="0"/>
              <a:t>Best </a:t>
            </a:r>
            <a:r>
              <a:rPr lang="en-US" spc="-5" dirty="0"/>
              <a:t>Portfolio: Clothing </a:t>
            </a:r>
            <a:r>
              <a:rPr lang="en-US" dirty="0"/>
              <a:t>Repair</a:t>
            </a:r>
            <a:r>
              <a:rPr lang="en-US" spc="-35" dirty="0"/>
              <a:t> </a:t>
            </a:r>
            <a:r>
              <a:rPr lang="en-US" spc="-40" dirty="0"/>
              <a:t>Techniques</a:t>
            </a:r>
            <a:endParaRPr lang="en-US" dirty="0"/>
          </a:p>
        </p:txBody>
      </p:sp>
      <p:sp>
        <p:nvSpPr>
          <p:cNvPr id="4" name="object 5">
            <a:extLst>
              <a:ext uri="{FF2B5EF4-FFF2-40B4-BE49-F238E27FC236}">
                <a16:creationId xmlns:a16="http://schemas.microsoft.com/office/drawing/2014/main" id="{5EC9597D-8A7A-4090-904B-F24F49FCD372}"/>
              </a:ext>
            </a:extLst>
          </p:cNvPr>
          <p:cNvSpPr/>
          <p:nvPr/>
        </p:nvSpPr>
        <p:spPr>
          <a:xfrm>
            <a:off x="1586550" y="1464907"/>
            <a:ext cx="4179768" cy="4878746"/>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5FBF866E-A60D-4E05-8C8D-29B4D0D8DCD6}"/>
              </a:ext>
            </a:extLst>
          </p:cNvPr>
          <p:cNvSpPr/>
          <p:nvPr/>
        </p:nvSpPr>
        <p:spPr>
          <a:xfrm>
            <a:off x="6476998" y="1444224"/>
            <a:ext cx="4136503" cy="492381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8239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47F0D-E7CB-4F18-A094-E0D329FEAF9C}"/>
              </a:ext>
            </a:extLst>
          </p:cNvPr>
          <p:cNvSpPr>
            <a:spLocks noGrp="1"/>
          </p:cNvSpPr>
          <p:nvPr>
            <p:ph type="title"/>
          </p:nvPr>
        </p:nvSpPr>
        <p:spPr/>
        <p:txBody>
          <a:bodyPr/>
          <a:lstStyle/>
          <a:p>
            <a:r>
              <a:rPr lang="en-US" spc="-5" dirty="0"/>
              <a:t>Guidelines</a:t>
            </a:r>
            <a:r>
              <a:rPr lang="en-US" spc="5" dirty="0"/>
              <a:t> </a:t>
            </a:r>
            <a:r>
              <a:rPr lang="en-US" spc="-5" dirty="0"/>
              <a:t>for </a:t>
            </a:r>
            <a:r>
              <a:rPr lang="en-US" dirty="0"/>
              <a:t>Use of Sewing </a:t>
            </a:r>
            <a:r>
              <a:rPr lang="en-US" spc="-75" dirty="0"/>
              <a:t>Tools </a:t>
            </a:r>
            <a:r>
              <a:rPr lang="en-US" dirty="0"/>
              <a:t>and</a:t>
            </a:r>
            <a:r>
              <a:rPr lang="en-US" spc="-45" dirty="0"/>
              <a:t> </a:t>
            </a:r>
            <a:r>
              <a:rPr lang="en-US" spc="-5" dirty="0"/>
              <a:t>Notions</a:t>
            </a:r>
            <a:endParaRPr lang="en-US" dirty="0"/>
          </a:p>
        </p:txBody>
      </p:sp>
      <p:sp>
        <p:nvSpPr>
          <p:cNvPr id="5" name="Content Placeholder 4">
            <a:extLst>
              <a:ext uri="{FF2B5EF4-FFF2-40B4-BE49-F238E27FC236}">
                <a16:creationId xmlns:a16="http://schemas.microsoft.com/office/drawing/2014/main" id="{E768A54E-92C3-4AA1-921D-C8947460C24F}"/>
              </a:ext>
            </a:extLst>
          </p:cNvPr>
          <p:cNvSpPr>
            <a:spLocks noGrp="1"/>
          </p:cNvSpPr>
          <p:nvPr>
            <p:ph sz="half" idx="1"/>
          </p:nvPr>
        </p:nvSpPr>
        <p:spPr/>
        <p:txBody>
          <a:bodyPr/>
          <a:lstStyle/>
          <a:p>
            <a:pPr marL="469265" marR="19050" indent="-457200">
              <a:lnSpc>
                <a:spcPct val="89600"/>
              </a:lnSpc>
              <a:spcBef>
                <a:spcPts val="350"/>
              </a:spcBef>
              <a:buClr>
                <a:schemeClr val="accent1"/>
              </a:buClr>
              <a:buFont typeface="Open Sans" panose="020B0606030504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Notions are all the things you need to  complete a sewing project other than fabric.</a:t>
            </a:r>
          </a:p>
          <a:p>
            <a:pPr marL="469265" marR="5080" indent="-457200">
              <a:lnSpc>
                <a:spcPts val="2200"/>
              </a:lnSpc>
              <a:spcBef>
                <a:spcPts val="1140"/>
              </a:spcBef>
              <a:buClr>
                <a:schemeClr val="accent1"/>
              </a:buClr>
              <a:buFont typeface="Open Sans" panose="020B0606030504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Keep your tools and notions neat and  organized.</a:t>
            </a:r>
          </a:p>
          <a:p>
            <a:pPr marL="469265" marR="641985" indent="-457200">
              <a:lnSpc>
                <a:spcPts val="2100"/>
              </a:lnSpc>
              <a:spcBef>
                <a:spcPts val="1280"/>
              </a:spcBef>
              <a:buClr>
                <a:schemeClr val="accent1"/>
              </a:buClr>
              <a:buFont typeface="Open Sans" panose="020B0606030504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Using sewing tools correctly will make the job easier.</a:t>
            </a:r>
          </a:p>
          <a:p>
            <a:pPr marL="469265" marR="19050" indent="-457200">
              <a:lnSpc>
                <a:spcPts val="2100"/>
              </a:lnSpc>
              <a:spcBef>
                <a:spcPts val="1300"/>
              </a:spcBef>
              <a:buClr>
                <a:schemeClr val="accent1"/>
              </a:buClr>
              <a:buFont typeface="Open Sans" panose="020B0606030504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Keep straight pins and needles out of your mouth.</a:t>
            </a:r>
          </a:p>
          <a:p>
            <a:pPr marL="469265" marR="415290" indent="-457200">
              <a:lnSpc>
                <a:spcPct val="89600"/>
              </a:lnSpc>
              <a:spcBef>
                <a:spcPts val="1230"/>
              </a:spcBef>
              <a:buClr>
                <a:schemeClr val="accent1"/>
              </a:buClr>
              <a:buFont typeface="Open Sans" panose="020B0606030504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Allow ample time to clean up your work area before the end of the class.</a:t>
            </a:r>
          </a:p>
          <a:p>
            <a:endParaRPr lang="en-US" dirty="0"/>
          </a:p>
        </p:txBody>
      </p:sp>
      <p:sp>
        <p:nvSpPr>
          <p:cNvPr id="7" name="object 6">
            <a:extLst>
              <a:ext uri="{FF2B5EF4-FFF2-40B4-BE49-F238E27FC236}">
                <a16:creationId xmlns:a16="http://schemas.microsoft.com/office/drawing/2014/main" id="{72F3D941-3B71-4610-9F1B-2646F1431B51}"/>
              </a:ext>
            </a:extLst>
          </p:cNvPr>
          <p:cNvSpPr/>
          <p:nvPr/>
        </p:nvSpPr>
        <p:spPr>
          <a:xfrm>
            <a:off x="972020" y="1672254"/>
            <a:ext cx="2974829" cy="299305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0211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BAFA-C8DD-4A50-A053-B0E318BDD5C4}"/>
              </a:ext>
            </a:extLst>
          </p:cNvPr>
          <p:cNvSpPr>
            <a:spLocks noGrp="1"/>
          </p:cNvSpPr>
          <p:nvPr>
            <p:ph type="title"/>
          </p:nvPr>
        </p:nvSpPr>
        <p:spPr/>
        <p:txBody>
          <a:bodyPr/>
          <a:lstStyle/>
          <a:p>
            <a:r>
              <a:rPr lang="en-US" dirty="0"/>
              <a:t>How </a:t>
            </a:r>
            <a:r>
              <a:rPr lang="en-US" spc="-5" dirty="0"/>
              <a:t>to </a:t>
            </a:r>
            <a:r>
              <a:rPr lang="en-US" dirty="0"/>
              <a:t>Sew a </a:t>
            </a:r>
            <a:r>
              <a:rPr lang="en-US" spc="-5" dirty="0"/>
              <a:t>Basting</a:t>
            </a:r>
            <a:r>
              <a:rPr lang="en-US" spc="-40" dirty="0"/>
              <a:t> </a:t>
            </a:r>
            <a:r>
              <a:rPr lang="en-US" spc="-5" dirty="0"/>
              <a:t>Stitch</a:t>
            </a:r>
            <a:endParaRPr lang="en-US" dirty="0"/>
          </a:p>
        </p:txBody>
      </p:sp>
      <p:sp>
        <p:nvSpPr>
          <p:cNvPr id="3" name="Content Placeholder 2">
            <a:extLst>
              <a:ext uri="{FF2B5EF4-FFF2-40B4-BE49-F238E27FC236}">
                <a16:creationId xmlns:a16="http://schemas.microsoft.com/office/drawing/2014/main" id="{3489D0B3-339B-4715-947B-C6455E008A5D}"/>
              </a:ext>
            </a:extLst>
          </p:cNvPr>
          <p:cNvSpPr>
            <a:spLocks noGrp="1"/>
          </p:cNvSpPr>
          <p:nvPr>
            <p:ph sz="half" idx="1"/>
          </p:nvPr>
        </p:nvSpPr>
        <p:spPr>
          <a:xfrm>
            <a:off x="4273420" y="1283509"/>
            <a:ext cx="7791061" cy="3916680"/>
          </a:xfrm>
        </p:spPr>
        <p:txBody>
          <a:bodyPr/>
          <a:lstStyle/>
          <a:p>
            <a:pPr marL="76200">
              <a:spcBef>
                <a:spcPts val="1050"/>
              </a:spcBef>
            </a:pPr>
            <a:r>
              <a:rPr lang="en-US" spc="-5" dirty="0">
                <a:latin typeface="Open Sans" panose="020B0606030504020204" pitchFamily="34" charset="0"/>
                <a:ea typeface="Open Sans" panose="020B0606030504020204" pitchFamily="34" charset="0"/>
                <a:cs typeface="Open Sans" panose="020B0606030504020204" pitchFamily="34" charset="0"/>
              </a:rPr>
              <a:t>Steps for the basting</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stitch:</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955"/>
              </a:spcBef>
              <a:buClr>
                <a:schemeClr val="accent1"/>
              </a:buClr>
              <a:buFont typeface="Open Sans" panose="020B0606030504020204" pitchFamily="34" charset="0"/>
              <a:buChar char="&gt;"/>
              <a:tabLst>
                <a:tab pos="253365" algn="l"/>
              </a:tabLst>
            </a:pPr>
            <a:r>
              <a:rPr lang="en-US" sz="2400" dirty="0">
                <a:latin typeface="Open Sans" panose="020B0606030504020204" pitchFamily="34" charset="0"/>
                <a:ea typeface="Open Sans" panose="020B0606030504020204" pitchFamily="34" charset="0"/>
                <a:cs typeface="Open Sans" panose="020B0606030504020204" pitchFamily="34" charset="0"/>
              </a:rPr>
              <a:t>Cut two pieces of scrap fabric 5” x 3”.</a:t>
            </a:r>
          </a:p>
          <a:p>
            <a:pPr marL="469900" indent="-457200">
              <a:spcBef>
                <a:spcPts val="860"/>
              </a:spcBef>
              <a:buClr>
                <a:schemeClr val="accent1"/>
              </a:buClr>
              <a:buFont typeface="Open Sans" panose="020B0606030504020204" pitchFamily="34" charset="0"/>
              <a:buChar char="&gt;"/>
              <a:tabLst>
                <a:tab pos="253365" algn="l"/>
              </a:tabLst>
            </a:pPr>
            <a:r>
              <a:rPr lang="en-US" sz="2400" dirty="0">
                <a:latin typeface="Open Sans" panose="020B0606030504020204" pitchFamily="34" charset="0"/>
                <a:ea typeface="Open Sans" panose="020B0606030504020204" pitchFamily="34" charset="0"/>
                <a:cs typeface="Open Sans" panose="020B0606030504020204" pitchFamily="34" charset="0"/>
              </a:rPr>
              <a:t>Pin the two pieces together with straight pins along one long edge.</a:t>
            </a:r>
          </a:p>
          <a:p>
            <a:pPr marL="469900" marR="639445" indent="-457200">
              <a:lnSpc>
                <a:spcPct val="107800"/>
              </a:lnSpc>
              <a:buClr>
                <a:schemeClr val="accent1"/>
              </a:buClr>
              <a:buFont typeface="Open Sans" panose="020B0606030504020204" pitchFamily="34" charset="0"/>
              <a:buChar char="&gt;"/>
              <a:tabLst>
                <a:tab pos="253365" algn="l"/>
              </a:tabLst>
            </a:pPr>
            <a:r>
              <a:rPr lang="en-US" sz="2400" dirty="0">
                <a:latin typeface="Open Sans" panose="020B0606030504020204" pitchFamily="34" charset="0"/>
                <a:ea typeface="Open Sans" panose="020B0606030504020204" pitchFamily="34" charset="0"/>
                <a:cs typeface="Open Sans" panose="020B0606030504020204" pitchFamily="34" charset="0"/>
              </a:rPr>
              <a:t>Cut the thread about 14 inches and tie a knot at the end of one thread.</a:t>
            </a:r>
          </a:p>
          <a:p>
            <a:pPr marL="469900" marR="5080" indent="-457200">
              <a:lnSpc>
                <a:spcPct val="106200"/>
              </a:lnSpc>
              <a:buClr>
                <a:schemeClr val="accent1"/>
              </a:buClr>
              <a:buFont typeface="Open Sans" panose="020B0606030504020204" pitchFamily="34" charset="0"/>
              <a:buChar char="&gt;"/>
              <a:tabLst>
                <a:tab pos="253365" algn="l"/>
              </a:tabLst>
            </a:pPr>
            <a:r>
              <a:rPr lang="en-US" sz="2400" dirty="0">
                <a:latin typeface="Open Sans" panose="020B0606030504020204" pitchFamily="34" charset="0"/>
                <a:ea typeface="Open Sans" panose="020B0606030504020204" pitchFamily="34" charset="0"/>
                <a:cs typeface="Open Sans" panose="020B0606030504020204" pitchFamily="34" charset="0"/>
              </a:rPr>
              <a:t>Pass the threaded needle in and out of the fabric to create a loose running stitch about ½” from the edge. Each stitch should be  approximately ½” long. Repeat this step twice for a total of three basting stitch lines.</a:t>
            </a:r>
          </a:p>
          <a:p>
            <a:pPr marL="469900" indent="-457200">
              <a:buClr>
                <a:schemeClr val="accent1"/>
              </a:buClr>
              <a:buFont typeface="Open Sans" panose="020B0606030504020204" pitchFamily="34" charset="0"/>
              <a:buChar char="&gt;"/>
              <a:tabLst>
                <a:tab pos="253365" algn="l"/>
              </a:tabLst>
            </a:pPr>
            <a:r>
              <a:rPr lang="en-US" sz="2400" dirty="0">
                <a:latin typeface="Open Sans" panose="020B0606030504020204" pitchFamily="34" charset="0"/>
                <a:ea typeface="Open Sans" panose="020B0606030504020204" pitchFamily="34" charset="0"/>
                <a:cs typeface="Open Sans" panose="020B0606030504020204" pitchFamily="34" charset="0"/>
              </a:rPr>
              <a:t>Sew one or two stitches in place at the end of the area you basted.</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7">
            <a:extLst>
              <a:ext uri="{FF2B5EF4-FFF2-40B4-BE49-F238E27FC236}">
                <a16:creationId xmlns:a16="http://schemas.microsoft.com/office/drawing/2014/main" id="{E4DB5957-D45D-4897-B164-04DBD11E35B0}"/>
              </a:ext>
            </a:extLst>
          </p:cNvPr>
          <p:cNvSpPr/>
          <p:nvPr/>
        </p:nvSpPr>
        <p:spPr>
          <a:xfrm rot="5400000">
            <a:off x="873760" y="1880848"/>
            <a:ext cx="3145038" cy="255451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0343691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56ea17bb-c96d-4826-b465-01eec0dd23dd"/>
    <ds:schemaRef ds:uri="http://schemas.microsoft.com/sharepoint/v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85</TotalTime>
  <Words>1075</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Selection and Care of Clothing: Part ll</vt:lpstr>
      <vt:lpstr>PowerPoint Presentation</vt:lpstr>
      <vt:lpstr>Items of Clothing = MONEY</vt:lpstr>
      <vt:lpstr>Evaluate Your Wardrobe</vt:lpstr>
      <vt:lpstr>Looking Your Best Portfolio: Clothing Repair Techniques</vt:lpstr>
      <vt:lpstr>Looking Your Best Portfolio: Clothing Repair Techniques</vt:lpstr>
      <vt:lpstr>Looking Your Best Portfolio: Clothing Repair Techniques</vt:lpstr>
      <vt:lpstr>Guidelines for Use of Sewing Tools and Notions</vt:lpstr>
      <vt:lpstr>How to Sew a Basting Stitch</vt:lpstr>
      <vt:lpstr>How to Sew a Backstitch</vt:lpstr>
      <vt:lpstr>How to Sew a Buttonhole/Blanket Stitch</vt:lpstr>
      <vt:lpstr>Steps for Sewing on a Button</vt:lpstr>
      <vt:lpstr>Redesign, Repair and Recycle</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8</cp:revision>
  <cp:lastPrinted>2017-07-07T16:17:37Z</cp:lastPrinted>
  <dcterms:created xsi:type="dcterms:W3CDTF">2017-07-11T23:58:30Z</dcterms:created>
  <dcterms:modified xsi:type="dcterms:W3CDTF">2018-01-12T22:09:55Z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