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sldIdLst>
    <p:sldId id="321" r:id="rId6"/>
    <p:sldId id="319" r:id="rId7"/>
    <p:sldId id="323" r:id="rId8"/>
    <p:sldId id="351" r:id="rId9"/>
    <p:sldId id="352" r:id="rId10"/>
    <p:sldId id="353" r:id="rId11"/>
    <p:sldId id="354" r:id="rId12"/>
    <p:sldId id="355" r:id="rId13"/>
    <p:sldId id="356" r:id="rId14"/>
    <p:sldId id="357" r:id="rId15"/>
    <p:sldId id="358" r:id="rId16"/>
    <p:sldId id="359" r:id="rId17"/>
    <p:sldId id="360"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types of dining appeal to different customers and situations.</a:t>
            </a:r>
          </a:p>
          <a:p>
            <a:endParaRPr lang="en-US" dirty="0"/>
          </a:p>
          <a:p>
            <a:r>
              <a:rPr lang="en-US" dirty="0"/>
              <a:t>Fine-dining restaurants provide an environment featuring excellent food, elegant décor and superior service.  Customers are willing to pay top prices.  </a:t>
            </a:r>
          </a:p>
          <a:p>
            <a:r>
              <a:rPr lang="en-US" dirty="0"/>
              <a:t>In our community/city, which restaurant is considered fine-dining?</a:t>
            </a:r>
          </a:p>
          <a:p>
            <a:endParaRPr lang="en-US" dirty="0"/>
          </a:p>
          <a:p>
            <a:r>
              <a:rPr lang="en-US" dirty="0"/>
              <a:t>Theme restaurants often try to recreate another place or time.  Customers enjoy seeing sports memorabilia or an indoor waterfall in the middle of a simulated rain forest.  </a:t>
            </a:r>
          </a:p>
          <a:p>
            <a:r>
              <a:rPr lang="en-US" dirty="0"/>
              <a:t>Do we have a theme restaurant in our community/city?</a:t>
            </a:r>
          </a:p>
          <a:p>
            <a:endParaRPr lang="en-US" dirty="0"/>
          </a:p>
          <a:p>
            <a:r>
              <a:rPr lang="en-US" dirty="0"/>
              <a:t>Casual-dining establishments attract people who like to eat out, but are not interested in a formal atmosphere or high prices. </a:t>
            </a:r>
          </a:p>
          <a:p>
            <a:r>
              <a:rPr lang="en-US" dirty="0"/>
              <a:t>In our community/city, what establishments are considered casual dining?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4064953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 food or quick-service restaurants are the largest section of the food service industry. They offer limited menus, low prices and speedy service.  </a:t>
            </a:r>
          </a:p>
          <a:p>
            <a:r>
              <a:rPr lang="en-US" dirty="0"/>
              <a:t>Name the fast food eating places in our community/city.</a:t>
            </a:r>
          </a:p>
          <a:p>
            <a:endParaRPr lang="en-US" dirty="0"/>
          </a:p>
          <a:p>
            <a:r>
              <a:rPr lang="en-US" dirty="0"/>
              <a:t>Catering services are a growing segment of the foodservice industry.  It often involves purchasing, receiving, storing, preparing, cooking, delivering and serving food to a client in another location.  </a:t>
            </a:r>
          </a:p>
          <a:p>
            <a:r>
              <a:rPr lang="en-US" dirty="0"/>
              <a:t>Have any of you used a catering business before?</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8301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American plated service is the most popular because it requires fewer and less extensively-trained staff. The food is completely prepared, portioned, plated and garnished in the kitchen.</a:t>
            </a:r>
          </a:p>
          <a:p>
            <a:r>
              <a:rPr lang="en-US" dirty="0"/>
              <a:t>In booth service, the table rests against, or is attached to, a wall.  All customers are served from a single focal point.</a:t>
            </a:r>
          </a:p>
          <a:p>
            <a:r>
              <a:rPr lang="en-US" dirty="0"/>
              <a:t>Banquette is a type of seating arrangement in which customers are seated facing the server, with their backs against a wall.</a:t>
            </a:r>
          </a:p>
          <a:p>
            <a:r>
              <a:rPr lang="en-US" dirty="0"/>
              <a:t>Family-style service is used in a casual-dining atmosphere.  Customers serve themselves and pass the food around the table just like home.</a:t>
            </a:r>
          </a:p>
          <a:p>
            <a:r>
              <a:rPr lang="en-US" dirty="0"/>
              <a:t>Classical French service is the most elegant and elaborate style.  Some foods are fully or partially prepared tableside in full view of the customer.</a:t>
            </a:r>
          </a:p>
          <a:p>
            <a:r>
              <a:rPr lang="en-US" dirty="0"/>
              <a:t>Russian service is another elegant, formal service that is used internationally.  Each course is completely prepared, cooked, portioned and garnished in the kitchen and then placed on a service plate or platters.</a:t>
            </a:r>
          </a:p>
          <a:p>
            <a:r>
              <a:rPr lang="en-US" dirty="0"/>
              <a:t>In butler service, the server carries the prepared food on a silver tray to standing or seated customers. Customers serve themselves from the trays.</a:t>
            </a:r>
          </a:p>
          <a:p>
            <a:r>
              <a:rPr lang="en-US" dirty="0"/>
              <a:t>Buffet service is where all the food is attractively displayed on a table for customers to see.  Customers go to the buffet, choose what they want, and serve themselves.</a:t>
            </a:r>
          </a:p>
          <a:p>
            <a:endParaRPr lang="en-US" dirty="0"/>
          </a:p>
          <a:p>
            <a:r>
              <a:rPr lang="en-US" dirty="0"/>
              <a:t>Have students give you some examples of each of these with restaurants in your area or places they have visited.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45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whenever a server performs a function from the guest’s left, the left hand is used.  When working from the customer’s right, the right hand is used.  This is true regardless of the type of table being served or the type of service being performed.</a:t>
            </a:r>
          </a:p>
          <a:p>
            <a:endParaRPr lang="en-US" dirty="0"/>
          </a:p>
          <a:p>
            <a:r>
              <a:rPr lang="en-US" dirty="0"/>
              <a:t>Click on hyperlink to view video:</a:t>
            </a:r>
          </a:p>
          <a:p>
            <a:r>
              <a:rPr lang="en-US" dirty="0"/>
              <a:t>Restaurant Business: How to Wait Tables </a:t>
            </a:r>
          </a:p>
          <a:p>
            <a:r>
              <a:rPr lang="en-US" dirty="0"/>
              <a:t>Waiting tables is a multi-tasking endeavor, as a waiter must greet the customers, take drink orders, seat other tables, serve the food properly and maintain an effortless attitude. Understand the job of a professional waiter with information from an executive chef in this free video on the restaurant business.</a:t>
            </a:r>
            <a:br>
              <a:rPr lang="en-US" dirty="0"/>
            </a:br>
            <a:r>
              <a:rPr lang="en-US" dirty="0"/>
              <a:t>http://youtu.be/TbFVPYD-Kfs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3692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Linen napkins and tablecloths can dramatically enhance a room’s appearance but you can use place mats and tablecloths as well.</a:t>
            </a:r>
          </a:p>
          <a:p>
            <a:endParaRPr lang="en-US" dirty="0"/>
          </a:p>
          <a:p>
            <a:r>
              <a:rPr lang="en-US" dirty="0"/>
              <a:t>Centerpieces are decorative objects placed on tables to add beauty and interest. There are four types: lighting, floral, edible and sculpted.</a:t>
            </a:r>
          </a:p>
          <a:p>
            <a:endParaRPr lang="en-US" dirty="0"/>
          </a:p>
          <a:p>
            <a:r>
              <a:rPr lang="en-US" dirty="0"/>
              <a:t>Napkins are placed to the left of the dinner plate or folded in a design and placed on top of the plate or in the glass.</a:t>
            </a:r>
          </a:p>
          <a:p>
            <a:endParaRPr lang="en-US" dirty="0"/>
          </a:p>
          <a:p>
            <a:r>
              <a:rPr lang="en-US" dirty="0"/>
              <a:t>Flatware refers to dining utensils such as spoons, forks and knives.</a:t>
            </a:r>
          </a:p>
          <a:p>
            <a:endParaRPr lang="en-US" dirty="0"/>
          </a:p>
          <a:p>
            <a:r>
              <a:rPr lang="en-US" dirty="0"/>
              <a:t>Tableware are the dishes, soup bowls and coffee cups.</a:t>
            </a:r>
          </a:p>
          <a:p>
            <a:endParaRPr lang="en-US" dirty="0"/>
          </a:p>
          <a:p>
            <a:r>
              <a:rPr lang="en-US" dirty="0"/>
              <a:t>Glassware is for beverages such as juice, water and iced tea.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52978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center each place setting, first place the napkin. Set fork on the left side of the plate and the knives and spoons on the right side.</a:t>
            </a:r>
          </a:p>
          <a:p>
            <a:endParaRPr lang="en-US" dirty="0"/>
          </a:p>
          <a:p>
            <a:r>
              <a:rPr lang="en-US" dirty="0"/>
              <a:t>Always set knives with the cutting edge toward the center of the place setting.</a:t>
            </a:r>
          </a:p>
          <a:p>
            <a:endParaRPr lang="en-US" dirty="0"/>
          </a:p>
          <a:p>
            <a:r>
              <a:rPr lang="en-US" dirty="0"/>
              <a:t>Place flatware one inch from the edge of the placemat or table.</a:t>
            </a:r>
          </a:p>
          <a:p>
            <a:endParaRPr lang="en-US" dirty="0"/>
          </a:p>
          <a:p>
            <a:r>
              <a:rPr lang="en-US" dirty="0"/>
              <a:t>Place all flatware form the outside in, following the order of use.</a:t>
            </a:r>
          </a:p>
          <a:p>
            <a:endParaRPr lang="en-US" dirty="0"/>
          </a:p>
          <a:p>
            <a:r>
              <a:rPr lang="en-US" dirty="0"/>
              <a:t>Place the bread-and-butter plate on the left, above the fork(s).</a:t>
            </a:r>
          </a:p>
          <a:p>
            <a:endParaRPr lang="en-US" dirty="0"/>
          </a:p>
          <a:p>
            <a:r>
              <a:rPr lang="en-US" dirty="0"/>
              <a:t>Place the water glass above the tip of the dinner knife.</a:t>
            </a:r>
          </a:p>
          <a:p>
            <a:endParaRPr lang="en-US" dirty="0"/>
          </a:p>
          <a:p>
            <a:r>
              <a:rPr lang="en-US" dirty="0"/>
              <a:t>Preset coffee cups to the right of the knives and spoons, with handles at the 4 o’clock position.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51808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hyperlinks to view videos:</a:t>
            </a:r>
          </a:p>
          <a:p>
            <a:r>
              <a:rPr lang="en-US" dirty="0"/>
              <a:t>Setting a Formal Table Setting </a:t>
            </a:r>
          </a:p>
          <a:p>
            <a:r>
              <a:rPr lang="en-US" dirty="0"/>
              <a:t>The basics to setting a formal table</a:t>
            </a:r>
            <a:br>
              <a:rPr lang="en-US" dirty="0"/>
            </a:br>
            <a:r>
              <a:rPr lang="en-US" dirty="0"/>
              <a:t>http://youtu.be/qKSHmmNk_5Y</a:t>
            </a:r>
          </a:p>
          <a:p>
            <a:br>
              <a:rPr lang="en-US" dirty="0"/>
            </a:br>
            <a:r>
              <a:rPr lang="en-US" dirty="0"/>
              <a:t>How to Set a Dinner Table</a:t>
            </a:r>
          </a:p>
          <a:p>
            <a:r>
              <a:rPr lang="en-US" dirty="0"/>
              <a:t>Figuring out which fork to use for which course can be confusing enough, but having to actually set those forks—and everything else on the table? </a:t>
            </a:r>
          </a:p>
          <a:p>
            <a:r>
              <a:rPr lang="en-US" dirty="0"/>
              <a:t>A recipe for disaster... or a chance to strut your etiquette stuff</a:t>
            </a:r>
          </a:p>
          <a:p>
            <a:r>
              <a:rPr lang="en-US" dirty="0"/>
              <a:t>http://youtu.be/PcTR1B06e-g</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26187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restaurant owner or manager decides how napkins are to be folded.  Beautiful napkin folds add to the place setting and impresses guests.</a:t>
            </a:r>
          </a:p>
          <a:p>
            <a:r>
              <a:rPr lang="en-US" dirty="0"/>
              <a:t>These are two short video from reliable sources on napkin folding but there are many more to choose from.  Preview ones that you would like your students to create. The Lotus is one of the most difficult napkin folds so challenge the students to assemble it for extra credit.</a:t>
            </a:r>
          </a:p>
          <a:p>
            <a:endParaRPr lang="en-US" dirty="0"/>
          </a:p>
          <a:p>
            <a:r>
              <a:rPr lang="en-US" dirty="0"/>
              <a:t>Click on hyperlinks to view videos:</a:t>
            </a:r>
          </a:p>
          <a:p>
            <a:r>
              <a:rPr lang="en-US" dirty="0"/>
              <a:t>Fancy Napkin Folding</a:t>
            </a:r>
          </a:p>
          <a:p>
            <a:r>
              <a:rPr lang="en-US" dirty="0"/>
              <a:t>Looking for that extra something to fancy up your dinner table for guests? </a:t>
            </a:r>
          </a:p>
          <a:p>
            <a:r>
              <a:rPr lang="en-US" dirty="0"/>
              <a:t>Try these easy napkin folding techniques for flair that's sure to impress.</a:t>
            </a:r>
          </a:p>
          <a:p>
            <a:r>
              <a:rPr lang="en-US" dirty="0"/>
              <a:t>http://video.about.com/interiordec/Fancy-Napkin-Folding.htm</a:t>
            </a:r>
          </a:p>
          <a:p>
            <a:endParaRPr lang="en-US" dirty="0"/>
          </a:p>
          <a:p>
            <a:r>
              <a:rPr lang="en-US" dirty="0"/>
              <a:t>Lotus Napkin Fold </a:t>
            </a:r>
          </a:p>
          <a:p>
            <a:r>
              <a:rPr lang="en-US" dirty="0"/>
              <a:t>Don't panic! In this easy video, we'll show you how to shape a napkin into a lotus fold.</a:t>
            </a:r>
          </a:p>
          <a:p>
            <a:r>
              <a:rPr lang="en-US" dirty="0"/>
              <a:t>http://youtu.be/0sMr8h6ygs8</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385818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video.about.com/interiordec/Fancy-Napkin-Folding.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youtu.be/0sMr8h6ygs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video.about.com/interiordec/Fancy-Napkin-Folding.ht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TbFVPYD-Kf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qKSHmmNk_5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youtu.be/PcTR1B06e-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Setting Tables with Service and Style</a:t>
            </a:r>
          </a:p>
          <a:p>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Napkin Folding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Creative napkin folding can transform an ordinary occasion into a celebration</a:t>
            </a:r>
          </a:p>
          <a:p>
            <a:pPr lvl="0" algn="ctr">
              <a:spcBef>
                <a:spcPct val="20000"/>
              </a:spcBef>
            </a:pPr>
            <a:endParaRPr lang="en-US" sz="3600" b="1" dirty="0">
              <a:solidFill>
                <a:prstClr val="black"/>
              </a:solidFill>
              <a:latin typeface="Calibri"/>
              <a:hlinkClick r:id="rId3"/>
            </a:endParaRPr>
          </a:p>
          <a:p>
            <a:pPr lvl="0" algn="ctr">
              <a:spcBef>
                <a:spcPct val="20000"/>
              </a:spcBef>
            </a:pPr>
            <a:r>
              <a:rPr lang="en-US" sz="3600" b="1" dirty="0">
                <a:solidFill>
                  <a:prstClr val="black"/>
                </a:solidFill>
                <a:latin typeface="Calibri"/>
                <a:hlinkClick r:id="rId3"/>
              </a:rPr>
              <a:t>Fancy Napkin Folding</a:t>
            </a:r>
            <a:endParaRPr lang="en-US" sz="3600" b="1" dirty="0">
              <a:solidFill>
                <a:prstClr val="black"/>
              </a:solidFill>
              <a:latin typeface="Calibri"/>
            </a:endParaRPr>
          </a:p>
          <a:p>
            <a:pPr lvl="0" algn="ctr">
              <a:spcBef>
                <a:spcPct val="20000"/>
              </a:spcBef>
            </a:pPr>
            <a:r>
              <a:rPr lang="en-US" sz="3600" b="1" dirty="0">
                <a:solidFill>
                  <a:prstClr val="black"/>
                </a:solidFill>
                <a:latin typeface="Calibri"/>
                <a:hlinkClick r:id="rId4"/>
              </a:rPr>
              <a:t>Lotus Napkin Fold</a:t>
            </a:r>
            <a:endParaRPr lang="en-US" sz="3600" dirty="0">
              <a:solidFill>
                <a:prstClr val="black"/>
              </a:solidFill>
              <a:latin typeface="Calibri"/>
            </a:endParaRPr>
          </a:p>
          <a:p>
            <a:pPr lvl="1"/>
            <a:endParaRPr lang="en-US" dirty="0"/>
          </a:p>
        </p:txBody>
      </p:sp>
      <p:pic>
        <p:nvPicPr>
          <p:cNvPr id="4" name="Picture 3">
            <a:extLst>
              <a:ext uri="{FF2B5EF4-FFF2-40B4-BE49-F238E27FC236}">
                <a16:creationId xmlns:a16="http://schemas.microsoft.com/office/drawing/2014/main" id="{5AEDF538-EAE6-417B-BFE7-B9A88FAE7955}"/>
              </a:ext>
            </a:extLst>
          </p:cNvPr>
          <p:cNvPicPr>
            <a:picLocks noChangeAspect="1"/>
          </p:cNvPicPr>
          <p:nvPr/>
        </p:nvPicPr>
        <p:blipFill>
          <a:blip r:embed="rId5"/>
          <a:stretch>
            <a:fillRect/>
          </a:stretch>
        </p:blipFill>
        <p:spPr>
          <a:xfrm>
            <a:off x="5406212" y="4270661"/>
            <a:ext cx="1597290" cy="493819"/>
          </a:xfrm>
          <a:prstGeom prst="rect">
            <a:avLst/>
          </a:prstGeom>
        </p:spPr>
      </p:pic>
    </p:spTree>
    <p:extLst>
      <p:ext uri="{BB962C8B-B14F-4D97-AF65-F5344CB8AC3E}">
        <p14:creationId xmlns:p14="http://schemas.microsoft.com/office/powerpoint/2010/main" val="5404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C6F1A621-9624-4EDB-BCB9-379B9426F9A8}"/>
              </a:ext>
            </a:extLst>
          </p:cNvPr>
          <p:cNvPicPr>
            <a:picLocks noGrp="1" noChangeAspect="1"/>
          </p:cNvPicPr>
          <p:nvPr>
            <p:ph sz="half" idx="1"/>
          </p:nvPr>
        </p:nvPicPr>
        <p:blipFill>
          <a:blip r:embed="rId2"/>
          <a:stretch>
            <a:fillRect/>
          </a:stretch>
        </p:blipFill>
        <p:spPr>
          <a:xfrm>
            <a:off x="5194301" y="2470505"/>
            <a:ext cx="2280102" cy="2286198"/>
          </a:xfrm>
          <a:prstGeom prst="rect">
            <a:avLst/>
          </a:prstGeom>
        </p:spPr>
      </p:pic>
    </p:spTree>
    <p:extLst>
      <p:ext uri="{BB962C8B-B14F-4D97-AF65-F5344CB8AC3E}">
        <p14:creationId xmlns:p14="http://schemas.microsoft.com/office/powerpoint/2010/main" val="46783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 </a:t>
            </a:r>
          </a:p>
          <a:p>
            <a:pPr lvl="2"/>
            <a:r>
              <a:rPr lang="en-US" sz="2000" dirty="0"/>
              <a:t>Microsoft Office Clip Art: Used with permission from Microsoft.</a:t>
            </a:r>
          </a:p>
          <a:p>
            <a:pPr lvl="2"/>
            <a:r>
              <a:rPr lang="en-US" sz="2000" dirty="0"/>
              <a:t>Shutterstock™ images. Photos obtained with subscription. (slide 7)</a:t>
            </a:r>
          </a:p>
          <a:p>
            <a:pPr lvl="1"/>
            <a:r>
              <a:rPr lang="en-US" sz="2000" dirty="0"/>
              <a:t>Textbook:</a:t>
            </a:r>
          </a:p>
          <a:p>
            <a:pPr lvl="2"/>
            <a:r>
              <a:rPr lang="en-US" sz="2000" dirty="0"/>
              <a:t>Culinary essentials. (2010). Woodland Hills, CA: Glencoe/McGraw Hill.</a:t>
            </a:r>
          </a:p>
          <a:p>
            <a:pPr lvl="1"/>
            <a:r>
              <a:rPr lang="en-US" sz="2000" dirty="0"/>
              <a:t>Video:</a:t>
            </a:r>
          </a:p>
          <a:p>
            <a:pPr lvl="2"/>
            <a:r>
              <a:rPr lang="en-US" sz="2000" dirty="0"/>
              <a:t>Fancy Napkin Folding with Jonathon Stewart</a:t>
            </a:r>
          </a:p>
          <a:p>
            <a:pPr lvl="2"/>
            <a:r>
              <a:rPr lang="en-US" sz="2000" dirty="0"/>
              <a:t>Easy napkin folding techniques for flair that's sure to impress</a:t>
            </a:r>
          </a:p>
          <a:p>
            <a:pPr lvl="2"/>
            <a:r>
              <a:rPr lang="en-US" sz="2000" dirty="0">
                <a:hlinkClick r:id="rId2"/>
              </a:rPr>
              <a:t>http://video.about.com/interiordec/Fancy-Napkin-Folding.htm</a:t>
            </a:r>
            <a:endParaRPr lang="en-US" sz="2000" dirty="0"/>
          </a:p>
          <a:p>
            <a:pPr lvl="1"/>
            <a:r>
              <a:rPr lang="en-US" sz="2000" dirty="0"/>
              <a:t>YouTube™:</a:t>
            </a:r>
          </a:p>
          <a:p>
            <a:pPr lvl="2"/>
            <a:r>
              <a:rPr lang="en-US" sz="2000" dirty="0"/>
              <a:t>How to Set a Dinner Table</a:t>
            </a:r>
          </a:p>
          <a:p>
            <a:pPr lvl="2"/>
            <a:r>
              <a:rPr lang="en-US" sz="2000" dirty="0"/>
              <a:t>Figuring out which fork to use for which course can be confusing enough, but having to actually set those forks—and everything else on the table? A recipe for disaster... or a chance to strut your etiquette stuff.</a:t>
            </a:r>
          </a:p>
        </p:txBody>
      </p:sp>
    </p:spTree>
    <p:extLst>
      <p:ext uri="{BB962C8B-B14F-4D97-AF65-F5344CB8AC3E}">
        <p14:creationId xmlns:p14="http://schemas.microsoft.com/office/powerpoint/2010/main" val="1858443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http://youtu.be/PcTR1B06e-g</a:t>
            </a:r>
          </a:p>
          <a:p>
            <a:pPr lvl="2"/>
            <a:r>
              <a:rPr lang="en-US" sz="2000" dirty="0"/>
              <a:t>Lotus Napkin Fold </a:t>
            </a:r>
          </a:p>
          <a:p>
            <a:pPr lvl="2"/>
            <a:r>
              <a:rPr lang="en-US" sz="2000" dirty="0"/>
              <a:t>How to shape a napkin into a lotus fold</a:t>
            </a:r>
          </a:p>
          <a:p>
            <a:pPr lvl="2"/>
            <a:r>
              <a:rPr lang="en-US" sz="2000" dirty="0"/>
              <a:t>	http://youtu.be/0sMr8h6ygs8</a:t>
            </a:r>
          </a:p>
          <a:p>
            <a:pPr lvl="2"/>
            <a:r>
              <a:rPr lang="en-US" sz="2000" dirty="0"/>
              <a:t>Restaurant Business: How to Wait Tables</a:t>
            </a:r>
          </a:p>
          <a:p>
            <a:pPr lvl="2"/>
            <a:r>
              <a:rPr lang="en-US" sz="2000" dirty="0"/>
              <a:t>	Waiting tables is a multi-tasking endeavor, as a waiter must greet the customers, take drink orders, seat other tables, serve the food properly and maintain an effortless attitude. Understand the job of a professional waiter with information from an executive chef in this free video on the restaurant business.</a:t>
            </a:r>
          </a:p>
          <a:p>
            <a:pPr lvl="2"/>
            <a:r>
              <a:rPr lang="en-US" sz="2000" dirty="0"/>
              <a:t>	http://youtu.be/TbFVPYD-Kfs</a:t>
            </a:r>
          </a:p>
          <a:p>
            <a:pPr lvl="1"/>
            <a:r>
              <a:rPr lang="en-US" sz="2000" dirty="0"/>
              <a:t>Setting a Formal Table Setting </a:t>
            </a:r>
          </a:p>
          <a:p>
            <a:pPr lvl="1"/>
            <a:r>
              <a:rPr lang="en-US" sz="2000" dirty="0"/>
              <a:t>	The Basics of Setting a Formal Table</a:t>
            </a:r>
          </a:p>
          <a:p>
            <a:pPr lvl="1"/>
            <a:r>
              <a:rPr lang="en-US" sz="2000" dirty="0"/>
              <a:t>	http://youtu.be/qKSHmmNk_5Y</a:t>
            </a:r>
          </a:p>
          <a:p>
            <a:pPr lvl="1"/>
            <a:endParaRPr lang="en-US" dirty="0"/>
          </a:p>
        </p:txBody>
      </p:sp>
    </p:spTree>
    <p:extLst>
      <p:ext uri="{BB962C8B-B14F-4D97-AF65-F5344CB8AC3E}">
        <p14:creationId xmlns:p14="http://schemas.microsoft.com/office/powerpoint/2010/main" val="39269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Dining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Fine-Dining</a:t>
            </a:r>
          </a:p>
          <a:p>
            <a:pPr lvl="1"/>
            <a:r>
              <a:rPr lang="en-US" dirty="0"/>
              <a:t>Theme</a:t>
            </a:r>
          </a:p>
          <a:p>
            <a:pPr lvl="1"/>
            <a:r>
              <a:rPr lang="en-US" dirty="0"/>
              <a:t>Casual Dining</a:t>
            </a:r>
          </a:p>
          <a:p>
            <a:pPr lvl="2"/>
            <a:r>
              <a:rPr lang="en-US" sz="2400" dirty="0"/>
              <a:t>Family-style restaurants</a:t>
            </a:r>
          </a:p>
          <a:p>
            <a:pPr lvl="2"/>
            <a:r>
              <a:rPr lang="en-US" sz="2400" dirty="0"/>
              <a:t>Neighborhood establishments</a:t>
            </a:r>
          </a:p>
          <a:p>
            <a:pPr lvl="2"/>
            <a:r>
              <a:rPr lang="en-US" sz="2400" dirty="0"/>
              <a:t>Grills and buffets</a:t>
            </a:r>
          </a:p>
          <a:p>
            <a:pPr lvl="2"/>
            <a:r>
              <a:rPr lang="en-US" sz="2400" dirty="0"/>
              <a:t>Vending machines</a:t>
            </a:r>
          </a:p>
          <a:p>
            <a:pPr lvl="1"/>
            <a:endParaRPr lang="en-US" dirty="0"/>
          </a:p>
        </p:txBody>
      </p:sp>
      <p:pic>
        <p:nvPicPr>
          <p:cNvPr id="7" name="Picture 6">
            <a:extLst>
              <a:ext uri="{FF2B5EF4-FFF2-40B4-BE49-F238E27FC236}">
                <a16:creationId xmlns:a16="http://schemas.microsoft.com/office/drawing/2014/main" id="{12C1D012-78D3-4D57-B65D-D5C3D1654FED}"/>
              </a:ext>
            </a:extLst>
          </p:cNvPr>
          <p:cNvPicPr>
            <a:picLocks noChangeAspect="1"/>
          </p:cNvPicPr>
          <p:nvPr/>
        </p:nvPicPr>
        <p:blipFill>
          <a:blip r:embed="rId3"/>
          <a:stretch>
            <a:fillRect/>
          </a:stretch>
        </p:blipFill>
        <p:spPr>
          <a:xfrm>
            <a:off x="6268539" y="1663673"/>
            <a:ext cx="1676545" cy="2267909"/>
          </a:xfrm>
          <a:prstGeom prst="rect">
            <a:avLst/>
          </a:prstGeom>
        </p:spPr>
      </p:pic>
      <p:pic>
        <p:nvPicPr>
          <p:cNvPr id="8" name="Picture 7">
            <a:extLst>
              <a:ext uri="{FF2B5EF4-FFF2-40B4-BE49-F238E27FC236}">
                <a16:creationId xmlns:a16="http://schemas.microsoft.com/office/drawing/2014/main" id="{908706D8-5954-41E6-A798-30DAAC523767}"/>
              </a:ext>
            </a:extLst>
          </p:cNvPr>
          <p:cNvPicPr>
            <a:picLocks noChangeAspect="1"/>
          </p:cNvPicPr>
          <p:nvPr/>
        </p:nvPicPr>
        <p:blipFill>
          <a:blip r:embed="rId4"/>
          <a:stretch>
            <a:fillRect/>
          </a:stretch>
        </p:blipFill>
        <p:spPr>
          <a:xfrm>
            <a:off x="8335023" y="4600304"/>
            <a:ext cx="2213040" cy="1463167"/>
          </a:xfrm>
          <a:prstGeom prst="rect">
            <a:avLst/>
          </a:prstGeom>
        </p:spPr>
      </p:pic>
      <p:pic>
        <p:nvPicPr>
          <p:cNvPr id="9" name="Picture 8">
            <a:extLst>
              <a:ext uri="{FF2B5EF4-FFF2-40B4-BE49-F238E27FC236}">
                <a16:creationId xmlns:a16="http://schemas.microsoft.com/office/drawing/2014/main" id="{25ACDE02-D2AF-463F-91A2-315A281E238A}"/>
              </a:ext>
            </a:extLst>
          </p:cNvPr>
          <p:cNvPicPr>
            <a:picLocks noChangeAspect="1"/>
          </p:cNvPicPr>
          <p:nvPr/>
        </p:nvPicPr>
        <p:blipFill>
          <a:blip r:embed="rId5"/>
          <a:stretch>
            <a:fillRect/>
          </a:stretch>
        </p:blipFill>
        <p:spPr>
          <a:xfrm>
            <a:off x="8763315" y="1830705"/>
            <a:ext cx="2786113" cy="2219136"/>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Quick-Service Restaurants</a:t>
            </a:r>
          </a:p>
          <a:p>
            <a:pPr lvl="2"/>
            <a:r>
              <a:rPr lang="en-US" sz="2400" dirty="0"/>
              <a:t>Fast food</a:t>
            </a:r>
          </a:p>
          <a:p>
            <a:pPr lvl="1"/>
            <a:r>
              <a:rPr lang="en-US" dirty="0"/>
              <a:t>Catering Services</a:t>
            </a:r>
          </a:p>
          <a:p>
            <a:pPr lvl="2"/>
            <a:r>
              <a:rPr lang="en-US" sz="2400" dirty="0"/>
              <a:t>Contract foodservice</a:t>
            </a:r>
          </a:p>
          <a:p>
            <a:pPr lvl="2"/>
            <a:r>
              <a:rPr lang="en-US" sz="2400" dirty="0"/>
              <a:t>Airline meals</a:t>
            </a:r>
          </a:p>
          <a:p>
            <a:pPr lvl="2"/>
            <a:r>
              <a:rPr lang="en-US" sz="2400" dirty="0"/>
              <a:t>Hotel and motel restaurants</a:t>
            </a:r>
          </a:p>
          <a:p>
            <a:pPr lvl="2"/>
            <a:r>
              <a:rPr lang="en-US" sz="2400" dirty="0"/>
              <a:t>Cruise ship dining</a:t>
            </a:r>
          </a:p>
          <a:p>
            <a:pPr lvl="1"/>
            <a:endParaRPr lang="en-US" dirty="0"/>
          </a:p>
        </p:txBody>
      </p:sp>
      <p:pic>
        <p:nvPicPr>
          <p:cNvPr id="4" name="Picture 3">
            <a:extLst>
              <a:ext uri="{FF2B5EF4-FFF2-40B4-BE49-F238E27FC236}">
                <a16:creationId xmlns:a16="http://schemas.microsoft.com/office/drawing/2014/main" id="{9612F6EE-8970-4FFF-A75C-E7A5CB6D5CA8}"/>
              </a:ext>
            </a:extLst>
          </p:cNvPr>
          <p:cNvPicPr>
            <a:picLocks noChangeAspect="1"/>
          </p:cNvPicPr>
          <p:nvPr/>
        </p:nvPicPr>
        <p:blipFill>
          <a:blip r:embed="rId3"/>
          <a:stretch>
            <a:fillRect/>
          </a:stretch>
        </p:blipFill>
        <p:spPr>
          <a:xfrm>
            <a:off x="7389019" y="2071834"/>
            <a:ext cx="1347333" cy="1828959"/>
          </a:xfrm>
          <a:prstGeom prst="rect">
            <a:avLst/>
          </a:prstGeom>
        </p:spPr>
      </p:pic>
      <p:pic>
        <p:nvPicPr>
          <p:cNvPr id="5" name="Picture 4">
            <a:extLst>
              <a:ext uri="{FF2B5EF4-FFF2-40B4-BE49-F238E27FC236}">
                <a16:creationId xmlns:a16="http://schemas.microsoft.com/office/drawing/2014/main" id="{6387A6F6-9527-4BCE-88F6-B5A962695209}"/>
              </a:ext>
            </a:extLst>
          </p:cNvPr>
          <p:cNvPicPr>
            <a:picLocks noChangeAspect="1"/>
          </p:cNvPicPr>
          <p:nvPr/>
        </p:nvPicPr>
        <p:blipFill>
          <a:blip r:embed="rId4"/>
          <a:stretch>
            <a:fillRect/>
          </a:stretch>
        </p:blipFill>
        <p:spPr>
          <a:xfrm>
            <a:off x="8914307" y="4132429"/>
            <a:ext cx="1780186" cy="1786283"/>
          </a:xfrm>
          <a:prstGeom prst="rect">
            <a:avLst/>
          </a:prstGeom>
        </p:spPr>
      </p:pic>
    </p:spTree>
    <p:extLst>
      <p:ext uri="{BB962C8B-B14F-4D97-AF65-F5344CB8AC3E}">
        <p14:creationId xmlns:p14="http://schemas.microsoft.com/office/powerpoint/2010/main" val="78619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Meal Service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Modern American Plated Service</a:t>
            </a:r>
          </a:p>
          <a:p>
            <a:pPr lvl="1"/>
            <a:r>
              <a:rPr lang="en-US" dirty="0"/>
              <a:t>Booth Service</a:t>
            </a:r>
          </a:p>
          <a:p>
            <a:pPr lvl="1"/>
            <a:r>
              <a:rPr lang="en-US" dirty="0"/>
              <a:t>Banquette Service</a:t>
            </a:r>
          </a:p>
          <a:p>
            <a:pPr lvl="1"/>
            <a:r>
              <a:rPr lang="en-US" dirty="0"/>
              <a:t>Family-Style Service</a:t>
            </a:r>
          </a:p>
          <a:p>
            <a:pPr lvl="1"/>
            <a:r>
              <a:rPr lang="en-US" dirty="0"/>
              <a:t>Classical French Service</a:t>
            </a:r>
          </a:p>
          <a:p>
            <a:pPr lvl="1"/>
            <a:r>
              <a:rPr lang="en-US" dirty="0"/>
              <a:t>Russian Service</a:t>
            </a:r>
          </a:p>
          <a:p>
            <a:pPr lvl="1"/>
            <a:r>
              <a:rPr lang="en-US" dirty="0"/>
              <a:t>Butler Service</a:t>
            </a:r>
          </a:p>
          <a:p>
            <a:pPr lvl="1"/>
            <a:r>
              <a:rPr lang="en-US" dirty="0"/>
              <a:t>Buffet service</a:t>
            </a:r>
          </a:p>
          <a:p>
            <a:pPr lvl="1"/>
            <a:endParaRPr lang="en-US" dirty="0"/>
          </a:p>
        </p:txBody>
      </p:sp>
      <p:pic>
        <p:nvPicPr>
          <p:cNvPr id="5" name="Picture 4">
            <a:extLst>
              <a:ext uri="{FF2B5EF4-FFF2-40B4-BE49-F238E27FC236}">
                <a16:creationId xmlns:a16="http://schemas.microsoft.com/office/drawing/2014/main" id="{47CAE8EF-8220-47A5-B42E-746D801A79CA}"/>
              </a:ext>
            </a:extLst>
          </p:cNvPr>
          <p:cNvPicPr>
            <a:picLocks noChangeAspect="1"/>
          </p:cNvPicPr>
          <p:nvPr/>
        </p:nvPicPr>
        <p:blipFill>
          <a:blip r:embed="rId3"/>
          <a:stretch>
            <a:fillRect/>
          </a:stretch>
        </p:blipFill>
        <p:spPr>
          <a:xfrm>
            <a:off x="6825179" y="1167704"/>
            <a:ext cx="3974937" cy="4840644"/>
          </a:xfrm>
          <a:prstGeom prst="rect">
            <a:avLst/>
          </a:prstGeom>
        </p:spPr>
      </p:pic>
    </p:spTree>
    <p:extLst>
      <p:ext uri="{BB962C8B-B14F-4D97-AF65-F5344CB8AC3E}">
        <p14:creationId xmlns:p14="http://schemas.microsoft.com/office/powerpoint/2010/main" val="2704040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Culinary Tip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Using the Correct Hand</a:t>
            </a:r>
          </a:p>
          <a:p>
            <a:pPr lvl="2"/>
            <a:r>
              <a:rPr lang="en-US" sz="2400" dirty="0"/>
              <a:t>Right hand </a:t>
            </a:r>
          </a:p>
          <a:p>
            <a:pPr lvl="3"/>
            <a:r>
              <a:rPr lang="en-US" sz="2200" dirty="0"/>
              <a:t>Beverages and soups</a:t>
            </a:r>
          </a:p>
          <a:p>
            <a:pPr lvl="3"/>
            <a:r>
              <a:rPr lang="en-US" sz="2200" dirty="0"/>
              <a:t>Clear dishes</a:t>
            </a:r>
          </a:p>
          <a:p>
            <a:pPr lvl="2"/>
            <a:r>
              <a:rPr lang="en-US" sz="2400" dirty="0"/>
              <a:t>Left hand </a:t>
            </a:r>
          </a:p>
          <a:p>
            <a:pPr lvl="3"/>
            <a:r>
              <a:rPr lang="en-US" sz="2200" dirty="0"/>
              <a:t>Solid foods</a:t>
            </a:r>
          </a:p>
          <a:p>
            <a:pPr lvl="0" algn="ctr">
              <a:spcBef>
                <a:spcPct val="20000"/>
              </a:spcBef>
            </a:pPr>
            <a:endParaRPr lang="en-US" sz="3200" dirty="0">
              <a:solidFill>
                <a:prstClr val="black"/>
              </a:solidFill>
              <a:latin typeface="Calibri"/>
              <a:hlinkClick r:id="rId3"/>
            </a:endParaRPr>
          </a:p>
          <a:p>
            <a:pPr lvl="0" algn="ctr">
              <a:spcBef>
                <a:spcPct val="20000"/>
              </a:spcBef>
            </a:pPr>
            <a:r>
              <a:rPr lang="en-US" sz="3200" dirty="0">
                <a:solidFill>
                  <a:prstClr val="black"/>
                </a:solidFill>
                <a:latin typeface="Calibri"/>
                <a:hlinkClick r:id="rId3"/>
              </a:rPr>
              <a:t>Restaurant Business: How to Wait Tables</a:t>
            </a:r>
            <a:endParaRPr lang="en-US" sz="3200" dirty="0">
              <a:solidFill>
                <a:prstClr val="black"/>
              </a:solidFill>
              <a:latin typeface="Calibri"/>
            </a:endParaRPr>
          </a:p>
          <a:p>
            <a:pPr lvl="1"/>
            <a:endParaRPr lang="en-US" dirty="0"/>
          </a:p>
        </p:txBody>
      </p:sp>
      <p:pic>
        <p:nvPicPr>
          <p:cNvPr id="4" name="Picture 3">
            <a:extLst>
              <a:ext uri="{FF2B5EF4-FFF2-40B4-BE49-F238E27FC236}">
                <a16:creationId xmlns:a16="http://schemas.microsoft.com/office/drawing/2014/main" id="{B79EF031-9C03-4141-A32C-A3A01651C41A}"/>
              </a:ext>
            </a:extLst>
          </p:cNvPr>
          <p:cNvPicPr>
            <a:picLocks noChangeAspect="1"/>
          </p:cNvPicPr>
          <p:nvPr/>
        </p:nvPicPr>
        <p:blipFill>
          <a:blip r:embed="rId4"/>
          <a:stretch>
            <a:fillRect/>
          </a:stretch>
        </p:blipFill>
        <p:spPr>
          <a:xfrm>
            <a:off x="5390830" y="5264890"/>
            <a:ext cx="1511939" cy="493819"/>
          </a:xfrm>
          <a:prstGeom prst="rect">
            <a:avLst/>
          </a:prstGeom>
        </p:spPr>
      </p:pic>
    </p:spTree>
    <p:extLst>
      <p:ext uri="{BB962C8B-B14F-4D97-AF65-F5344CB8AC3E}">
        <p14:creationId xmlns:p14="http://schemas.microsoft.com/office/powerpoint/2010/main" val="127586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Setting the Table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Begin with clean linens</a:t>
            </a:r>
          </a:p>
          <a:p>
            <a:pPr lvl="1"/>
            <a:r>
              <a:rPr lang="en-US" dirty="0"/>
              <a:t>Add</a:t>
            </a:r>
          </a:p>
          <a:p>
            <a:pPr lvl="2"/>
            <a:r>
              <a:rPr lang="en-US" dirty="0"/>
              <a:t>Centerpieces</a:t>
            </a:r>
          </a:p>
          <a:p>
            <a:pPr lvl="2"/>
            <a:r>
              <a:rPr lang="en-US" dirty="0"/>
              <a:t>Napkins</a:t>
            </a:r>
          </a:p>
          <a:p>
            <a:pPr lvl="2"/>
            <a:r>
              <a:rPr lang="en-US" dirty="0"/>
              <a:t>Flatware</a:t>
            </a:r>
          </a:p>
          <a:p>
            <a:pPr lvl="2"/>
            <a:r>
              <a:rPr lang="en-US" dirty="0"/>
              <a:t>Tableware </a:t>
            </a:r>
          </a:p>
          <a:p>
            <a:pPr lvl="2"/>
            <a:r>
              <a:rPr lang="en-US" dirty="0"/>
              <a:t>Glassware</a:t>
            </a:r>
          </a:p>
          <a:p>
            <a:pPr lvl="1"/>
            <a:endParaRPr lang="en-US" dirty="0"/>
          </a:p>
        </p:txBody>
      </p:sp>
      <p:pic>
        <p:nvPicPr>
          <p:cNvPr id="4" name="Picture 3">
            <a:extLst>
              <a:ext uri="{FF2B5EF4-FFF2-40B4-BE49-F238E27FC236}">
                <a16:creationId xmlns:a16="http://schemas.microsoft.com/office/drawing/2014/main" id="{C19D0A56-B29C-431B-AFD8-9E679320C9FA}"/>
              </a:ext>
            </a:extLst>
          </p:cNvPr>
          <p:cNvPicPr>
            <a:picLocks noChangeAspect="1"/>
          </p:cNvPicPr>
          <p:nvPr/>
        </p:nvPicPr>
        <p:blipFill>
          <a:blip r:embed="rId3"/>
          <a:stretch>
            <a:fillRect/>
          </a:stretch>
        </p:blipFill>
        <p:spPr>
          <a:xfrm>
            <a:off x="6779632" y="3222170"/>
            <a:ext cx="4162462" cy="2762789"/>
          </a:xfrm>
          <a:prstGeom prst="rect">
            <a:avLst/>
          </a:prstGeom>
        </p:spPr>
      </p:pic>
    </p:spTree>
    <p:extLst>
      <p:ext uri="{BB962C8B-B14F-4D97-AF65-F5344CB8AC3E}">
        <p14:creationId xmlns:p14="http://schemas.microsoft.com/office/powerpoint/2010/main" val="127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Place Settings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Breakfast</a:t>
            </a:r>
          </a:p>
          <a:p>
            <a:pPr lvl="1"/>
            <a:r>
              <a:rPr lang="en-US" dirty="0"/>
              <a:t>Lunch</a:t>
            </a:r>
          </a:p>
          <a:p>
            <a:pPr lvl="1"/>
            <a:r>
              <a:rPr lang="en-US" dirty="0"/>
              <a:t>Dinner</a:t>
            </a:r>
          </a:p>
          <a:p>
            <a:pPr lvl="1"/>
            <a:r>
              <a:rPr lang="en-US" dirty="0"/>
              <a:t>Formal Dinner</a:t>
            </a:r>
          </a:p>
          <a:p>
            <a:pPr lvl="1"/>
            <a:endParaRPr lang="en-US" dirty="0"/>
          </a:p>
        </p:txBody>
      </p:sp>
      <p:pic>
        <p:nvPicPr>
          <p:cNvPr id="4" name="Picture 3">
            <a:extLst>
              <a:ext uri="{FF2B5EF4-FFF2-40B4-BE49-F238E27FC236}">
                <a16:creationId xmlns:a16="http://schemas.microsoft.com/office/drawing/2014/main" id="{7840E34B-2F0B-4C61-AC59-08695FF60C09}"/>
              </a:ext>
            </a:extLst>
          </p:cNvPr>
          <p:cNvPicPr>
            <a:picLocks noChangeAspect="1"/>
          </p:cNvPicPr>
          <p:nvPr/>
        </p:nvPicPr>
        <p:blipFill>
          <a:blip r:embed="rId3"/>
          <a:stretch>
            <a:fillRect/>
          </a:stretch>
        </p:blipFill>
        <p:spPr>
          <a:xfrm>
            <a:off x="6756361" y="2293257"/>
            <a:ext cx="4151936" cy="3615129"/>
          </a:xfrm>
          <a:prstGeom prst="rect">
            <a:avLst/>
          </a:prstGeom>
        </p:spPr>
      </p:pic>
    </p:spTree>
    <p:extLst>
      <p:ext uri="{BB962C8B-B14F-4D97-AF65-F5344CB8AC3E}">
        <p14:creationId xmlns:p14="http://schemas.microsoft.com/office/powerpoint/2010/main" val="40358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0" algn="ctr">
              <a:spcBef>
                <a:spcPct val="20000"/>
              </a:spcBef>
            </a:pPr>
            <a:endParaRPr lang="en-US" sz="3200" b="1" dirty="0">
              <a:solidFill>
                <a:prstClr val="black"/>
              </a:solidFill>
              <a:latin typeface="Calibri"/>
              <a:hlinkClick r:id="rId3"/>
            </a:endParaRPr>
          </a:p>
          <a:p>
            <a:pPr lvl="0" algn="ctr">
              <a:spcBef>
                <a:spcPct val="20000"/>
              </a:spcBef>
            </a:pPr>
            <a:r>
              <a:rPr lang="en-US" sz="3200" b="1" dirty="0">
                <a:solidFill>
                  <a:prstClr val="black"/>
                </a:solidFill>
                <a:latin typeface="Calibri"/>
                <a:hlinkClick r:id="rId3"/>
              </a:rPr>
              <a:t>Setting a Formal Table Setting</a:t>
            </a:r>
            <a:r>
              <a:rPr lang="en-US" sz="3200" b="1" dirty="0">
                <a:solidFill>
                  <a:prstClr val="black"/>
                </a:solidFill>
                <a:latin typeface="Calibri"/>
              </a:rPr>
              <a:t> </a:t>
            </a:r>
            <a:endParaRPr lang="en-US" sz="3200" dirty="0">
              <a:solidFill>
                <a:prstClr val="black"/>
              </a:solidFill>
              <a:latin typeface="Calibri"/>
              <a:hlinkClick r:id="rId3"/>
            </a:endParaRPr>
          </a:p>
          <a:p>
            <a:pPr lvl="0">
              <a:spcBef>
                <a:spcPct val="20000"/>
              </a:spcBef>
            </a:pPr>
            <a:endParaRPr lang="en-US" sz="3200" dirty="0">
              <a:solidFill>
                <a:prstClr val="black"/>
              </a:solidFill>
              <a:latin typeface="Calibri"/>
            </a:endParaRPr>
          </a:p>
          <a:p>
            <a:pPr marL="342900" lvl="0" indent="-342900" algn="ctr">
              <a:spcBef>
                <a:spcPct val="20000"/>
              </a:spcBef>
            </a:pPr>
            <a:r>
              <a:rPr lang="en-US" sz="3200" b="1" dirty="0">
                <a:solidFill>
                  <a:prstClr val="black"/>
                </a:solidFill>
                <a:latin typeface="Calibri"/>
                <a:hlinkClick r:id="rId4"/>
              </a:rPr>
              <a:t>How To Set a Dinner Table</a:t>
            </a:r>
            <a:endParaRPr lang="en-US" dirty="0"/>
          </a:p>
        </p:txBody>
      </p:sp>
      <p:pic>
        <p:nvPicPr>
          <p:cNvPr id="4" name="Picture 3">
            <a:extLst>
              <a:ext uri="{FF2B5EF4-FFF2-40B4-BE49-F238E27FC236}">
                <a16:creationId xmlns:a16="http://schemas.microsoft.com/office/drawing/2014/main" id="{6905D079-7DDB-4AAC-B19F-1B5B8BA6B745}"/>
              </a:ext>
            </a:extLst>
          </p:cNvPr>
          <p:cNvPicPr>
            <a:picLocks noChangeAspect="1"/>
          </p:cNvPicPr>
          <p:nvPr/>
        </p:nvPicPr>
        <p:blipFill>
          <a:blip r:embed="rId5"/>
          <a:stretch>
            <a:fillRect/>
          </a:stretch>
        </p:blipFill>
        <p:spPr>
          <a:xfrm>
            <a:off x="5359620" y="3787579"/>
            <a:ext cx="1603387" cy="499915"/>
          </a:xfrm>
          <a:prstGeom prst="rect">
            <a:avLst/>
          </a:prstGeom>
        </p:spPr>
      </p:pic>
    </p:spTree>
    <p:extLst>
      <p:ext uri="{BB962C8B-B14F-4D97-AF65-F5344CB8AC3E}">
        <p14:creationId xmlns:p14="http://schemas.microsoft.com/office/powerpoint/2010/main" val="367591081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office/infopath/2007/PartnerControls"/>
    <ds:schemaRef ds:uri="http://purl.org/dc/elements/1.1/"/>
    <ds:schemaRef ds:uri="http://schemas.microsoft.com/sharepoint/v3"/>
    <ds:schemaRef ds:uri="05d88611-e516-4d1a-b12e-39107e78b3d0"/>
    <ds:schemaRef ds:uri="http://schemas.openxmlformats.org/package/2006/metadata/core-properties"/>
    <ds:schemaRef ds:uri="http://purl.org/dc/dcmitype/"/>
    <ds:schemaRef ds:uri="http://purl.org/dc/terms/"/>
    <ds:schemaRef ds:uri="56ea17bb-c96d-4826-b465-01eec0dd23dd"/>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175</TotalTime>
  <Words>1278</Words>
  <Application>Microsoft Office PowerPoint</Application>
  <PresentationFormat>Widescreen</PresentationFormat>
  <Paragraphs>162</Paragraphs>
  <Slides>13</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Types of Dining</vt:lpstr>
      <vt:lpstr>PowerPoint Presentation</vt:lpstr>
      <vt:lpstr>Types of Meal Service </vt:lpstr>
      <vt:lpstr>Culinary Tip</vt:lpstr>
      <vt:lpstr>Setting the Table</vt:lpstr>
      <vt:lpstr>Place Settings</vt:lpstr>
      <vt:lpstr>PowerPoint Presentation</vt:lpstr>
      <vt:lpstr>Napkin Folding</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2017-11-27T15:18:27Z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