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handoutMasterIdLst>
    <p:handoutMasterId r:id="rId3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6" r:id="rId30"/>
    <p:sldId id="345"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61518" autoAdjust="0"/>
  </p:normalViewPr>
  <p:slideViewPr>
    <p:cSldViewPr snapToGrid="0">
      <p:cViewPr>
        <p:scale>
          <a:sx n="41" d="100"/>
          <a:sy n="41" d="100"/>
        </p:scale>
        <p:origin x="1648" y="4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CORRECT HAIR BRUSHING </a:t>
            </a:r>
          </a:p>
          <a:p>
            <a:r>
              <a:rPr lang="en-US" sz="1200" b="0" i="0" u="none" strike="noStrike" kern="1200" baseline="0" dirty="0">
                <a:solidFill>
                  <a:schemeClr val="tx1"/>
                </a:solidFill>
                <a:latin typeface="+mn-lt"/>
                <a:ea typeface="+mn-ea"/>
                <a:cs typeface="+mn-cs"/>
              </a:rPr>
              <a:t>• Stimulates blood circulation to the scalp </a:t>
            </a:r>
          </a:p>
          <a:p>
            <a:r>
              <a:rPr lang="en-US" sz="1200" b="0" i="0" u="none" strike="noStrike" kern="1200" baseline="0" dirty="0">
                <a:solidFill>
                  <a:schemeClr val="tx1"/>
                </a:solidFill>
                <a:latin typeface="+mn-lt"/>
                <a:ea typeface="+mn-ea"/>
                <a:cs typeface="+mn-cs"/>
              </a:rPr>
              <a:t>• Helps remove dust, dirt, and hair-spray buildup from the hair and, </a:t>
            </a:r>
          </a:p>
          <a:p>
            <a:r>
              <a:rPr lang="en-US" sz="1200" b="0" i="0" u="none" strike="noStrike" kern="1200" baseline="0" dirty="0">
                <a:solidFill>
                  <a:schemeClr val="tx1"/>
                </a:solidFill>
                <a:latin typeface="+mn-lt"/>
                <a:ea typeface="+mn-ea"/>
                <a:cs typeface="+mn-cs"/>
              </a:rPr>
              <a:t>• Gives hair added shine </a:t>
            </a:r>
          </a:p>
          <a:p>
            <a:r>
              <a:rPr lang="en-US" sz="1200" b="0" i="0" u="none" strike="noStrike" kern="1200" baseline="0" dirty="0">
                <a:solidFill>
                  <a:schemeClr val="tx1"/>
                </a:solidFill>
                <a:latin typeface="+mn-lt"/>
                <a:ea typeface="+mn-ea"/>
                <a:cs typeface="+mn-cs"/>
              </a:rPr>
              <a:t>• Gives the stylist a chance to examine the scalp for abrasions and/or infections. </a:t>
            </a:r>
          </a:p>
          <a:p>
            <a:r>
              <a:rPr lang="en-US" sz="1200" b="0" i="0" u="none" strike="noStrike" kern="1200" baseline="0" dirty="0">
                <a:solidFill>
                  <a:schemeClr val="tx1"/>
                </a:solidFill>
                <a:latin typeface="+mn-lt"/>
                <a:ea typeface="+mn-ea"/>
                <a:cs typeface="+mn-cs"/>
              </a:rPr>
              <a:t>• Hair brushing should be included as part of every shampoo and scalp treatment. </a:t>
            </a:r>
          </a:p>
          <a:p>
            <a:r>
              <a:rPr lang="en-US" sz="1200" b="0" i="0" u="none" strike="noStrike" kern="1200" baseline="0" dirty="0">
                <a:solidFill>
                  <a:schemeClr val="tx1"/>
                </a:solidFill>
                <a:latin typeface="+mn-lt"/>
                <a:ea typeface="+mn-ea"/>
                <a:cs typeface="+mn-cs"/>
              </a:rPr>
              <a:t>• The most highly recommended hairbrushes are those made from natural bristles which have tiny overlapping layers that clean and add luster to the hair.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9463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50191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Natural bristle brushes help to distribute the natural oil throughout the hair length. Nylon bristles are better for styling.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0932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785634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SELECTION CONSIDERATIONS </a:t>
            </a:r>
          </a:p>
          <a:p>
            <a:r>
              <a:rPr lang="en-US" sz="1200" b="0" i="0" u="none" strike="noStrike" kern="1200" baseline="0" dirty="0">
                <a:solidFill>
                  <a:schemeClr val="tx1"/>
                </a:solidFill>
                <a:latin typeface="+mn-lt"/>
                <a:ea typeface="+mn-ea"/>
                <a:cs typeface="+mn-cs"/>
              </a:rPr>
              <a:t>Select a shampoo according to the condition of the client's hair and scalp. Hair can usually be characterized as oily, dry, normal, or chemically treated. Your client might even have an oily scalp with dry hair, possibly due to over processing. </a:t>
            </a:r>
          </a:p>
          <a:p>
            <a:r>
              <a:rPr lang="en-US" sz="1200" b="0" i="0" u="none" strike="noStrike" kern="1200" baseline="0" dirty="0">
                <a:solidFill>
                  <a:schemeClr val="tx1"/>
                </a:solidFill>
                <a:latin typeface="+mn-lt"/>
                <a:ea typeface="+mn-ea"/>
                <a:cs typeface="+mn-cs"/>
              </a:rPr>
              <a:t>When selecting the shampoo to be used, be aware of whether or not the hair has been chemically treated. Chemically treated hair (hair that has been lightened, colored, permed, or chemically relaxed) and hair that has been abused by the use of harsh shampoos or damaged by improper care and exposure to the elements (wind, sun, cold, or heat) may require a product that is less harsh and more conditioning than a product suitable for virgin hair (hair that has not been chemically treated).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412160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TYPES OF SHAMPOOS </a:t>
            </a:r>
          </a:p>
          <a:p>
            <a:r>
              <a:rPr lang="en-US" sz="1200" b="0" i="0" u="none" strike="noStrike" kern="1200" baseline="0" dirty="0">
                <a:solidFill>
                  <a:schemeClr val="tx1"/>
                </a:solidFill>
                <a:latin typeface="+mn-lt"/>
                <a:ea typeface="+mn-ea"/>
                <a:cs typeface="+mn-cs"/>
              </a:rPr>
              <a:t>Shampoo products represent the highest dollar expenditure in hair care products. </a:t>
            </a:r>
          </a:p>
          <a:p>
            <a:r>
              <a:rPr lang="en-US" sz="1200" b="0" i="0" u="none" strike="noStrike" kern="1200" baseline="0" dirty="0">
                <a:solidFill>
                  <a:schemeClr val="tx1"/>
                </a:solidFill>
                <a:latin typeface="+mn-lt"/>
                <a:ea typeface="+mn-ea"/>
                <a:cs typeface="+mn-cs"/>
              </a:rPr>
              <a:t>PH-balanced: Has a pH of 4.5 to 5.5, the same as hair. By adding citric, lactic, or phosphoric acid to any shampoo, it can become acid balanced. </a:t>
            </a:r>
          </a:p>
          <a:p>
            <a:r>
              <a:rPr lang="en-US" sz="1200" b="0" i="0" u="none" strike="noStrike" kern="1200" baseline="0" dirty="0">
                <a:solidFill>
                  <a:schemeClr val="tx1"/>
                </a:solidFill>
                <a:latin typeface="+mn-lt"/>
                <a:ea typeface="+mn-ea"/>
                <a:cs typeface="+mn-cs"/>
              </a:rPr>
              <a:t>Consumers Union chemists believe that a pH of 4.5 to 5.5 is essential to prevent excessive dryness and hair damage. A pH between 5 and 8 is too small to affect the hair and scalp due to the limited time of actual application. </a:t>
            </a:r>
          </a:p>
          <a:p>
            <a:r>
              <a:rPr lang="en-US" sz="1200" b="0" i="0" u="none" strike="noStrike" kern="1200" baseline="0" dirty="0">
                <a:solidFill>
                  <a:schemeClr val="tx1"/>
                </a:solidFill>
                <a:latin typeface="+mn-lt"/>
                <a:ea typeface="+mn-ea"/>
                <a:cs typeface="+mn-cs"/>
              </a:rPr>
              <a:t>Conditioning: Also known as moisturizing. Designed to make hair smooth and shiny, improve manageability, and avoid damage to chemically treated hair. Protein and biotin are conditioning agents that restore moisture and elasticity, strengthen hair shaft, and add volume. They are also non-stripping. </a:t>
            </a:r>
          </a:p>
          <a:p>
            <a:r>
              <a:rPr lang="en-US" sz="1200" b="0" i="0" u="none" strike="noStrike" kern="1200" baseline="0" dirty="0">
                <a:solidFill>
                  <a:schemeClr val="tx1"/>
                </a:solidFill>
                <a:latin typeface="+mn-lt"/>
                <a:ea typeface="+mn-ea"/>
                <a:cs typeface="+mn-cs"/>
              </a:rPr>
              <a:t>Medicated: Reduce dandruff or relieve scalp conditions. Some require a prescription. </a:t>
            </a:r>
          </a:p>
          <a:p>
            <a:r>
              <a:rPr lang="en-US" sz="1200" b="0" i="0" u="none" strike="noStrike" kern="1200" baseline="0" dirty="0">
                <a:solidFill>
                  <a:schemeClr val="tx1"/>
                </a:solidFill>
                <a:latin typeface="+mn-lt"/>
                <a:ea typeface="+mn-ea"/>
                <a:cs typeface="+mn-cs"/>
              </a:rPr>
              <a:t>Clarifying: Contain an acidic ingredient like cider vinegar to cut through product buildup. They increase shine; shouldn’t be used regularly, but as needed. </a:t>
            </a:r>
          </a:p>
          <a:p>
            <a:r>
              <a:rPr lang="en-US" sz="1200" b="0" i="0" u="none" strike="noStrike" kern="1200" baseline="0" dirty="0">
                <a:solidFill>
                  <a:schemeClr val="tx1"/>
                </a:solidFill>
                <a:latin typeface="+mn-lt"/>
                <a:ea typeface="+mn-ea"/>
                <a:cs typeface="+mn-cs"/>
              </a:rPr>
              <a:t>Balancing: Wash away excess oiliness while keeping hair from drying out. </a:t>
            </a:r>
          </a:p>
          <a:p>
            <a:r>
              <a:rPr lang="en-US" sz="1200" b="0" i="0" u="none" strike="noStrike" kern="1200" baseline="0" dirty="0">
                <a:solidFill>
                  <a:schemeClr val="tx1"/>
                </a:solidFill>
                <a:latin typeface="+mn-lt"/>
                <a:ea typeface="+mn-ea"/>
                <a:cs typeface="+mn-cs"/>
              </a:rPr>
              <a:t>Dry or powder: Used when client’s health prevents a wet shampoo. They cleanse without the use of soap and water. Powder picks up dirt and oils as you brush or comb through the hair. </a:t>
            </a:r>
          </a:p>
          <a:p>
            <a:r>
              <a:rPr lang="en-US" sz="1200" b="0" i="0" u="none" strike="noStrike" kern="1200" baseline="0" dirty="0">
                <a:solidFill>
                  <a:schemeClr val="tx1"/>
                </a:solidFill>
                <a:latin typeface="+mn-lt"/>
                <a:ea typeface="+mn-ea"/>
                <a:cs typeface="+mn-cs"/>
              </a:rPr>
              <a:t>Color-enhancing: The shampoo surfactant is combined with basic dyes. Similar to temporary rinses; removed with plain shampooing; used to brighten, to add some slight color, and to eliminate unwanted color tones. </a:t>
            </a:r>
          </a:p>
          <a:p>
            <a:r>
              <a:rPr lang="en-US" sz="1200" b="0" i="0" u="none" strike="noStrike" kern="1200" baseline="0" dirty="0">
                <a:solidFill>
                  <a:schemeClr val="tx1"/>
                </a:solidFill>
                <a:latin typeface="+mn-lt"/>
                <a:ea typeface="+mn-ea"/>
                <a:cs typeface="+mn-cs"/>
              </a:rPr>
              <a:t>For hairpieces and wigs: Special solutions are formulated for these.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981933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GREAT SMAMPOO EXPERIENCE </a:t>
            </a:r>
          </a:p>
          <a:p>
            <a:r>
              <a:rPr lang="en-US" sz="1200" b="0" i="0" u="none" strike="noStrike" kern="1200" baseline="0" dirty="0">
                <a:solidFill>
                  <a:schemeClr val="tx1"/>
                </a:solidFill>
                <a:latin typeface="+mn-lt"/>
                <a:ea typeface="+mn-ea"/>
                <a:cs typeface="+mn-cs"/>
              </a:rPr>
              <a:t>The scalp is always massaged according to the preference of the client. Some clients have a sensitive scalp and want a very light massage, while others want a firm massage. In order to service every client to the best of your ability, ask about massage preferences before beginning the procedure. </a:t>
            </a:r>
          </a:p>
          <a:p>
            <a:r>
              <a:rPr lang="en-US" sz="1200" b="0" i="0" u="none" strike="noStrike" kern="1200" baseline="0" dirty="0">
                <a:solidFill>
                  <a:schemeClr val="tx1"/>
                </a:solidFill>
                <a:latin typeface="+mn-lt"/>
                <a:ea typeface="+mn-ea"/>
                <a:cs typeface="+mn-cs"/>
              </a:rPr>
              <a:t>Always ask the client if the water feels too warm, too cool, or just right; adjust the temperature accordingly. </a:t>
            </a:r>
          </a:p>
          <a:p>
            <a:r>
              <a:rPr lang="en-US" sz="1200" b="0" i="0" u="none" strike="noStrike" kern="1200" baseline="0" dirty="0">
                <a:solidFill>
                  <a:schemeClr val="tx1"/>
                </a:solidFill>
                <a:latin typeface="+mn-lt"/>
                <a:ea typeface="+mn-ea"/>
                <a:cs typeface="+mn-cs"/>
              </a:rPr>
              <a:t>Do not allow the water or your hands to touch a woman's face during the shampoo. Allowing the client’s face to get wet may remove part of her base makeup and can turn an otherwise great shampoo into an unpleasant experience. </a:t>
            </a:r>
          </a:p>
          <a:p>
            <a:r>
              <a:rPr lang="en-US" sz="1200" b="0" i="0" u="none" strike="noStrike" kern="1200" baseline="0" dirty="0">
                <a:solidFill>
                  <a:schemeClr val="tx1"/>
                </a:solidFill>
                <a:latin typeface="+mn-lt"/>
                <a:ea typeface="+mn-ea"/>
                <a:cs typeface="+mn-cs"/>
              </a:rPr>
              <a:t>It is easy to miss the nape of the neck when shampooing and rinsing, so you should always double-check this area before escorting the client to your station. </a:t>
            </a:r>
          </a:p>
          <a:p>
            <a:r>
              <a:rPr lang="en-US" sz="1200" b="0" i="0" u="none" strike="noStrike" kern="1200" baseline="0" dirty="0">
                <a:solidFill>
                  <a:schemeClr val="tx1"/>
                </a:solidFill>
                <a:latin typeface="+mn-lt"/>
                <a:ea typeface="+mn-ea"/>
                <a:cs typeface="+mn-cs"/>
              </a:rPr>
              <a:t>Throughout the shampoo, be very careful not to drench the towel that is draped around the client’s neck. If the towel becomes damp, replace it with a clean, dry towel before leaving the shampoo area. </a:t>
            </a:r>
          </a:p>
          <a:p>
            <a:r>
              <a:rPr lang="en-US" sz="1200" b="0" i="0" u="none" strike="noStrike" kern="1200" baseline="0" dirty="0">
                <a:solidFill>
                  <a:schemeClr val="tx1"/>
                </a:solidFill>
                <a:latin typeface="+mn-lt"/>
                <a:ea typeface="+mn-ea"/>
                <a:cs typeface="+mn-cs"/>
              </a:rPr>
              <a:t>When blotting the hair after the shampoo, be careful once again not to touch the face. If you remove part of your client’s makeup, she may feel self-conscious during her entire visit. </a:t>
            </a:r>
          </a:p>
          <a:p>
            <a:r>
              <a:rPr lang="en-US" sz="1200" b="0" i="0" u="none" strike="noStrike" kern="1200" baseline="0" dirty="0">
                <a:solidFill>
                  <a:schemeClr val="tx1"/>
                </a:solidFill>
                <a:latin typeface="+mn-lt"/>
                <a:ea typeface="+mn-ea"/>
                <a:cs typeface="+mn-cs"/>
              </a:rPr>
              <a:t>As you learn to give a great shampoo, you should also learn how to give a great relaxation massage. You may hear your clients say, “Don't stop, you can do that for hours,” every time they come to you. Even though you may hear this five times a day, it is always satisfying to know that you are making your clients feel good!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336186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 not pressure your clients into purchasing products. Make the recommendation at the shampoo bowl and ask about buying the products upon payment of services.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3994159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UNDERSTANDING CONDITIONERS </a:t>
            </a:r>
          </a:p>
          <a:p>
            <a:r>
              <a:rPr lang="en-US" sz="1200" b="0" i="0" u="none" strike="noStrike" kern="1200" baseline="0" dirty="0">
                <a:solidFill>
                  <a:schemeClr val="tx1"/>
                </a:solidFill>
                <a:latin typeface="+mn-lt"/>
                <a:ea typeface="+mn-ea"/>
                <a:cs typeface="+mn-cs"/>
              </a:rPr>
              <a:t>Conditioners are special chemical agents applied to the hair to deposit protein or moisturizer, to help restore its strength and give it body, or to protect against possible breakage. They are a temporary “fix” and cannot “heal” damaged hair or improve the quality of new hair growth. Think of them like a Band-Aid; they only cover up the damage, not repair the damage. Remember: Heredity, health, and diet control the texture and structure of hair.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4268350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OTHER CONDITIONING AGENTS </a:t>
            </a:r>
          </a:p>
          <a:p>
            <a:r>
              <a:rPr lang="en-US" sz="1200" b="0" i="0" u="none" strike="noStrike" kern="1200" baseline="0" dirty="0">
                <a:solidFill>
                  <a:schemeClr val="tx1"/>
                </a:solidFill>
                <a:latin typeface="+mn-lt"/>
                <a:ea typeface="+mn-ea"/>
                <a:cs typeface="+mn-cs"/>
              </a:rPr>
              <a:t>Spray-on thermal protectors: Applied prior to thermal service to protect hair from hot tool services. </a:t>
            </a:r>
          </a:p>
          <a:p>
            <a:r>
              <a:rPr lang="en-US" sz="1200" b="0" i="0" u="none" strike="noStrike" kern="1200" baseline="0" dirty="0">
                <a:solidFill>
                  <a:schemeClr val="tx1"/>
                </a:solidFill>
                <a:latin typeface="+mn-lt"/>
                <a:ea typeface="+mn-ea"/>
                <a:cs typeface="+mn-cs"/>
              </a:rPr>
              <a:t>Scalp conditioners: Usually a cream base used to soften and improve scalp health. </a:t>
            </a:r>
          </a:p>
          <a:p>
            <a:r>
              <a:rPr lang="en-US" sz="1200" b="0" i="0" u="none" strike="noStrike" kern="1200" baseline="0" dirty="0">
                <a:solidFill>
                  <a:schemeClr val="tx1"/>
                </a:solidFill>
                <a:latin typeface="+mn-lt"/>
                <a:ea typeface="+mn-ea"/>
                <a:cs typeface="+mn-cs"/>
              </a:rPr>
              <a:t>Medicated scalp lotions: Promote healing of the scalp. </a:t>
            </a:r>
          </a:p>
          <a:p>
            <a:r>
              <a:rPr lang="en-US" sz="1200" b="0" i="0" u="none" strike="noStrike" kern="1200" baseline="0" dirty="0">
                <a:solidFill>
                  <a:schemeClr val="tx1"/>
                </a:solidFill>
                <a:latin typeface="+mn-lt"/>
                <a:ea typeface="+mn-ea"/>
                <a:cs typeface="+mn-cs"/>
              </a:rPr>
              <a:t>Scalp astringent lotions: Used to remove oil accumulation from scalp; used after a scalp treatment and before styling. </a:t>
            </a:r>
          </a:p>
          <a:p>
            <a:r>
              <a:rPr lang="en-US" sz="1200" b="0" i="0" u="none" strike="noStrike" kern="1200" baseline="0" dirty="0">
                <a:solidFill>
                  <a:schemeClr val="tx1"/>
                </a:solidFill>
                <a:latin typeface="+mn-lt"/>
                <a:ea typeface="+mn-ea"/>
                <a:cs typeface="+mn-cs"/>
              </a:rPr>
              <a:t>ACTIVITY: Have students refer to Table 15–1 in their textbook. Conduct a class discussion about the three hair types and textures listed, and the various recommended treatments.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55831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Review lesson instructional objectives.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Deep Conditioning Treatments are usually processed with a plastic cap under the hood dryer for 10-15 minutes. This would be considered an add-on service.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3145811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Demonstrate this procedure in class on a student or manikin. See next slide.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445916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Review and demonstrate steps.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429218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Cleanliness is the key to attractive hair. As a cosmetologist, you will need to be able to analyze hair type and hair products to determine the best shampoo for your client. You should always follow the manufacturer’s directions when using any product, including shampoos. Remember that shampooing is an opportunity for you to put clients at ease and make them feel comfortable about the service they are about to receive. Take care to be gentle when shampooing prior to a chemical service. Choose the correct shampoo for the hair type. A quality shampoo builds the foundation for successful salon services and for continued retail sales. </a:t>
            </a:r>
          </a:p>
          <a:p>
            <a:r>
              <a:rPr lang="en-US" sz="1200" b="0" i="0" u="none" strike="noStrike" kern="1200" baseline="0" dirty="0">
                <a:solidFill>
                  <a:schemeClr val="tx1"/>
                </a:solidFill>
                <a:latin typeface="+mn-lt"/>
                <a:ea typeface="+mn-ea"/>
                <a:cs typeface="+mn-cs"/>
              </a:rPr>
              <a:t>1. What shampoo is appropriate for use on clients with dandruff? product buildup? damaged hair? </a:t>
            </a:r>
          </a:p>
          <a:p>
            <a:r>
              <a:rPr lang="en-US" sz="1200" b="0" i="0" u="none" strike="noStrike" kern="1200" baseline="0" dirty="0">
                <a:solidFill>
                  <a:schemeClr val="tx1"/>
                </a:solidFill>
                <a:latin typeface="+mn-lt"/>
                <a:ea typeface="+mn-ea"/>
                <a:cs typeface="+mn-cs"/>
              </a:rPr>
              <a:t>The shampoo most appropriate for use on clients with dandruff is a medicated or antidandruff shampoo that contains an antifungal agent. The shampoo most appropriate for use on product buildup is a clarifying shampoo. The shampoo most appropriate for use on damaged hair is a conditioning or moisturizing shampoo. </a:t>
            </a:r>
          </a:p>
          <a:p>
            <a:r>
              <a:rPr lang="en-US" sz="1200" b="0" i="0" u="none" strike="noStrike" kern="1200" baseline="0" dirty="0">
                <a:solidFill>
                  <a:schemeClr val="tx1"/>
                </a:solidFill>
                <a:latin typeface="+mn-lt"/>
                <a:ea typeface="+mn-ea"/>
                <a:cs typeface="+mn-cs"/>
              </a:rPr>
              <a:t>2. What is the action of conditioner on hair? </a:t>
            </a:r>
          </a:p>
          <a:p>
            <a:r>
              <a:rPr lang="en-US" sz="1200" b="0" i="0" u="none" strike="noStrike" kern="1200" baseline="0" dirty="0">
                <a:solidFill>
                  <a:schemeClr val="tx1"/>
                </a:solidFill>
                <a:latin typeface="+mn-lt"/>
                <a:ea typeface="+mn-ea"/>
                <a:cs typeface="+mn-cs"/>
              </a:rPr>
              <a:t>Conditioners deposit protein or moisturizer to help restore the hair’s strength, give it body, and protect it against possible breakage. </a:t>
            </a:r>
          </a:p>
          <a:p>
            <a:r>
              <a:rPr lang="en-US" sz="1200" b="0" i="0" u="none" strike="noStrike" kern="1200" baseline="0" dirty="0">
                <a:solidFill>
                  <a:schemeClr val="tx1"/>
                </a:solidFill>
                <a:latin typeface="+mn-lt"/>
                <a:ea typeface="+mn-ea"/>
                <a:cs typeface="+mn-cs"/>
              </a:rPr>
              <a:t>3. What are the benefits of scalp massage? </a:t>
            </a:r>
          </a:p>
          <a:p>
            <a:r>
              <a:rPr lang="en-US" sz="1200" b="0" i="0" u="none" strike="noStrike" kern="1200" baseline="0" dirty="0">
                <a:solidFill>
                  <a:schemeClr val="tx1"/>
                </a:solidFill>
                <a:latin typeface="+mn-lt"/>
                <a:ea typeface="+mn-ea"/>
                <a:cs typeface="+mn-cs"/>
              </a:rPr>
              <a:t>Scalp massage helps to relax the client; keep the scalp in a healthy condition; increase natural oil production on the scalp if the client has a dry scalp; increase blood circulation; and removes any hardened sebum in the pores of the scalp to help normalize the production of sebum in an oily scalp.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4251319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223675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Have students reflect on the meaning of the quote.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80338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The two basic requirements for a healthy scalp are cleanliness and stimulation. </a:t>
            </a:r>
          </a:p>
          <a:p>
            <a:r>
              <a:rPr lang="en-US" sz="1200" b="0" i="0" u="none" strike="noStrike" kern="1200" baseline="0" dirty="0">
                <a:solidFill>
                  <a:schemeClr val="tx1"/>
                </a:solidFill>
                <a:latin typeface="+mn-lt"/>
                <a:ea typeface="+mn-ea"/>
                <a:cs typeface="+mn-cs"/>
              </a:rPr>
              <a:t>• Scalp treatments and massages should be given with a continuous and even motion that will stimulate the scalp and help to relax the client. </a:t>
            </a:r>
          </a:p>
          <a:p>
            <a:r>
              <a:rPr lang="en-US" sz="1200" b="0" i="0" u="none" strike="noStrike" kern="1200" baseline="0" dirty="0">
                <a:solidFill>
                  <a:schemeClr val="tx1"/>
                </a:solidFill>
                <a:latin typeface="+mn-lt"/>
                <a:ea typeface="+mn-ea"/>
                <a:cs typeface="+mn-cs"/>
              </a:rPr>
              <a:t>• Do not massage or manipulate a client’s scalp if abrasions are present. </a:t>
            </a:r>
          </a:p>
          <a:p>
            <a:r>
              <a:rPr lang="en-US" sz="1200" b="0" i="0" u="none" strike="noStrike" kern="1200" baseline="0" dirty="0">
                <a:solidFill>
                  <a:schemeClr val="tx1"/>
                </a:solidFill>
                <a:latin typeface="+mn-lt"/>
                <a:ea typeface="+mn-ea"/>
                <a:cs typeface="+mn-cs"/>
              </a:rPr>
              <a:t>• Scalp massage and treatments may be performed 1. before a shampoo or 2. during the shampoo, after the conditioner has been applied, for relaxation.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25589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SCALP TREATMENTS </a:t>
            </a:r>
          </a:p>
          <a:p>
            <a:r>
              <a:rPr lang="en-US" sz="1200" b="0" i="0" u="none" strike="noStrike" kern="1200" baseline="0" dirty="0">
                <a:solidFill>
                  <a:schemeClr val="tx1"/>
                </a:solidFill>
                <a:latin typeface="+mn-lt"/>
                <a:ea typeface="+mn-ea"/>
                <a:cs typeface="+mn-cs"/>
              </a:rPr>
              <a:t>Scalp treatments and massage may be performed either: </a:t>
            </a:r>
          </a:p>
          <a:p>
            <a:r>
              <a:rPr lang="en-US" sz="1200" b="0" i="0" u="none" strike="noStrike" kern="1200" baseline="0" dirty="0">
                <a:solidFill>
                  <a:schemeClr val="tx1"/>
                </a:solidFill>
                <a:latin typeface="+mn-lt"/>
                <a:ea typeface="+mn-ea"/>
                <a:cs typeface="+mn-cs"/>
              </a:rPr>
              <a:t>Before a shampoo if a scalp condition is apparent </a:t>
            </a:r>
          </a:p>
          <a:p>
            <a:r>
              <a:rPr lang="en-US" sz="1200" b="0" i="0" u="none" strike="noStrike" kern="1200" baseline="0" dirty="0">
                <a:solidFill>
                  <a:schemeClr val="tx1"/>
                </a:solidFill>
                <a:latin typeface="+mn-lt"/>
                <a:ea typeface="+mn-ea"/>
                <a:cs typeface="+mn-cs"/>
              </a:rPr>
              <a:t>During the shampoo (once conditioner has been applied to the hair) for relaxation </a:t>
            </a:r>
          </a:p>
          <a:p>
            <a:r>
              <a:rPr lang="en-US" sz="1200" b="0" i="0" u="none" strike="noStrike" kern="1200" baseline="0" dirty="0">
                <a:solidFill>
                  <a:schemeClr val="tx1"/>
                </a:solidFill>
                <a:latin typeface="+mn-lt"/>
                <a:ea typeface="+mn-ea"/>
                <a:cs typeface="+mn-cs"/>
              </a:rPr>
              <a:t>The difference between a relaxation and a treatment massage is the products you use. Be sure to follow all of the manufacturer’s directions whenever a special scalp treatment product is used. For simple relaxation, almost any conditioner may be used to create a very enjoyable experience for your client. </a:t>
            </a:r>
          </a:p>
          <a:p>
            <a:r>
              <a:rPr lang="en-US" sz="1200" b="0" i="0" u="none" strike="noStrike" kern="1200" baseline="0" dirty="0">
                <a:solidFill>
                  <a:schemeClr val="tx1"/>
                </a:solidFill>
                <a:latin typeface="+mn-lt"/>
                <a:ea typeface="+mn-ea"/>
                <a:cs typeface="+mn-cs"/>
              </a:rPr>
              <a:t>Extra services like this will keep your clients coming back to you. Knowing the muscles, the location of blood vessels, and the nerve points of the scalp and neck will help guide you to those areas most likely to benefit from massage movements.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788204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Inform students that specific procedures will be covered in detail during the practical class and demonstration. Explain that you are doing an overview of various procedures and theories now and that hands-on learning will come later.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63580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DRY HAIR AND SCALP TREATMENT </a:t>
            </a:r>
          </a:p>
          <a:p>
            <a:r>
              <a:rPr lang="en-US" sz="1200" b="0" i="0" u="none" strike="noStrike" kern="1200" baseline="0" dirty="0">
                <a:solidFill>
                  <a:schemeClr val="tx1"/>
                </a:solidFill>
                <a:latin typeface="+mn-lt"/>
                <a:ea typeface="+mn-ea"/>
                <a:cs typeface="+mn-cs"/>
              </a:rPr>
              <a:t>A dry hair and scalp treatment should be used when there is a deficiency of natural oil on the scalp and hair. Select scalp preparations containing moisturizing and emollient ingredients. Avoid the use of strong soaps, preparations containing a mineral-or sulfonated-oil base, greasy preparations, or lotions with high alcohol content. During a dry hair and scalp treatment, a scalp steamer, which resembles a hooded dryer, is used.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59322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OILY HAIR AND SCALP TREATMENT </a:t>
            </a:r>
          </a:p>
          <a:p>
            <a:r>
              <a:rPr lang="en-US" sz="1200" b="0" i="0" u="none" strike="noStrike" kern="1200" baseline="0" dirty="0">
                <a:solidFill>
                  <a:schemeClr val="tx1"/>
                </a:solidFill>
                <a:latin typeface="+mn-lt"/>
                <a:ea typeface="+mn-ea"/>
                <a:cs typeface="+mn-cs"/>
              </a:rPr>
              <a:t>Excessive oiliness is caused by overactive sebaceous glands. Manipulate the scalp and knead it to increase blood circulation to the surface. Any hardened sebum in the pores of the scalp will be removed with gentle pressing or squeezing. To normalize the function of these glands, excess sebum should be flushed out with each treatment.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2677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ANTIDANDRUFF TREATMENT </a:t>
            </a:r>
          </a:p>
          <a:p>
            <a:r>
              <a:rPr lang="en-US" sz="1200" b="0" i="0" u="none" strike="noStrike" kern="1200" baseline="0" dirty="0">
                <a:solidFill>
                  <a:schemeClr val="tx1"/>
                </a:solidFill>
                <a:latin typeface="+mn-lt"/>
                <a:ea typeface="+mn-ea"/>
                <a:cs typeface="+mn-cs"/>
              </a:rPr>
              <a:t>Dandruff is the result of a fungus called </a:t>
            </a:r>
            <a:r>
              <a:rPr lang="en-US" sz="1200" b="0" i="0" u="none" strike="noStrike" kern="1200" baseline="0" dirty="0" err="1">
                <a:solidFill>
                  <a:schemeClr val="tx1"/>
                </a:solidFill>
                <a:latin typeface="+mn-lt"/>
                <a:ea typeface="+mn-ea"/>
                <a:cs typeface="+mn-cs"/>
              </a:rPr>
              <a:t>malassezia</a:t>
            </a:r>
            <a:r>
              <a:rPr lang="en-US" sz="1200" b="0" i="0" u="none" strike="noStrike" kern="1200" baseline="0" dirty="0">
                <a:solidFill>
                  <a:schemeClr val="tx1"/>
                </a:solidFill>
                <a:latin typeface="+mn-lt"/>
                <a:ea typeface="+mn-ea"/>
                <a:cs typeface="+mn-cs"/>
              </a:rPr>
              <a:t>. Antidandruff shampoos, conditioners, and topical lotions contain antifungal agents that control dandruff by suppressing the growth of </a:t>
            </a:r>
            <a:r>
              <a:rPr lang="en-US" sz="1200" b="0" i="0" u="none" strike="noStrike" kern="1200" baseline="0" dirty="0" err="1">
                <a:solidFill>
                  <a:schemeClr val="tx1"/>
                </a:solidFill>
                <a:latin typeface="+mn-lt"/>
                <a:ea typeface="+mn-ea"/>
                <a:cs typeface="+mn-cs"/>
              </a:rPr>
              <a:t>malassezia</a:t>
            </a:r>
            <a:r>
              <a:rPr lang="en-US" sz="1200" b="0" i="0" u="none" strike="noStrike" kern="1200" baseline="0" dirty="0">
                <a:solidFill>
                  <a:schemeClr val="tx1"/>
                </a:solidFill>
                <a:latin typeface="+mn-lt"/>
                <a:ea typeface="+mn-ea"/>
                <a:cs typeface="+mn-cs"/>
              </a:rPr>
              <a:t>. Moisturizing salon treatments also soften and loosen scalp scales that stick to the scalp in crusts. Because of the ability of fungus to resist treatment, additional salon treatments and the frequent use of antidandruff home care should be recommended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439520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p:txBody>
          <a:bodyPr>
            <a:normAutofit/>
          </a:bodyPr>
          <a:lstStyle/>
          <a:p>
            <a:r>
              <a:rPr lang="en-US" dirty="0"/>
              <a:t>Shampooing and Conditioning</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Antidandruff Treatment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Cause: a fungus called </a:t>
            </a:r>
            <a:r>
              <a:rPr lang="en-US" dirty="0" err="1"/>
              <a:t>malassezia</a:t>
            </a:r>
            <a:endParaRPr lang="en-US" dirty="0"/>
          </a:p>
          <a:p>
            <a:pPr lvl="1"/>
            <a:r>
              <a:rPr lang="en-US" dirty="0"/>
              <a:t>Purpose: to suppress the growth of </a:t>
            </a:r>
            <a:r>
              <a:rPr lang="en-US" dirty="0" err="1"/>
              <a:t>malassezia</a:t>
            </a:r>
            <a:r>
              <a:rPr lang="en-US" dirty="0"/>
              <a:t> and loosen scalp scales</a:t>
            </a:r>
          </a:p>
        </p:txBody>
      </p:sp>
      <p:pic>
        <p:nvPicPr>
          <p:cNvPr id="4" name="Picture 3">
            <a:extLst>
              <a:ext uri="{FF2B5EF4-FFF2-40B4-BE49-F238E27FC236}">
                <a16:creationId xmlns:a16="http://schemas.microsoft.com/office/drawing/2014/main" id="{9ED64CC4-420D-410F-A669-9CD7E680CCBE}"/>
              </a:ext>
            </a:extLst>
          </p:cNvPr>
          <p:cNvPicPr>
            <a:picLocks noChangeAspect="1"/>
          </p:cNvPicPr>
          <p:nvPr/>
        </p:nvPicPr>
        <p:blipFill>
          <a:blip r:embed="rId3"/>
          <a:stretch>
            <a:fillRect/>
          </a:stretch>
        </p:blipFill>
        <p:spPr>
          <a:xfrm>
            <a:off x="4876387" y="2736260"/>
            <a:ext cx="2439225" cy="3641000"/>
          </a:xfrm>
          <a:prstGeom prst="rect">
            <a:avLst/>
          </a:prstGeom>
        </p:spPr>
      </p:pic>
    </p:spTree>
    <p:extLst>
      <p:ext uri="{BB962C8B-B14F-4D97-AF65-F5344CB8AC3E}">
        <p14:creationId xmlns:p14="http://schemas.microsoft.com/office/powerpoint/2010/main" val="1057647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Hair Brushing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Stimulates circulation</a:t>
            </a:r>
          </a:p>
          <a:p>
            <a:pPr lvl="1"/>
            <a:r>
              <a:rPr lang="en-US" dirty="0"/>
              <a:t>Removes dust, dirt, and product build-up</a:t>
            </a:r>
          </a:p>
          <a:p>
            <a:pPr lvl="1"/>
            <a:r>
              <a:rPr lang="en-US" dirty="0"/>
              <a:t>Adds shine</a:t>
            </a:r>
          </a:p>
          <a:p>
            <a:pPr lvl="1"/>
            <a:r>
              <a:rPr lang="en-US" dirty="0"/>
              <a:t>Allows for scalp examination</a:t>
            </a:r>
          </a:p>
        </p:txBody>
      </p:sp>
      <p:pic>
        <p:nvPicPr>
          <p:cNvPr id="4" name="Picture 3">
            <a:extLst>
              <a:ext uri="{FF2B5EF4-FFF2-40B4-BE49-F238E27FC236}">
                <a16:creationId xmlns:a16="http://schemas.microsoft.com/office/drawing/2014/main" id="{8C5923CF-4082-4F22-88A0-AD66C0CB1365}"/>
              </a:ext>
            </a:extLst>
          </p:cNvPr>
          <p:cNvPicPr>
            <a:picLocks noChangeAspect="1"/>
          </p:cNvPicPr>
          <p:nvPr/>
        </p:nvPicPr>
        <p:blipFill>
          <a:blip r:embed="rId3"/>
          <a:stretch>
            <a:fillRect/>
          </a:stretch>
        </p:blipFill>
        <p:spPr>
          <a:xfrm>
            <a:off x="7872134" y="3291840"/>
            <a:ext cx="2927982" cy="2530158"/>
          </a:xfrm>
          <a:prstGeom prst="rect">
            <a:avLst/>
          </a:prstGeom>
        </p:spPr>
      </p:pic>
    </p:spTree>
    <p:extLst>
      <p:ext uri="{BB962C8B-B14F-4D97-AF65-F5344CB8AC3E}">
        <p14:creationId xmlns:p14="http://schemas.microsoft.com/office/powerpoint/2010/main" val="93470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To Brush? Or Not to Brush?</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Do not brush or irritate the scalp before giving a chemical service:</a:t>
            </a:r>
          </a:p>
          <a:p>
            <a:pPr lvl="2"/>
            <a:r>
              <a:rPr lang="en-US" sz="2400" dirty="0"/>
              <a:t>Single process and double process hair color</a:t>
            </a:r>
          </a:p>
          <a:p>
            <a:pPr lvl="2"/>
            <a:r>
              <a:rPr lang="en-US" sz="2400" dirty="0"/>
              <a:t>Highlighting</a:t>
            </a:r>
          </a:p>
          <a:p>
            <a:pPr lvl="2"/>
            <a:r>
              <a:rPr lang="en-US" sz="2400" dirty="0"/>
              <a:t>Relaxers</a:t>
            </a:r>
          </a:p>
          <a:p>
            <a:pPr lvl="2"/>
            <a:r>
              <a:rPr lang="en-US" sz="2400" dirty="0"/>
              <a:t>Some temporary and semi permanent hair colors</a:t>
            </a:r>
          </a:p>
          <a:p>
            <a:pPr lvl="1"/>
            <a:r>
              <a:rPr lang="en-US" dirty="0"/>
              <a:t>Do not brush if the scalp is irritated</a:t>
            </a:r>
          </a:p>
        </p:txBody>
      </p:sp>
    </p:spTree>
    <p:extLst>
      <p:ext uri="{BB962C8B-B14F-4D97-AF65-F5344CB8AC3E}">
        <p14:creationId xmlns:p14="http://schemas.microsoft.com/office/powerpoint/2010/main" val="134123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Hairbrushes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Natural bristles: most highly recommended to clean and add luster to the hair</a:t>
            </a:r>
          </a:p>
          <a:p>
            <a:pPr lvl="1"/>
            <a:r>
              <a:rPr lang="en-US" dirty="0"/>
              <a:t>Nylon bristles: shiny, smooth, and more suitable for hairstyling</a:t>
            </a:r>
          </a:p>
        </p:txBody>
      </p:sp>
      <p:pic>
        <p:nvPicPr>
          <p:cNvPr id="4" name="Picture 3">
            <a:extLst>
              <a:ext uri="{FF2B5EF4-FFF2-40B4-BE49-F238E27FC236}">
                <a16:creationId xmlns:a16="http://schemas.microsoft.com/office/drawing/2014/main" id="{1A7D5EC2-B002-4E8E-97B0-8DDAEE27A6D8}"/>
              </a:ext>
            </a:extLst>
          </p:cNvPr>
          <p:cNvPicPr>
            <a:picLocks noChangeAspect="1"/>
          </p:cNvPicPr>
          <p:nvPr/>
        </p:nvPicPr>
        <p:blipFill>
          <a:blip r:embed="rId3"/>
          <a:stretch>
            <a:fillRect/>
          </a:stretch>
        </p:blipFill>
        <p:spPr>
          <a:xfrm>
            <a:off x="4658200" y="3831625"/>
            <a:ext cx="2138840" cy="1605955"/>
          </a:xfrm>
          <a:prstGeom prst="rect">
            <a:avLst/>
          </a:prstGeom>
        </p:spPr>
      </p:pic>
    </p:spTree>
    <p:extLst>
      <p:ext uri="{BB962C8B-B14F-4D97-AF65-F5344CB8AC3E}">
        <p14:creationId xmlns:p14="http://schemas.microsoft.com/office/powerpoint/2010/main" val="152110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Shampoo Selection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As a professional, you must become skilled at selecting shampoos that support the health of the hair, whether the hair is natural, color-treated, fine and limp, or coarse and wiry</a:t>
            </a:r>
          </a:p>
          <a:p>
            <a:pPr lvl="1"/>
            <a:r>
              <a:rPr lang="en-US" dirty="0"/>
              <a:t>Product knowledge is critical (read labels)</a:t>
            </a:r>
          </a:p>
        </p:txBody>
      </p:sp>
    </p:spTree>
    <p:extLst>
      <p:ext uri="{BB962C8B-B14F-4D97-AF65-F5344CB8AC3E}">
        <p14:creationId xmlns:p14="http://schemas.microsoft.com/office/powerpoint/2010/main" val="1421578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Selection Considerations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Hair type: dry, oily, normal, chemically treated</a:t>
            </a:r>
          </a:p>
          <a:p>
            <a:pPr lvl="1"/>
            <a:r>
              <a:rPr lang="en-US" dirty="0"/>
              <a:t>Hair condition: over processed, chemically treated, damaged by harsh products or improper care, exposure to elements</a:t>
            </a:r>
          </a:p>
          <a:p>
            <a:pPr lvl="1"/>
            <a:r>
              <a:rPr lang="en-US" dirty="0"/>
              <a:t>Home maintenance</a:t>
            </a:r>
          </a:p>
          <a:p>
            <a:pPr lvl="1"/>
            <a:r>
              <a:rPr lang="en-US" dirty="0"/>
              <a:t>pH-balanced shampoos</a:t>
            </a:r>
          </a:p>
        </p:txBody>
      </p:sp>
    </p:spTree>
    <p:extLst>
      <p:ext uri="{BB962C8B-B14F-4D97-AF65-F5344CB8AC3E}">
        <p14:creationId xmlns:p14="http://schemas.microsoft.com/office/powerpoint/2010/main" val="2542753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Types of Shampoos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pH-balanced</a:t>
            </a:r>
          </a:p>
          <a:p>
            <a:pPr lvl="1"/>
            <a:r>
              <a:rPr lang="en-US" dirty="0"/>
              <a:t>Conditioning</a:t>
            </a:r>
          </a:p>
          <a:p>
            <a:pPr lvl="1"/>
            <a:r>
              <a:rPr lang="en-US" dirty="0"/>
              <a:t>Medicated</a:t>
            </a:r>
          </a:p>
          <a:p>
            <a:pPr lvl="1"/>
            <a:r>
              <a:rPr lang="en-US" dirty="0"/>
              <a:t>Clarifying</a:t>
            </a:r>
          </a:p>
          <a:p>
            <a:pPr lvl="1"/>
            <a:r>
              <a:rPr lang="en-US" dirty="0"/>
              <a:t>Balancing</a:t>
            </a:r>
          </a:p>
          <a:p>
            <a:pPr lvl="1"/>
            <a:r>
              <a:rPr lang="en-US" dirty="0"/>
              <a:t>Dry or powder</a:t>
            </a:r>
          </a:p>
          <a:p>
            <a:pPr lvl="1"/>
            <a:r>
              <a:rPr lang="en-US" dirty="0"/>
              <a:t>Color-enhancing</a:t>
            </a:r>
          </a:p>
          <a:p>
            <a:pPr lvl="1"/>
            <a:r>
              <a:rPr lang="en-US" dirty="0"/>
              <a:t>For hairpieces and wigs</a:t>
            </a:r>
          </a:p>
        </p:txBody>
      </p:sp>
      <p:pic>
        <p:nvPicPr>
          <p:cNvPr id="4" name="Picture 3">
            <a:extLst>
              <a:ext uri="{FF2B5EF4-FFF2-40B4-BE49-F238E27FC236}">
                <a16:creationId xmlns:a16="http://schemas.microsoft.com/office/drawing/2014/main" id="{450430FF-17D3-42E6-AD40-5AC1E315D978}"/>
              </a:ext>
            </a:extLst>
          </p:cNvPr>
          <p:cNvPicPr>
            <a:picLocks noChangeAspect="1"/>
          </p:cNvPicPr>
          <p:nvPr/>
        </p:nvPicPr>
        <p:blipFill>
          <a:blip r:embed="rId3"/>
          <a:stretch>
            <a:fillRect/>
          </a:stretch>
        </p:blipFill>
        <p:spPr>
          <a:xfrm>
            <a:off x="7218997" y="2384099"/>
            <a:ext cx="2697163" cy="2745113"/>
          </a:xfrm>
          <a:prstGeom prst="rect">
            <a:avLst/>
          </a:prstGeom>
        </p:spPr>
      </p:pic>
    </p:spTree>
    <p:extLst>
      <p:ext uri="{BB962C8B-B14F-4D97-AF65-F5344CB8AC3E}">
        <p14:creationId xmlns:p14="http://schemas.microsoft.com/office/powerpoint/2010/main" val="115175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Shampoo Experience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Massage for client preference</a:t>
            </a:r>
          </a:p>
          <a:p>
            <a:pPr lvl="1"/>
            <a:r>
              <a:rPr lang="en-US" dirty="0"/>
              <a:t>Adjust water temperature for client choice</a:t>
            </a:r>
          </a:p>
          <a:p>
            <a:pPr lvl="1"/>
            <a:r>
              <a:rPr lang="en-US" dirty="0"/>
              <a:t>Don’t wet client’s face</a:t>
            </a:r>
          </a:p>
          <a:p>
            <a:pPr lvl="1"/>
            <a:r>
              <a:rPr lang="en-US" dirty="0"/>
              <a:t>Double-check nape area</a:t>
            </a:r>
          </a:p>
          <a:p>
            <a:pPr lvl="1"/>
            <a:r>
              <a:rPr lang="en-US" dirty="0"/>
              <a:t>Do not drench towel around neck</a:t>
            </a:r>
          </a:p>
          <a:p>
            <a:pPr lvl="1"/>
            <a:r>
              <a:rPr lang="en-US" dirty="0"/>
              <a:t>Blot hair, not face</a:t>
            </a:r>
          </a:p>
          <a:p>
            <a:pPr lvl="1"/>
            <a:r>
              <a:rPr lang="en-US" dirty="0"/>
              <a:t>Give relaxation massage</a:t>
            </a:r>
          </a:p>
        </p:txBody>
      </p:sp>
    </p:spTree>
    <p:extLst>
      <p:ext uri="{BB962C8B-B14F-4D97-AF65-F5344CB8AC3E}">
        <p14:creationId xmlns:p14="http://schemas.microsoft.com/office/powerpoint/2010/main" val="227301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059452" cy="876300"/>
          </a:xfrm>
        </p:spPr>
        <p:txBody>
          <a:bodyPr/>
          <a:lstStyle/>
          <a:p>
            <a:r>
              <a:rPr lang="en-US" dirty="0"/>
              <a:t>Shampooing and Retailing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Use the shampoo time to better establish your professional relationship with the client and promote quality products for at-home use</a:t>
            </a:r>
          </a:p>
          <a:p>
            <a:pPr lvl="1"/>
            <a:r>
              <a:rPr lang="en-US" dirty="0"/>
              <a:t>During the shampoo give clients information about what you are doing and why</a:t>
            </a:r>
          </a:p>
        </p:txBody>
      </p:sp>
    </p:spTree>
    <p:extLst>
      <p:ext uri="{BB962C8B-B14F-4D97-AF65-F5344CB8AC3E}">
        <p14:creationId xmlns:p14="http://schemas.microsoft.com/office/powerpoint/2010/main" val="333295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Conditioners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Deposit protein and moisturizer</a:t>
            </a:r>
          </a:p>
          <a:p>
            <a:pPr lvl="1"/>
            <a:r>
              <a:rPr lang="en-US" dirty="0"/>
              <a:t>Restore strength and give body</a:t>
            </a:r>
          </a:p>
          <a:p>
            <a:pPr lvl="1"/>
            <a:r>
              <a:rPr lang="en-US" dirty="0"/>
              <a:t>Protect against breakage</a:t>
            </a:r>
          </a:p>
          <a:p>
            <a:pPr lvl="1"/>
            <a:r>
              <a:rPr lang="en-US" dirty="0"/>
              <a:t>Types</a:t>
            </a:r>
          </a:p>
          <a:p>
            <a:pPr lvl="2"/>
            <a:r>
              <a:rPr lang="en-US" sz="2400" dirty="0"/>
              <a:t>Rinse-out</a:t>
            </a:r>
          </a:p>
          <a:p>
            <a:pPr lvl="2"/>
            <a:r>
              <a:rPr lang="en-US" sz="2400" dirty="0"/>
              <a:t>Treatment or repair</a:t>
            </a:r>
          </a:p>
          <a:p>
            <a:pPr lvl="2"/>
            <a:r>
              <a:rPr lang="en-US" sz="2400" dirty="0"/>
              <a:t>Leave-in</a:t>
            </a:r>
          </a:p>
        </p:txBody>
      </p:sp>
      <p:pic>
        <p:nvPicPr>
          <p:cNvPr id="4" name="Picture 3">
            <a:extLst>
              <a:ext uri="{FF2B5EF4-FFF2-40B4-BE49-F238E27FC236}">
                <a16:creationId xmlns:a16="http://schemas.microsoft.com/office/drawing/2014/main" id="{A0613BBA-C4C5-454A-9FDF-71182A26D02A}"/>
              </a:ext>
            </a:extLst>
          </p:cNvPr>
          <p:cNvPicPr>
            <a:picLocks noChangeAspect="1"/>
          </p:cNvPicPr>
          <p:nvPr/>
        </p:nvPicPr>
        <p:blipFill>
          <a:blip r:embed="rId3"/>
          <a:stretch>
            <a:fillRect/>
          </a:stretch>
        </p:blipFill>
        <p:spPr>
          <a:xfrm>
            <a:off x="8321041" y="2467501"/>
            <a:ext cx="2120582" cy="2891703"/>
          </a:xfrm>
          <a:prstGeom prst="rect">
            <a:avLst/>
          </a:prstGeom>
        </p:spPr>
      </p:pic>
    </p:spTree>
    <p:extLst>
      <p:ext uri="{BB962C8B-B14F-4D97-AF65-F5344CB8AC3E}">
        <p14:creationId xmlns:p14="http://schemas.microsoft.com/office/powerpoint/2010/main" val="181109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059452" cy="876300"/>
          </a:xfrm>
        </p:spPr>
        <p:txBody>
          <a:bodyPr/>
          <a:lstStyle/>
          <a:p>
            <a:r>
              <a:rPr lang="en-US" dirty="0"/>
              <a:t>Other Conditioning Agents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Spray-on thermal protectors</a:t>
            </a:r>
          </a:p>
          <a:p>
            <a:pPr lvl="1"/>
            <a:r>
              <a:rPr lang="en-US" dirty="0"/>
              <a:t>Scalp conditioners</a:t>
            </a:r>
          </a:p>
          <a:p>
            <a:pPr lvl="1"/>
            <a:r>
              <a:rPr lang="en-US" dirty="0"/>
              <a:t>Medicated scalp lotions</a:t>
            </a:r>
          </a:p>
          <a:p>
            <a:pPr lvl="1"/>
            <a:r>
              <a:rPr lang="en-US" dirty="0"/>
              <a:t>Scalp astringent lotions</a:t>
            </a:r>
          </a:p>
        </p:txBody>
      </p:sp>
      <p:pic>
        <p:nvPicPr>
          <p:cNvPr id="4" name="Picture 3">
            <a:extLst>
              <a:ext uri="{FF2B5EF4-FFF2-40B4-BE49-F238E27FC236}">
                <a16:creationId xmlns:a16="http://schemas.microsoft.com/office/drawing/2014/main" id="{BA4875E4-DEEA-452A-BA2D-BE9DECFC533A}"/>
              </a:ext>
            </a:extLst>
          </p:cNvPr>
          <p:cNvPicPr>
            <a:picLocks noChangeAspect="1"/>
          </p:cNvPicPr>
          <p:nvPr/>
        </p:nvPicPr>
        <p:blipFill>
          <a:blip r:embed="rId3"/>
          <a:stretch>
            <a:fillRect/>
          </a:stretch>
        </p:blipFill>
        <p:spPr>
          <a:xfrm>
            <a:off x="7421271" y="2164079"/>
            <a:ext cx="2056421" cy="3419793"/>
          </a:xfrm>
          <a:prstGeom prst="rect">
            <a:avLst/>
          </a:prstGeom>
        </p:spPr>
      </p:pic>
    </p:spTree>
    <p:extLst>
      <p:ext uri="{BB962C8B-B14F-4D97-AF65-F5344CB8AC3E}">
        <p14:creationId xmlns:p14="http://schemas.microsoft.com/office/powerpoint/2010/main" val="418613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Deep Conditioning Treatments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Also known as masks or conditioning packs</a:t>
            </a:r>
          </a:p>
          <a:p>
            <a:pPr lvl="1"/>
            <a:r>
              <a:rPr lang="en-US" dirty="0"/>
              <a:t>Mixtures of concentrated protein in a heavy cream base of a moisturizer</a:t>
            </a:r>
          </a:p>
          <a:p>
            <a:pPr lvl="1"/>
            <a:r>
              <a:rPr lang="en-US" dirty="0"/>
              <a:t>Penetrate the cuticle layer</a:t>
            </a:r>
          </a:p>
          <a:p>
            <a:pPr lvl="1"/>
            <a:r>
              <a:rPr lang="en-US" dirty="0"/>
              <a:t>Used when an equal degree of moisturizing and protein is required</a:t>
            </a:r>
          </a:p>
        </p:txBody>
      </p:sp>
      <p:pic>
        <p:nvPicPr>
          <p:cNvPr id="4" name="Picture 3">
            <a:extLst>
              <a:ext uri="{FF2B5EF4-FFF2-40B4-BE49-F238E27FC236}">
                <a16:creationId xmlns:a16="http://schemas.microsoft.com/office/drawing/2014/main" id="{154595D4-3933-43AB-A488-589EAD95B941}"/>
              </a:ext>
            </a:extLst>
          </p:cNvPr>
          <p:cNvPicPr>
            <a:picLocks noChangeAspect="1"/>
          </p:cNvPicPr>
          <p:nvPr/>
        </p:nvPicPr>
        <p:blipFill>
          <a:blip r:embed="rId3"/>
          <a:stretch>
            <a:fillRect/>
          </a:stretch>
        </p:blipFill>
        <p:spPr>
          <a:xfrm>
            <a:off x="4493577" y="3918534"/>
            <a:ext cx="2242503" cy="2112771"/>
          </a:xfrm>
          <a:prstGeom prst="rect">
            <a:avLst/>
          </a:prstGeom>
        </p:spPr>
      </p:pic>
    </p:spTree>
    <p:extLst>
      <p:ext uri="{BB962C8B-B14F-4D97-AF65-F5344CB8AC3E}">
        <p14:creationId xmlns:p14="http://schemas.microsoft.com/office/powerpoint/2010/main" val="408602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Draping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Client must be properly draped for each service</a:t>
            </a:r>
          </a:p>
          <a:p>
            <a:pPr lvl="1"/>
            <a:r>
              <a:rPr lang="en-US" dirty="0"/>
              <a:t>Shampoo (wet) draping: two terry towels used, one under cape and one over; replaced with neck strip and cape</a:t>
            </a:r>
          </a:p>
        </p:txBody>
      </p:sp>
    </p:spTree>
    <p:extLst>
      <p:ext uri="{BB962C8B-B14F-4D97-AF65-F5344CB8AC3E}">
        <p14:creationId xmlns:p14="http://schemas.microsoft.com/office/powerpoint/2010/main" val="234073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Draping</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 First towel</a:t>
            </a:r>
          </a:p>
          <a:p>
            <a:pPr lvl="1"/>
            <a:r>
              <a:rPr lang="en-US" dirty="0"/>
              <a:t>2. Add plastic shampoo drape over towel</a:t>
            </a:r>
          </a:p>
          <a:p>
            <a:pPr lvl="1"/>
            <a:r>
              <a:rPr lang="en-US" dirty="0"/>
              <a:t>3. Place second towel over drape</a:t>
            </a:r>
          </a:p>
        </p:txBody>
      </p:sp>
      <p:pic>
        <p:nvPicPr>
          <p:cNvPr id="4" name="Picture 3">
            <a:extLst>
              <a:ext uri="{FF2B5EF4-FFF2-40B4-BE49-F238E27FC236}">
                <a16:creationId xmlns:a16="http://schemas.microsoft.com/office/drawing/2014/main" id="{55F58C1B-9AC6-48D2-A8A0-0ED92D2178F5}"/>
              </a:ext>
            </a:extLst>
          </p:cNvPr>
          <p:cNvPicPr>
            <a:picLocks noChangeAspect="1"/>
          </p:cNvPicPr>
          <p:nvPr/>
        </p:nvPicPr>
        <p:blipFill>
          <a:blip r:embed="rId3"/>
          <a:stretch>
            <a:fillRect/>
          </a:stretch>
        </p:blipFill>
        <p:spPr>
          <a:xfrm>
            <a:off x="2070275" y="3210560"/>
            <a:ext cx="1318500" cy="1760000"/>
          </a:xfrm>
          <a:prstGeom prst="rect">
            <a:avLst/>
          </a:prstGeom>
        </p:spPr>
      </p:pic>
      <p:pic>
        <p:nvPicPr>
          <p:cNvPr id="5" name="Picture 4">
            <a:extLst>
              <a:ext uri="{FF2B5EF4-FFF2-40B4-BE49-F238E27FC236}">
                <a16:creationId xmlns:a16="http://schemas.microsoft.com/office/drawing/2014/main" id="{D99E6EEE-6C11-4039-9739-03A7C24ED418}"/>
              </a:ext>
            </a:extLst>
          </p:cNvPr>
          <p:cNvPicPr>
            <a:picLocks noChangeAspect="1"/>
          </p:cNvPicPr>
          <p:nvPr/>
        </p:nvPicPr>
        <p:blipFill>
          <a:blip r:embed="rId4"/>
          <a:stretch>
            <a:fillRect/>
          </a:stretch>
        </p:blipFill>
        <p:spPr>
          <a:xfrm>
            <a:off x="5111140" y="3210560"/>
            <a:ext cx="1318500" cy="1760000"/>
          </a:xfrm>
          <a:prstGeom prst="rect">
            <a:avLst/>
          </a:prstGeom>
        </p:spPr>
      </p:pic>
      <p:pic>
        <p:nvPicPr>
          <p:cNvPr id="6" name="Picture 5">
            <a:extLst>
              <a:ext uri="{FF2B5EF4-FFF2-40B4-BE49-F238E27FC236}">
                <a16:creationId xmlns:a16="http://schemas.microsoft.com/office/drawing/2014/main" id="{1FEEB16F-F4AE-4810-B35B-C66162A01E43}"/>
              </a:ext>
            </a:extLst>
          </p:cNvPr>
          <p:cNvPicPr>
            <a:picLocks noChangeAspect="1"/>
          </p:cNvPicPr>
          <p:nvPr/>
        </p:nvPicPr>
        <p:blipFill>
          <a:blip r:embed="rId5"/>
          <a:stretch>
            <a:fillRect/>
          </a:stretch>
        </p:blipFill>
        <p:spPr>
          <a:xfrm>
            <a:off x="8555870" y="3210560"/>
            <a:ext cx="1318500" cy="1760000"/>
          </a:xfrm>
          <a:prstGeom prst="rect">
            <a:avLst/>
          </a:prstGeom>
        </p:spPr>
      </p:pic>
    </p:spTree>
    <p:extLst>
      <p:ext uri="{BB962C8B-B14F-4D97-AF65-F5344CB8AC3E}">
        <p14:creationId xmlns:p14="http://schemas.microsoft.com/office/powerpoint/2010/main" val="320916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Summary and Review</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1.What shampoo is appropriate for use on clients with dandruff? On product buildup? On damaged hair?</a:t>
            </a:r>
          </a:p>
          <a:p>
            <a:pPr lvl="1"/>
            <a:r>
              <a:rPr lang="en-US" dirty="0"/>
              <a:t>2.What is the action of conditioner on hair?</a:t>
            </a:r>
          </a:p>
          <a:p>
            <a:pPr lvl="1"/>
            <a:r>
              <a:rPr lang="en-US" dirty="0"/>
              <a:t>3.What are the benefits of scalp massage?</a:t>
            </a:r>
          </a:p>
        </p:txBody>
      </p:sp>
    </p:spTree>
    <p:extLst>
      <p:ext uri="{BB962C8B-B14F-4D97-AF65-F5344CB8AC3E}">
        <p14:creationId xmlns:p14="http://schemas.microsoft.com/office/powerpoint/2010/main" val="370391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BCB1-2F0C-4614-81E4-5CEE0EB7F2EF}"/>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317580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2000" dirty="0"/>
              <a:t>Images:</a:t>
            </a:r>
          </a:p>
          <a:p>
            <a:pPr lvl="2"/>
            <a:r>
              <a:rPr lang="en-US" sz="2000" dirty="0"/>
              <a:t>Microsoft Office 2007 Clip Art.</a:t>
            </a:r>
          </a:p>
          <a:p>
            <a:pPr lvl="2"/>
            <a:r>
              <a:rPr lang="en-US" sz="2000" dirty="0"/>
              <a:t>Personal photos: Ms. Jaime Watson, Cosmetologist</a:t>
            </a:r>
          </a:p>
          <a:p>
            <a:pPr lvl="1"/>
            <a:r>
              <a:rPr lang="en-US" sz="2000" dirty="0"/>
              <a:t>Textbook:</a:t>
            </a:r>
          </a:p>
          <a:p>
            <a:pPr lvl="2"/>
            <a:r>
              <a:rPr lang="en-US" sz="2000" dirty="0" err="1"/>
              <a:t>Frangie</a:t>
            </a:r>
            <a:r>
              <a:rPr lang="en-US" sz="2000" dirty="0"/>
              <a:t>, C. M. (2012). Milady Standard Cosmetology. Clifton Park, NY: Cengage Learning.</a:t>
            </a:r>
          </a:p>
          <a:p>
            <a:pPr lvl="1"/>
            <a:r>
              <a:rPr lang="en-US" sz="2000" dirty="0"/>
              <a:t>Quote:</a:t>
            </a:r>
          </a:p>
          <a:p>
            <a:pPr lvl="2"/>
            <a:r>
              <a:rPr lang="en-US" sz="2000" dirty="0"/>
              <a:t>http://www.brainyquote.com/quotes/topics/topic_beauty.html#1a8FWW60ESMyHrrY.99</a:t>
            </a:r>
          </a:p>
        </p:txBody>
      </p:sp>
    </p:spTree>
    <p:extLst>
      <p:ext uri="{BB962C8B-B14F-4D97-AF65-F5344CB8AC3E}">
        <p14:creationId xmlns:p14="http://schemas.microsoft.com/office/powerpoint/2010/main" val="1430106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Learn to treat scalp and hair that are dry, oily, or dandruff ridden</a:t>
            </a:r>
          </a:p>
          <a:p>
            <a:pPr lvl="1"/>
            <a:r>
              <a:rPr lang="en-US" dirty="0"/>
              <a:t>Explain the role of hair brushing to a healthy scalp</a:t>
            </a:r>
          </a:p>
          <a:p>
            <a:pPr lvl="1"/>
            <a:r>
              <a:rPr lang="en-US" dirty="0"/>
              <a:t>Discuss the uses and benefits of the various types of shampoo</a:t>
            </a:r>
          </a:p>
          <a:p>
            <a:pPr lvl="1"/>
            <a:r>
              <a:rPr lang="en-US" dirty="0"/>
              <a:t>Discuss the uses and benefits of the various types of conditioner</a:t>
            </a:r>
          </a:p>
          <a:p>
            <a:pPr lvl="1"/>
            <a:r>
              <a:rPr lang="en-US" dirty="0"/>
              <a:t>Demonstrate the appropriate draping for a basic shampooing and conditioning</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Say What?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“Love of beauty is taste. The creation of beauty is art.”</a:t>
            </a:r>
          </a:p>
          <a:p>
            <a:pPr marL="0" lvl="1" indent="0">
              <a:buNone/>
            </a:pPr>
            <a:r>
              <a:rPr lang="en-US" dirty="0"/>
              <a:t>     ~ Ralph Waldo Emerson</a:t>
            </a:r>
          </a:p>
        </p:txBody>
      </p:sp>
    </p:spTree>
    <p:extLst>
      <p:ext uri="{BB962C8B-B14F-4D97-AF65-F5344CB8AC3E}">
        <p14:creationId xmlns:p14="http://schemas.microsoft.com/office/powerpoint/2010/main" val="349291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Scalp Care and Massage</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Cleanliness and stimulation</a:t>
            </a:r>
          </a:p>
          <a:p>
            <a:pPr lvl="1"/>
            <a:r>
              <a:rPr lang="en-US" dirty="0"/>
              <a:t>Continuous and even motion</a:t>
            </a:r>
          </a:p>
          <a:p>
            <a:pPr lvl="1"/>
            <a:r>
              <a:rPr lang="en-US" dirty="0"/>
              <a:t>DO NOT perform if abrasions are present</a:t>
            </a:r>
          </a:p>
          <a:p>
            <a:pPr lvl="1"/>
            <a:r>
              <a:rPr lang="en-US" dirty="0"/>
              <a:t>When to perform?</a:t>
            </a:r>
          </a:p>
          <a:p>
            <a:pPr lvl="2"/>
            <a:r>
              <a:rPr lang="en-US" sz="2400" dirty="0"/>
              <a:t>Before a shampoo if a scalp condition is apparent, or</a:t>
            </a:r>
          </a:p>
          <a:p>
            <a:pPr lvl="2"/>
            <a:r>
              <a:rPr lang="en-US" sz="2400" dirty="0"/>
              <a:t>During the shampoo, after conditioner is applied for relaxation</a:t>
            </a:r>
          </a:p>
        </p:txBody>
      </p:sp>
    </p:spTree>
    <p:extLst>
      <p:ext uri="{BB962C8B-B14F-4D97-AF65-F5344CB8AC3E}">
        <p14:creationId xmlns:p14="http://schemas.microsoft.com/office/powerpoint/2010/main" val="2950719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Scalp Treatments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Given BEFORE or DURING a shampoo service</a:t>
            </a:r>
          </a:p>
          <a:p>
            <a:pPr lvl="1"/>
            <a:r>
              <a:rPr lang="en-US" dirty="0"/>
              <a:t>Relaxation or treatment: only difference is which products used</a:t>
            </a:r>
          </a:p>
          <a:p>
            <a:pPr lvl="1"/>
            <a:r>
              <a:rPr lang="en-US" dirty="0"/>
              <a:t>Contraindications: medical conditions that may prohibit the service</a:t>
            </a:r>
          </a:p>
        </p:txBody>
      </p:sp>
      <p:pic>
        <p:nvPicPr>
          <p:cNvPr id="4" name="Picture 3">
            <a:extLst>
              <a:ext uri="{FF2B5EF4-FFF2-40B4-BE49-F238E27FC236}">
                <a16:creationId xmlns:a16="http://schemas.microsoft.com/office/drawing/2014/main" id="{79FFB585-F83C-441A-8E65-B9A4537DE0F7}"/>
              </a:ext>
            </a:extLst>
          </p:cNvPr>
          <p:cNvPicPr>
            <a:picLocks noChangeAspect="1"/>
          </p:cNvPicPr>
          <p:nvPr/>
        </p:nvPicPr>
        <p:blipFill>
          <a:blip r:embed="rId3"/>
          <a:stretch>
            <a:fillRect/>
          </a:stretch>
        </p:blipFill>
        <p:spPr>
          <a:xfrm>
            <a:off x="5019225" y="3222291"/>
            <a:ext cx="2153550" cy="3228500"/>
          </a:xfrm>
          <a:prstGeom prst="rect">
            <a:avLst/>
          </a:prstGeom>
        </p:spPr>
      </p:pic>
    </p:spTree>
    <p:extLst>
      <p:ext uri="{BB962C8B-B14F-4D97-AF65-F5344CB8AC3E}">
        <p14:creationId xmlns:p14="http://schemas.microsoft.com/office/powerpoint/2010/main" val="41278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Normal Hair and Scalp Treatment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Purpose: to maintain scalp and hair in a clean and healthy condition</a:t>
            </a:r>
          </a:p>
          <a:p>
            <a:pPr lvl="1"/>
            <a:r>
              <a:rPr lang="en-US" dirty="0"/>
              <a:t>Perform treatment only after full hair and scalp examination</a:t>
            </a:r>
          </a:p>
        </p:txBody>
      </p:sp>
      <p:pic>
        <p:nvPicPr>
          <p:cNvPr id="4" name="Picture 3">
            <a:extLst>
              <a:ext uri="{FF2B5EF4-FFF2-40B4-BE49-F238E27FC236}">
                <a16:creationId xmlns:a16="http://schemas.microsoft.com/office/drawing/2014/main" id="{752CF8CC-881F-4E50-81B8-CBE62E074D3F}"/>
              </a:ext>
            </a:extLst>
          </p:cNvPr>
          <p:cNvPicPr>
            <a:picLocks noChangeAspect="1"/>
          </p:cNvPicPr>
          <p:nvPr/>
        </p:nvPicPr>
        <p:blipFill>
          <a:blip r:embed="rId3"/>
          <a:stretch>
            <a:fillRect/>
          </a:stretch>
        </p:blipFill>
        <p:spPr>
          <a:xfrm>
            <a:off x="4759540" y="2879790"/>
            <a:ext cx="2021700" cy="3008500"/>
          </a:xfrm>
          <a:prstGeom prst="rect">
            <a:avLst/>
          </a:prstGeom>
        </p:spPr>
      </p:pic>
    </p:spTree>
    <p:extLst>
      <p:ext uri="{BB962C8B-B14F-4D97-AF65-F5344CB8AC3E}">
        <p14:creationId xmlns:p14="http://schemas.microsoft.com/office/powerpoint/2010/main" val="41457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Dry Hair and Scalp Treatment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Used if natural oil is deficient</a:t>
            </a:r>
          </a:p>
          <a:p>
            <a:pPr lvl="1"/>
            <a:r>
              <a:rPr lang="en-US" dirty="0"/>
              <a:t>Treatment products: contain moisturizing and emollient ingredients</a:t>
            </a:r>
          </a:p>
          <a:p>
            <a:pPr lvl="1"/>
            <a:r>
              <a:rPr lang="en-US" dirty="0"/>
              <a:t>Avoid strong soaps, greasy preparations, lotions with high alcohol content. Use a scalp steamer</a:t>
            </a:r>
          </a:p>
        </p:txBody>
      </p:sp>
    </p:spTree>
    <p:extLst>
      <p:ext uri="{BB962C8B-B14F-4D97-AF65-F5344CB8AC3E}">
        <p14:creationId xmlns:p14="http://schemas.microsoft.com/office/powerpoint/2010/main" val="963144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Dry Hair and Scalp Treatment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Cause: overactive sebaceous glands</a:t>
            </a:r>
          </a:p>
          <a:p>
            <a:pPr lvl="1"/>
            <a:r>
              <a:rPr lang="en-US" dirty="0"/>
              <a:t>Purpose: to flush out excess sebum through gentle pressing or squeezing</a:t>
            </a:r>
          </a:p>
        </p:txBody>
      </p:sp>
      <p:pic>
        <p:nvPicPr>
          <p:cNvPr id="4" name="Picture 3">
            <a:extLst>
              <a:ext uri="{FF2B5EF4-FFF2-40B4-BE49-F238E27FC236}">
                <a16:creationId xmlns:a16="http://schemas.microsoft.com/office/drawing/2014/main" id="{C6388EB6-25D5-48C3-9BB0-42DC756D058C}"/>
              </a:ext>
            </a:extLst>
          </p:cNvPr>
          <p:cNvPicPr>
            <a:picLocks noChangeAspect="1"/>
          </p:cNvPicPr>
          <p:nvPr/>
        </p:nvPicPr>
        <p:blipFill>
          <a:blip r:embed="rId3"/>
          <a:stretch>
            <a:fillRect/>
          </a:stretch>
        </p:blipFill>
        <p:spPr>
          <a:xfrm>
            <a:off x="4341640" y="2963675"/>
            <a:ext cx="2353800" cy="2651948"/>
          </a:xfrm>
          <a:prstGeom prst="rect">
            <a:avLst/>
          </a:prstGeom>
        </p:spPr>
      </p:pic>
    </p:spTree>
    <p:extLst>
      <p:ext uri="{BB962C8B-B14F-4D97-AF65-F5344CB8AC3E}">
        <p14:creationId xmlns:p14="http://schemas.microsoft.com/office/powerpoint/2010/main" val="128933003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62</TotalTime>
  <Words>2668</Words>
  <Application>Microsoft Office PowerPoint</Application>
  <PresentationFormat>Widescreen</PresentationFormat>
  <Paragraphs>208</Paragraphs>
  <Slides>26</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.AppleSystemUIFont</vt:lpstr>
      <vt:lpstr>Arial</vt:lpstr>
      <vt:lpstr>Calibri</vt:lpstr>
      <vt:lpstr>Open Sans</vt:lpstr>
      <vt:lpstr>Open Sans SemiBold</vt:lpstr>
      <vt:lpstr>2_Office Theme</vt:lpstr>
      <vt:lpstr>3_Office Theme</vt:lpstr>
      <vt:lpstr>Shampooing and Conditioning</vt:lpstr>
      <vt:lpstr>PowerPoint Presentation</vt:lpstr>
      <vt:lpstr>Objectives</vt:lpstr>
      <vt:lpstr>Say What?</vt:lpstr>
      <vt:lpstr>Scalp Care and Massage</vt:lpstr>
      <vt:lpstr>Scalp Treatments</vt:lpstr>
      <vt:lpstr>Normal Hair and Scalp Treatment</vt:lpstr>
      <vt:lpstr>Dry Hair and Scalp Treatment</vt:lpstr>
      <vt:lpstr>Dry Hair and Scalp Treatment</vt:lpstr>
      <vt:lpstr>Antidandruff Treatment</vt:lpstr>
      <vt:lpstr>Hair Brushing</vt:lpstr>
      <vt:lpstr>To Brush? Or Not to Brush?</vt:lpstr>
      <vt:lpstr>Hairbrushes</vt:lpstr>
      <vt:lpstr>Shampoo Selection</vt:lpstr>
      <vt:lpstr>Selection Considerations</vt:lpstr>
      <vt:lpstr>Types of Shampoos</vt:lpstr>
      <vt:lpstr>The Shampoo Experience</vt:lpstr>
      <vt:lpstr>Shampooing and Retailing</vt:lpstr>
      <vt:lpstr>Conditioners</vt:lpstr>
      <vt:lpstr>Other Conditioning Agents</vt:lpstr>
      <vt:lpstr>Deep Conditioning Treatments</vt:lpstr>
      <vt:lpstr>Draping</vt:lpstr>
      <vt:lpstr>Draping</vt:lpstr>
      <vt:lpstr>Summary and Review</vt:lpstr>
      <vt:lpstr>Questions?</vt:lpstr>
      <vt:lpstr>References/Resources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8</cp:revision>
  <cp:lastPrinted>2017-07-07T16:17:37Z</cp:lastPrinted>
  <dcterms:created xsi:type="dcterms:W3CDTF">2017-07-11T23:58:30Z</dcterms:created>
  <dcterms:modified xsi:type="dcterms:W3CDTF">2018-01-06T18:31:06Z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