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635" autoAdjust="0"/>
  </p:normalViewPr>
  <p:slideViewPr>
    <p:cSldViewPr snapToGrid="0">
      <p:cViewPr varScale="1">
        <p:scale>
          <a:sx n="50" d="100"/>
          <a:sy n="50" d="100"/>
        </p:scale>
        <p:origin x="1300"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Color</a:t>
            </a:r>
            <a:r>
              <a:rPr lang="en-US" baseline="0" dirty="0"/>
              <a:t> – Choose foods in a variety of colors</a:t>
            </a:r>
          </a:p>
          <a:p>
            <a:r>
              <a:rPr lang="en-US" b="1" dirty="0"/>
              <a:t>Flavor</a:t>
            </a:r>
            <a:r>
              <a:rPr lang="en-US" dirty="0"/>
              <a:t> – food flavors should complement</a:t>
            </a:r>
            <a:r>
              <a:rPr lang="en-US" baseline="0" dirty="0"/>
              <a:t> and keep the taste buds interested</a:t>
            </a:r>
          </a:p>
          <a:p>
            <a:r>
              <a:rPr lang="en-US" b="1" baseline="0" dirty="0"/>
              <a:t>Shape and size </a:t>
            </a:r>
            <a:r>
              <a:rPr lang="en-US" baseline="0" dirty="0"/>
              <a:t>– create different effects by changing the food’s form and proportion</a:t>
            </a:r>
          </a:p>
          <a:p>
            <a:r>
              <a:rPr lang="en-US" b="1" baseline="0" dirty="0"/>
              <a:t>Temperature</a:t>
            </a:r>
            <a:r>
              <a:rPr lang="en-US" baseline="0" dirty="0"/>
              <a:t> – affects its taste and texture as well as food safety.  Keep hot foods hot and cold foods cold</a:t>
            </a:r>
          </a:p>
          <a:p>
            <a:r>
              <a:rPr lang="en-US" b="1" baseline="0" dirty="0"/>
              <a:t>Texture</a:t>
            </a:r>
            <a:r>
              <a:rPr lang="en-US" baseline="0" dirty="0"/>
              <a:t> – refers to the way food feels when you chew it. Aim for a variety of textures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4410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93472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27112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and sanitize</a:t>
            </a:r>
            <a:r>
              <a:rPr lang="en-US" baseline="0" dirty="0"/>
              <a:t> table before setting the table.</a:t>
            </a:r>
          </a:p>
          <a:p>
            <a:r>
              <a:rPr lang="en-US" sz="1200" b="1" u="sng" kern="1200" dirty="0">
                <a:solidFill>
                  <a:schemeClr val="tx1"/>
                </a:solidFill>
                <a:effectLst/>
                <a:latin typeface="+mn-lt"/>
                <a:ea typeface="+mn-ea"/>
                <a:cs typeface="+mn-cs"/>
              </a:rPr>
              <a:t>Table Linens</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Tablecloths</a:t>
            </a:r>
            <a:r>
              <a:rPr lang="en-US" sz="1200" kern="1200" dirty="0">
                <a:solidFill>
                  <a:schemeClr val="tx1"/>
                </a:solidFill>
                <a:effectLst/>
                <a:latin typeface="+mn-lt"/>
                <a:ea typeface="+mn-ea"/>
                <a:cs typeface="+mn-cs"/>
              </a:rPr>
              <a:t> – coverings for the entire table</a:t>
            </a:r>
          </a:p>
          <a:p>
            <a:pPr lvl="0"/>
            <a:r>
              <a:rPr lang="en-US" sz="1200" b="1" kern="1200" dirty="0">
                <a:solidFill>
                  <a:schemeClr val="tx1"/>
                </a:solidFill>
                <a:effectLst/>
                <a:latin typeface="+mn-lt"/>
                <a:ea typeface="+mn-ea"/>
                <a:cs typeface="+mn-cs"/>
              </a:rPr>
              <a:t>Runners</a:t>
            </a:r>
            <a:r>
              <a:rPr lang="en-US" sz="1200" kern="1200" dirty="0">
                <a:solidFill>
                  <a:schemeClr val="tx1"/>
                </a:solidFill>
                <a:effectLst/>
                <a:latin typeface="+mn-lt"/>
                <a:ea typeface="+mn-ea"/>
                <a:cs typeface="+mn-cs"/>
              </a:rPr>
              <a:t> – long, narrow cloths that run down the center of the table</a:t>
            </a:r>
          </a:p>
          <a:p>
            <a:pPr lvl="0"/>
            <a:r>
              <a:rPr lang="en-US" sz="1200" b="1" kern="1200" dirty="0">
                <a:solidFill>
                  <a:schemeClr val="tx1"/>
                </a:solidFill>
                <a:effectLst/>
                <a:latin typeface="+mn-lt"/>
                <a:ea typeface="+mn-ea"/>
                <a:cs typeface="+mn-cs"/>
              </a:rPr>
              <a:t>Place mats</a:t>
            </a:r>
            <a:r>
              <a:rPr lang="en-US" sz="1200" kern="1200" dirty="0">
                <a:solidFill>
                  <a:schemeClr val="tx1"/>
                </a:solidFill>
                <a:effectLst/>
                <a:latin typeface="+mn-lt"/>
                <a:ea typeface="+mn-ea"/>
                <a:cs typeface="+mn-cs"/>
              </a:rPr>
              <a:t> – cover the area of a single place setting</a:t>
            </a:r>
          </a:p>
          <a:p>
            <a:pPr lvl="0"/>
            <a:r>
              <a:rPr lang="en-US" sz="1200" b="1" kern="1200" dirty="0">
                <a:solidFill>
                  <a:schemeClr val="tx1"/>
                </a:solidFill>
                <a:effectLst/>
                <a:latin typeface="+mn-lt"/>
                <a:ea typeface="+mn-ea"/>
                <a:cs typeface="+mn-cs"/>
              </a:rPr>
              <a:t>Napkins</a:t>
            </a:r>
            <a:r>
              <a:rPr lang="en-US" sz="1200" kern="1200" dirty="0">
                <a:solidFill>
                  <a:schemeClr val="tx1"/>
                </a:solidFill>
                <a:effectLst/>
                <a:latin typeface="+mn-lt"/>
                <a:ea typeface="+mn-ea"/>
                <a:cs typeface="+mn-cs"/>
              </a:rPr>
              <a:t> - a square piece of cloth or paper used at a meal to wipe the fingers or lips and to protect garments. Can be placed to the left of the forks or folded on the dinner plate or tucked into a glass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Decorations can include</a:t>
            </a:r>
            <a:r>
              <a:rPr lang="en-US" sz="1200" kern="1200" baseline="0" dirty="0">
                <a:solidFill>
                  <a:schemeClr val="tx1"/>
                </a:solidFill>
                <a:effectLst/>
                <a:latin typeface="+mn-lt"/>
                <a:ea typeface="+mn-ea"/>
                <a:cs typeface="+mn-cs"/>
              </a:rPr>
              <a:t> a candle or small vase with flowers.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47305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Place Setting</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Dinner Plates </a:t>
            </a:r>
            <a:r>
              <a:rPr lang="en-US" sz="1200" kern="1200" dirty="0">
                <a:solidFill>
                  <a:schemeClr val="tx1"/>
                </a:solidFill>
                <a:effectLst/>
                <a:latin typeface="+mn-lt"/>
                <a:ea typeface="+mn-ea"/>
                <a:cs typeface="+mn-cs"/>
              </a:rPr>
              <a:t>– center on cover, about 1 inch form the edge of the table</a:t>
            </a:r>
          </a:p>
          <a:p>
            <a:pPr lvl="0"/>
            <a:r>
              <a:rPr lang="en-US" sz="1200" b="1" kern="1200" dirty="0">
                <a:solidFill>
                  <a:schemeClr val="tx1"/>
                </a:solidFill>
                <a:effectLst/>
                <a:latin typeface="+mn-lt"/>
                <a:ea typeface="+mn-ea"/>
                <a:cs typeface="+mn-cs"/>
              </a:rPr>
              <a:t>Flatware</a:t>
            </a:r>
            <a:r>
              <a:rPr lang="en-US" sz="1200" kern="1200" dirty="0">
                <a:solidFill>
                  <a:schemeClr val="tx1"/>
                </a:solidFill>
                <a:effectLst/>
                <a:latin typeface="+mn-lt"/>
                <a:ea typeface="+mn-ea"/>
                <a:cs typeface="+mn-cs"/>
              </a:rPr>
              <a:t> – arrange in the order in which it will be used, starting from the outside and working toward the plate. Knives are the right of the plate with the blade facing the plate.  Spoons are the right of the knife.  Forks are the left of the plate, tines up</a:t>
            </a:r>
          </a:p>
          <a:p>
            <a:pPr lvl="0"/>
            <a:r>
              <a:rPr lang="en-US" sz="1200" b="1" kern="1200" dirty="0">
                <a:solidFill>
                  <a:schemeClr val="tx1"/>
                </a:solidFill>
                <a:effectLst/>
                <a:latin typeface="+mn-lt"/>
                <a:ea typeface="+mn-ea"/>
                <a:cs typeface="+mn-cs"/>
              </a:rPr>
              <a:t>Glassware</a:t>
            </a:r>
            <a:r>
              <a:rPr lang="en-US" sz="1200" kern="1200" dirty="0">
                <a:solidFill>
                  <a:schemeClr val="tx1"/>
                </a:solidFill>
                <a:effectLst/>
                <a:latin typeface="+mn-lt"/>
                <a:ea typeface="+mn-ea"/>
                <a:cs typeface="+mn-cs"/>
              </a:rPr>
              <a:t> – water glass should be placed at the tip of the dinner knife.  Beverage glass to the right of the water glass.  Cup and saucer is placed to the right of the spoon</a:t>
            </a:r>
          </a:p>
          <a:p>
            <a:pPr lvl="0"/>
            <a:r>
              <a:rPr lang="en-US" sz="1200" b="1" kern="1200" dirty="0">
                <a:solidFill>
                  <a:schemeClr val="tx1"/>
                </a:solidFill>
                <a:effectLst/>
                <a:latin typeface="+mn-lt"/>
                <a:ea typeface="+mn-ea"/>
                <a:cs typeface="+mn-cs"/>
              </a:rPr>
              <a:t>Bread and salad plates </a:t>
            </a:r>
            <a:r>
              <a:rPr lang="en-US" sz="1200" kern="1200" dirty="0">
                <a:solidFill>
                  <a:schemeClr val="tx1"/>
                </a:solidFill>
                <a:effectLst/>
                <a:latin typeface="+mn-lt"/>
                <a:ea typeface="+mn-ea"/>
                <a:cs typeface="+mn-cs"/>
              </a:rPr>
              <a:t>– should be placed above the forks. If both being used, place the salad plate to the left of the forks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96418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a:t>
            </a:r>
            <a:r>
              <a:rPr lang="en-US" baseline="0" dirty="0"/>
              <a:t> videos on table settings:</a:t>
            </a:r>
          </a:p>
          <a:p>
            <a:pPr marL="171450" indent="-171450">
              <a:buFont typeface="Arial" panose="020B0604020202020204" pitchFamily="34" charset="0"/>
              <a:buChar char="•"/>
            </a:pPr>
            <a:r>
              <a:rPr lang="en-US" b="1" baseline="0" dirty="0"/>
              <a:t>How to Set a Classic Dinner Table</a:t>
            </a:r>
          </a:p>
          <a:p>
            <a:pPr marL="0" indent="0">
              <a:buFont typeface="Arial" panose="020B0604020202020204" pitchFamily="34" charset="0"/>
              <a:buNone/>
            </a:pPr>
            <a:r>
              <a:rPr lang="en-US" dirty="0"/>
              <a:t>Figuring out which fork to use for which course can be confusing enough, but having to actually set those forks—and everything else on the table? A recipe for disaster… or a chance to strut your etiquette stuff.</a:t>
            </a:r>
          </a:p>
          <a:p>
            <a:pPr marL="0" indent="0">
              <a:buFont typeface="Arial" panose="020B0604020202020204" pitchFamily="34" charset="0"/>
              <a:buNone/>
            </a:pPr>
            <a:r>
              <a:rPr lang="en-US" baseline="0" dirty="0"/>
              <a:t>http://www.howcast.com/videos/578-How-to-Set-a-Classic-Dinner-Table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How to Set a Formal Table</a:t>
            </a:r>
          </a:p>
          <a:p>
            <a:pPr marL="0" indent="0">
              <a:buFont typeface="Arial" panose="020B0604020202020204" pitchFamily="34" charset="0"/>
              <a:buNone/>
            </a:pPr>
            <a:r>
              <a:rPr lang="en-US" dirty="0"/>
              <a:t>Learn how to set a formal table and you'll no longer be intimidated by someone else's!</a:t>
            </a:r>
          </a:p>
          <a:p>
            <a:pPr marL="0" indent="0">
              <a:buFont typeface="Arial" panose="020B0604020202020204" pitchFamily="34" charset="0"/>
              <a:buNone/>
            </a:pPr>
            <a:r>
              <a:rPr lang="en-US" dirty="0"/>
              <a:t>http://www.howcast.com/videos/308988-How-to-Set-a-Formal-Table</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50350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Buffet</a:t>
            </a:r>
            <a:r>
              <a:rPr lang="en-US" dirty="0"/>
              <a:t> - </a:t>
            </a:r>
            <a:r>
              <a:rPr lang="en-US" sz="1200" b="0" i="0" dirty="0">
                <a:solidFill>
                  <a:srgbClr val="FF0000"/>
                </a:solidFill>
              </a:rPr>
              <a:t>a method of serving food in which people help themselves to food set out on a table</a:t>
            </a: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rPr>
              <a:t>Family</a:t>
            </a:r>
            <a:r>
              <a:rPr lang="en-US" sz="1200" b="1" i="0" baseline="0" dirty="0">
                <a:solidFill>
                  <a:srgbClr val="FF0000"/>
                </a:solidFill>
              </a:rPr>
              <a:t> service </a:t>
            </a:r>
            <a:r>
              <a:rPr lang="en-US" sz="1200" b="0" i="0" baseline="0" dirty="0">
                <a:solidFill>
                  <a:srgbClr val="FF0000"/>
                </a:solidFill>
              </a:rPr>
              <a:t>- </a:t>
            </a:r>
            <a:r>
              <a:rPr lang="en-US" sz="1200" b="0" i="0" dirty="0">
                <a:solidFill>
                  <a:srgbClr val="FF0000"/>
                </a:solidFill>
              </a:rPr>
              <a:t>serving meals in which food is placed in serving dishes and passed around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Modified</a:t>
            </a:r>
            <a:r>
              <a:rPr lang="en-US" b="1" baseline="0" dirty="0"/>
              <a:t> English service </a:t>
            </a:r>
            <a:r>
              <a:rPr lang="en-US" baseline="0" dirty="0"/>
              <a:t>- </a:t>
            </a:r>
            <a:r>
              <a:rPr lang="en-US" sz="1200" b="0" i="0" dirty="0">
                <a:solidFill>
                  <a:srgbClr val="FF0000"/>
                </a:solidFill>
              </a:rPr>
              <a:t>a more formal way of serving a meal for a small group as foods for the main course are brought to the table in serving dishes and are placed in front of the host, along with a stack of dinner plates. The host then serves the main course and vegetables on each dinner plates and passes the plate to the right</a:t>
            </a: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rPr>
              <a:t>Plate</a:t>
            </a:r>
            <a:r>
              <a:rPr lang="en-US" sz="1200" b="1" i="0" baseline="0" dirty="0">
                <a:solidFill>
                  <a:srgbClr val="FF0000"/>
                </a:solidFill>
              </a:rPr>
              <a:t> service </a:t>
            </a:r>
            <a:r>
              <a:rPr lang="en-US" sz="1200" b="0" i="0" baseline="0" dirty="0">
                <a:solidFill>
                  <a:srgbClr val="FF0000"/>
                </a:solidFill>
              </a:rPr>
              <a:t>- </a:t>
            </a:r>
            <a:r>
              <a:rPr lang="en-US" sz="1200" b="0" i="0" dirty="0">
                <a:solidFill>
                  <a:srgbClr val="FF0000"/>
                </a:solidFill>
              </a:rPr>
              <a:t>serving meals in which food is portioned out on individual plates in the kitchen and brought to the table</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1375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73955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students how</a:t>
            </a:r>
            <a:r>
              <a:rPr lang="en-US" baseline="0" dirty="0"/>
              <a:t> valuable good table manners are in the business world.  </a:t>
            </a:r>
          </a:p>
          <a:p>
            <a:endParaRPr lang="en-US" baseline="0" dirty="0"/>
          </a:p>
          <a:p>
            <a:r>
              <a:rPr lang="en-US" dirty="0"/>
              <a:t>Refer to handout </a:t>
            </a:r>
            <a:r>
              <a:rPr lang="en-US" b="1" dirty="0"/>
              <a:t>Table Etiquette</a:t>
            </a:r>
            <a:r>
              <a:rPr lang="en-US" dirty="0"/>
              <a:t> (see All Lesson Attachments</a:t>
            </a:r>
            <a:r>
              <a:rPr lang="en-US" baseline="0" dirty="0"/>
              <a:t> tab) for more information.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54173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1721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howcast.com/videos/308988-How-to-Set-a-Formal-Table" TargetMode="External"/><Relationship Id="rId5" Type="http://schemas.openxmlformats.org/officeDocument/2006/relationships/hyperlink" Target="http://www.howcast.com/videos/578-How-to-Set-a-Classic-Dinner-Table"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2646" y="1302593"/>
            <a:ext cx="7462935" cy="3413772"/>
          </a:xfrm>
        </p:spPr>
        <p:txBody>
          <a:bodyPr>
            <a:normAutofit/>
          </a:bodyPr>
          <a:lstStyle/>
          <a:p>
            <a:r>
              <a:rPr lang="en-US" dirty="0"/>
              <a:t>Table Settings, Etiquette and Presentation</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Appealing</a:t>
            </a:r>
          </a:p>
        </p:txBody>
      </p:sp>
    </p:spTree>
    <p:extLst>
      <p:ext uri="{BB962C8B-B14F-4D97-AF65-F5344CB8AC3E}">
        <p14:creationId xmlns:p14="http://schemas.microsoft.com/office/powerpoint/2010/main" val="6614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Appealing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 Color</a:t>
            </a:r>
          </a:p>
          <a:p>
            <a:pPr lvl="1"/>
            <a:r>
              <a:rPr lang="en-US" dirty="0"/>
              <a:t> Flavor</a:t>
            </a:r>
          </a:p>
          <a:p>
            <a:pPr lvl="1"/>
            <a:r>
              <a:rPr lang="en-US" dirty="0"/>
              <a:t> Shape and size</a:t>
            </a:r>
          </a:p>
          <a:p>
            <a:pPr lvl="1"/>
            <a:r>
              <a:rPr lang="en-US" dirty="0"/>
              <a:t> Temperature</a:t>
            </a:r>
          </a:p>
          <a:p>
            <a:pPr lvl="1"/>
            <a:r>
              <a:rPr lang="en-US" dirty="0"/>
              <a:t> Texture</a:t>
            </a:r>
          </a:p>
        </p:txBody>
      </p:sp>
      <p:pic>
        <p:nvPicPr>
          <p:cNvPr id="4" name="Content Placeholder 6">
            <a:extLst>
              <a:ext uri="{FF2B5EF4-FFF2-40B4-BE49-F238E27FC236}">
                <a16:creationId xmlns:a16="http://schemas.microsoft.com/office/drawing/2014/main" id="{A2ECC373-84E6-491D-B8FE-CDC2ECFB2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00" y="2399907"/>
            <a:ext cx="4833166" cy="3222110"/>
          </a:xfrm>
          <a:prstGeom prst="rect">
            <a:avLst/>
          </a:prstGeom>
        </p:spPr>
      </p:pic>
    </p:spTree>
    <p:extLst>
      <p:ext uri="{BB962C8B-B14F-4D97-AF65-F5344CB8AC3E}">
        <p14:creationId xmlns:p14="http://schemas.microsoft.com/office/powerpoint/2010/main" val="70469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C9D681CC-5C69-407E-8029-390D029159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3724" y="2208362"/>
            <a:ext cx="2951261" cy="2951261"/>
          </a:xfrm>
          <a:prstGeom prst="rect">
            <a:avLst/>
          </a:prstGeom>
          <a:noFill/>
          <a:ln w="9525">
            <a:noFill/>
            <a:miter lim="800000"/>
            <a:headEnd/>
            <a:tailEnd/>
          </a:ln>
          <a:effectLst/>
        </p:spPr>
      </p:pic>
    </p:spTree>
    <p:extLst>
      <p:ext uri="{BB962C8B-B14F-4D97-AF65-F5344CB8AC3E}">
        <p14:creationId xmlns:p14="http://schemas.microsoft.com/office/powerpoint/2010/main" val="359409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Draz</a:t>
            </a:r>
            <a:r>
              <a:rPr lang="en-US" sz="2000" dirty="0"/>
              <a:t>, J. &amp; </a:t>
            </a:r>
            <a:r>
              <a:rPr lang="en-US" sz="2000" dirty="0" err="1"/>
              <a:t>Koetke</a:t>
            </a:r>
            <a:r>
              <a:rPr lang="en-US" sz="2000" dirty="0"/>
              <a:t>, C. (2010). The culinary professional. Tinley Park, IL: </a:t>
            </a:r>
            <a:r>
              <a:rPr lang="en-US" sz="2000" dirty="0" err="1"/>
              <a:t>Goodheart</a:t>
            </a:r>
            <a:r>
              <a:rPr lang="en-US" sz="2000" dirty="0"/>
              <a:t>-Willcox Company.</a:t>
            </a:r>
          </a:p>
          <a:p>
            <a:pPr lvl="2"/>
            <a:r>
              <a:rPr lang="en-US" sz="2000" dirty="0" err="1"/>
              <a:t>Kowtaluk</a:t>
            </a:r>
            <a:r>
              <a:rPr lang="en-US" sz="2000" dirty="0"/>
              <a:t>, H. (2010). Food for today. Columbus, OH: Glencoe/McGraw-Hill. </a:t>
            </a:r>
          </a:p>
          <a:p>
            <a:pPr lvl="1"/>
            <a:r>
              <a:rPr lang="en-US" sz="2000" dirty="0"/>
              <a:t>Videos:</a:t>
            </a:r>
          </a:p>
          <a:p>
            <a:pPr lvl="2"/>
            <a:r>
              <a:rPr lang="en-US" sz="2000" dirty="0"/>
              <a:t>How to Set a Classic Dinner Table</a:t>
            </a:r>
          </a:p>
          <a:p>
            <a:pPr marL="457200" lvl="2" indent="0">
              <a:buNone/>
            </a:pPr>
            <a:r>
              <a:rPr lang="en-US" sz="2000" dirty="0"/>
              <a:t>   Figuring out which fork to use for which course can be confusing.</a:t>
            </a:r>
          </a:p>
          <a:p>
            <a:pPr marL="0" lvl="1" indent="0">
              <a:buNone/>
            </a:pPr>
            <a:r>
              <a:rPr lang="en-US" sz="2000" dirty="0"/>
              <a:t>          http://www.howcast.com/videos/578-How-to-Set-a-Classic-Dinner-Table</a:t>
            </a:r>
          </a:p>
          <a:p>
            <a:pPr lvl="2"/>
            <a:r>
              <a:rPr lang="en-US" sz="2000" dirty="0"/>
              <a:t>How to Set a Formal Table</a:t>
            </a:r>
          </a:p>
          <a:p>
            <a:pPr marL="457200" lvl="2" indent="0">
              <a:buNone/>
            </a:pPr>
            <a:r>
              <a:rPr lang="en-US" sz="2000" dirty="0"/>
              <a:t>   Learn how to set a formal table and you'll no longer be intimidated by someone else’s!</a:t>
            </a:r>
          </a:p>
          <a:p>
            <a:pPr marL="457200" lvl="2" indent="0">
              <a:buNone/>
            </a:pPr>
            <a:r>
              <a:rPr lang="en-US" sz="2000" dirty="0"/>
              <a:t>   http://www.howcast.com/videos/308988-How-to-Set-a-Formal-Table</a:t>
            </a:r>
          </a:p>
          <a:p>
            <a:pPr lvl="1"/>
            <a:endParaRPr lang="en-US" sz="2000" dirty="0"/>
          </a:p>
        </p:txBody>
      </p:sp>
    </p:spTree>
    <p:extLst>
      <p:ext uri="{BB962C8B-B14F-4D97-AF65-F5344CB8AC3E}">
        <p14:creationId xmlns:p14="http://schemas.microsoft.com/office/powerpoint/2010/main" val="344270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Table settings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Basics</a:t>
            </a:r>
          </a:p>
          <a:p>
            <a:pPr lvl="1"/>
            <a:r>
              <a:rPr lang="en-US" dirty="0"/>
              <a:t>Cover</a:t>
            </a:r>
          </a:p>
          <a:p>
            <a:pPr lvl="1"/>
            <a:r>
              <a:rPr lang="en-US" dirty="0"/>
              <a:t>Meals at Home</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Table should be set before people sit down to eat</a:t>
            </a:r>
          </a:p>
          <a:p>
            <a:pPr lvl="1"/>
            <a:r>
              <a:rPr lang="en-US" dirty="0"/>
              <a:t>Start with a clean, sanitized table</a:t>
            </a:r>
          </a:p>
          <a:p>
            <a:pPr lvl="1"/>
            <a:r>
              <a:rPr lang="en-US" dirty="0"/>
              <a:t> Place the linens</a:t>
            </a:r>
          </a:p>
          <a:p>
            <a:pPr lvl="2"/>
            <a:r>
              <a:rPr lang="en-US" dirty="0"/>
              <a:t> </a:t>
            </a:r>
            <a:r>
              <a:rPr lang="en-US" sz="2400" dirty="0"/>
              <a:t>Tablecloths</a:t>
            </a:r>
          </a:p>
          <a:p>
            <a:pPr lvl="2"/>
            <a:r>
              <a:rPr lang="en-US" sz="2400" dirty="0"/>
              <a:t> Placemats</a:t>
            </a:r>
          </a:p>
          <a:p>
            <a:pPr lvl="1"/>
            <a:r>
              <a:rPr lang="en-US" dirty="0"/>
              <a:t> Add a simple decoration</a:t>
            </a:r>
          </a:p>
          <a:p>
            <a:pPr lvl="1"/>
            <a:endParaRPr lang="en-US" dirty="0"/>
          </a:p>
          <a:p>
            <a:pPr lvl="1"/>
            <a:endParaRPr lang="en-US" dirty="0"/>
          </a:p>
        </p:txBody>
      </p:sp>
      <p:pic>
        <p:nvPicPr>
          <p:cNvPr id="4" name="Content Placeholder 4">
            <a:extLst>
              <a:ext uri="{FF2B5EF4-FFF2-40B4-BE49-F238E27FC236}">
                <a16:creationId xmlns:a16="http://schemas.microsoft.com/office/drawing/2014/main" id="{47FB9FD0-1445-49DA-B2C6-A73D77884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0" y="2403762"/>
            <a:ext cx="4079688" cy="2697226"/>
          </a:xfrm>
          <a:prstGeom prst="rect">
            <a:avLst/>
          </a:prstGeom>
        </p:spPr>
      </p:pic>
    </p:spTree>
    <p:extLst>
      <p:ext uri="{BB962C8B-B14F-4D97-AF65-F5344CB8AC3E}">
        <p14:creationId xmlns:p14="http://schemas.microsoft.com/office/powerpoint/2010/main" val="162240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Cover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area containing a person’s tableware</a:t>
            </a:r>
          </a:p>
          <a:p>
            <a:pPr lvl="1"/>
            <a:r>
              <a:rPr lang="en-US" dirty="0"/>
              <a:t>Set in order:</a:t>
            </a:r>
          </a:p>
          <a:p>
            <a:pPr lvl="2"/>
            <a:r>
              <a:rPr lang="en-US" sz="2400" dirty="0"/>
              <a:t>Dinner plate</a:t>
            </a:r>
          </a:p>
          <a:p>
            <a:pPr lvl="2"/>
            <a:r>
              <a:rPr lang="en-US" sz="2400" dirty="0"/>
              <a:t>Flatware</a:t>
            </a:r>
          </a:p>
          <a:p>
            <a:pPr lvl="2"/>
            <a:r>
              <a:rPr lang="en-US" sz="2400" dirty="0"/>
              <a:t>Glassware</a:t>
            </a:r>
          </a:p>
          <a:p>
            <a:pPr lvl="2"/>
            <a:r>
              <a:rPr lang="en-US" sz="2400" dirty="0"/>
              <a:t>Bread and salad plates</a:t>
            </a:r>
          </a:p>
          <a:p>
            <a:pPr lvl="2"/>
            <a:r>
              <a:rPr lang="en-US" sz="2400" dirty="0"/>
              <a:t>Napkin</a:t>
            </a:r>
          </a:p>
          <a:p>
            <a:pPr lvl="1"/>
            <a:endParaRPr lang="en-US" dirty="0"/>
          </a:p>
        </p:txBody>
      </p:sp>
      <p:pic>
        <p:nvPicPr>
          <p:cNvPr id="4" name="Content Placeholder 4">
            <a:extLst>
              <a:ext uri="{FF2B5EF4-FFF2-40B4-BE49-F238E27FC236}">
                <a16:creationId xmlns:a16="http://schemas.microsoft.com/office/drawing/2014/main" id="{395A5D06-6AD1-474B-8A41-B5AFFA1B7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2158703"/>
            <a:ext cx="3836894" cy="3559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950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Table settings</a:t>
            </a:r>
          </a:p>
        </p:txBody>
      </p:sp>
      <p:pic>
        <p:nvPicPr>
          <p:cNvPr id="4" name="Content Placeholder 5">
            <a:extLst>
              <a:ext uri="{FF2B5EF4-FFF2-40B4-BE49-F238E27FC236}">
                <a16:creationId xmlns:a16="http://schemas.microsoft.com/office/drawing/2014/main" id="{77A524A3-B2F4-4450-B9FF-B601A265149C}"/>
              </a:ext>
            </a:extLst>
          </p:cNvPr>
          <p:cNvPicPr>
            <a:picLocks noChangeAspect="1"/>
          </p:cNvPicPr>
          <p:nvPr/>
        </p:nvPicPr>
        <p:blipFill rotWithShape="1">
          <a:blip r:embed="rId3"/>
          <a:srcRect l="10760" t="24342" r="45113" b="16465"/>
          <a:stretch/>
        </p:blipFill>
        <p:spPr>
          <a:xfrm>
            <a:off x="1162150" y="2320722"/>
            <a:ext cx="3659578" cy="2760019"/>
          </a:xfrm>
          <a:prstGeom prst="rect">
            <a:avLst/>
          </a:prstGeom>
        </p:spPr>
      </p:pic>
      <p:pic>
        <p:nvPicPr>
          <p:cNvPr id="5" name="Content Placeholder 7">
            <a:extLst>
              <a:ext uri="{FF2B5EF4-FFF2-40B4-BE49-F238E27FC236}">
                <a16:creationId xmlns:a16="http://schemas.microsoft.com/office/drawing/2014/main" id="{883126BB-75AF-4561-BD61-800E4ECAA606}"/>
              </a:ext>
            </a:extLst>
          </p:cNvPr>
          <p:cNvPicPr>
            <a:picLocks noChangeAspect="1"/>
          </p:cNvPicPr>
          <p:nvPr/>
        </p:nvPicPr>
        <p:blipFill rotWithShape="1">
          <a:blip r:embed="rId4"/>
          <a:srcRect l="3869" t="17629" r="38749" b="23916"/>
          <a:stretch/>
        </p:blipFill>
        <p:spPr>
          <a:xfrm>
            <a:off x="6262778" y="2514107"/>
            <a:ext cx="4481422" cy="2566634"/>
          </a:xfrm>
          <a:prstGeom prst="rect">
            <a:avLst/>
          </a:prstGeom>
        </p:spPr>
      </p:pic>
      <p:sp>
        <p:nvSpPr>
          <p:cNvPr id="8" name="Rectangle 7">
            <a:extLst>
              <a:ext uri="{FF2B5EF4-FFF2-40B4-BE49-F238E27FC236}">
                <a16:creationId xmlns:a16="http://schemas.microsoft.com/office/drawing/2014/main" id="{49C1C6F5-A27C-4F81-BA33-D6BE93EA438C}"/>
              </a:ext>
            </a:extLst>
          </p:cNvPr>
          <p:cNvSpPr/>
          <p:nvPr/>
        </p:nvSpPr>
        <p:spPr>
          <a:xfrm>
            <a:off x="1060614" y="5332968"/>
            <a:ext cx="3943387" cy="400110"/>
          </a:xfrm>
          <a:prstGeom prst="rect">
            <a:avLst/>
          </a:prstGeom>
        </p:spPr>
        <p:txBody>
          <a:bodyPr wrap="none">
            <a:spAutoFit/>
          </a:bodyPr>
          <a:lstStyle/>
          <a:p>
            <a:r>
              <a:rPr lang="en-US" sz="2000" dirty="0">
                <a:latin typeface="Open Sans"/>
                <a:hlinkClick r:id="rId5"/>
              </a:rPr>
              <a:t>How to Set a Classic Dinner Table</a:t>
            </a:r>
            <a:endParaRPr lang="en-US" sz="2000" dirty="0">
              <a:latin typeface="Open Sans"/>
            </a:endParaRPr>
          </a:p>
        </p:txBody>
      </p:sp>
      <p:sp>
        <p:nvSpPr>
          <p:cNvPr id="9" name="Rectangle 8">
            <a:extLst>
              <a:ext uri="{FF2B5EF4-FFF2-40B4-BE49-F238E27FC236}">
                <a16:creationId xmlns:a16="http://schemas.microsoft.com/office/drawing/2014/main" id="{5F412BD0-F191-4527-B644-0F7E2B3D109A}"/>
              </a:ext>
            </a:extLst>
          </p:cNvPr>
          <p:cNvSpPr/>
          <p:nvPr/>
        </p:nvSpPr>
        <p:spPr>
          <a:xfrm>
            <a:off x="7022900" y="5332968"/>
            <a:ext cx="3142976" cy="400110"/>
          </a:xfrm>
          <a:prstGeom prst="rect">
            <a:avLst/>
          </a:prstGeom>
        </p:spPr>
        <p:txBody>
          <a:bodyPr wrap="none">
            <a:spAutoFit/>
          </a:bodyPr>
          <a:lstStyle/>
          <a:p>
            <a:r>
              <a:rPr lang="en-US" sz="2000" dirty="0">
                <a:latin typeface="Open Sans"/>
                <a:hlinkClick r:id="rId6"/>
              </a:rPr>
              <a:t>How to Set a Formal Table</a:t>
            </a:r>
            <a:endParaRPr lang="en-US" sz="2000" dirty="0">
              <a:latin typeface="Open Sans"/>
            </a:endParaRPr>
          </a:p>
        </p:txBody>
      </p:sp>
      <p:sp>
        <p:nvSpPr>
          <p:cNvPr id="10" name="Rectangle 9">
            <a:extLst>
              <a:ext uri="{FF2B5EF4-FFF2-40B4-BE49-F238E27FC236}">
                <a16:creationId xmlns:a16="http://schemas.microsoft.com/office/drawing/2014/main" id="{B979A6AC-3E91-448A-A5E4-4DA8DBE1A6EF}"/>
              </a:ext>
            </a:extLst>
          </p:cNvPr>
          <p:cNvSpPr/>
          <p:nvPr/>
        </p:nvSpPr>
        <p:spPr>
          <a:xfrm>
            <a:off x="5020280" y="5942007"/>
            <a:ext cx="1774845" cy="400110"/>
          </a:xfrm>
          <a:prstGeom prst="rect">
            <a:avLst/>
          </a:prstGeom>
        </p:spPr>
        <p:txBody>
          <a:bodyPr wrap="none">
            <a:spAutoFit/>
          </a:bodyPr>
          <a:lstStyle/>
          <a:p>
            <a:r>
              <a:rPr lang="en-US" sz="2000" dirty="0">
                <a:latin typeface="Open Sans"/>
              </a:rPr>
              <a:t>(click on links)</a:t>
            </a:r>
          </a:p>
        </p:txBody>
      </p:sp>
    </p:spTree>
    <p:extLst>
      <p:ext uri="{BB962C8B-B14F-4D97-AF65-F5344CB8AC3E}">
        <p14:creationId xmlns:p14="http://schemas.microsoft.com/office/powerpoint/2010/main" val="79384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Meals at home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 Buffet </a:t>
            </a:r>
          </a:p>
          <a:p>
            <a:pPr lvl="1"/>
            <a:r>
              <a:rPr lang="en-US" dirty="0"/>
              <a:t> Family Service</a:t>
            </a:r>
          </a:p>
          <a:p>
            <a:pPr lvl="1"/>
            <a:r>
              <a:rPr lang="en-US" dirty="0"/>
              <a:t> Modified English Service</a:t>
            </a:r>
          </a:p>
          <a:p>
            <a:pPr lvl="1"/>
            <a:r>
              <a:rPr lang="en-US" dirty="0"/>
              <a:t> Plate Service</a:t>
            </a:r>
          </a:p>
        </p:txBody>
      </p:sp>
      <p:pic>
        <p:nvPicPr>
          <p:cNvPr id="4" name="Content Placeholder 4">
            <a:extLst>
              <a:ext uri="{FF2B5EF4-FFF2-40B4-BE49-F238E27FC236}">
                <a16:creationId xmlns:a16="http://schemas.microsoft.com/office/drawing/2014/main" id="{F05EB7E1-FB69-4E3E-8BE1-E4CA96BBE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177" y="1806606"/>
            <a:ext cx="4867182" cy="3244788"/>
          </a:xfrm>
          <a:prstGeom prst="rect">
            <a:avLst/>
          </a:prstGeom>
        </p:spPr>
      </p:pic>
    </p:spTree>
    <p:extLst>
      <p:ext uri="{BB962C8B-B14F-4D97-AF65-F5344CB8AC3E}">
        <p14:creationId xmlns:p14="http://schemas.microsoft.com/office/powerpoint/2010/main" val="346156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Etiquette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Good Table Manners</a:t>
            </a:r>
          </a:p>
        </p:txBody>
      </p:sp>
    </p:spTree>
    <p:extLst>
      <p:ext uri="{BB962C8B-B14F-4D97-AF65-F5344CB8AC3E}">
        <p14:creationId xmlns:p14="http://schemas.microsoft.com/office/powerpoint/2010/main" val="360608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Table Manners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Shows respect and consideration for others</a:t>
            </a:r>
          </a:p>
          <a:p>
            <a:pPr lvl="1"/>
            <a:r>
              <a:rPr lang="en-US" dirty="0"/>
              <a:t>Allows you to feel comfortable in social situations </a:t>
            </a:r>
          </a:p>
          <a:p>
            <a:pPr lvl="1"/>
            <a:r>
              <a:rPr lang="en-US" dirty="0"/>
              <a:t>  Is an asset in the working world</a:t>
            </a:r>
          </a:p>
          <a:p>
            <a:pPr lvl="1"/>
            <a:r>
              <a:rPr lang="en-US" dirty="0"/>
              <a:t>Meetings and interviews may take place during meals</a:t>
            </a:r>
          </a:p>
          <a:p>
            <a:pPr lvl="1"/>
            <a:r>
              <a:rPr lang="en-US" dirty="0"/>
              <a:t>Rules may vary in different cultures</a:t>
            </a:r>
          </a:p>
        </p:txBody>
      </p:sp>
      <p:pic>
        <p:nvPicPr>
          <p:cNvPr id="4" name="Content Placeholder 4">
            <a:extLst>
              <a:ext uri="{FF2B5EF4-FFF2-40B4-BE49-F238E27FC236}">
                <a16:creationId xmlns:a16="http://schemas.microsoft.com/office/drawing/2014/main" id="{9B4D727B-CE92-4C86-ADDE-7C5D298F5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099" y="2460485"/>
            <a:ext cx="3908245" cy="2604478"/>
          </a:xfrm>
          <a:prstGeom prst="rect">
            <a:avLst/>
          </a:prstGeom>
        </p:spPr>
      </p:pic>
    </p:spTree>
    <p:extLst>
      <p:ext uri="{BB962C8B-B14F-4D97-AF65-F5344CB8AC3E}">
        <p14:creationId xmlns:p14="http://schemas.microsoft.com/office/powerpoint/2010/main" val="246853230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05d88611-e516-4d1a-b12e-39107e78b3d0"/>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1184</TotalTime>
  <Words>869</Words>
  <Application>Microsoft Office PowerPoint</Application>
  <PresentationFormat>Widescreen</PresentationFormat>
  <Paragraphs>104</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Table Settings, Etiquette and Presentation</vt:lpstr>
      <vt:lpstr>PowerPoint Presentation</vt:lpstr>
      <vt:lpstr>Table settings</vt:lpstr>
      <vt:lpstr>Basics</vt:lpstr>
      <vt:lpstr>Cover</vt:lpstr>
      <vt:lpstr>Table settings</vt:lpstr>
      <vt:lpstr>Meals at home</vt:lpstr>
      <vt:lpstr>Etiquette</vt:lpstr>
      <vt:lpstr>Good Table Manners</vt:lpstr>
      <vt:lpstr>Presentation</vt:lpstr>
      <vt:lpstr>Appealing</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2017-11-23T13:10:40Z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