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kkxMFUk648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Several short-term goals to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providing good client service may</a:t>
            </a:r>
            <a:r>
              <a:rPr lang="en-US" sz="1200" b="0" i="0" kern="1200" baseline="0" dirty="0">
                <a:solidFill>
                  <a:schemeClr val="tx1"/>
                </a:solidFill>
                <a:effectLst/>
                <a:latin typeface="+mn-lt"/>
                <a:ea typeface="+mn-ea"/>
                <a:cs typeface="+mn-cs"/>
              </a:rPr>
              <a:t> include:</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Always remind the clients that you value them and their business</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Be aware of your verbal and non-verbal communication skills</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Communicate clearly and concisely with all clients</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charset="0"/>
                <a:ea typeface="ＭＳ Ｐゴシック" charset="0"/>
                <a:cs typeface="ＭＳ Ｐゴシック" charset="0"/>
              </a:rPr>
              <a:t>Practice the 30 second rule – make verbal contact with the client within 30 seconds of walking into the business and make eye contact</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Training employees on providing good client service. Training starts on day one on the job!</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1522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Forbes Magazine</a:t>
            </a:r>
          </a:p>
          <a:p>
            <a:r>
              <a:rPr lang="en-US" dirty="0"/>
              <a:t>44 Facts Defining the Future of Customer Engagement</a:t>
            </a:r>
          </a:p>
          <a:p>
            <a:r>
              <a:rPr lang="en-US" dirty="0"/>
              <a:t>http://www.forbes.com/sites/sap/2014/10/06/44-facts-defining-the-future-of-customer-engagement</a:t>
            </a:r>
          </a:p>
          <a:p>
            <a:endParaRPr lang="en-US" dirty="0"/>
          </a:p>
          <a:p>
            <a:r>
              <a:rPr lang="en-US" dirty="0"/>
              <a:t>What could these percentages mean</a:t>
            </a:r>
            <a:r>
              <a:rPr lang="en-US" baseline="0" dirty="0"/>
              <a:t> to a business?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12402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Service</a:t>
            </a:r>
          </a:p>
          <a:p>
            <a:r>
              <a:rPr lang="en-US" dirty="0"/>
              <a:t>Six Common Customer Expectations-- Created using PowToon.</a:t>
            </a:r>
          </a:p>
          <a:p>
            <a:r>
              <a:rPr lang="en-US" dirty="0"/>
              <a:t>https://youtu.be/RyrjeDWQ0Vw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07022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Forbes Magazine</a:t>
            </a:r>
          </a:p>
          <a:p>
            <a:r>
              <a:rPr lang="en-US" dirty="0"/>
              <a:t>44 Facts Defining the Future of Customer Engagement</a:t>
            </a:r>
          </a:p>
          <a:p>
            <a:r>
              <a:rPr lang="en-US" dirty="0"/>
              <a:t>http://www.forbes.com/sites/sap/2014/10/06/44-facts-defining-the-future-of-customer-engagement</a:t>
            </a:r>
          </a:p>
          <a:p>
            <a:endParaRPr lang="en-US" dirty="0"/>
          </a:p>
          <a:p>
            <a:r>
              <a:rPr lang="en-US" dirty="0"/>
              <a:t>Are you</a:t>
            </a:r>
            <a:r>
              <a:rPr lang="en-US" baseline="0" dirty="0"/>
              <a:t> more apt to purchase more if the client service is exceptional? Could the opposite be true also? Allow time for class discussion.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939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to Greet Customers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Improve the customer experience by greeting them right! Consultant Dick Marks discussed the “I Care” method of greeting customers at a business.</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https://youtu.be/kkxMFUk648o</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240855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Forbes Magazine</a:t>
            </a:r>
          </a:p>
          <a:p>
            <a:r>
              <a:rPr lang="en-US" dirty="0"/>
              <a:t>44 Facts Defining the Future of Customer Engagement</a:t>
            </a:r>
          </a:p>
          <a:p>
            <a:r>
              <a:rPr lang="en-US" dirty="0"/>
              <a:t>http://www.forbes.com/sites/sap/2014/10/06/44-facts-defining-the-future-of-customer-engagement</a:t>
            </a:r>
          </a:p>
          <a:p>
            <a:endParaRPr lang="en-US" dirty="0"/>
          </a:p>
          <a:p>
            <a:r>
              <a:rPr lang="en-US" dirty="0"/>
              <a:t>Would you pay more for a service if it meant you got treated better/right?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852338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a:t>
            </a:r>
            <a:r>
              <a:rPr lang="en-US" baseline="0" dirty="0"/>
              <a:t> to </a:t>
            </a:r>
            <a:r>
              <a:rPr lang="en-US" dirty="0"/>
              <a:t>practice good communication skills when</a:t>
            </a:r>
            <a:r>
              <a:rPr lang="en-US" baseline="0" dirty="0"/>
              <a:t> </a:t>
            </a:r>
            <a:r>
              <a:rPr lang="en-US" dirty="0"/>
              <a:t>consulting with a supervisor/employer. It is especially vital when you need to expedite solutions to client problems. Your supervisor/employer should provide adequate</a:t>
            </a:r>
            <a:r>
              <a:rPr lang="en-US" baseline="0" dirty="0"/>
              <a:t> training on methods and strategies of handling client problems. If you are required to perform a duty that you are unfamiliar with, ask your supervisor/employer questions. It is more important to be knowledgeable at the workplace then to do something wrong and that in turn, could affect the clients.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16028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Client</a:t>
            </a:r>
            <a:r>
              <a:rPr lang="en-US" baseline="0" dirty="0"/>
              <a:t> feedback and suggestions are an invaluable tool for any business. Possible questions to ask on a survey may include:</a:t>
            </a:r>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specific items or actions pleased you the most?“</a:t>
            </a:r>
          </a:p>
          <a:p>
            <a:pPr marL="285750" lvl="0" indent="-285750">
              <a:buFont typeface="Arial" panose="020B0604020202020204" pitchFamily="34" charset="0"/>
              <a:buChar char="•"/>
            </a:pPr>
            <a:r>
              <a:rPr lang="en-US" dirty="0"/>
              <a:t>"What would you like to see us add to our inventory or layout?“</a:t>
            </a:r>
          </a:p>
          <a:p>
            <a:pPr marL="285750" lvl="0" indent="-285750">
              <a:buFont typeface="Arial" panose="020B0604020202020204" pitchFamily="34" charset="0"/>
              <a:buChar char="•"/>
            </a:pPr>
            <a:r>
              <a:rPr lang="en-US" dirty="0"/>
              <a:t> "How could we make your</a:t>
            </a:r>
            <a:r>
              <a:rPr lang="en-US" baseline="0" dirty="0"/>
              <a:t> experience </a:t>
            </a:r>
            <a:r>
              <a:rPr lang="en-US" dirty="0"/>
              <a:t>easier?“</a:t>
            </a:r>
          </a:p>
          <a:p>
            <a:pPr marL="285750" lvl="0" indent="-285750">
              <a:buFont typeface="Arial" panose="020B0604020202020204" pitchFamily="34" charset="0"/>
              <a:buChar char="•"/>
            </a:pPr>
            <a:r>
              <a:rPr lang="en-US" dirty="0"/>
              <a:t>"Who serves you best here?“</a:t>
            </a:r>
          </a:p>
          <a:p>
            <a:pPr marL="285750" lvl="0" indent="-285750">
              <a:buFont typeface="Arial" panose="020B0604020202020204" pitchFamily="34" charset="0"/>
              <a:buChar char="•"/>
            </a:pPr>
            <a:r>
              <a:rPr lang="en-US" dirty="0"/>
              <a:t>“What can we do to improve our business?”</a:t>
            </a:r>
          </a:p>
          <a:p>
            <a:pPr marL="285750" lvl="0" indent="-285750">
              <a:buFont typeface="Arial" panose="020B0604020202020204" pitchFamily="34" charset="0"/>
              <a:buChar char="•"/>
            </a:pPr>
            <a:r>
              <a:rPr lang="en-US" dirty="0"/>
              <a:t>"Have we been able to provide everything you need?“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How</a:t>
            </a:r>
            <a:r>
              <a:rPr lang="en-US" baseline="0" dirty="0"/>
              <a:t> can a survey help a business grow and improve? </a:t>
            </a:r>
            <a:r>
              <a:rPr lang="en-US" sz="1200" b="0" i="0" kern="1200" baseline="0" dirty="0">
                <a:solidFill>
                  <a:schemeClr val="tx1"/>
                </a:solidFill>
                <a:effectLst/>
                <a:latin typeface="+mn-lt"/>
                <a:ea typeface="+mn-ea"/>
                <a:cs typeface="+mn-cs"/>
              </a:rPr>
              <a:t>A survey shows a</a:t>
            </a:r>
            <a:r>
              <a:rPr lang="en-US" sz="1200" b="0" i="0" kern="1200" dirty="0">
                <a:solidFill>
                  <a:schemeClr val="tx1"/>
                </a:solidFill>
                <a:effectLst/>
                <a:latin typeface="+mn-lt"/>
                <a:ea typeface="+mn-ea"/>
                <a:cs typeface="+mn-cs"/>
              </a:rPr>
              <a:t> client you care enough to ask what they like and dislike about</a:t>
            </a:r>
            <a:r>
              <a:rPr lang="en-US" sz="1200" b="0" i="0" kern="1200" baseline="0" dirty="0">
                <a:solidFill>
                  <a:schemeClr val="tx1"/>
                </a:solidFill>
                <a:effectLst/>
                <a:latin typeface="+mn-lt"/>
                <a:ea typeface="+mn-ea"/>
                <a:cs typeface="+mn-cs"/>
              </a:rPr>
              <a:t> the</a:t>
            </a:r>
            <a:r>
              <a:rPr lang="en-US" sz="1200" b="0" i="0" kern="1200" dirty="0">
                <a:solidFill>
                  <a:schemeClr val="tx1"/>
                </a:solidFill>
                <a:effectLst/>
                <a:latin typeface="+mn-lt"/>
                <a:ea typeface="+mn-ea"/>
                <a:cs typeface="+mn-cs"/>
              </a:rPr>
              <a:t> company/business. </a:t>
            </a:r>
            <a:r>
              <a:rPr lang="en-US" baseline="0" dirty="0"/>
              <a:t>Paying attention to how clients answer the survey, </a:t>
            </a:r>
            <a:r>
              <a:rPr lang="en-US" sz="1200" b="0" i="0" kern="1200" baseline="0" dirty="0">
                <a:solidFill>
                  <a:schemeClr val="tx1"/>
                </a:solidFill>
                <a:effectLst/>
                <a:latin typeface="+mn-lt"/>
                <a:ea typeface="+mn-ea"/>
                <a:cs typeface="+mn-cs"/>
              </a:rPr>
              <a:t>may help you</a:t>
            </a:r>
            <a:r>
              <a:rPr lang="en-US" sz="1200" b="0" i="0" kern="1200" dirty="0">
                <a:solidFill>
                  <a:schemeClr val="tx1"/>
                </a:solidFill>
                <a:effectLst/>
                <a:latin typeface="+mn-lt"/>
                <a:ea typeface="+mn-ea"/>
                <a:cs typeface="+mn-cs"/>
              </a:rPr>
              <a:t> have a high repeat business rate. How?</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a:t>
            </a:r>
            <a:r>
              <a:rPr lang="en-US" sz="1200" b="0" i="0" kern="1200" baseline="0" dirty="0">
                <a:solidFill>
                  <a:schemeClr val="tx1"/>
                </a:solidFill>
                <a:effectLst/>
                <a:latin typeface="+mn-lt"/>
                <a:ea typeface="+mn-ea"/>
                <a:cs typeface="+mn-cs"/>
              </a:rPr>
              <a:t> you listen to client’s</a:t>
            </a:r>
            <a:r>
              <a:rPr lang="en-US" sz="1200" b="0" i="0" kern="1200" dirty="0">
                <a:solidFill>
                  <a:schemeClr val="tx1"/>
                </a:solidFill>
                <a:effectLst/>
                <a:latin typeface="+mn-lt"/>
                <a:ea typeface="+mn-ea"/>
                <a:cs typeface="+mn-cs"/>
              </a:rPr>
              <a:t> comments,</a:t>
            </a:r>
            <a:r>
              <a:rPr lang="en-US" sz="1200" b="0" i="0" kern="1200" baseline="0" dirty="0">
                <a:solidFill>
                  <a:schemeClr val="tx1"/>
                </a:solidFill>
                <a:effectLst/>
                <a:latin typeface="+mn-lt"/>
                <a:ea typeface="+mn-ea"/>
                <a:cs typeface="+mn-cs"/>
              </a:rPr>
              <a:t> this </a:t>
            </a:r>
            <a:r>
              <a:rPr lang="en-US" sz="1200" b="0" i="0" kern="1200" dirty="0">
                <a:solidFill>
                  <a:schemeClr val="tx1"/>
                </a:solidFill>
                <a:effectLst/>
                <a:latin typeface="+mn-lt"/>
                <a:ea typeface="+mn-ea"/>
                <a:cs typeface="+mn-cs"/>
              </a:rPr>
              <a:t>tells them that they're more than just a revenue stream to your company/business. </a:t>
            </a:r>
            <a:endParaRPr lang="en-US" baseline="0" dirty="0"/>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Have you ever completed a survey? What kind of questions were asked on the survey? Was there an incentive attached to participating in the survey?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664840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Step</a:t>
            </a:r>
            <a:r>
              <a:rPr lang="en-US" baseline="0" dirty="0"/>
              <a:t>s to Resolving Client Complaints may include:</a:t>
            </a:r>
            <a:endParaRPr lang="en-US" dirty="0"/>
          </a:p>
          <a:p>
            <a:pPr marL="285750" indent="-285750">
              <a:buFont typeface="Arial" panose="020B0604020202020204" pitchFamily="34" charset="0"/>
              <a:buChar char="•"/>
            </a:pPr>
            <a:r>
              <a:rPr lang="en-US" dirty="0"/>
              <a:t>The</a:t>
            </a:r>
            <a:r>
              <a:rPr lang="en-US" baseline="0" dirty="0"/>
              <a:t> first thing you need to do is apologize to the client. It is not your fault, so you should not take it personally. </a:t>
            </a:r>
          </a:p>
          <a:p>
            <a:pPr marL="285750" indent="-285750">
              <a:buFont typeface="Arial" panose="020B0604020202020204" pitchFamily="34" charset="0"/>
              <a:buChar char="•"/>
            </a:pPr>
            <a:r>
              <a:rPr lang="en-US" baseline="0" dirty="0"/>
              <a:t>Be available in body and mind. Avoid distractions around you and maintain eye contact with the client. Do not answer your phone or text during work hours and especially when an irate client is standing in front of you!</a:t>
            </a:r>
          </a:p>
          <a:p>
            <a:pPr marL="285750" indent="-285750">
              <a:buFont typeface="Arial" panose="020B0604020202020204" pitchFamily="34" charset="0"/>
              <a:buChar char="•"/>
            </a:pPr>
            <a:r>
              <a:rPr lang="en-US" baseline="0" dirty="0"/>
              <a:t>Defuse the tension by allowing the client to express what the complaint is.  Don’t interrupt and don’t offer excuses.</a:t>
            </a:r>
          </a:p>
          <a:p>
            <a:pPr marL="285750" indent="-285750">
              <a:buFont typeface="Arial" panose="020B0604020202020204" pitchFamily="34" charset="0"/>
              <a:buChar char="•"/>
            </a:pPr>
            <a:r>
              <a:rPr lang="en-US" baseline="0" dirty="0"/>
              <a:t>Solve the problem by offering a replacement or a refund. You may offer a discount or freebies (consult with supervisor/employee first)</a:t>
            </a:r>
          </a:p>
          <a:p>
            <a:pPr marL="285750" indent="-285750">
              <a:buFont typeface="Arial" panose="020B0604020202020204" pitchFamily="34" charset="0"/>
              <a:buChar char="•"/>
            </a:pPr>
            <a:r>
              <a:rPr lang="en-US" baseline="0" dirty="0"/>
              <a:t>Follow up with the customer. You may either call, text or e-mail. This will make the client feel like you really do care for him or her and in turn, he or she will more likely be your most valued patron.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94878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Brand Reputation CEO Graeme Crossley</a:t>
            </a:r>
            <a:r>
              <a:rPr lang="en-US" baseline="0" dirty="0"/>
              <a:t> “</a:t>
            </a:r>
            <a:r>
              <a:rPr lang="en-US" dirty="0"/>
              <a:t>A customer that has a good experience will typically tell 3 to 5 people, but a customer who has a poor experience will tell more than 20. When this trend occurs via the web, these numbers can rapidly multiply and could spell disaster for brands that don’t have strategies in place to combat online negative chatter.“</a:t>
            </a:r>
          </a:p>
          <a:p>
            <a:endParaRPr lang="en-US" dirty="0"/>
          </a:p>
          <a:p>
            <a:r>
              <a:rPr lang="en-US" dirty="0"/>
              <a:t>Have you ever been influenced</a:t>
            </a:r>
            <a:r>
              <a:rPr lang="en-US" baseline="0" dirty="0"/>
              <a:t> by a bad review you read on social media? How did it influence you?</a:t>
            </a:r>
            <a:endParaRPr lang="en-US" dirty="0"/>
          </a:p>
          <a:p>
            <a:endParaRPr lang="en-US" dirty="0"/>
          </a:p>
          <a:p>
            <a:r>
              <a:rPr lang="en-US" dirty="0"/>
              <a:t>Econsultancy.com</a:t>
            </a:r>
          </a:p>
          <a:p>
            <a:r>
              <a:rPr lang="en-US" dirty="0"/>
              <a:t>The impact of negative consumer reviews is growing.</a:t>
            </a:r>
          </a:p>
          <a:p>
            <a:r>
              <a:rPr lang="en-US" dirty="0"/>
              <a:t>https://econsultancy.com/blog/4866-the-impact-of-negative-consumer-reviews-is-growing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73686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answer independently in short paragraphs on paper or allow for classroom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589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How does this apply</a:t>
            </a:r>
            <a:r>
              <a:rPr lang="en-US" baseline="0" dirty="0"/>
              <a:t> to the importance of client satisfaction? </a:t>
            </a:r>
          </a:p>
          <a:p>
            <a:endParaRPr lang="en-US" baseline="0" dirty="0"/>
          </a:p>
          <a:p>
            <a:r>
              <a:rPr lang="en-US" baseline="0" dirty="0"/>
              <a:t>Allow time for classroom discussion. </a:t>
            </a:r>
          </a:p>
          <a:p>
            <a:endParaRPr lang="en-US" baseline="0" dirty="0"/>
          </a:p>
          <a:p>
            <a:r>
              <a:rPr lang="en-US" baseline="0" dirty="0"/>
              <a:t>Teacher note: Throughout the slide presentation, there are several statistics on the importance of client satisfaction. Please allow time for a class discussion pertaining to the statistics.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1254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Practicum in Human Services provides occupational specific training and focuses on the development of:</a:t>
            </a:r>
          </a:p>
          <a:p>
            <a:pPr marL="171450" indent="-171450">
              <a:buFont typeface="Arial" panose="020B0604020202020204" pitchFamily="34" charset="0"/>
              <a:buChar char="•"/>
            </a:pPr>
            <a:r>
              <a:rPr lang="en-US" dirty="0"/>
              <a:t>Consumer Services</a:t>
            </a:r>
          </a:p>
          <a:p>
            <a:pPr marL="171450" indent="-171450">
              <a:buFont typeface="Arial" panose="020B0604020202020204" pitchFamily="34" charset="0"/>
              <a:buChar char="•"/>
            </a:pPr>
            <a:r>
              <a:rPr lang="en-US" dirty="0"/>
              <a:t>Early Childhood Development and Services</a:t>
            </a:r>
          </a:p>
          <a:p>
            <a:pPr marL="171450" indent="-171450">
              <a:buFont typeface="Arial" panose="020B0604020202020204" pitchFamily="34" charset="0"/>
              <a:buChar char="•"/>
            </a:pPr>
            <a:r>
              <a:rPr lang="en-US" dirty="0"/>
              <a:t>Counseling and Mental Health Services</a:t>
            </a:r>
          </a:p>
          <a:p>
            <a:pPr marL="171450" indent="-171450">
              <a:buFont typeface="Arial" panose="020B0604020202020204" pitchFamily="34" charset="0"/>
              <a:buChar char="•"/>
            </a:pPr>
            <a:r>
              <a:rPr lang="en-US" dirty="0"/>
              <a:t>Family and Community Services</a:t>
            </a:r>
          </a:p>
          <a:p>
            <a:pPr marL="171450" indent="-171450">
              <a:buFont typeface="Arial" panose="020B0604020202020204" pitchFamily="34" charset="0"/>
              <a:buChar char="•"/>
            </a:pPr>
            <a:r>
              <a:rPr lang="en-US" dirty="0"/>
              <a:t>Personal Care Services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a:t>
            </a:r>
            <a:r>
              <a:rPr lang="en-US" baseline="0" dirty="0"/>
              <a:t> importance of client satisfaction can be applied to all Human Services career pathways.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73380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people have expectations of one another, whether spoken or held as private thoughts. This is also true of employers. Once you secure a job, it is vital to the success of an employee to discover what the spoken and unspoken expectations are on the job. The expectations may change over time and may differ from employer to employer and from position to position. An employer searches for an employee who will save them time and money over the other applicants. </a:t>
            </a:r>
          </a:p>
          <a:p>
            <a:endParaRPr lang="en-US" dirty="0"/>
          </a:p>
          <a:p>
            <a:r>
              <a:rPr lang="en-US" sz="1200" b="0" i="0" kern="1200" dirty="0">
                <a:solidFill>
                  <a:schemeClr val="tx1"/>
                </a:solidFill>
                <a:effectLst/>
                <a:latin typeface="+mn-lt"/>
                <a:ea typeface="+mn-ea"/>
                <a:cs typeface="+mn-cs"/>
              </a:rPr>
              <a:t>Career success is often determined by soft skills. A United States government study agrees that soft skills are essential to job success. What are soft skills? In the early 1990’s, the Secretary of Labor asked a blue-ribbon panel to determine what it takes to be successful in the modern employment world. This panel published a report called the Secretary’s Commission on Achieving Necessary Skills (SCANS). The SCANS report presents a set of foundation skills and workplace competencies deemed essential for work world success today.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SCANS report identifies the following soft skills as necessary for work and career success: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believing in one’s own self worth</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communicating effectively</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exhibiting self-control</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giving strong efforts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having empathy</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knowing how to learn</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managing time</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making effective decisions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persevering</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prioritizing tasks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setting goals</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taking responsibility</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working well in teams</a:t>
            </a:r>
          </a:p>
          <a:p>
            <a:pPr marL="285750" indent="-2857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How do soft skills relate to client satisfaction? How do the</a:t>
            </a:r>
            <a:r>
              <a:rPr lang="en-US" sz="1200" b="0" i="0" kern="1200" baseline="0" dirty="0">
                <a:solidFill>
                  <a:schemeClr val="tx1"/>
                </a:solidFill>
                <a:effectLst/>
                <a:latin typeface="+mn-lt"/>
                <a:ea typeface="+mn-ea"/>
                <a:cs typeface="+mn-cs"/>
              </a:rPr>
              <a:t> soft skills relate to the career pathways in Human Services?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37996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can be defined as a system of moral values that help people decide right from wrong. A business will thrive if professional</a:t>
            </a:r>
            <a:r>
              <a:rPr lang="en-US" baseline="0" dirty="0"/>
              <a:t> ethics are practiced. Ethics set the stage for all future interactions with each client.</a:t>
            </a:r>
            <a:endParaRPr lang="en-US" dirty="0"/>
          </a:p>
          <a:p>
            <a:endParaRPr lang="en-US" dirty="0"/>
          </a:p>
          <a:p>
            <a:r>
              <a:rPr lang="en-US" dirty="0"/>
              <a:t>Ethical behavior is doing the right thing, even under pressure to do the wrong thing. Unethical behavior is doing the wrong thing.</a:t>
            </a:r>
          </a:p>
          <a:p>
            <a:endParaRPr lang="en-US" dirty="0"/>
          </a:p>
          <a:p>
            <a:r>
              <a:rPr lang="en-US" dirty="0"/>
              <a:t>Ethical qualities include:</a:t>
            </a:r>
          </a:p>
          <a:p>
            <a:r>
              <a:rPr lang="en-US" sz="1200" kern="1200" dirty="0">
                <a:solidFill>
                  <a:schemeClr val="tx1"/>
                </a:solidFill>
                <a:effectLst/>
                <a:latin typeface="+mn-lt"/>
                <a:ea typeface="+mn-ea"/>
                <a:cs typeface="+mn-cs"/>
              </a:rPr>
              <a:t> </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accountability – be responsible for your actions</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commitment to excellence – always do your best</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concern and respect for others – care about fellow employees and clients</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fairness – treat everyone equally</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honesty – tell the truth, even if you may have done something incorrectly</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integrity – do not let peer pressure change your mind about what you know is right</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loyalty – keep confidential information confidential</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trustworthiness – be reliable; be the type of person who can be trusted</a:t>
            </a:r>
          </a:p>
          <a:p>
            <a:pPr marL="285750" indent="-2857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How do these ethical qualities</a:t>
            </a:r>
            <a:r>
              <a:rPr lang="en-US" sz="1200" kern="1200" baseline="0" dirty="0">
                <a:solidFill>
                  <a:schemeClr val="tx1"/>
                </a:solidFill>
                <a:effectLst/>
                <a:latin typeface="+mn-lt"/>
                <a:ea typeface="+mn-ea"/>
                <a:cs typeface="+mn-cs"/>
              </a:rPr>
              <a:t> relate to client service and satisfaction? Allow time for class discussion.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80831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does good client</a:t>
            </a:r>
            <a:r>
              <a:rPr lang="en-US" sz="1200" b="0" i="0" kern="1200" baseline="0" dirty="0">
                <a:solidFill>
                  <a:schemeClr val="tx1"/>
                </a:solidFill>
                <a:effectLst/>
                <a:latin typeface="+mn-lt"/>
                <a:ea typeface="+mn-ea"/>
                <a:cs typeface="+mn-cs"/>
              </a:rPr>
              <a:t> service look like? Allow time for class discussion. You may opt to assign a scribe to write the answers on the board. Possible answers may include:</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Courtesy is shown to clients</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Employee is kind and competent to clients</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Employee sincerely cares for the needs of the clients</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Good attitude by employee – practices the Golden Rule</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Good communication between employee and clients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Have you personally experienced good client service? When? Where? What happened?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6265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does poor client</a:t>
            </a:r>
            <a:r>
              <a:rPr lang="en-US" sz="1200" b="0" i="0" kern="1200" baseline="0" dirty="0">
                <a:solidFill>
                  <a:schemeClr val="tx1"/>
                </a:solidFill>
                <a:effectLst/>
                <a:latin typeface="+mn-lt"/>
                <a:ea typeface="+mn-ea"/>
                <a:cs typeface="+mn-cs"/>
              </a:rPr>
              <a:t> service look like? Allow time for class discussion. You may opt to assign a scribe to write the answers on the board. Possible answers may include:</a:t>
            </a:r>
          </a:p>
          <a:p>
            <a:endParaRPr lang="en-US" sz="1200" b="0" i="0" kern="1200" baseline="0" dirty="0">
              <a:solidFill>
                <a:schemeClr val="tx1"/>
              </a:solidFill>
              <a:effectLst/>
              <a:latin typeface="+mn-lt"/>
              <a:ea typeface="+mn-ea"/>
              <a:cs typeface="+mn-cs"/>
            </a:endParaRP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Employees are rude to the clients</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Employees displaying an uncaring attitude toward clients</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Employee is unknowledgeable about products or services offered</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Employee using foul language with the client</a:t>
            </a:r>
          </a:p>
          <a:p>
            <a:pPr marL="285750" indent="-285750">
              <a:buFont typeface="Arial" panose="020B0604020202020204" pitchFamily="34" charset="0"/>
              <a:buChar char="•"/>
            </a:pPr>
            <a:r>
              <a:rPr lang="en-US" sz="1200" b="0" i="0" kern="1200" baseline="0" dirty="0">
                <a:solidFill>
                  <a:schemeClr val="tx1"/>
                </a:solidFill>
                <a:effectLst/>
                <a:latin typeface="+mn-lt"/>
                <a:ea typeface="+mn-ea"/>
                <a:cs typeface="+mn-cs"/>
              </a:rPr>
              <a:t>Telling a client “There is nothing I can do for you.”</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Have you personally experienced poor client service? When? Where? What happened?</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How can this affect a business? Your job?</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3849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Forbes.com</a:t>
            </a:r>
          </a:p>
          <a:p>
            <a:r>
              <a:rPr lang="en-US" dirty="0"/>
              <a:t>44 Facts Defining the Future of Customer Engagement</a:t>
            </a:r>
          </a:p>
          <a:p>
            <a:r>
              <a:rPr lang="en-US" dirty="0"/>
              <a:t>http://www.forbes.com/sites/sap/2014/10/06/44-facts-defining-the-future-of-customer-engagement</a:t>
            </a:r>
          </a:p>
          <a:p>
            <a:endParaRPr lang="en-US" dirty="0"/>
          </a:p>
          <a:p>
            <a:r>
              <a:rPr lang="en-US" dirty="0"/>
              <a:t>Have you ever paid more due to a better customer</a:t>
            </a:r>
            <a:r>
              <a:rPr lang="en-US" baseline="0" dirty="0"/>
              <a:t> experience?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9346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yrjeDWQ0V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kkxMFUk648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The Importance of Client Satisfaction</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67EA-D581-4FED-8F99-871E51860CE2}"/>
              </a:ext>
            </a:extLst>
          </p:cNvPr>
          <p:cNvSpPr>
            <a:spLocks noGrp="1"/>
          </p:cNvSpPr>
          <p:nvPr>
            <p:ph type="title"/>
          </p:nvPr>
        </p:nvSpPr>
        <p:spPr/>
        <p:txBody>
          <a:bodyPr/>
          <a:lstStyle/>
          <a:p>
            <a:r>
              <a:rPr lang="en-US" dirty="0"/>
              <a:t>Short-term Goals to Providing Good Client Service</a:t>
            </a:r>
          </a:p>
        </p:txBody>
      </p:sp>
      <p:sp>
        <p:nvSpPr>
          <p:cNvPr id="3" name="Content Placeholder 2">
            <a:extLst>
              <a:ext uri="{FF2B5EF4-FFF2-40B4-BE49-F238E27FC236}">
                <a16:creationId xmlns:a16="http://schemas.microsoft.com/office/drawing/2014/main" id="{553737DA-5BAB-4B57-982D-1182B24D6140}"/>
              </a:ext>
            </a:extLst>
          </p:cNvPr>
          <p:cNvSpPr>
            <a:spLocks noGrp="1"/>
          </p:cNvSpPr>
          <p:nvPr>
            <p:ph sz="half" idx="1"/>
          </p:nvPr>
        </p:nvSpPr>
        <p:spPr/>
        <p:txBody>
          <a:bodyPr/>
          <a:lstStyle/>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Always remind the clients that you value them and their business</a:t>
            </a:r>
          </a:p>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Be aware of your verbal and non-verbal communication skills</a:t>
            </a:r>
          </a:p>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Communicate clearly and concisely with all clients</a:t>
            </a:r>
          </a:p>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Practice the 30 second rule </a:t>
            </a:r>
          </a:p>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Training employees on providing good client service</a:t>
            </a:r>
          </a:p>
          <a:p>
            <a:endParaRPr lang="en-US" dirty="0"/>
          </a:p>
        </p:txBody>
      </p:sp>
    </p:spTree>
    <p:extLst>
      <p:ext uri="{BB962C8B-B14F-4D97-AF65-F5344CB8AC3E}">
        <p14:creationId xmlns:p14="http://schemas.microsoft.com/office/powerpoint/2010/main" val="129306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7613-376B-4BF7-B38A-0D559911B7F7}"/>
              </a:ext>
            </a:extLst>
          </p:cNvPr>
          <p:cNvSpPr>
            <a:spLocks noGrp="1"/>
          </p:cNvSpPr>
          <p:nvPr>
            <p:ph type="title"/>
          </p:nvPr>
        </p:nvSpPr>
        <p:spPr/>
        <p:txBody>
          <a:bodyPr/>
          <a:lstStyle/>
          <a:p>
            <a:r>
              <a:rPr lang="en-US" dirty="0"/>
              <a:t>Long-term Goals and Advantages of Providing Good Client Service</a:t>
            </a:r>
          </a:p>
        </p:txBody>
      </p:sp>
      <p:sp>
        <p:nvSpPr>
          <p:cNvPr id="3" name="Content Placeholder 2">
            <a:extLst>
              <a:ext uri="{FF2B5EF4-FFF2-40B4-BE49-F238E27FC236}">
                <a16:creationId xmlns:a16="http://schemas.microsoft.com/office/drawing/2014/main" id="{5F1502B3-8C2B-4743-9467-4B59571E16E4}"/>
              </a:ext>
            </a:extLst>
          </p:cNvPr>
          <p:cNvSpPr>
            <a:spLocks noGrp="1"/>
          </p:cNvSpPr>
          <p:nvPr>
            <p:ph sz="half" idx="1"/>
          </p:nvPr>
        </p:nvSpPr>
        <p:spPr>
          <a:xfrm>
            <a:off x="740664" y="1420420"/>
            <a:ext cx="11055750" cy="2460204"/>
          </a:xfrm>
        </p:spPr>
        <p:txBody>
          <a:bodyPr/>
          <a:lstStyle/>
          <a:p>
            <a:pPr marL="457200" indent="-457200">
              <a:buClr>
                <a:schemeClr val="accent1"/>
              </a:buClr>
              <a:buFont typeface="Wingdings" panose="05000000000000000000" pitchFamily="2" charset="2"/>
              <a:buChar char="Ø"/>
            </a:pPr>
            <a:r>
              <a:rPr lang="en-US" dirty="0"/>
              <a:t>Being considerate of all client’s needs</a:t>
            </a:r>
          </a:p>
          <a:p>
            <a:pPr marL="457200" indent="-457200">
              <a:buClr>
                <a:schemeClr val="accent1"/>
              </a:buClr>
              <a:buFont typeface="Wingdings" panose="05000000000000000000" pitchFamily="2" charset="2"/>
              <a:buChar char="Ø"/>
            </a:pPr>
            <a:r>
              <a:rPr lang="en-US" dirty="0"/>
              <a:t>Building genuine caring relationships with clients</a:t>
            </a:r>
          </a:p>
          <a:p>
            <a:pPr marL="457200" indent="-457200">
              <a:buClr>
                <a:schemeClr val="accent1"/>
              </a:buClr>
              <a:buFont typeface="Wingdings" panose="05000000000000000000" pitchFamily="2" charset="2"/>
              <a:buChar char="Ø"/>
            </a:pPr>
            <a:r>
              <a:rPr lang="en-US" dirty="0"/>
              <a:t>Making all clients feel valued</a:t>
            </a:r>
          </a:p>
          <a:p>
            <a:pPr marL="457200" indent="-457200">
              <a:buClr>
                <a:schemeClr val="accent1"/>
              </a:buClr>
              <a:buFont typeface="Wingdings" panose="05000000000000000000" pitchFamily="2" charset="2"/>
              <a:buChar char="Ø"/>
            </a:pPr>
            <a:r>
              <a:rPr lang="en-US" dirty="0"/>
              <a:t>The business earns a good reputation for providing good client service</a:t>
            </a:r>
          </a:p>
          <a:p>
            <a:endParaRPr lang="en-US" dirty="0"/>
          </a:p>
        </p:txBody>
      </p:sp>
      <p:pic>
        <p:nvPicPr>
          <p:cNvPr id="4" name="Picture 3">
            <a:extLst>
              <a:ext uri="{FF2B5EF4-FFF2-40B4-BE49-F238E27FC236}">
                <a16:creationId xmlns:a16="http://schemas.microsoft.com/office/drawing/2014/main" id="{BB25B498-1BD6-4DFC-88B3-1BE10AB95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2842" y="3669642"/>
            <a:ext cx="3066316" cy="2781149"/>
          </a:xfrm>
          <a:prstGeom prst="rect">
            <a:avLst/>
          </a:prstGeom>
        </p:spPr>
      </p:pic>
    </p:spTree>
    <p:extLst>
      <p:ext uri="{BB962C8B-B14F-4D97-AF65-F5344CB8AC3E}">
        <p14:creationId xmlns:p14="http://schemas.microsoft.com/office/powerpoint/2010/main" val="397376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A8E2-B388-4ABF-BB9A-576FEB54ADE1}"/>
              </a:ext>
            </a:extLst>
          </p:cNvPr>
          <p:cNvSpPr>
            <a:spLocks noGrp="1"/>
          </p:cNvSpPr>
          <p:nvPr>
            <p:ph type="title"/>
          </p:nvPr>
        </p:nvSpPr>
        <p:spPr/>
        <p:txBody>
          <a:bodyPr/>
          <a:lstStyle/>
          <a:p>
            <a:r>
              <a:rPr lang="en-US" dirty="0"/>
              <a:t>Customer Service Statistics </a:t>
            </a:r>
          </a:p>
        </p:txBody>
      </p:sp>
      <p:sp>
        <p:nvSpPr>
          <p:cNvPr id="3" name="Content Placeholder 2">
            <a:extLst>
              <a:ext uri="{FF2B5EF4-FFF2-40B4-BE49-F238E27FC236}">
                <a16:creationId xmlns:a16="http://schemas.microsoft.com/office/drawing/2014/main" id="{B039849E-8B3E-4524-BE08-50AF29D81A35}"/>
              </a:ext>
            </a:extLst>
          </p:cNvPr>
          <p:cNvSpPr>
            <a:spLocks noGrp="1"/>
          </p:cNvSpPr>
          <p:nvPr>
            <p:ph sz="half" idx="1"/>
          </p:nvPr>
        </p:nvSpPr>
        <p:spPr>
          <a:xfrm>
            <a:off x="737881" y="1420420"/>
            <a:ext cx="4291319" cy="4734318"/>
          </a:xfrm>
        </p:spPr>
        <p:txBody>
          <a:bodyPr/>
          <a:lstStyle/>
          <a:p>
            <a:r>
              <a:rPr lang="en-US" sz="2800" dirty="0"/>
              <a:t>A 2% increase in customer retention has the same effect as decreasing costs by 10%.</a:t>
            </a:r>
          </a:p>
          <a:p>
            <a:endParaRPr lang="en-US" dirty="0"/>
          </a:p>
        </p:txBody>
      </p:sp>
      <p:pic>
        <p:nvPicPr>
          <p:cNvPr id="4" name="Content Placeholder 7">
            <a:extLst>
              <a:ext uri="{FF2B5EF4-FFF2-40B4-BE49-F238E27FC236}">
                <a16:creationId xmlns:a16="http://schemas.microsoft.com/office/drawing/2014/main" id="{3D3C4B3A-9640-4AEE-A549-3462190C5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878" y="1754345"/>
            <a:ext cx="5696241" cy="4066468"/>
          </a:xfrm>
          <a:prstGeom prst="rect">
            <a:avLst/>
          </a:prstGeom>
        </p:spPr>
      </p:pic>
    </p:spTree>
    <p:extLst>
      <p:ext uri="{BB962C8B-B14F-4D97-AF65-F5344CB8AC3E}">
        <p14:creationId xmlns:p14="http://schemas.microsoft.com/office/powerpoint/2010/main" val="246242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3A7D-29AB-4E21-84FE-667F191C36CF}"/>
              </a:ext>
            </a:extLst>
          </p:cNvPr>
          <p:cNvSpPr>
            <a:spLocks noGrp="1"/>
          </p:cNvSpPr>
          <p:nvPr>
            <p:ph type="title"/>
          </p:nvPr>
        </p:nvSpPr>
        <p:spPr/>
        <p:txBody>
          <a:bodyPr/>
          <a:lstStyle/>
          <a:p>
            <a:r>
              <a:rPr lang="en-US" dirty="0"/>
              <a:t>Customer Service</a:t>
            </a:r>
          </a:p>
        </p:txBody>
      </p:sp>
      <p:pic>
        <p:nvPicPr>
          <p:cNvPr id="4" name="Content Placeholder 3">
            <a:hlinkClick r:id="rId3"/>
            <a:extLst>
              <a:ext uri="{FF2B5EF4-FFF2-40B4-BE49-F238E27FC236}">
                <a16:creationId xmlns:a16="http://schemas.microsoft.com/office/drawing/2014/main" id="{B2B40E0D-F6E1-4F42-B647-BBA9CF77C66A}"/>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58352" y="1371599"/>
            <a:ext cx="5555460" cy="4822139"/>
          </a:xfrm>
        </p:spPr>
      </p:pic>
      <p:sp>
        <p:nvSpPr>
          <p:cNvPr id="5" name="TextBox 4">
            <a:extLst>
              <a:ext uri="{FF2B5EF4-FFF2-40B4-BE49-F238E27FC236}">
                <a16:creationId xmlns:a16="http://schemas.microsoft.com/office/drawing/2014/main" id="{8A92B383-B1B1-42A0-834B-A81DB7889333}"/>
              </a:ext>
            </a:extLst>
          </p:cNvPr>
          <p:cNvSpPr txBox="1"/>
          <p:nvPr/>
        </p:nvSpPr>
        <p:spPr>
          <a:xfrm>
            <a:off x="8913812" y="5801697"/>
            <a:ext cx="2743200" cy="480131"/>
          </a:xfrm>
          <a:prstGeom prst="rect">
            <a:avLst/>
          </a:prstGeom>
          <a:noFill/>
          <a:ln>
            <a:noFill/>
          </a:ln>
        </p:spPr>
        <p:txBody>
          <a:bodyPr wrap="square" rtlCol="0">
            <a:spAutoFit/>
          </a:bodyPr>
          <a:lstStyle/>
          <a:p>
            <a:pPr>
              <a:lnSpc>
                <a:spcPct val="90000"/>
              </a:lnSpc>
            </a:pPr>
            <a:r>
              <a:rPr lang="en-US" sz="2800" dirty="0"/>
              <a:t>(click on image)</a:t>
            </a:r>
          </a:p>
        </p:txBody>
      </p:sp>
    </p:spTree>
    <p:extLst>
      <p:ext uri="{BB962C8B-B14F-4D97-AF65-F5344CB8AC3E}">
        <p14:creationId xmlns:p14="http://schemas.microsoft.com/office/powerpoint/2010/main" val="217144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4814-BE79-43AD-8DA7-9C05D0FCE489}"/>
              </a:ext>
            </a:extLst>
          </p:cNvPr>
          <p:cNvSpPr>
            <a:spLocks noGrp="1"/>
          </p:cNvSpPr>
          <p:nvPr>
            <p:ph type="title"/>
          </p:nvPr>
        </p:nvSpPr>
        <p:spPr/>
        <p:txBody>
          <a:bodyPr/>
          <a:lstStyle/>
          <a:p>
            <a:r>
              <a:rPr lang="en-US" dirty="0"/>
              <a:t>Customer Service Statistics</a:t>
            </a:r>
          </a:p>
        </p:txBody>
      </p:sp>
      <p:sp>
        <p:nvSpPr>
          <p:cNvPr id="3" name="Content Placeholder 2">
            <a:extLst>
              <a:ext uri="{FF2B5EF4-FFF2-40B4-BE49-F238E27FC236}">
                <a16:creationId xmlns:a16="http://schemas.microsoft.com/office/drawing/2014/main" id="{AF4752E6-7622-4D0C-A2AB-EFF9AA251231}"/>
              </a:ext>
            </a:extLst>
          </p:cNvPr>
          <p:cNvSpPr>
            <a:spLocks noGrp="1"/>
          </p:cNvSpPr>
          <p:nvPr>
            <p:ph sz="half" idx="1"/>
          </p:nvPr>
        </p:nvSpPr>
        <p:spPr>
          <a:xfrm>
            <a:off x="740664" y="1420420"/>
            <a:ext cx="4678829" cy="4734318"/>
          </a:xfrm>
        </p:spPr>
        <p:txBody>
          <a:bodyPr/>
          <a:lstStyle/>
          <a:p>
            <a:pPr marL="457200" indent="-457200">
              <a:buClr>
                <a:schemeClr val="accent1"/>
              </a:buClr>
              <a:buFont typeface="Wingdings" panose="05000000000000000000" pitchFamily="2" charset="2"/>
              <a:buChar char="Ø"/>
            </a:pPr>
            <a:r>
              <a:rPr lang="en-US" sz="2800" dirty="0"/>
              <a:t>70% of buying experiences are based on how the customer feels they are being treated</a:t>
            </a:r>
            <a:endParaRPr lang="en-US" dirty="0"/>
          </a:p>
        </p:txBody>
      </p:sp>
      <p:pic>
        <p:nvPicPr>
          <p:cNvPr id="4" name="Content Placeholder 6">
            <a:extLst>
              <a:ext uri="{FF2B5EF4-FFF2-40B4-BE49-F238E27FC236}">
                <a16:creationId xmlns:a16="http://schemas.microsoft.com/office/drawing/2014/main" id="{9816158C-7E0D-4895-99EA-3A02BBE28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208" y="1803401"/>
            <a:ext cx="5182071" cy="4470399"/>
          </a:xfrm>
          <a:prstGeom prst="rect">
            <a:avLst/>
          </a:prstGeom>
        </p:spPr>
      </p:pic>
    </p:spTree>
    <p:extLst>
      <p:ext uri="{BB962C8B-B14F-4D97-AF65-F5344CB8AC3E}">
        <p14:creationId xmlns:p14="http://schemas.microsoft.com/office/powerpoint/2010/main" val="192646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6CBA-9EBB-4AA3-A9FB-71522DDEDB21}"/>
              </a:ext>
            </a:extLst>
          </p:cNvPr>
          <p:cNvSpPr>
            <a:spLocks noGrp="1"/>
          </p:cNvSpPr>
          <p:nvPr>
            <p:ph type="title"/>
          </p:nvPr>
        </p:nvSpPr>
        <p:spPr/>
        <p:txBody>
          <a:bodyPr/>
          <a:lstStyle/>
          <a:p>
            <a:r>
              <a:rPr lang="en-US" dirty="0"/>
              <a:t>How to Greet Customers</a:t>
            </a:r>
          </a:p>
        </p:txBody>
      </p:sp>
      <p:pic>
        <p:nvPicPr>
          <p:cNvPr id="4" name="Content Placeholder 1">
            <a:hlinkClick r:id="rId3"/>
            <a:extLst>
              <a:ext uri="{FF2B5EF4-FFF2-40B4-BE49-F238E27FC236}">
                <a16:creationId xmlns:a16="http://schemas.microsoft.com/office/drawing/2014/main" id="{AC071A9F-2DAC-4D18-B4E3-2C036AEC0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612" y="1281953"/>
            <a:ext cx="4800600" cy="4744731"/>
          </a:xfrm>
          <a:prstGeom prst="rect">
            <a:avLst/>
          </a:prstGeom>
        </p:spPr>
      </p:pic>
      <p:sp>
        <p:nvSpPr>
          <p:cNvPr id="5" name="TextBox 4">
            <a:extLst>
              <a:ext uri="{FF2B5EF4-FFF2-40B4-BE49-F238E27FC236}">
                <a16:creationId xmlns:a16="http://schemas.microsoft.com/office/drawing/2014/main" id="{108113E7-59A3-41C1-A5C1-8361CD57338B}"/>
              </a:ext>
            </a:extLst>
          </p:cNvPr>
          <p:cNvSpPr txBox="1"/>
          <p:nvPr/>
        </p:nvSpPr>
        <p:spPr>
          <a:xfrm>
            <a:off x="6096000" y="5786618"/>
            <a:ext cx="2819400" cy="480131"/>
          </a:xfrm>
          <a:prstGeom prst="rect">
            <a:avLst/>
          </a:prstGeom>
          <a:noFill/>
          <a:ln>
            <a:noFill/>
          </a:ln>
        </p:spPr>
        <p:txBody>
          <a:bodyPr wrap="square" rtlCol="0">
            <a:spAutoFit/>
          </a:bodyPr>
          <a:lstStyle/>
          <a:p>
            <a:pPr>
              <a:lnSpc>
                <a:spcPct val="90000"/>
              </a:lnSpc>
            </a:pPr>
            <a:r>
              <a:rPr lang="en-US" sz="2800" dirty="0"/>
              <a:t>(click on image)</a:t>
            </a:r>
          </a:p>
        </p:txBody>
      </p:sp>
    </p:spTree>
    <p:extLst>
      <p:ext uri="{BB962C8B-B14F-4D97-AF65-F5344CB8AC3E}">
        <p14:creationId xmlns:p14="http://schemas.microsoft.com/office/powerpoint/2010/main" val="371810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D38C-492A-45EA-8A5C-9836E7133CC6}"/>
              </a:ext>
            </a:extLst>
          </p:cNvPr>
          <p:cNvSpPr>
            <a:spLocks noGrp="1"/>
          </p:cNvSpPr>
          <p:nvPr>
            <p:ph type="title"/>
          </p:nvPr>
        </p:nvSpPr>
        <p:spPr/>
        <p:txBody>
          <a:bodyPr/>
          <a:lstStyle/>
          <a:p>
            <a:r>
              <a:rPr lang="en-US" dirty="0"/>
              <a:t>Customer Service Statistics</a:t>
            </a:r>
          </a:p>
        </p:txBody>
      </p:sp>
      <p:sp>
        <p:nvSpPr>
          <p:cNvPr id="3" name="Content Placeholder 2">
            <a:extLst>
              <a:ext uri="{FF2B5EF4-FFF2-40B4-BE49-F238E27FC236}">
                <a16:creationId xmlns:a16="http://schemas.microsoft.com/office/drawing/2014/main" id="{42AA0E76-AB90-4D86-9985-C7DCB7E2880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86% of buyers will pay more for a better customer experience</a:t>
            </a:r>
            <a:endParaRPr lang="en-US" dirty="0"/>
          </a:p>
        </p:txBody>
      </p:sp>
      <p:pic>
        <p:nvPicPr>
          <p:cNvPr id="4" name="Content Placeholder 7">
            <a:extLst>
              <a:ext uri="{FF2B5EF4-FFF2-40B4-BE49-F238E27FC236}">
                <a16:creationId xmlns:a16="http://schemas.microsoft.com/office/drawing/2014/main" id="{40296555-3C08-4D11-8882-D325AF0CE715}"/>
              </a:ext>
            </a:extLst>
          </p:cNvPr>
          <p:cNvPicPr>
            <a:picLocks noChangeAspect="1"/>
          </p:cNvPicPr>
          <p:nvPr/>
        </p:nvPicPr>
        <p:blipFill>
          <a:blip r:embed="rId3"/>
          <a:stretch>
            <a:fillRect/>
          </a:stretch>
        </p:blipFill>
        <p:spPr>
          <a:xfrm>
            <a:off x="6345403" y="1725707"/>
            <a:ext cx="4476051" cy="4470400"/>
          </a:xfrm>
          <a:prstGeom prst="rect">
            <a:avLst/>
          </a:prstGeom>
        </p:spPr>
      </p:pic>
    </p:spTree>
    <p:extLst>
      <p:ext uri="{BB962C8B-B14F-4D97-AF65-F5344CB8AC3E}">
        <p14:creationId xmlns:p14="http://schemas.microsoft.com/office/powerpoint/2010/main" val="111304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974D-E73D-4C6C-A141-D3ACA5B0F8A6}"/>
              </a:ext>
            </a:extLst>
          </p:cNvPr>
          <p:cNvSpPr>
            <a:spLocks noGrp="1"/>
          </p:cNvSpPr>
          <p:nvPr>
            <p:ph type="title"/>
          </p:nvPr>
        </p:nvSpPr>
        <p:spPr/>
        <p:txBody>
          <a:bodyPr/>
          <a:lstStyle/>
          <a:p>
            <a:r>
              <a:rPr lang="en-US" dirty="0"/>
              <a:t>Communication With Employer</a:t>
            </a:r>
          </a:p>
        </p:txBody>
      </p:sp>
      <p:sp>
        <p:nvSpPr>
          <p:cNvPr id="3" name="Content Placeholder 2">
            <a:extLst>
              <a:ext uri="{FF2B5EF4-FFF2-40B4-BE49-F238E27FC236}">
                <a16:creationId xmlns:a16="http://schemas.microsoft.com/office/drawing/2014/main" id="{582474F3-2CED-4883-8FD8-48B45CEB36EC}"/>
              </a:ext>
            </a:extLst>
          </p:cNvPr>
          <p:cNvSpPr>
            <a:spLocks noGrp="1"/>
          </p:cNvSpPr>
          <p:nvPr>
            <p:ph sz="half" idx="1"/>
          </p:nvPr>
        </p:nvSpPr>
        <p:spPr/>
        <p:txBody>
          <a:bodyPr/>
          <a:lstStyle/>
          <a:p>
            <a:pPr marL="342900" indent="-342900">
              <a:buClr>
                <a:schemeClr val="accent1"/>
              </a:buClr>
              <a:buFont typeface="Wingdings" panose="05000000000000000000" pitchFamily="2" charset="2"/>
              <a:buChar char="Ø"/>
            </a:pPr>
            <a:r>
              <a:rPr lang="en-US" sz="2400" dirty="0"/>
              <a:t>Keep the lines of communication open between yourself and the supervisor/employer</a:t>
            </a:r>
          </a:p>
          <a:p>
            <a:pPr marL="342900" indent="-342900">
              <a:buClr>
                <a:schemeClr val="accent1"/>
              </a:buClr>
              <a:buFont typeface="Wingdings" panose="05000000000000000000" pitchFamily="2" charset="2"/>
              <a:buChar char="Ø"/>
            </a:pPr>
            <a:r>
              <a:rPr lang="en-US" sz="2400" dirty="0"/>
              <a:t>Ask questions</a:t>
            </a:r>
          </a:p>
          <a:p>
            <a:pPr marL="342900" indent="-342900">
              <a:buClr>
                <a:schemeClr val="accent1"/>
              </a:buClr>
              <a:buFont typeface="Wingdings" panose="05000000000000000000" pitchFamily="2" charset="2"/>
              <a:buChar char="Ø"/>
            </a:pPr>
            <a:r>
              <a:rPr lang="en-US" sz="2400" dirty="0"/>
              <a:t>Repeat the instructions and follow them</a:t>
            </a:r>
          </a:p>
          <a:p>
            <a:endParaRPr lang="en-US" dirty="0"/>
          </a:p>
        </p:txBody>
      </p:sp>
      <p:pic>
        <p:nvPicPr>
          <p:cNvPr id="4" name="Content Placeholder 1">
            <a:extLst>
              <a:ext uri="{FF2B5EF4-FFF2-40B4-BE49-F238E27FC236}">
                <a16:creationId xmlns:a16="http://schemas.microsoft.com/office/drawing/2014/main" id="{484550D4-9744-47FD-A546-403060ECB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381" y="1718099"/>
            <a:ext cx="5608573" cy="4145688"/>
          </a:xfrm>
          <a:prstGeom prst="rect">
            <a:avLst/>
          </a:prstGeom>
        </p:spPr>
      </p:pic>
    </p:spTree>
    <p:extLst>
      <p:ext uri="{BB962C8B-B14F-4D97-AF65-F5344CB8AC3E}">
        <p14:creationId xmlns:p14="http://schemas.microsoft.com/office/powerpoint/2010/main" val="286568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4E72-7A05-4B52-888B-D0D9FBF7B2FF}"/>
              </a:ext>
            </a:extLst>
          </p:cNvPr>
          <p:cNvSpPr>
            <a:spLocks noGrp="1"/>
          </p:cNvSpPr>
          <p:nvPr>
            <p:ph type="title"/>
          </p:nvPr>
        </p:nvSpPr>
        <p:spPr/>
        <p:txBody>
          <a:bodyPr/>
          <a:lstStyle/>
          <a:p>
            <a:r>
              <a:rPr lang="en-US" dirty="0"/>
              <a:t>Client Recommendations</a:t>
            </a:r>
          </a:p>
        </p:txBody>
      </p:sp>
      <p:sp>
        <p:nvSpPr>
          <p:cNvPr id="3" name="Content Placeholder 2">
            <a:extLst>
              <a:ext uri="{FF2B5EF4-FFF2-40B4-BE49-F238E27FC236}">
                <a16:creationId xmlns:a16="http://schemas.microsoft.com/office/drawing/2014/main" id="{5E484C42-F293-43EF-8624-EAC2059C982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Survey – online, text or a card</a:t>
            </a:r>
          </a:p>
          <a:p>
            <a:pPr marL="457200" indent="-457200">
              <a:buClr>
                <a:schemeClr val="accent1"/>
              </a:buClr>
              <a:buFont typeface="Wingdings" panose="05000000000000000000" pitchFamily="2" charset="2"/>
              <a:buChar char="Ø"/>
            </a:pPr>
            <a:r>
              <a:rPr lang="en-US" dirty="0"/>
              <a:t>What are important questions to ask on a survey?</a:t>
            </a:r>
          </a:p>
          <a:p>
            <a:pPr marL="457200" indent="-457200">
              <a:buClr>
                <a:schemeClr val="accent1"/>
              </a:buClr>
              <a:buFont typeface="Wingdings" panose="05000000000000000000" pitchFamily="2" charset="2"/>
              <a:buChar char="Ø"/>
            </a:pPr>
            <a:r>
              <a:rPr lang="en-US" dirty="0"/>
              <a:t>A good survey produces high quality data, which gives a business actionable insight into the client satisfaction levels. </a:t>
            </a:r>
          </a:p>
          <a:p>
            <a:endParaRPr lang="en-US" dirty="0"/>
          </a:p>
        </p:txBody>
      </p:sp>
      <p:pic>
        <p:nvPicPr>
          <p:cNvPr id="4" name="Content Placeholder 6">
            <a:extLst>
              <a:ext uri="{FF2B5EF4-FFF2-40B4-BE49-F238E27FC236}">
                <a16:creationId xmlns:a16="http://schemas.microsoft.com/office/drawing/2014/main" id="{BA1BD3A7-19EA-4131-A4B6-53106E49C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446" y="1676841"/>
            <a:ext cx="4497591" cy="4221476"/>
          </a:xfrm>
          <a:prstGeom prst="rect">
            <a:avLst/>
          </a:prstGeom>
        </p:spPr>
      </p:pic>
    </p:spTree>
    <p:extLst>
      <p:ext uri="{BB962C8B-B14F-4D97-AF65-F5344CB8AC3E}">
        <p14:creationId xmlns:p14="http://schemas.microsoft.com/office/powerpoint/2010/main" val="38089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D2A9-67E2-437D-846C-968A9D5527B4}"/>
              </a:ext>
            </a:extLst>
          </p:cNvPr>
          <p:cNvSpPr>
            <a:spLocks noGrp="1"/>
          </p:cNvSpPr>
          <p:nvPr>
            <p:ph type="title"/>
          </p:nvPr>
        </p:nvSpPr>
        <p:spPr/>
        <p:txBody>
          <a:bodyPr/>
          <a:lstStyle/>
          <a:p>
            <a:r>
              <a:rPr lang="en-US" dirty="0"/>
              <a:t>Steps to Resolving Client Complaints</a:t>
            </a:r>
          </a:p>
        </p:txBody>
      </p:sp>
      <p:sp>
        <p:nvSpPr>
          <p:cNvPr id="3" name="Content Placeholder 2">
            <a:extLst>
              <a:ext uri="{FF2B5EF4-FFF2-40B4-BE49-F238E27FC236}">
                <a16:creationId xmlns:a16="http://schemas.microsoft.com/office/drawing/2014/main" id="{362086C5-D5EC-4658-BC6A-DE4E17E4791E}"/>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Apologize </a:t>
            </a:r>
          </a:p>
          <a:p>
            <a:pPr marL="457200" indent="-457200">
              <a:buClr>
                <a:schemeClr val="accent1"/>
              </a:buClr>
              <a:buFont typeface="Wingdings" panose="05000000000000000000" pitchFamily="2" charset="2"/>
              <a:buChar char="Ø"/>
            </a:pPr>
            <a:r>
              <a:rPr lang="en-US" sz="2800" dirty="0"/>
              <a:t>Be available</a:t>
            </a:r>
          </a:p>
          <a:p>
            <a:pPr marL="457200" indent="-457200">
              <a:buClr>
                <a:schemeClr val="accent1"/>
              </a:buClr>
              <a:buFont typeface="Wingdings" panose="05000000000000000000" pitchFamily="2" charset="2"/>
              <a:buChar char="Ø"/>
            </a:pPr>
            <a:r>
              <a:rPr lang="en-US" sz="2800" dirty="0"/>
              <a:t>Defuse the tension</a:t>
            </a:r>
          </a:p>
          <a:p>
            <a:pPr marL="457200" indent="-457200">
              <a:buClr>
                <a:schemeClr val="accent1"/>
              </a:buClr>
              <a:buFont typeface="Wingdings" panose="05000000000000000000" pitchFamily="2" charset="2"/>
              <a:buChar char="Ø"/>
            </a:pPr>
            <a:r>
              <a:rPr lang="en-US" sz="2800" dirty="0"/>
              <a:t>Solve the problem</a:t>
            </a:r>
          </a:p>
          <a:p>
            <a:pPr marL="457200" indent="-457200">
              <a:buClr>
                <a:schemeClr val="accent1"/>
              </a:buClr>
              <a:buFont typeface="Wingdings" panose="05000000000000000000" pitchFamily="2" charset="2"/>
              <a:buChar char="Ø"/>
            </a:pPr>
            <a:r>
              <a:rPr lang="en-US" sz="2800" dirty="0"/>
              <a:t>Follow-up</a:t>
            </a:r>
          </a:p>
          <a:p>
            <a:endParaRPr lang="en-US" dirty="0"/>
          </a:p>
        </p:txBody>
      </p:sp>
      <p:pic>
        <p:nvPicPr>
          <p:cNvPr id="4" name="Content Placeholder 6">
            <a:extLst>
              <a:ext uri="{FF2B5EF4-FFF2-40B4-BE49-F238E27FC236}">
                <a16:creationId xmlns:a16="http://schemas.microsoft.com/office/drawing/2014/main" id="{03D8C783-545A-4C68-8AE8-BBB3A7526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6822" y="1721401"/>
            <a:ext cx="6195436" cy="4132356"/>
          </a:xfrm>
          <a:prstGeom prst="rect">
            <a:avLst/>
          </a:prstGeom>
        </p:spPr>
      </p:pic>
    </p:spTree>
    <p:extLst>
      <p:ext uri="{BB962C8B-B14F-4D97-AF65-F5344CB8AC3E}">
        <p14:creationId xmlns:p14="http://schemas.microsoft.com/office/powerpoint/2010/main" val="381898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AC98-F186-4938-99BD-C16327D1BC5A}"/>
              </a:ext>
            </a:extLst>
          </p:cNvPr>
          <p:cNvSpPr>
            <a:spLocks noGrp="1"/>
          </p:cNvSpPr>
          <p:nvPr>
            <p:ph type="title"/>
          </p:nvPr>
        </p:nvSpPr>
        <p:spPr/>
        <p:txBody>
          <a:bodyPr/>
          <a:lstStyle/>
          <a:p>
            <a:r>
              <a:rPr lang="en-US" dirty="0"/>
              <a:t>How Clients Respond to Poor Service</a:t>
            </a:r>
          </a:p>
        </p:txBody>
      </p:sp>
      <p:sp>
        <p:nvSpPr>
          <p:cNvPr id="3" name="Content Placeholder 2">
            <a:extLst>
              <a:ext uri="{FF2B5EF4-FFF2-40B4-BE49-F238E27FC236}">
                <a16:creationId xmlns:a16="http://schemas.microsoft.com/office/drawing/2014/main" id="{AA835575-43F7-477B-840A-98C11370AB15}"/>
              </a:ext>
            </a:extLst>
          </p:cNvPr>
          <p:cNvSpPr>
            <a:spLocks noGrp="1"/>
          </p:cNvSpPr>
          <p:nvPr>
            <p:ph sz="half" idx="1"/>
          </p:nvPr>
        </p:nvSpPr>
        <p:spPr/>
        <p:txBody>
          <a:bodyPr/>
          <a:lstStyle/>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May provide a negative review on social media</a:t>
            </a:r>
          </a:p>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They may decide to take their business elsewhere</a:t>
            </a:r>
          </a:p>
          <a:p>
            <a:pPr marL="457200" indent="-457200">
              <a:spcBef>
                <a:spcPts val="600"/>
              </a:spcBef>
              <a:spcAft>
                <a:spcPts val="600"/>
              </a:spcAft>
              <a:buClr>
                <a:schemeClr val="accent1"/>
              </a:buClr>
              <a:buFont typeface="Wingdings" panose="05000000000000000000" pitchFamily="2" charset="2"/>
              <a:buChar char="Ø"/>
            </a:pPr>
            <a:r>
              <a:rPr lang="en-US" dirty="0">
                <a:latin typeface="Arial" charset="0"/>
                <a:ea typeface="ＭＳ Ｐゴシック" charset="0"/>
                <a:cs typeface="ＭＳ Ｐゴシック" charset="0"/>
              </a:rPr>
              <a:t>A poor experience is shared with at least  20 friends/family/colleagues. On the web, the numbers could multiply very quickly</a:t>
            </a:r>
          </a:p>
          <a:p>
            <a:endParaRPr lang="en-US" dirty="0"/>
          </a:p>
        </p:txBody>
      </p:sp>
      <p:pic>
        <p:nvPicPr>
          <p:cNvPr id="4" name="Content Placeholder 4">
            <a:extLst>
              <a:ext uri="{FF2B5EF4-FFF2-40B4-BE49-F238E27FC236}">
                <a16:creationId xmlns:a16="http://schemas.microsoft.com/office/drawing/2014/main" id="{15C0CCBE-B2F2-4057-8C8B-BB966F21D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699" y="1557284"/>
            <a:ext cx="4597454" cy="4597454"/>
          </a:xfrm>
          <a:prstGeom prst="rect">
            <a:avLst/>
          </a:prstGeom>
        </p:spPr>
      </p:pic>
    </p:spTree>
    <p:extLst>
      <p:ext uri="{BB962C8B-B14F-4D97-AF65-F5344CB8AC3E}">
        <p14:creationId xmlns:p14="http://schemas.microsoft.com/office/powerpoint/2010/main" val="59316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3519-A6AD-4088-BA17-12B71BCBD13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26E79C24-83BA-41D5-9854-BB83C9FD247E}"/>
              </a:ext>
            </a:extLst>
          </p:cNvPr>
          <p:cNvSpPr>
            <a:spLocks noGrp="1"/>
          </p:cNvSpPr>
          <p:nvPr>
            <p:ph sz="half" idx="1"/>
          </p:nvPr>
        </p:nvSpPr>
        <p:spPr/>
        <p:txBody>
          <a:bodyPr/>
          <a:lstStyle/>
          <a:p>
            <a:pPr marL="514350" indent="-514350">
              <a:buFont typeface="+mj-lt"/>
              <a:buAutoNum type="arabicPeriod"/>
            </a:pPr>
            <a:r>
              <a:rPr lang="en-US" dirty="0"/>
              <a:t>Identify three examples of soft skills.</a:t>
            </a:r>
          </a:p>
          <a:p>
            <a:pPr marL="514350" indent="-514350">
              <a:buFont typeface="+mj-lt"/>
              <a:buAutoNum type="arabicPeriod"/>
            </a:pPr>
            <a:r>
              <a:rPr lang="en-US" dirty="0"/>
              <a:t>What does good client service look like?</a:t>
            </a:r>
          </a:p>
          <a:p>
            <a:pPr marL="514350" indent="-514350">
              <a:buFont typeface="+mj-lt"/>
              <a:buAutoNum type="arabicPeriod"/>
            </a:pPr>
            <a:r>
              <a:rPr lang="en-US" dirty="0"/>
              <a:t>Describe two short-term goals to providing good client service.</a:t>
            </a:r>
          </a:p>
          <a:p>
            <a:pPr marL="514350" indent="-514350">
              <a:buFont typeface="+mj-lt"/>
              <a:buAutoNum type="arabicPeriod"/>
            </a:pPr>
            <a:r>
              <a:rPr lang="en-US" dirty="0"/>
              <a:t>List and explain three questions to ask on client survey.</a:t>
            </a:r>
          </a:p>
          <a:p>
            <a:pPr marL="514350" indent="-514350">
              <a:buFont typeface="+mj-lt"/>
              <a:buAutoNum type="arabicPeriod"/>
            </a:pPr>
            <a:r>
              <a:rPr lang="en-US" dirty="0"/>
              <a:t>Why is it important to keep the lines of communication open with your supervisor/employer?</a:t>
            </a:r>
          </a:p>
          <a:p>
            <a:endParaRPr lang="en-US" dirty="0"/>
          </a:p>
        </p:txBody>
      </p:sp>
    </p:spTree>
    <p:extLst>
      <p:ext uri="{BB962C8B-B14F-4D97-AF65-F5344CB8AC3E}">
        <p14:creationId xmlns:p14="http://schemas.microsoft.com/office/powerpoint/2010/main" val="364511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941CBC-CA52-423C-BA55-B14C5497B596}"/>
              </a:ext>
            </a:extLst>
          </p:cNvPr>
          <p:cNvPicPr>
            <a:picLocks noChangeAspect="1"/>
          </p:cNvPicPr>
          <p:nvPr/>
        </p:nvPicPr>
        <p:blipFill>
          <a:blip r:embed="rId2"/>
          <a:stretch>
            <a:fillRect/>
          </a:stretch>
        </p:blipFill>
        <p:spPr>
          <a:xfrm>
            <a:off x="2930314" y="380736"/>
            <a:ext cx="6328196" cy="5867664"/>
          </a:xfrm>
          <a:prstGeom prst="rect">
            <a:avLst/>
          </a:prstGeom>
        </p:spPr>
      </p:pic>
    </p:spTree>
    <p:extLst>
      <p:ext uri="{BB962C8B-B14F-4D97-AF65-F5344CB8AC3E}">
        <p14:creationId xmlns:p14="http://schemas.microsoft.com/office/powerpoint/2010/main" val="422742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FBF6-BB51-4C81-9B61-41954F7B3F64}"/>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4F59413-8295-4379-A5E8-8108C7367721}"/>
              </a:ext>
            </a:extLst>
          </p:cNvPr>
          <p:cNvSpPr>
            <a:spLocks noGrp="1"/>
          </p:cNvSpPr>
          <p:nvPr>
            <p:ph sz="half" idx="1"/>
          </p:nvPr>
        </p:nvSpPr>
        <p:spPr/>
        <p:txBody>
          <a:bodyPr/>
          <a:lstStyle/>
          <a:p>
            <a:pPr lvl="0" defTabSz="1218987">
              <a:lnSpc>
                <a:spcPct val="120000"/>
              </a:lnSpc>
              <a:spcBef>
                <a:spcPts val="0"/>
              </a:spcBef>
              <a:buClr>
                <a:schemeClr val="accent1"/>
              </a:buClr>
              <a:buSzPct val="90000"/>
            </a:pPr>
            <a:r>
              <a:rPr lang="en-US" sz="16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Images:</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All photos obtained through a license with Shutterstock.com™.</a:t>
            </a:r>
          </a:p>
          <a:p>
            <a:pPr lvl="0" defTabSz="1218987">
              <a:lnSpc>
                <a:spcPct val="120000"/>
              </a:lnSpc>
              <a:spcBef>
                <a:spcPts val="0"/>
              </a:spcBef>
              <a:buClr>
                <a:schemeClr val="accent1"/>
              </a:buClr>
              <a:buSzPct val="90000"/>
            </a:pPr>
            <a:r>
              <a:rPr lang="en-US" sz="16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Websites:</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Econsultancy.com</a:t>
            </a:r>
          </a:p>
          <a:p>
            <a:pPr lvl="1" indent="0" defTabSz="1218987">
              <a:lnSpc>
                <a:spcPct val="120000"/>
              </a:lnSpc>
              <a:spcBef>
                <a:spcPts val="0"/>
              </a:spcBef>
              <a:buSzPct val="90000"/>
              <a:buNone/>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The impact of negative consumer reviews is growing.</a:t>
            </a:r>
          </a:p>
          <a:p>
            <a:pPr lvl="0" defTabSz="1218987">
              <a:lnSpc>
                <a:spcPct val="120000"/>
              </a:lnSpc>
              <a:spcBef>
                <a:spcPts val="0"/>
              </a:spcBef>
              <a:buClr>
                <a:schemeClr val="accent1"/>
              </a:buClr>
              <a:buSzPct val="90000"/>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       https://econsultancy.com/blog/4866-the-impact-of-negative-consumer-reviews-is-growing</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Forbes Magazine</a:t>
            </a:r>
          </a:p>
          <a:p>
            <a:pPr lvl="0" defTabSz="1218987">
              <a:lnSpc>
                <a:spcPct val="120000"/>
              </a:lnSpc>
              <a:spcBef>
                <a:spcPts val="0"/>
              </a:spcBef>
              <a:buClr>
                <a:schemeClr val="accent1"/>
              </a:buClr>
              <a:buSzPct val="90000"/>
            </a:pPr>
            <a:r>
              <a:rPr lang="en-US" sz="1600">
                <a:solidFill>
                  <a:srgbClr val="2C2C2C"/>
                </a:solidFill>
                <a:latin typeface="Open Sans" panose="020B0606030504020204" pitchFamily="34" charset="0"/>
                <a:ea typeface="Open Sans" panose="020B0606030504020204" pitchFamily="34" charset="0"/>
                <a:cs typeface="Open Sans" panose="020B0606030504020204" pitchFamily="34" charset="0"/>
              </a:rPr>
              <a:t>      44 </a:t>
            </a: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Facts Defining the Future of Customer Engagement</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http://www.forbes.com/sites/sap/2014/10/06/44-facts-defining-the-future-of-customer-engagement</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YouTube™:</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Customer Service</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Six Common Customer Expectations— Created using PowToon.</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https://youtu.be/RyrjeDWQ0Vw</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How to Greet Customers</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Improve the customer experience by greeting them right! Consultant Dick Marks discussed the “I Care” method of greeting customers at a business.</a:t>
            </a:r>
          </a:p>
          <a:p>
            <a:pPr marL="285750" lvl="0" indent="-285750" defTabSz="1218987">
              <a:lnSpc>
                <a:spcPct val="120000"/>
              </a:lnSpc>
              <a:spcBef>
                <a:spcPts val="0"/>
              </a:spcBef>
              <a:buClr>
                <a:schemeClr val="accent1"/>
              </a:buClr>
              <a:buSzPct val="90000"/>
              <a:buFont typeface="Wingdings" panose="05000000000000000000" pitchFamily="2" charset="2"/>
              <a:buChar char="Ø"/>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https://youtu.be/kkxMFUk648o</a:t>
            </a:r>
          </a:p>
          <a:p>
            <a:endParaRPr lang="en-US" dirty="0"/>
          </a:p>
        </p:txBody>
      </p:sp>
    </p:spTree>
    <p:extLst>
      <p:ext uri="{BB962C8B-B14F-4D97-AF65-F5344CB8AC3E}">
        <p14:creationId xmlns:p14="http://schemas.microsoft.com/office/powerpoint/2010/main" val="149293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FC40-02E8-4821-9026-AC121A9EDBAF}"/>
              </a:ext>
            </a:extLst>
          </p:cNvPr>
          <p:cNvSpPr>
            <a:spLocks noGrp="1"/>
          </p:cNvSpPr>
          <p:nvPr>
            <p:ph type="title"/>
          </p:nvPr>
        </p:nvSpPr>
        <p:spPr>
          <a:xfrm>
            <a:off x="1066274" y="2990850"/>
            <a:ext cx="10059452" cy="876300"/>
          </a:xfrm>
        </p:spPr>
        <p:txBody>
          <a:bodyPr/>
          <a:lstStyle/>
          <a:p>
            <a:r>
              <a:rPr lang="en-US" dirty="0"/>
              <a:t>“You never get a second chance to make a good first impression.”</a:t>
            </a:r>
            <a:br>
              <a:rPr lang="en-US" dirty="0"/>
            </a:br>
            <a:br>
              <a:rPr lang="en-US" dirty="0"/>
            </a:br>
            <a:r>
              <a:rPr lang="en-US" dirty="0"/>
              <a:t>-Will Rogers</a:t>
            </a:r>
          </a:p>
        </p:txBody>
      </p:sp>
    </p:spTree>
    <p:extLst>
      <p:ext uri="{BB962C8B-B14F-4D97-AF65-F5344CB8AC3E}">
        <p14:creationId xmlns:p14="http://schemas.microsoft.com/office/powerpoint/2010/main" val="329648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9ABF-586A-4F12-91D2-4EBF0BD8CDA8}"/>
              </a:ext>
            </a:extLst>
          </p:cNvPr>
          <p:cNvSpPr>
            <a:spLocks noGrp="1"/>
          </p:cNvSpPr>
          <p:nvPr>
            <p:ph type="title"/>
          </p:nvPr>
        </p:nvSpPr>
        <p:spPr/>
        <p:txBody>
          <a:bodyPr/>
          <a:lstStyle/>
          <a:p>
            <a:r>
              <a:rPr lang="en-US" dirty="0"/>
              <a:t>Human Services Career Pathways</a:t>
            </a:r>
          </a:p>
        </p:txBody>
      </p:sp>
      <p:pic>
        <p:nvPicPr>
          <p:cNvPr id="4" name="Picture 3">
            <a:extLst>
              <a:ext uri="{FF2B5EF4-FFF2-40B4-BE49-F238E27FC236}">
                <a16:creationId xmlns:a16="http://schemas.microsoft.com/office/drawing/2014/main" id="{1FDCD755-28A5-4889-9BCD-1D2387B17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664" y="1363764"/>
            <a:ext cx="3352830" cy="2193989"/>
          </a:xfrm>
          <a:prstGeom prst="rect">
            <a:avLst/>
          </a:prstGeom>
          <a:ln w="9525">
            <a:solidFill>
              <a:schemeClr val="tx1"/>
            </a:solidFill>
          </a:ln>
        </p:spPr>
      </p:pic>
      <p:pic>
        <p:nvPicPr>
          <p:cNvPr id="5" name="Content Placeholder 11">
            <a:extLst>
              <a:ext uri="{FF2B5EF4-FFF2-40B4-BE49-F238E27FC236}">
                <a16:creationId xmlns:a16="http://schemas.microsoft.com/office/drawing/2014/main" id="{ACCD5AFB-4CC0-4C38-9CE8-AC67F9697DB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36286" y="1363763"/>
            <a:ext cx="3119428" cy="2193989"/>
          </a:xfrm>
          <a:ln w="9525">
            <a:solidFill>
              <a:schemeClr val="tx1"/>
            </a:solidFill>
          </a:ln>
        </p:spPr>
      </p:pic>
      <p:pic>
        <p:nvPicPr>
          <p:cNvPr id="6" name="Picture 5">
            <a:extLst>
              <a:ext uri="{FF2B5EF4-FFF2-40B4-BE49-F238E27FC236}">
                <a16:creationId xmlns:a16="http://schemas.microsoft.com/office/drawing/2014/main" id="{0811D6F9-632E-422D-AB7F-B3E4E04BC5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506" y="1363763"/>
            <a:ext cx="3047206" cy="2191145"/>
          </a:xfrm>
          <a:prstGeom prst="rect">
            <a:avLst/>
          </a:prstGeom>
          <a:ln w="9525">
            <a:solidFill>
              <a:schemeClr val="tx1"/>
            </a:solidFill>
          </a:ln>
        </p:spPr>
      </p:pic>
      <p:pic>
        <p:nvPicPr>
          <p:cNvPr id="7" name="Picture 6">
            <a:extLst>
              <a:ext uri="{FF2B5EF4-FFF2-40B4-BE49-F238E27FC236}">
                <a16:creationId xmlns:a16="http://schemas.microsoft.com/office/drawing/2014/main" id="{8503DEC9-E2E8-4663-81A0-8AD01FDD7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7080" y="3835955"/>
            <a:ext cx="3732828" cy="2472233"/>
          </a:xfrm>
          <a:prstGeom prst="rect">
            <a:avLst/>
          </a:prstGeom>
          <a:ln w="9525">
            <a:solidFill>
              <a:schemeClr val="tx1"/>
            </a:solidFill>
          </a:ln>
        </p:spPr>
      </p:pic>
      <p:pic>
        <p:nvPicPr>
          <p:cNvPr id="8" name="Picture 7">
            <a:extLst>
              <a:ext uri="{FF2B5EF4-FFF2-40B4-BE49-F238E27FC236}">
                <a16:creationId xmlns:a16="http://schemas.microsoft.com/office/drawing/2014/main" id="{C4577E54-1C15-4F99-AB72-E4D2ADF40D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2094" y="3835955"/>
            <a:ext cx="3740423" cy="2494862"/>
          </a:xfrm>
          <a:prstGeom prst="rect">
            <a:avLst/>
          </a:prstGeom>
          <a:ln w="9525">
            <a:solidFill>
              <a:schemeClr val="tx1"/>
            </a:solidFill>
          </a:ln>
        </p:spPr>
      </p:pic>
    </p:spTree>
    <p:extLst>
      <p:ext uri="{BB962C8B-B14F-4D97-AF65-F5344CB8AC3E}">
        <p14:creationId xmlns:p14="http://schemas.microsoft.com/office/powerpoint/2010/main" val="31931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D575-BD75-4EAA-A043-E58312B7B2C7}"/>
              </a:ext>
            </a:extLst>
          </p:cNvPr>
          <p:cNvSpPr>
            <a:spLocks noGrp="1"/>
          </p:cNvSpPr>
          <p:nvPr>
            <p:ph type="title"/>
          </p:nvPr>
        </p:nvSpPr>
        <p:spPr/>
        <p:txBody>
          <a:bodyPr/>
          <a:lstStyle/>
          <a:p>
            <a:r>
              <a:rPr lang="en-US" dirty="0"/>
              <a:t>Employer Expectations</a:t>
            </a:r>
          </a:p>
        </p:txBody>
      </p:sp>
      <p:sp>
        <p:nvSpPr>
          <p:cNvPr id="3" name="Content Placeholder 2">
            <a:extLst>
              <a:ext uri="{FF2B5EF4-FFF2-40B4-BE49-F238E27FC236}">
                <a16:creationId xmlns:a16="http://schemas.microsoft.com/office/drawing/2014/main" id="{3BD620FC-DCDE-48C6-855A-64FCA97A3CAB}"/>
              </a:ext>
            </a:extLst>
          </p:cNvPr>
          <p:cNvSpPr>
            <a:spLocks noGrp="1"/>
          </p:cNvSpPr>
          <p:nvPr>
            <p:ph sz="half" idx="1"/>
          </p:nvPr>
        </p:nvSpPr>
        <p:spPr/>
        <p:txBody>
          <a:bodyPr/>
          <a:lstStyle/>
          <a:p>
            <a:r>
              <a:rPr lang="en-US" sz="2800" dirty="0"/>
              <a:t>An employer searches for an employee who will save them time and money over the other applicants. </a:t>
            </a:r>
          </a:p>
          <a:p>
            <a:endParaRPr lang="en-US" dirty="0"/>
          </a:p>
        </p:txBody>
      </p:sp>
      <p:pic>
        <p:nvPicPr>
          <p:cNvPr id="4" name="Content Placeholder 1">
            <a:extLst>
              <a:ext uri="{FF2B5EF4-FFF2-40B4-BE49-F238E27FC236}">
                <a16:creationId xmlns:a16="http://schemas.microsoft.com/office/drawing/2014/main" id="{23D7B7D3-DDB4-476A-9F9D-7F2D5AF59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542" y="1552378"/>
            <a:ext cx="4774406" cy="4470402"/>
          </a:xfrm>
          <a:prstGeom prst="rect">
            <a:avLst/>
          </a:prstGeom>
        </p:spPr>
      </p:pic>
    </p:spTree>
    <p:extLst>
      <p:ext uri="{BB962C8B-B14F-4D97-AF65-F5344CB8AC3E}">
        <p14:creationId xmlns:p14="http://schemas.microsoft.com/office/powerpoint/2010/main" val="367879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63A1-7D43-49D9-B1B7-4753F5BF6C58}"/>
              </a:ext>
            </a:extLst>
          </p:cNvPr>
          <p:cNvSpPr>
            <a:spLocks noGrp="1"/>
          </p:cNvSpPr>
          <p:nvPr>
            <p:ph type="title"/>
          </p:nvPr>
        </p:nvSpPr>
        <p:spPr/>
        <p:txBody>
          <a:bodyPr/>
          <a:lstStyle/>
          <a:p>
            <a:r>
              <a:rPr lang="en-US" dirty="0"/>
              <a:t>Professional Ethics at the Workplace</a:t>
            </a:r>
          </a:p>
        </p:txBody>
      </p:sp>
      <p:sp>
        <p:nvSpPr>
          <p:cNvPr id="3" name="Content Placeholder 2">
            <a:extLst>
              <a:ext uri="{FF2B5EF4-FFF2-40B4-BE49-F238E27FC236}">
                <a16:creationId xmlns:a16="http://schemas.microsoft.com/office/drawing/2014/main" id="{B1962540-FC1E-4A52-9370-1085A2F60165}"/>
              </a:ext>
            </a:extLst>
          </p:cNvPr>
          <p:cNvSpPr>
            <a:spLocks noGrp="1"/>
          </p:cNvSpPr>
          <p:nvPr>
            <p:ph sz="half" idx="1"/>
          </p:nvPr>
        </p:nvSpPr>
        <p:spPr/>
        <p:txBody>
          <a:bodyPr/>
          <a:lstStyle/>
          <a:p>
            <a:r>
              <a:rPr lang="en-US" dirty="0"/>
              <a:t>Ethics set the stage for all future interactions with each client. Ethical qualities can include:</a:t>
            </a:r>
          </a:p>
          <a:p>
            <a:pPr marL="342900" indent="-342900">
              <a:buClr>
                <a:schemeClr val="accent1"/>
              </a:buClr>
              <a:buFont typeface="Wingdings" panose="05000000000000000000" pitchFamily="2" charset="2"/>
              <a:buChar char="Ø"/>
            </a:pPr>
            <a:r>
              <a:rPr lang="en-US" sz="2400" dirty="0"/>
              <a:t>Accountability</a:t>
            </a:r>
          </a:p>
          <a:p>
            <a:pPr marL="342900" indent="-342900">
              <a:buClr>
                <a:schemeClr val="accent1"/>
              </a:buClr>
              <a:buFont typeface="Wingdings" panose="05000000000000000000" pitchFamily="2" charset="2"/>
              <a:buChar char="Ø"/>
            </a:pPr>
            <a:r>
              <a:rPr lang="en-US" sz="2400" dirty="0"/>
              <a:t>Commitment to excellence</a:t>
            </a:r>
          </a:p>
          <a:p>
            <a:pPr marL="342900" indent="-342900">
              <a:buClr>
                <a:schemeClr val="accent1"/>
              </a:buClr>
              <a:buFont typeface="Wingdings" panose="05000000000000000000" pitchFamily="2" charset="2"/>
              <a:buChar char="Ø"/>
            </a:pPr>
            <a:r>
              <a:rPr lang="en-US" sz="2400" dirty="0"/>
              <a:t>Concern and respect for others</a:t>
            </a:r>
          </a:p>
          <a:p>
            <a:pPr marL="342900" indent="-342900">
              <a:buClr>
                <a:schemeClr val="accent1"/>
              </a:buClr>
              <a:buFont typeface="Wingdings" panose="05000000000000000000" pitchFamily="2" charset="2"/>
              <a:buChar char="Ø"/>
            </a:pPr>
            <a:r>
              <a:rPr lang="en-US" sz="2400" dirty="0"/>
              <a:t>Fairness</a:t>
            </a:r>
          </a:p>
          <a:p>
            <a:pPr marL="342900" indent="-342900">
              <a:buClr>
                <a:schemeClr val="accent1"/>
              </a:buClr>
              <a:buFont typeface="Wingdings" panose="05000000000000000000" pitchFamily="2" charset="2"/>
              <a:buChar char="Ø"/>
            </a:pPr>
            <a:r>
              <a:rPr lang="en-US" sz="2400" dirty="0"/>
              <a:t>Honesty</a:t>
            </a:r>
          </a:p>
          <a:p>
            <a:pPr marL="342900" indent="-342900">
              <a:buClr>
                <a:schemeClr val="accent1"/>
              </a:buClr>
              <a:buFont typeface="Wingdings" panose="05000000000000000000" pitchFamily="2" charset="2"/>
              <a:buChar char="Ø"/>
            </a:pPr>
            <a:r>
              <a:rPr lang="en-US" sz="2400" dirty="0"/>
              <a:t>Integrity</a:t>
            </a:r>
          </a:p>
          <a:p>
            <a:pPr marL="342900" indent="-342900">
              <a:buClr>
                <a:schemeClr val="accent1"/>
              </a:buClr>
              <a:buFont typeface="Wingdings" panose="05000000000000000000" pitchFamily="2" charset="2"/>
              <a:buChar char="Ø"/>
            </a:pPr>
            <a:r>
              <a:rPr lang="en-US" sz="2400" dirty="0"/>
              <a:t>Loyalty</a:t>
            </a:r>
          </a:p>
          <a:p>
            <a:pPr marL="342900" indent="-342900">
              <a:buClr>
                <a:schemeClr val="accent1"/>
              </a:buClr>
              <a:buFont typeface="Wingdings" panose="05000000000000000000" pitchFamily="2" charset="2"/>
              <a:buChar char="Ø"/>
            </a:pPr>
            <a:r>
              <a:rPr lang="en-US" sz="2400" dirty="0"/>
              <a:t>Trustworthiness </a:t>
            </a:r>
          </a:p>
          <a:p>
            <a:endParaRPr lang="en-US" dirty="0"/>
          </a:p>
        </p:txBody>
      </p:sp>
      <p:pic>
        <p:nvPicPr>
          <p:cNvPr id="4" name="Picture 3">
            <a:extLst>
              <a:ext uri="{FF2B5EF4-FFF2-40B4-BE49-F238E27FC236}">
                <a16:creationId xmlns:a16="http://schemas.microsoft.com/office/drawing/2014/main" id="{914B32E7-D69E-42EA-B1BF-408501CCE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618" y="1739589"/>
            <a:ext cx="4904225" cy="4099932"/>
          </a:xfrm>
          <a:prstGeom prst="rect">
            <a:avLst/>
          </a:prstGeom>
        </p:spPr>
      </p:pic>
    </p:spTree>
    <p:extLst>
      <p:ext uri="{BB962C8B-B14F-4D97-AF65-F5344CB8AC3E}">
        <p14:creationId xmlns:p14="http://schemas.microsoft.com/office/powerpoint/2010/main" val="220128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143B-2E87-41CA-93F8-B2D6738A0438}"/>
              </a:ext>
            </a:extLst>
          </p:cNvPr>
          <p:cNvSpPr>
            <a:spLocks noGrp="1"/>
          </p:cNvSpPr>
          <p:nvPr>
            <p:ph type="title"/>
          </p:nvPr>
        </p:nvSpPr>
        <p:spPr/>
        <p:txBody>
          <a:bodyPr/>
          <a:lstStyle/>
          <a:p>
            <a:r>
              <a:rPr lang="en-US" dirty="0"/>
              <a:t>What does good client service look like?</a:t>
            </a:r>
          </a:p>
        </p:txBody>
      </p:sp>
      <p:pic>
        <p:nvPicPr>
          <p:cNvPr id="4" name="Content Placeholder 5">
            <a:extLst>
              <a:ext uri="{FF2B5EF4-FFF2-40B4-BE49-F238E27FC236}">
                <a16:creationId xmlns:a16="http://schemas.microsoft.com/office/drawing/2014/main" id="{37EC04DE-99AC-4426-9278-A592DEFC78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263" y="1502335"/>
            <a:ext cx="7171765" cy="4589929"/>
          </a:xfrm>
        </p:spPr>
      </p:pic>
    </p:spTree>
    <p:extLst>
      <p:ext uri="{BB962C8B-B14F-4D97-AF65-F5344CB8AC3E}">
        <p14:creationId xmlns:p14="http://schemas.microsoft.com/office/powerpoint/2010/main" val="390979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A21F-F88C-4324-AC99-D9038F4A4408}"/>
              </a:ext>
            </a:extLst>
          </p:cNvPr>
          <p:cNvSpPr>
            <a:spLocks noGrp="1"/>
          </p:cNvSpPr>
          <p:nvPr>
            <p:ph type="title"/>
          </p:nvPr>
        </p:nvSpPr>
        <p:spPr/>
        <p:txBody>
          <a:bodyPr/>
          <a:lstStyle/>
          <a:p>
            <a:r>
              <a:rPr lang="en-US" dirty="0"/>
              <a:t>What does poor client service look like?</a:t>
            </a:r>
          </a:p>
        </p:txBody>
      </p:sp>
      <p:pic>
        <p:nvPicPr>
          <p:cNvPr id="4" name="Content Placeholder 5">
            <a:extLst>
              <a:ext uri="{FF2B5EF4-FFF2-40B4-BE49-F238E27FC236}">
                <a16:creationId xmlns:a16="http://schemas.microsoft.com/office/drawing/2014/main" id="{0D965E94-B6A1-4F18-ACBD-04C5AEA01B5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6812" y="1327948"/>
            <a:ext cx="6773678" cy="4829632"/>
          </a:xfrm>
        </p:spPr>
      </p:pic>
    </p:spTree>
    <p:extLst>
      <p:ext uri="{BB962C8B-B14F-4D97-AF65-F5344CB8AC3E}">
        <p14:creationId xmlns:p14="http://schemas.microsoft.com/office/powerpoint/2010/main" val="277232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53872-E5D4-407E-863C-66107DC89B58}"/>
              </a:ext>
            </a:extLst>
          </p:cNvPr>
          <p:cNvSpPr>
            <a:spLocks noGrp="1"/>
          </p:cNvSpPr>
          <p:nvPr>
            <p:ph type="title"/>
          </p:nvPr>
        </p:nvSpPr>
        <p:spPr/>
        <p:txBody>
          <a:bodyPr/>
          <a:lstStyle/>
          <a:p>
            <a:r>
              <a:rPr lang="en-US" dirty="0"/>
              <a:t>Customer Service Statistics</a:t>
            </a:r>
          </a:p>
        </p:txBody>
      </p:sp>
      <p:sp>
        <p:nvSpPr>
          <p:cNvPr id="6" name="Content Placeholder 5">
            <a:extLst>
              <a:ext uri="{FF2B5EF4-FFF2-40B4-BE49-F238E27FC236}">
                <a16:creationId xmlns:a16="http://schemas.microsoft.com/office/drawing/2014/main" id="{A8206601-CE52-4C1A-8BEE-38CBF0600637}"/>
              </a:ext>
            </a:extLst>
          </p:cNvPr>
          <p:cNvSpPr>
            <a:spLocks noGrp="1"/>
          </p:cNvSpPr>
          <p:nvPr>
            <p:ph sz="half" idx="10"/>
          </p:nvPr>
        </p:nvSpPr>
        <p:spPr>
          <a:xfrm>
            <a:off x="727081" y="1420418"/>
            <a:ext cx="5343525" cy="4554209"/>
          </a:xfrm>
        </p:spPr>
        <p:txBody>
          <a:bodyPr/>
          <a:lstStyle/>
          <a:p>
            <a:pPr marL="457200" indent="-457200">
              <a:buClr>
                <a:schemeClr val="accent1"/>
              </a:buClr>
              <a:buFont typeface="Wingdings" panose="05000000000000000000" pitchFamily="2" charset="2"/>
              <a:buChar char="Ø"/>
            </a:pPr>
            <a:r>
              <a:rPr lang="en-US" sz="2800" dirty="0"/>
              <a:t>55% of consumers would pay more for a better customer experience.</a:t>
            </a:r>
          </a:p>
          <a:p>
            <a:endParaRPr lang="en-US" dirty="0"/>
          </a:p>
        </p:txBody>
      </p:sp>
      <p:pic>
        <p:nvPicPr>
          <p:cNvPr id="7" name="Content Placeholder 7">
            <a:extLst>
              <a:ext uri="{FF2B5EF4-FFF2-40B4-BE49-F238E27FC236}">
                <a16:creationId xmlns:a16="http://schemas.microsoft.com/office/drawing/2014/main" id="{6065141C-F7AB-4E8F-A3C5-DEE233770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807" y="1740234"/>
            <a:ext cx="5860149" cy="3914579"/>
          </a:xfrm>
          <a:prstGeom prst="rect">
            <a:avLst/>
          </a:prstGeom>
        </p:spPr>
      </p:pic>
    </p:spTree>
    <p:extLst>
      <p:ext uri="{BB962C8B-B14F-4D97-AF65-F5344CB8AC3E}">
        <p14:creationId xmlns:p14="http://schemas.microsoft.com/office/powerpoint/2010/main" val="4547222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openxmlformats.org/package/2006/metadata/core-properties"/>
    <ds:schemaRef ds:uri="http://purl.org/dc/dcmitype/"/>
    <ds:schemaRef ds:uri="http://schemas.microsoft.com/sharepoint/v3"/>
    <ds:schemaRef ds:uri="http://www.w3.org/XML/1998/namespace"/>
    <ds:schemaRef ds:uri="http://schemas.microsoft.com/office/2006/documentManagement/types"/>
    <ds:schemaRef ds:uri="http://schemas.microsoft.com/office/infopath/2007/PartnerControls"/>
    <ds:schemaRef ds:uri="http://purl.org/dc/elements/1.1/"/>
    <ds:schemaRef ds:uri="05d88611-e516-4d1a-b12e-39107e78b3d0"/>
    <ds:schemaRef ds:uri="http://purl.org/dc/terms/"/>
    <ds:schemaRef ds:uri="56ea17bb-c96d-4826-b465-01eec0dd23dd"/>
    <ds:schemaRef ds:uri="http://schemas.microsoft.com/office/2006/metadata/properties"/>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60</TotalTime>
  <Words>1822</Words>
  <Application>Microsoft Office PowerPoint</Application>
  <PresentationFormat>Widescreen</PresentationFormat>
  <Paragraphs>225</Paragraphs>
  <Slides>23</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ＭＳ Ｐゴシック</vt:lpstr>
      <vt:lpstr>.AppleSystemUIFont</vt:lpstr>
      <vt:lpstr>Arial</vt:lpstr>
      <vt:lpstr>Calibri</vt:lpstr>
      <vt:lpstr>Open Sans</vt:lpstr>
      <vt:lpstr>Open Sans SemiBold</vt:lpstr>
      <vt:lpstr>Wingdings</vt:lpstr>
      <vt:lpstr>2_Office Theme</vt:lpstr>
      <vt:lpstr>3_Office Theme</vt:lpstr>
      <vt:lpstr>The Importance of Client Satisfaction</vt:lpstr>
      <vt:lpstr>PowerPoint Presentation</vt:lpstr>
      <vt:lpstr>“You never get a second chance to make a good first impression.”  -Will Rogers</vt:lpstr>
      <vt:lpstr>Human Services Career Pathways</vt:lpstr>
      <vt:lpstr>Employer Expectations</vt:lpstr>
      <vt:lpstr>Professional Ethics at the Workplace</vt:lpstr>
      <vt:lpstr>What does good client service look like?</vt:lpstr>
      <vt:lpstr>What does poor client service look like?</vt:lpstr>
      <vt:lpstr>Customer Service Statistics</vt:lpstr>
      <vt:lpstr>Short-term Goals to Providing Good Client Service</vt:lpstr>
      <vt:lpstr>Long-term Goals and Advantages of Providing Good Client Service</vt:lpstr>
      <vt:lpstr>Customer Service Statistics </vt:lpstr>
      <vt:lpstr>Customer Service</vt:lpstr>
      <vt:lpstr>Customer Service Statistics</vt:lpstr>
      <vt:lpstr>How to Greet Customers</vt:lpstr>
      <vt:lpstr>Customer Service Statistics</vt:lpstr>
      <vt:lpstr>Communication With Employer</vt:lpstr>
      <vt:lpstr>Client Recommendations</vt:lpstr>
      <vt:lpstr>Steps to Resolving Client Complaints</vt:lpstr>
      <vt:lpstr>How Clients Respond to Poor Service</vt:lpstr>
      <vt:lpstr>Review</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8</cp:revision>
  <cp:lastPrinted>2017-07-07T16:17:37Z</cp:lastPrinted>
  <dcterms:created xsi:type="dcterms:W3CDTF">2017-07-11T23:58:30Z</dcterms:created>
  <dcterms:modified xsi:type="dcterms:W3CDTF">2017-11-20T20:02:36Z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