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handoutMasterIdLst>
    <p:handoutMasterId r:id="rId3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3"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4581" autoAdjust="0"/>
  </p:normalViewPr>
  <p:slideViewPr>
    <p:cSldViewPr snapToGrid="0">
      <p:cViewPr>
        <p:scale>
          <a:sx n="43" d="100"/>
          <a:sy n="43" d="100"/>
        </p:scale>
        <p:origin x="1596" y="5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25-Nov-17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youtu.be/inafIc2M90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Fostering a child is a huge consideration for the foster parents.</a:t>
            </a:r>
          </a:p>
          <a:p>
            <a:endParaRPr lang="en-US" altLang="en-US" dirty="0"/>
          </a:p>
          <a:p>
            <a:r>
              <a:rPr lang="en-US" altLang="en-US" dirty="0"/>
              <a:t>What are some pros and cons of a foster family?</a:t>
            </a:r>
          </a:p>
          <a:p>
            <a:endParaRPr lang="en-US" altLang="en-US" dirty="0"/>
          </a:p>
          <a:p>
            <a:pPr eaLnBrk="1" hangingPunct="1">
              <a:lnSpc>
                <a:spcPct val="80000"/>
              </a:lnSpc>
            </a:pPr>
            <a:r>
              <a:rPr lang="en-US" altLang="en-US" dirty="0"/>
              <a:t>Problems:  Parents could get difficult kids, parents and kids form attachments that have to be broken</a:t>
            </a:r>
          </a:p>
          <a:p>
            <a:pPr eaLnBrk="1" hangingPunct="1">
              <a:lnSpc>
                <a:spcPct val="80000"/>
              </a:lnSpc>
            </a:pPr>
            <a:r>
              <a:rPr lang="en-US" altLang="en-US" dirty="0"/>
              <a:t>Strengths:  Offers love and stability to a child in transition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47809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may want to use this opportunity to give an example of a nuclear family.  Think of a popular television show that the students can relate to.</a:t>
            </a:r>
          </a:p>
          <a:p>
            <a:endParaRPr lang="en-US" altLang="en-US" dirty="0"/>
          </a:p>
          <a:p>
            <a:r>
              <a:rPr lang="en-US" altLang="en-US" dirty="0"/>
              <a:t>What are the pros and cons of a nuclear family?</a:t>
            </a:r>
          </a:p>
          <a:p>
            <a:endParaRPr lang="en-US" altLang="en-US" dirty="0"/>
          </a:p>
          <a:p>
            <a:pPr eaLnBrk="1" hangingPunct="1">
              <a:lnSpc>
                <a:spcPct val="90000"/>
              </a:lnSpc>
            </a:pPr>
            <a:r>
              <a:rPr lang="en-US" altLang="en-US" dirty="0"/>
              <a:t>Problems:  Parents taking sides, picking favorites, family members not getting enough attention</a:t>
            </a:r>
          </a:p>
          <a:p>
            <a:pPr eaLnBrk="1" hangingPunct="1">
              <a:lnSpc>
                <a:spcPct val="90000"/>
              </a:lnSpc>
            </a:pPr>
            <a:r>
              <a:rPr lang="en-US" altLang="en-US" dirty="0"/>
              <a:t>Strengths:  Rewards of parenting, strong bonds, another adult to share good and bad times, children learn about both parental roles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5580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the pros and cons of this type of family?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14963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family structure is growing because of the divorce rate in our country.</a:t>
            </a:r>
          </a:p>
          <a:p>
            <a:endParaRPr lang="en-US" altLang="en-US" dirty="0"/>
          </a:p>
          <a:p>
            <a:r>
              <a:rPr lang="en-US" altLang="en-US" dirty="0"/>
              <a:t>What are the pros and cons of a single parent family?</a:t>
            </a:r>
          </a:p>
          <a:p>
            <a:endParaRPr lang="en-US" altLang="en-US" dirty="0"/>
          </a:p>
          <a:p>
            <a:pPr eaLnBrk="1" hangingPunct="1">
              <a:lnSpc>
                <a:spcPct val="90000"/>
              </a:lnSpc>
            </a:pPr>
            <a:r>
              <a:rPr lang="en-US" altLang="en-US" dirty="0"/>
              <a:t>Problems:  Less time to devote, less income, all responsibilities on one parent, parent feels overwhelmed, fewer resources for children </a:t>
            </a:r>
          </a:p>
          <a:p>
            <a:pPr eaLnBrk="1" hangingPunct="1">
              <a:lnSpc>
                <a:spcPct val="90000"/>
              </a:lnSpc>
            </a:pPr>
            <a:r>
              <a:rPr lang="en-US" altLang="en-US" dirty="0"/>
              <a:t>Strengths:  Rewards of parenting, extended family can help, children learn responsibility and independence at a younger age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80997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Family Life and Structure</a:t>
            </a:r>
            <a:br>
              <a:rPr lang="en-US" altLang="en-US" dirty="0"/>
            </a:br>
            <a:r>
              <a:rPr lang="en-US" altLang="en-US" dirty="0"/>
              <a:t>Description of types of families.</a:t>
            </a:r>
            <a:br>
              <a:rPr lang="en-US" altLang="en-US" dirty="0"/>
            </a:br>
            <a:r>
              <a:rPr lang="en-US" altLang="en-US" dirty="0">
                <a:hlinkClick r:id="rId3"/>
              </a:rPr>
              <a:t>http://youtu.be/inafIc2M90o</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33401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Discuss with your students what physical needs are, such as food, shelter and clothing.  There could possibly be more physical needs if you have a family member with special needs, such as one who is wheelchair bound.</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14526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Making memories is one way to support emotional needs.  Another is simply being supportive during life trials.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416310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Families take on many forms and shapes, and yet they perform some of the same basic functions from culture to culture. Individuals within the family provide the following:</a:t>
            </a:r>
          </a:p>
          <a:p>
            <a:pPr marL="171450" indent="-171450">
              <a:buFont typeface="Arial" panose="020B0604020202020204" pitchFamily="34" charset="0"/>
              <a:buChar char="•"/>
              <a:defRPr/>
            </a:pPr>
            <a:r>
              <a:rPr lang="en-US" dirty="0"/>
              <a:t>Basic needs (such as food, clothing, and shelter)</a:t>
            </a:r>
          </a:p>
          <a:p>
            <a:pPr marL="171450" indent="-171450">
              <a:buFont typeface="Arial" panose="020B0604020202020204" pitchFamily="34" charset="0"/>
              <a:buChar char="•"/>
              <a:defRPr/>
            </a:pPr>
            <a:r>
              <a:rPr lang="en-US" dirty="0"/>
              <a:t>Economic support</a:t>
            </a:r>
          </a:p>
          <a:p>
            <a:pPr marL="171450" indent="-171450">
              <a:buFont typeface="Arial" panose="020B0604020202020204" pitchFamily="34" charset="0"/>
              <a:buChar char="•"/>
              <a:defRPr/>
            </a:pPr>
            <a:r>
              <a:rPr lang="en-US" dirty="0"/>
              <a:t>Education</a:t>
            </a:r>
          </a:p>
          <a:p>
            <a:pPr marL="171450" indent="-171450">
              <a:buFont typeface="Arial" panose="020B0604020202020204" pitchFamily="34" charset="0"/>
              <a:buChar char="•"/>
              <a:defRPr/>
            </a:pPr>
            <a:r>
              <a:rPr lang="en-US" dirty="0"/>
              <a:t>Love and affection</a:t>
            </a:r>
          </a:p>
          <a:p>
            <a:pPr marL="171450" indent="-171450">
              <a:buFont typeface="Arial" panose="020B0604020202020204" pitchFamily="34" charset="0"/>
              <a:buChar char="•"/>
              <a:defRPr/>
            </a:pPr>
            <a:r>
              <a:rPr lang="en-US" dirty="0"/>
              <a:t>Nurturance</a:t>
            </a:r>
          </a:p>
          <a:p>
            <a:pPr marL="171450" indent="-171450">
              <a:buFont typeface="Arial" panose="020B0604020202020204" pitchFamily="34" charset="0"/>
              <a:buChar char="•"/>
              <a:defRPr/>
            </a:pPr>
            <a:r>
              <a:rPr lang="en-US" dirty="0"/>
              <a:t>Opportunities to have fun</a:t>
            </a:r>
          </a:p>
          <a:p>
            <a:pPr marL="171450" indent="-171450">
              <a:buFont typeface="Arial" panose="020B0604020202020204" pitchFamily="34" charset="0"/>
              <a:buChar char="•"/>
              <a:defRPr/>
            </a:pPr>
            <a:r>
              <a:rPr lang="en-US" dirty="0"/>
              <a:t>Protection</a:t>
            </a:r>
          </a:p>
          <a:p>
            <a:pPr marL="171450" indent="-171450">
              <a:buFont typeface="Arial" panose="020B0604020202020204" pitchFamily="34" charset="0"/>
              <a:buChar char="•"/>
              <a:defRPr/>
            </a:pPr>
            <a:r>
              <a:rPr lang="en-US" dirty="0"/>
              <a:t>Religious background</a:t>
            </a:r>
          </a:p>
          <a:p>
            <a:pPr marL="171450" indent="-171450">
              <a:buFont typeface="Arial" panose="020B0604020202020204" pitchFamily="34" charset="0"/>
              <a:buChar char="•"/>
              <a:defRPr/>
            </a:pPr>
            <a:endParaRPr lang="en-US" dirty="0"/>
          </a:p>
          <a:p>
            <a:pPr>
              <a:defRPr/>
            </a:pPr>
            <a:r>
              <a:rPr lang="en-US" dirty="0"/>
              <a:t>Each individual in the family has certain roles. Your role as a son, daughter, sister, brother, niece, nephew, aunt or uncle is a given role that you acquired when you were born into the family. When you marry, you will assume a chosen role as husband or wife. Roles are defined by age and responsibilities. Parents are usually responsible for providing food and shelter. As children get older and enter the workforce, these responsibilities might fall partly on their shoulders. In relationships, it is important to communicate the roles you will be sharing or expected to fulfill to meet the needs of the family.</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98381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Jean Piaget, Lawrence Kohlberg, and even William Shakespeare have written about the developmental stages individuals pass through as their lives move from birth to death.  In 1973, Jay Haley identified a model of similar stages for families. Each of Haley’s six stages involves different emotional and physical processes and in turn influence family responsibilities.</a:t>
            </a:r>
          </a:p>
          <a:p>
            <a:pPr>
              <a:defRPr/>
            </a:pPr>
            <a:endParaRPr lang="en-US" dirty="0"/>
          </a:p>
          <a:p>
            <a:pPr>
              <a:defRPr/>
            </a:pPr>
            <a:r>
              <a:rPr lang="en-US" dirty="0"/>
              <a:t>The stages of the Family Life Cycle can be described as:</a:t>
            </a:r>
          </a:p>
          <a:p>
            <a:pPr marL="171450" indent="-171450">
              <a:buFont typeface="Arial" panose="020B0604020202020204" pitchFamily="34" charset="0"/>
              <a:buChar char="•"/>
              <a:defRPr/>
            </a:pPr>
            <a:r>
              <a:rPr lang="en-US" dirty="0"/>
              <a:t>Leaving home</a:t>
            </a:r>
          </a:p>
          <a:p>
            <a:pPr marL="171450" indent="-171450">
              <a:buFont typeface="Arial" panose="020B0604020202020204" pitchFamily="34" charset="0"/>
              <a:buChar char="•"/>
              <a:defRPr/>
            </a:pPr>
            <a:r>
              <a:rPr lang="en-US" dirty="0"/>
              <a:t>Getting married or committing to a couple relationship</a:t>
            </a:r>
          </a:p>
          <a:p>
            <a:pPr marL="171450" indent="-171450">
              <a:buFont typeface="Arial" panose="020B0604020202020204" pitchFamily="34" charset="0"/>
              <a:buChar char="•"/>
              <a:defRPr/>
            </a:pPr>
            <a:r>
              <a:rPr lang="en-US" dirty="0"/>
              <a:t>Parenting the first child</a:t>
            </a:r>
          </a:p>
          <a:p>
            <a:pPr marL="171450" indent="-171450">
              <a:buFont typeface="Arial" panose="020B0604020202020204" pitchFamily="34" charset="0"/>
              <a:buChar char="•"/>
              <a:defRPr/>
            </a:pPr>
            <a:r>
              <a:rPr lang="en-US" dirty="0"/>
              <a:t>Living with an adolescent</a:t>
            </a:r>
          </a:p>
          <a:p>
            <a:pPr marL="171450" indent="-171450">
              <a:buFont typeface="Arial" panose="020B0604020202020204" pitchFamily="34" charset="0"/>
              <a:buChar char="•"/>
              <a:defRPr/>
            </a:pPr>
            <a:r>
              <a:rPr lang="en-US" dirty="0"/>
              <a:t>Launching the children</a:t>
            </a:r>
          </a:p>
          <a:p>
            <a:pPr marL="171450" indent="-171450">
              <a:buFont typeface="Arial" panose="020B0604020202020204" pitchFamily="34" charset="0"/>
              <a:buChar char="•"/>
              <a:defRPr/>
            </a:pPr>
            <a:r>
              <a:rPr lang="en-US" dirty="0"/>
              <a:t>Retirement and older adulthood</a:t>
            </a:r>
          </a:p>
          <a:p>
            <a:pPr marL="171450" indent="-171450">
              <a:buFont typeface="Arial" panose="020B0604020202020204" pitchFamily="34" charset="0"/>
              <a:buChar char="•"/>
              <a:defRPr/>
            </a:pPr>
            <a:endParaRPr lang="en-US" dirty="0"/>
          </a:p>
          <a:p>
            <a:pPr>
              <a:defRPr/>
            </a:pPr>
            <a:r>
              <a:rPr lang="en-US" dirty="0"/>
              <a:t>The stages do not occur in exactly the same way in all families. Some families can be in two stages at one time. For example, the same family could be living with an adolescent and launching an older child. Remember the family life stages are fluid, without rigid boundaries, and that they can encompass the emotional, intellectual, physical and spiritual aspects of life.</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06468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Conduct a discussion about how each item listed can influence the dynamics of a family.</a:t>
            </a:r>
          </a:p>
          <a:p>
            <a:pPr>
              <a:defRPr/>
            </a:pPr>
            <a:endParaRPr lang="en-US" dirty="0"/>
          </a:p>
          <a:p>
            <a:pPr>
              <a:defRPr/>
            </a:pPr>
            <a:r>
              <a:rPr lang="en-US" dirty="0"/>
              <a:t>Crisis events which affect family members:</a:t>
            </a:r>
          </a:p>
          <a:p>
            <a:pPr>
              <a:defRPr/>
            </a:pPr>
            <a:r>
              <a:rPr lang="en-US" dirty="0"/>
              <a:t> </a:t>
            </a:r>
          </a:p>
          <a:p>
            <a:pPr marL="171450" indent="-171450">
              <a:buFont typeface="Arial" panose="020B0604020202020204" pitchFamily="34" charset="0"/>
              <a:buChar char="•"/>
              <a:defRPr/>
            </a:pPr>
            <a:r>
              <a:rPr lang="en-US" dirty="0"/>
              <a:t>abuse</a:t>
            </a:r>
          </a:p>
          <a:p>
            <a:pPr marL="171450" indent="-171450">
              <a:buFont typeface="Arial" panose="020B0604020202020204" pitchFamily="34" charset="0"/>
              <a:buChar char="•"/>
              <a:defRPr/>
            </a:pPr>
            <a:r>
              <a:rPr lang="en-US" dirty="0"/>
              <a:t>alcohol or other drug use</a:t>
            </a:r>
          </a:p>
          <a:p>
            <a:pPr marL="171450" indent="-171450">
              <a:buFont typeface="Arial" panose="020B0604020202020204" pitchFamily="34" charset="0"/>
              <a:buChar char="•"/>
              <a:defRPr/>
            </a:pPr>
            <a:r>
              <a:rPr lang="en-US" dirty="0"/>
              <a:t>an affair</a:t>
            </a:r>
          </a:p>
          <a:p>
            <a:pPr marL="171450" indent="-171450">
              <a:buFont typeface="Arial" panose="020B0604020202020204" pitchFamily="34" charset="0"/>
              <a:buChar char="•"/>
              <a:defRPr/>
            </a:pPr>
            <a:r>
              <a:rPr lang="en-US" dirty="0"/>
              <a:t>death</a:t>
            </a:r>
          </a:p>
          <a:p>
            <a:pPr marL="171450" indent="-171450">
              <a:buFont typeface="Arial" panose="020B0604020202020204" pitchFamily="34" charset="0"/>
              <a:buChar char="•"/>
              <a:defRPr/>
            </a:pPr>
            <a:r>
              <a:rPr lang="en-US" dirty="0"/>
              <a:t>divorce</a:t>
            </a:r>
          </a:p>
          <a:p>
            <a:pPr marL="171450" indent="-171450">
              <a:buFont typeface="Arial" panose="020B0604020202020204" pitchFamily="34" charset="0"/>
              <a:buChar char="•"/>
              <a:defRPr/>
            </a:pPr>
            <a:r>
              <a:rPr lang="en-US" dirty="0"/>
              <a:t>family violence</a:t>
            </a:r>
          </a:p>
          <a:p>
            <a:pPr marL="171450" indent="-171450">
              <a:buFont typeface="Arial" panose="020B0604020202020204" pitchFamily="34" charset="0"/>
              <a:buChar char="•"/>
              <a:defRPr/>
            </a:pPr>
            <a:r>
              <a:rPr lang="en-US" dirty="0"/>
              <a:t>homelessness</a:t>
            </a:r>
          </a:p>
          <a:p>
            <a:pPr marL="171450" indent="-171450">
              <a:buFont typeface="Arial" panose="020B0604020202020204" pitchFamily="34" charset="0"/>
              <a:buChar char="•"/>
              <a:defRPr/>
            </a:pPr>
            <a:r>
              <a:rPr lang="en-US" dirty="0"/>
              <a:t>mental health difficulties</a:t>
            </a:r>
          </a:p>
          <a:p>
            <a:pPr marL="171450" indent="-171450">
              <a:buFont typeface="Arial" panose="020B0604020202020204" pitchFamily="34" charset="0"/>
              <a:buChar char="•"/>
              <a:defRPr/>
            </a:pPr>
            <a:r>
              <a:rPr lang="en-US" dirty="0"/>
              <a:t>poverty</a:t>
            </a:r>
          </a:p>
          <a:p>
            <a:pPr marL="171450" indent="-171450">
              <a:buFont typeface="Arial" panose="020B0604020202020204" pitchFamily="34" charset="0"/>
              <a:buChar char="•"/>
              <a:defRPr/>
            </a:pPr>
            <a:r>
              <a:rPr lang="en-US" dirty="0"/>
              <a:t>trauma</a:t>
            </a:r>
          </a:p>
          <a:p>
            <a:pPr marL="171450" indent="-171450">
              <a:buFont typeface="Arial" panose="020B0604020202020204" pitchFamily="34" charset="0"/>
              <a:buChar char="•"/>
              <a:defRPr/>
            </a:pPr>
            <a:r>
              <a:rPr lang="en-US" dirty="0"/>
              <a:t>unemployment</a:t>
            </a:r>
          </a:p>
          <a:p>
            <a:pPr>
              <a:defRPr/>
            </a:pPr>
            <a:endParaRPr lang="en-US" dirty="0"/>
          </a:p>
          <a:p>
            <a:pPr>
              <a:defRPr/>
            </a:pPr>
            <a:r>
              <a:rPr lang="en-US" dirty="0"/>
              <a:t>How do family values, beliefs, culture and ethnicity influence the family dynamics?</a:t>
            </a:r>
          </a:p>
          <a:p>
            <a:pPr>
              <a:defRPr/>
            </a:pPr>
            <a:endParaRPr lang="en-US" dirty="0"/>
          </a:p>
          <a:p>
            <a:pPr>
              <a:defRPr/>
            </a:pPr>
            <a:r>
              <a:rPr lang="en-US" dirty="0"/>
              <a:t>How does the nature of attachments in a family, such as being secure or insecure, influence the overall family dynamics?</a:t>
            </a:r>
          </a:p>
          <a:p>
            <a:pPr>
              <a:defRPr/>
            </a:pPr>
            <a:endParaRPr lang="en-US" dirty="0"/>
          </a:p>
          <a:p>
            <a:pPr>
              <a:defRPr/>
            </a:pPr>
            <a:r>
              <a:rPr lang="en-US" dirty="0"/>
              <a:t>How do the dynamics of previous generations (parents’ and grandparents’ families) influence the family dynamics?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56158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this question, and assign a scribe to write the responses on the board.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Families of All Kinds</a:t>
            </a:r>
            <a:br>
              <a:rPr lang="en-US" altLang="en-US" dirty="0"/>
            </a:br>
            <a:r>
              <a:rPr lang="en-US" altLang="en-US" dirty="0"/>
              <a:t>Compare how families are different and alike.</a:t>
            </a:r>
            <a:br>
              <a:rPr lang="en-US" altLang="en-US" dirty="0"/>
            </a:br>
            <a:r>
              <a:rPr lang="en-US" altLang="en-US" dirty="0"/>
              <a:t>http://youtu.be/POofYM4ZiKg</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00728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Maslow’s Hierarchy of Needs – Abram Maslow, a scientist, created a pyramid diagram to show the way in which human needs are met.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756491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lists involve doing things for others to help alleviate stress.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41464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Organizing tasks and responsibilities can help you manage your individual and family resources such as finances, food, clothing, shelter, health care, recreation, transportation, time and human capital.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421589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Why would families who hold weekly family meetings demonstrate stronger communication skills in stressful situations?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20981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What are some ways that families spend time together? Examples include family dinners, watching football or playing games.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86655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878007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Discuss school traditions, such as college traditions that bring alumni and current students together.  Also give examples of religious, cultural and family traditions.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265954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4049868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21927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do family members do for each other? </a:t>
            </a:r>
            <a:r>
              <a:rPr lang="en-US" altLang="en-US" dirty="0">
                <a:latin typeface="Britannic Bold" panose="020B0903060703020204" pitchFamily="34" charset="0"/>
              </a:rPr>
              <a:t>They support each other, learn from each other, love each other and grow together.</a:t>
            </a:r>
          </a:p>
          <a:p>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99428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185039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99703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Discuss that a family of origin consists of your parents, step-parents, sibling and step- siblings. Your family of procreation is the one that you create.</a:t>
            </a:r>
          </a:p>
          <a:p>
            <a:pPr>
              <a:defRPr/>
            </a:pPr>
            <a:endParaRPr lang="en-US" altLang="en-US" dirty="0"/>
          </a:p>
          <a:p>
            <a:pPr eaLnBrk="1" hangingPunct="1">
              <a:lnSpc>
                <a:spcPct val="90000"/>
              </a:lnSpc>
              <a:defRPr/>
            </a:pPr>
            <a:r>
              <a:rPr lang="en-US" altLang="en-US" dirty="0">
                <a:latin typeface="Britannic Bold" pitchFamily="34" charset="0"/>
              </a:rPr>
              <a:t>Family can be formed by:        </a:t>
            </a:r>
          </a:p>
          <a:p>
            <a:pPr marL="171450" indent="-171450" eaLnBrk="1" hangingPunct="1">
              <a:lnSpc>
                <a:spcPct val="90000"/>
              </a:lnSpc>
              <a:buFont typeface="Arial" panose="020B0604020202020204" pitchFamily="34" charset="0"/>
              <a:buChar char="•"/>
              <a:defRPr/>
            </a:pPr>
            <a:r>
              <a:rPr lang="en-US" altLang="en-US" dirty="0">
                <a:latin typeface="Britannic Bold" pitchFamily="34" charset="0"/>
              </a:rPr>
              <a:t>Origin - family from which you are born into</a:t>
            </a:r>
          </a:p>
          <a:p>
            <a:pPr marL="171450" indent="-171450" eaLnBrk="1" hangingPunct="1">
              <a:lnSpc>
                <a:spcPct val="90000"/>
              </a:lnSpc>
              <a:buFont typeface="Arial" panose="020B0604020202020204" pitchFamily="34" charset="0"/>
              <a:buChar char="•"/>
              <a:defRPr/>
            </a:pPr>
            <a:r>
              <a:rPr lang="en-US" altLang="en-US" dirty="0">
                <a:latin typeface="Britannic Bold" pitchFamily="34" charset="0"/>
              </a:rPr>
              <a:t>Procreation - family in which you will have children</a:t>
            </a:r>
            <a:endParaRPr lang="en-US" altLang="en-US" u="sng" dirty="0">
              <a:latin typeface="Britannic Bold" pitchFamily="34" charset="0"/>
            </a:endParaRPr>
          </a:p>
          <a:p>
            <a:pPr>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97529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8170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are some pros and cons of an adoptive family?</a:t>
            </a:r>
          </a:p>
          <a:p>
            <a:endParaRPr lang="en-US" altLang="en-US" dirty="0"/>
          </a:p>
          <a:p>
            <a:pPr eaLnBrk="1" hangingPunct="1">
              <a:lnSpc>
                <a:spcPct val="90000"/>
              </a:lnSpc>
            </a:pPr>
            <a:r>
              <a:rPr lang="en-US" altLang="en-US" dirty="0"/>
              <a:t>Problems:  Parents have challenges when child arrives, great adjustment for older child because of past memories, current fears and insecurities</a:t>
            </a:r>
          </a:p>
          <a:p>
            <a:pPr eaLnBrk="1" hangingPunct="1">
              <a:lnSpc>
                <a:spcPct val="90000"/>
              </a:lnSpc>
            </a:pPr>
            <a:r>
              <a:rPr lang="en-US" altLang="en-US" dirty="0"/>
              <a:t>Strengths:  Offers love and stability to family-less child, brings love and satisfaction to childless family</a:t>
            </a:r>
            <a:endParaRPr lang="en-US" altLang="en-US" u="sng"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3979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family structure has the most hurdles to overcome.  With the blending of two families and many different personalities, the transition to normalcy may be difficult.</a:t>
            </a:r>
          </a:p>
          <a:p>
            <a:endParaRPr lang="en-US" altLang="en-US" dirty="0"/>
          </a:p>
          <a:p>
            <a:r>
              <a:rPr lang="en-US" altLang="en-US" dirty="0"/>
              <a:t>What are some pros and cons of a blended/step family?</a:t>
            </a:r>
          </a:p>
          <a:p>
            <a:endParaRPr lang="en-US" altLang="en-US" dirty="0"/>
          </a:p>
          <a:p>
            <a:r>
              <a:rPr lang="en-US" altLang="en-US" dirty="0"/>
              <a:t>Problems:  Many adjustments, extra effort to blend different personalities, takes time to develop relationships</a:t>
            </a:r>
          </a:p>
          <a:p>
            <a:r>
              <a:rPr lang="en-US" altLang="en-US" dirty="0"/>
              <a:t>Strengths:  Learn how to relate to different personalities, solve problems, advantage of two-parent family, more resources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88580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are the pros and cons of couples not having 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2706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a:t>Modified extended family – Relatives live NEAR each other and interact frequently.</a:t>
            </a:r>
          </a:p>
          <a:p>
            <a:pPr eaLnBrk="1" hangingPunct="1">
              <a:lnSpc>
                <a:spcPct val="80000"/>
              </a:lnSpc>
            </a:pPr>
            <a:endParaRPr lang="en-US" altLang="en-US" dirty="0"/>
          </a:p>
          <a:p>
            <a:pPr eaLnBrk="1" hangingPunct="1">
              <a:lnSpc>
                <a:spcPct val="80000"/>
              </a:lnSpc>
            </a:pPr>
            <a:r>
              <a:rPr lang="en-US" altLang="en-US" dirty="0"/>
              <a:t>What are the pros and cons of an extended family?</a:t>
            </a:r>
          </a:p>
          <a:p>
            <a:pPr eaLnBrk="1" hangingPunct="1">
              <a:lnSpc>
                <a:spcPct val="80000"/>
              </a:lnSpc>
            </a:pPr>
            <a:endParaRPr lang="en-US" altLang="en-US" dirty="0"/>
          </a:p>
          <a:p>
            <a:pPr eaLnBrk="1" hangingPunct="1">
              <a:lnSpc>
                <a:spcPct val="80000"/>
              </a:lnSpc>
            </a:pPr>
            <a:r>
              <a:rPr lang="en-US" altLang="en-US" dirty="0"/>
              <a:t>Problems:  too many irons in the fire</a:t>
            </a:r>
          </a:p>
          <a:p>
            <a:pPr eaLnBrk="1" hangingPunct="1">
              <a:lnSpc>
                <a:spcPct val="80000"/>
              </a:lnSpc>
            </a:pPr>
            <a:r>
              <a:rPr lang="en-US" altLang="en-US" dirty="0"/>
              <a:t>Strengths:  extended family members are an important resource, family members learn respect, strong family ties, elders have a respected position in the family hierarchy</a:t>
            </a:r>
          </a:p>
          <a:p>
            <a:pPr eaLnBrk="1" hangingPunct="1">
              <a:lnSpc>
                <a:spcPct val="80000"/>
              </a:lnSpc>
            </a:pP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672723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inafIc2M90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POofYM4ZiK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altLang="en-US" dirty="0"/>
              <a:t>Today’s Families</a:t>
            </a: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B5EBF-46B6-4549-847D-FE76E45F4E65}"/>
              </a:ext>
            </a:extLst>
          </p:cNvPr>
          <p:cNvSpPr>
            <a:spLocks noGrp="1"/>
          </p:cNvSpPr>
          <p:nvPr>
            <p:ph type="title"/>
          </p:nvPr>
        </p:nvSpPr>
        <p:spPr/>
        <p:txBody>
          <a:bodyPr/>
          <a:lstStyle/>
          <a:p>
            <a:r>
              <a:rPr lang="en-US" dirty="0"/>
              <a:t>Extended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Includes relatives other than nuclear</a:t>
            </a:r>
          </a:p>
          <a:p>
            <a:pPr lvl="1"/>
            <a:r>
              <a:rPr lang="en-US" dirty="0"/>
              <a:t>Several generations of one family live together</a:t>
            </a:r>
          </a:p>
          <a:p>
            <a:pPr lvl="1"/>
            <a:r>
              <a:rPr lang="en-US" dirty="0"/>
              <a:t>More common in other countries</a:t>
            </a:r>
          </a:p>
          <a:p>
            <a:pPr lvl="1"/>
            <a:r>
              <a:rPr lang="en-US" dirty="0"/>
              <a:t>Could be a temporary arrangement </a:t>
            </a:r>
          </a:p>
          <a:p>
            <a:pPr lvl="1"/>
            <a:endParaRPr lang="en-US" dirty="0"/>
          </a:p>
        </p:txBody>
      </p:sp>
      <p:pic>
        <p:nvPicPr>
          <p:cNvPr id="5" name="Content Placeholder 2">
            <a:extLst>
              <a:ext uri="{FF2B5EF4-FFF2-40B4-BE49-F238E27FC236}">
                <a16:creationId xmlns:a16="http://schemas.microsoft.com/office/drawing/2014/main" id="{A9DC05F7-FD16-439E-92FB-3BF5008985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93142" y="2485035"/>
            <a:ext cx="3906838" cy="2605087"/>
          </a:xfrm>
          <a:prstGeom prst="rect">
            <a:avLst/>
          </a:prstGeom>
        </p:spPr>
      </p:pic>
    </p:spTree>
    <p:extLst>
      <p:ext uri="{BB962C8B-B14F-4D97-AF65-F5344CB8AC3E}">
        <p14:creationId xmlns:p14="http://schemas.microsoft.com/office/powerpoint/2010/main" val="237058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Foster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 care for children on a temporary basis (children waiting for adoption or needing a place to stay while problems/issues are being resolved)</a:t>
            </a:r>
          </a:p>
          <a:p>
            <a:pPr lvl="1"/>
            <a:r>
              <a:rPr lang="en-US" dirty="0"/>
              <a:t>Foster parents are licensed by the state, screened by social services, receive training and a small amount of money</a:t>
            </a:r>
          </a:p>
          <a:p>
            <a:pPr lvl="1"/>
            <a:endParaRPr lang="en-US" dirty="0"/>
          </a:p>
          <a:p>
            <a:pPr lvl="1"/>
            <a:endParaRPr lang="en-US" dirty="0"/>
          </a:p>
        </p:txBody>
      </p:sp>
      <p:pic>
        <p:nvPicPr>
          <p:cNvPr id="4" name="Picture 1">
            <a:extLst>
              <a:ext uri="{FF2B5EF4-FFF2-40B4-BE49-F238E27FC236}">
                <a16:creationId xmlns:a16="http://schemas.microsoft.com/office/drawing/2014/main" id="{34E3561C-9F20-48B5-A8B2-667193F41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232275"/>
            <a:ext cx="31242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05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Nuclear Family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Two parents and biological or adopted children</a:t>
            </a:r>
          </a:p>
          <a:p>
            <a:pPr lvl="1"/>
            <a:r>
              <a:rPr lang="en-US" dirty="0"/>
              <a:t>Shared responsibilities</a:t>
            </a:r>
          </a:p>
          <a:p>
            <a:pPr lvl="1"/>
            <a:r>
              <a:rPr lang="en-US" dirty="0"/>
              <a:t>Most accepted family structure in our society</a:t>
            </a:r>
          </a:p>
          <a:p>
            <a:pPr lvl="1"/>
            <a:endParaRPr lang="en-US" dirty="0"/>
          </a:p>
          <a:p>
            <a:pPr lvl="1"/>
            <a:endParaRPr lang="en-US" dirty="0"/>
          </a:p>
          <a:p>
            <a:pPr lvl="1"/>
            <a:endParaRPr lang="en-US" dirty="0"/>
          </a:p>
        </p:txBody>
      </p:sp>
      <p:pic>
        <p:nvPicPr>
          <p:cNvPr id="4" name="Content Placeholder 2">
            <a:extLst>
              <a:ext uri="{FF2B5EF4-FFF2-40B4-BE49-F238E27FC236}">
                <a16:creationId xmlns:a16="http://schemas.microsoft.com/office/drawing/2014/main" id="{E89846EA-CDA0-41A7-A4CD-2645247E6A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93142" y="2072469"/>
            <a:ext cx="3906838" cy="3163887"/>
          </a:xfrm>
          <a:prstGeom prst="rect">
            <a:avLst/>
          </a:prstGeom>
        </p:spPr>
      </p:pic>
    </p:spTree>
    <p:extLst>
      <p:ext uri="{BB962C8B-B14F-4D97-AF65-F5344CB8AC3E}">
        <p14:creationId xmlns:p14="http://schemas.microsoft.com/office/powerpoint/2010/main" val="159361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A76BA-E837-406D-A10B-EC4210986DC1}"/>
              </a:ext>
            </a:extLst>
          </p:cNvPr>
          <p:cNvSpPr>
            <a:spLocks noGrp="1"/>
          </p:cNvSpPr>
          <p:nvPr>
            <p:ph type="title"/>
          </p:nvPr>
        </p:nvSpPr>
        <p:spPr/>
        <p:txBody>
          <a:bodyPr/>
          <a:lstStyle/>
          <a:p>
            <a:r>
              <a:rPr lang="en-US" dirty="0"/>
              <a:t>Single Adult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Household consisting of one adult</a:t>
            </a:r>
          </a:p>
          <a:p>
            <a:pPr lvl="1"/>
            <a:r>
              <a:rPr lang="en-US" dirty="0"/>
              <a:t>Adult family status is single, meaning he or she has no partner or children</a:t>
            </a:r>
          </a:p>
          <a:p>
            <a:pPr lvl="1"/>
            <a:endParaRPr lang="en-US" dirty="0"/>
          </a:p>
        </p:txBody>
      </p:sp>
      <p:pic>
        <p:nvPicPr>
          <p:cNvPr id="5" name="Content Placeholder 2">
            <a:extLst>
              <a:ext uri="{FF2B5EF4-FFF2-40B4-BE49-F238E27FC236}">
                <a16:creationId xmlns:a16="http://schemas.microsoft.com/office/drawing/2014/main" id="{E6371EC2-85CD-497B-B106-5362CBBE9E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974911" y="2485035"/>
            <a:ext cx="3906838" cy="2605087"/>
          </a:xfrm>
          <a:prstGeom prst="rect">
            <a:avLst/>
          </a:prstGeom>
        </p:spPr>
      </p:pic>
    </p:spTree>
    <p:extLst>
      <p:ext uri="{BB962C8B-B14F-4D97-AF65-F5344CB8AC3E}">
        <p14:creationId xmlns:p14="http://schemas.microsoft.com/office/powerpoint/2010/main" val="401768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Single Parent Family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Rapidly growing structure in our society</a:t>
            </a:r>
          </a:p>
          <a:p>
            <a:pPr lvl="1"/>
            <a:r>
              <a:rPr lang="en-US" dirty="0"/>
              <a:t>One parent and child(</a:t>
            </a:r>
            <a:r>
              <a:rPr lang="en-US" dirty="0" err="1"/>
              <a:t>ren</a:t>
            </a:r>
            <a:r>
              <a:rPr lang="en-US" dirty="0"/>
              <a:t>)</a:t>
            </a:r>
          </a:p>
          <a:p>
            <a:pPr lvl="1"/>
            <a:endParaRPr lang="en-US" dirty="0"/>
          </a:p>
        </p:txBody>
      </p:sp>
      <p:pic>
        <p:nvPicPr>
          <p:cNvPr id="4" name="Content Placeholder 2">
            <a:extLst>
              <a:ext uri="{FF2B5EF4-FFF2-40B4-BE49-F238E27FC236}">
                <a16:creationId xmlns:a16="http://schemas.microsoft.com/office/drawing/2014/main" id="{7EA44082-85CC-4138-973A-CA2D95BFE8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79178" y="1970685"/>
            <a:ext cx="2420938" cy="3633787"/>
          </a:xfrm>
          <a:prstGeom prst="rect">
            <a:avLst/>
          </a:prstGeom>
        </p:spPr>
      </p:pic>
    </p:spTree>
    <p:extLst>
      <p:ext uri="{BB962C8B-B14F-4D97-AF65-F5344CB8AC3E}">
        <p14:creationId xmlns:p14="http://schemas.microsoft.com/office/powerpoint/2010/main" val="210619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Structures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Family Life and Structure</a:t>
            </a:r>
            <a:endParaRPr lang="en-US" altLang="en-US" dirty="0"/>
          </a:p>
          <a:p>
            <a:pPr marL="0" lvl="1" indent="0">
              <a:buNone/>
            </a:pPr>
            <a:r>
              <a:rPr lang="en-US" altLang="en-US" dirty="0"/>
              <a:t>    </a:t>
            </a:r>
            <a:r>
              <a:rPr lang="en-US" altLang="en-US" sz="2400" dirty="0"/>
              <a:t>(click on link)</a:t>
            </a:r>
          </a:p>
          <a:p>
            <a:pPr algn="ctr"/>
            <a:endParaRPr lang="en-US" altLang="en-US" dirty="0"/>
          </a:p>
          <a:p>
            <a:pPr lvl="1"/>
            <a:endParaRPr lang="en-US" dirty="0"/>
          </a:p>
          <a:p>
            <a:endParaRPr lang="en-US" dirty="0"/>
          </a:p>
        </p:txBody>
      </p:sp>
      <p:pic>
        <p:nvPicPr>
          <p:cNvPr id="4" name="Picture 5">
            <a:extLst>
              <a:ext uri="{FF2B5EF4-FFF2-40B4-BE49-F238E27FC236}">
                <a16:creationId xmlns:a16="http://schemas.microsoft.com/office/drawing/2014/main" id="{6B6571FE-1BA1-4ECF-81A5-AEF289A715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8965" y="2842692"/>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41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830C8F-3DFC-406B-ABDC-2D716C854C40}"/>
              </a:ext>
            </a:extLst>
          </p:cNvPr>
          <p:cNvSpPr>
            <a:spLocks noGrp="1"/>
          </p:cNvSpPr>
          <p:nvPr>
            <p:ph type="title"/>
          </p:nvPr>
        </p:nvSpPr>
        <p:spPr/>
        <p:txBody>
          <a:bodyPr/>
          <a:lstStyle/>
          <a:p>
            <a:r>
              <a:rPr lang="en-US" dirty="0"/>
              <a:t>Functions of a Family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endParaRPr lang="en-US" dirty="0"/>
          </a:p>
          <a:p>
            <a:pPr lvl="1"/>
            <a:r>
              <a:rPr lang="en-US" dirty="0"/>
              <a:t>To meet physical needs</a:t>
            </a:r>
          </a:p>
          <a:p>
            <a:pPr lvl="1"/>
            <a:r>
              <a:rPr lang="en-US" dirty="0"/>
              <a:t>To raise autonomous children who eventually leave home </a:t>
            </a:r>
          </a:p>
          <a:p>
            <a:pPr lvl="1"/>
            <a:endParaRPr lang="en-US" dirty="0"/>
          </a:p>
        </p:txBody>
      </p:sp>
      <p:pic>
        <p:nvPicPr>
          <p:cNvPr id="4" name="Content Placeholder 4">
            <a:extLst>
              <a:ext uri="{FF2B5EF4-FFF2-40B4-BE49-F238E27FC236}">
                <a16:creationId xmlns:a16="http://schemas.microsoft.com/office/drawing/2014/main" id="{7E322E06-F4C7-4D55-8B61-FFB3430B1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56805" y="2370735"/>
            <a:ext cx="2543175" cy="2833687"/>
          </a:xfrm>
          <a:prstGeom prst="rect">
            <a:avLst/>
          </a:prstGeom>
        </p:spPr>
      </p:pic>
    </p:spTree>
    <p:extLst>
      <p:ext uri="{BB962C8B-B14F-4D97-AF65-F5344CB8AC3E}">
        <p14:creationId xmlns:p14="http://schemas.microsoft.com/office/powerpoint/2010/main" val="267673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2EF96-9544-400F-B988-8B4ADDD3DA57}"/>
              </a:ext>
            </a:extLst>
          </p:cNvPr>
          <p:cNvSpPr>
            <a:spLocks noGrp="1"/>
          </p:cNvSpPr>
          <p:nvPr>
            <p:ph type="title"/>
          </p:nvPr>
        </p:nvSpPr>
        <p:spPr/>
        <p:txBody>
          <a:bodyPr/>
          <a:lstStyle/>
          <a:p>
            <a:r>
              <a:rPr lang="en-US" dirty="0"/>
              <a:t>Functions of a Family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endParaRPr lang="en-US" dirty="0"/>
          </a:p>
          <a:p>
            <a:pPr lvl="1"/>
            <a:r>
              <a:rPr lang="en-US" dirty="0"/>
              <a:t>To adapt to change and provide family experiences of bonding </a:t>
            </a:r>
          </a:p>
          <a:p>
            <a:pPr lvl="1"/>
            <a:endParaRPr lang="en-US" dirty="0"/>
          </a:p>
          <a:p>
            <a:pPr lvl="1"/>
            <a:r>
              <a:rPr lang="en-US" dirty="0"/>
              <a:t>To maintain the sanity of the adults while promoting growth in children</a:t>
            </a:r>
          </a:p>
          <a:p>
            <a:pPr lvl="1"/>
            <a:endParaRPr lang="en-US" dirty="0"/>
          </a:p>
        </p:txBody>
      </p:sp>
      <p:pic>
        <p:nvPicPr>
          <p:cNvPr id="5" name="Content Placeholder 5">
            <a:extLst>
              <a:ext uri="{FF2B5EF4-FFF2-40B4-BE49-F238E27FC236}">
                <a16:creationId xmlns:a16="http://schemas.microsoft.com/office/drawing/2014/main" id="{E8626AD0-6AA5-4B3A-BC61-FB7EB9FBF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893142" y="2591712"/>
            <a:ext cx="3906838" cy="2605087"/>
          </a:xfrm>
          <a:prstGeom prst="rect">
            <a:avLst/>
          </a:prstGeom>
        </p:spPr>
      </p:pic>
    </p:spTree>
    <p:extLst>
      <p:ext uri="{BB962C8B-B14F-4D97-AF65-F5344CB8AC3E}">
        <p14:creationId xmlns:p14="http://schemas.microsoft.com/office/powerpoint/2010/main" val="282026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Roles And Responsibilities Of Family Members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Individuals within the family provide the following:</a:t>
            </a:r>
          </a:p>
          <a:p>
            <a:pPr lvl="2"/>
            <a:r>
              <a:rPr lang="en-US" sz="2400" dirty="0"/>
              <a:t>Basic needs (such as food, clothing, and shelter)</a:t>
            </a:r>
          </a:p>
          <a:p>
            <a:pPr lvl="2"/>
            <a:r>
              <a:rPr lang="en-US" sz="2400" dirty="0"/>
              <a:t>Economic support</a:t>
            </a:r>
          </a:p>
          <a:p>
            <a:pPr lvl="2"/>
            <a:r>
              <a:rPr lang="en-US" sz="2400" dirty="0"/>
              <a:t>Education</a:t>
            </a:r>
          </a:p>
          <a:p>
            <a:pPr lvl="2"/>
            <a:r>
              <a:rPr lang="en-US" sz="2400" dirty="0"/>
              <a:t>Love and affection</a:t>
            </a:r>
          </a:p>
          <a:p>
            <a:pPr lvl="2"/>
            <a:r>
              <a:rPr lang="en-US" sz="2400" dirty="0"/>
              <a:t>Nurturance</a:t>
            </a:r>
          </a:p>
          <a:p>
            <a:pPr lvl="2"/>
            <a:r>
              <a:rPr lang="en-US" sz="2400" dirty="0"/>
              <a:t>Opportunities to have fun</a:t>
            </a:r>
          </a:p>
          <a:p>
            <a:pPr lvl="2"/>
            <a:r>
              <a:rPr lang="en-US" sz="2400" dirty="0"/>
              <a:t>Protection</a:t>
            </a:r>
          </a:p>
          <a:p>
            <a:pPr lvl="2"/>
            <a:r>
              <a:rPr lang="en-US" sz="2400" dirty="0"/>
              <a:t>Religious background</a:t>
            </a:r>
          </a:p>
          <a:p>
            <a:pPr lvl="1"/>
            <a:endParaRPr lang="en-US" dirty="0"/>
          </a:p>
          <a:p>
            <a:pPr lvl="1"/>
            <a:endParaRPr lang="en-US" dirty="0"/>
          </a:p>
          <a:p>
            <a:pPr lvl="1"/>
            <a:endParaRPr lang="en-US" dirty="0"/>
          </a:p>
        </p:txBody>
      </p:sp>
      <p:pic>
        <p:nvPicPr>
          <p:cNvPr id="4" name="Picture 6">
            <a:extLst>
              <a:ext uri="{FF2B5EF4-FFF2-40B4-BE49-F238E27FC236}">
                <a16:creationId xmlns:a16="http://schemas.microsoft.com/office/drawing/2014/main" id="{8B0FB82A-790D-412D-9B5A-1D6958271B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3129" y="3187908"/>
            <a:ext cx="25669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117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Factors That Influence Family Responsibilities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Each of Haley’s six stages involves different emotional and physical processes and in turn influence family responsibilities.</a:t>
            </a:r>
          </a:p>
          <a:p>
            <a:pPr lvl="2"/>
            <a:r>
              <a:rPr lang="en-US" sz="2400" dirty="0"/>
              <a:t>Leaving home</a:t>
            </a:r>
          </a:p>
          <a:p>
            <a:pPr lvl="2"/>
            <a:r>
              <a:rPr lang="en-US" sz="2400" dirty="0"/>
              <a:t>Getting married or committing to a couple relationship</a:t>
            </a:r>
          </a:p>
          <a:p>
            <a:pPr lvl="2"/>
            <a:r>
              <a:rPr lang="en-US" sz="2400" dirty="0"/>
              <a:t>Parenting the first child</a:t>
            </a:r>
          </a:p>
          <a:p>
            <a:pPr lvl="2"/>
            <a:r>
              <a:rPr lang="en-US" sz="2400" dirty="0"/>
              <a:t>Living with an adolescent</a:t>
            </a:r>
          </a:p>
          <a:p>
            <a:pPr lvl="2"/>
            <a:r>
              <a:rPr lang="en-US" sz="2400" dirty="0"/>
              <a:t>Launching the children</a:t>
            </a:r>
          </a:p>
          <a:p>
            <a:pPr lvl="2"/>
            <a:r>
              <a:rPr lang="en-US" sz="2400" dirty="0"/>
              <a:t>Retirement and older adulthood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8116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Influences on Family Dynamics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Crisis in the family</a:t>
            </a:r>
          </a:p>
          <a:p>
            <a:pPr lvl="1"/>
            <a:r>
              <a:rPr lang="en-US" dirty="0"/>
              <a:t>Dynamics of previous generations</a:t>
            </a:r>
          </a:p>
          <a:p>
            <a:pPr lvl="1"/>
            <a:r>
              <a:rPr lang="en-US" dirty="0"/>
              <a:t>Family values</a:t>
            </a:r>
          </a:p>
          <a:p>
            <a:pPr lvl="1"/>
            <a:r>
              <a:rPr lang="en-US" dirty="0"/>
              <a:t>Level and type of influence from extended family or others</a:t>
            </a:r>
          </a:p>
          <a:p>
            <a:pPr lvl="1"/>
            <a:r>
              <a:rPr lang="en-US" dirty="0"/>
              <a:t>Nature of attachments</a:t>
            </a:r>
          </a:p>
          <a:p>
            <a:pPr lvl="1"/>
            <a:r>
              <a:rPr lang="en-US" dirty="0"/>
              <a:t>Nature of the household “mix”</a:t>
            </a:r>
          </a:p>
          <a:p>
            <a:pPr lvl="1"/>
            <a:r>
              <a:rPr lang="en-US" dirty="0"/>
              <a:t>Special needs or chronically sick child and/or adult</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0894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cs typeface="Arial" panose="020B0604020202020204" pitchFamily="34" charset="0"/>
              </a:rPr>
              <a:t>Compare Different Families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ltLang="en-US" dirty="0">
                <a:hlinkClick r:id="rId3"/>
              </a:rPr>
              <a:t>Families are Different and Alike</a:t>
            </a:r>
            <a:endParaRPr lang="en-US" altLang="en-US" dirty="0"/>
          </a:p>
          <a:p>
            <a:pPr marL="0" lvl="1" indent="0">
              <a:buNone/>
            </a:pPr>
            <a:r>
              <a:rPr lang="en-US" altLang="en-US" dirty="0"/>
              <a:t>    </a:t>
            </a:r>
            <a:r>
              <a:rPr lang="en-US" altLang="en-US" sz="2400" dirty="0"/>
              <a:t>(click on link)</a:t>
            </a:r>
          </a:p>
          <a:p>
            <a:pPr lvl="1"/>
            <a:endParaRPr lang="en-US" dirty="0"/>
          </a:p>
          <a:p>
            <a:endParaRPr lang="en-US" dirty="0"/>
          </a:p>
        </p:txBody>
      </p:sp>
    </p:spTree>
    <p:extLst>
      <p:ext uri="{BB962C8B-B14F-4D97-AF65-F5344CB8AC3E}">
        <p14:creationId xmlns:p14="http://schemas.microsoft.com/office/powerpoint/2010/main" val="76405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Benefits of a Family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Maslow’s Hierarchy of Needs</a:t>
            </a:r>
          </a:p>
          <a:p>
            <a:pPr lvl="2"/>
            <a:r>
              <a:rPr lang="en-US" dirty="0"/>
              <a:t>Provides for physical needs (food, shelter, clothing, protection and security)</a:t>
            </a:r>
          </a:p>
          <a:p>
            <a:pPr lvl="2"/>
            <a:r>
              <a:rPr lang="en-US" dirty="0"/>
              <a:t>Satisfies one’s emotional needs (encouragement, support, belonging, companionship, love, self-esteem and self-actualization) </a:t>
            </a:r>
          </a:p>
        </p:txBody>
      </p:sp>
      <p:pic>
        <p:nvPicPr>
          <p:cNvPr id="4" name="Content Placeholder 4">
            <a:extLst>
              <a:ext uri="{FF2B5EF4-FFF2-40B4-BE49-F238E27FC236}">
                <a16:creationId xmlns:a16="http://schemas.microsoft.com/office/drawing/2014/main" id="{998DAFDB-73BD-400D-B204-C2802557D9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049124" y="1283509"/>
            <a:ext cx="3633788" cy="3633787"/>
          </a:xfrm>
          <a:prstGeom prst="rect">
            <a:avLst/>
          </a:prstGeom>
        </p:spPr>
      </p:pic>
    </p:spTree>
    <p:extLst>
      <p:ext uri="{BB962C8B-B14F-4D97-AF65-F5344CB8AC3E}">
        <p14:creationId xmlns:p14="http://schemas.microsoft.com/office/powerpoint/2010/main" val="240716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287288"/>
            <a:ext cx="10059452" cy="876300"/>
          </a:xfrm>
        </p:spPr>
        <p:txBody>
          <a:bodyPr/>
          <a:lstStyle/>
          <a:p>
            <a:r>
              <a:rPr lang="en-US" dirty="0"/>
              <a:t>Meeting Needs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Financially</a:t>
            </a:r>
          </a:p>
          <a:p>
            <a:pPr lvl="2"/>
            <a:r>
              <a:rPr lang="en-US" sz="2400" dirty="0"/>
              <a:t>Do chores without allowance</a:t>
            </a:r>
          </a:p>
          <a:p>
            <a:pPr lvl="2"/>
            <a:r>
              <a:rPr lang="en-US" sz="2400" dirty="0"/>
              <a:t>Restrain from asking for extra things</a:t>
            </a:r>
          </a:p>
          <a:p>
            <a:pPr lvl="2"/>
            <a:r>
              <a:rPr lang="en-US" sz="2400" dirty="0"/>
              <a:t>Take a part-time job</a:t>
            </a:r>
          </a:p>
          <a:p>
            <a:pPr lvl="1"/>
            <a:r>
              <a:rPr lang="en-US" dirty="0"/>
              <a:t>Physically </a:t>
            </a:r>
          </a:p>
          <a:p>
            <a:pPr lvl="2"/>
            <a:r>
              <a:rPr lang="en-US" sz="2400" dirty="0"/>
              <a:t>Complete chores</a:t>
            </a:r>
          </a:p>
          <a:p>
            <a:pPr lvl="2"/>
            <a:r>
              <a:rPr lang="en-US" sz="2400" dirty="0"/>
              <a:t>Cook</a:t>
            </a:r>
          </a:p>
          <a:p>
            <a:pPr lvl="2"/>
            <a:r>
              <a:rPr lang="en-US" sz="2400" dirty="0"/>
              <a:t>Help around the house</a:t>
            </a:r>
          </a:p>
          <a:p>
            <a:pPr lvl="1"/>
            <a:r>
              <a:rPr lang="en-US" dirty="0"/>
              <a:t>Other</a:t>
            </a:r>
          </a:p>
          <a:p>
            <a:pPr lvl="2"/>
            <a:r>
              <a:rPr lang="en-US" sz="2400" dirty="0"/>
              <a:t>Pick up the responsibilities wherever needed</a:t>
            </a:r>
          </a:p>
          <a:p>
            <a:pPr lvl="1"/>
            <a:endParaRPr lang="en-US" dirty="0"/>
          </a:p>
          <a:p>
            <a:pPr lvl="1"/>
            <a:endParaRPr lang="en-US" dirty="0"/>
          </a:p>
          <a:p>
            <a:pPr lvl="1"/>
            <a:endParaRPr lang="en-US" dirty="0"/>
          </a:p>
          <a:p>
            <a:pPr lvl="1"/>
            <a:endParaRPr lang="en-US" dirty="0"/>
          </a:p>
        </p:txBody>
      </p:sp>
      <p:pic>
        <p:nvPicPr>
          <p:cNvPr id="4" name="Picture 5" descr="C:\Users\gayla.vaughan\AppData\Local\Microsoft\Windows\Temporary Internet Files\Content.IE5\6HCA8S5N\MC900290178[1].wmf">
            <a:extLst>
              <a:ext uri="{FF2B5EF4-FFF2-40B4-BE49-F238E27FC236}">
                <a16:creationId xmlns:a16="http://schemas.microsoft.com/office/drawing/2014/main" id="{0F1A495E-E685-4B75-A26C-426F92CCB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544" y="2641600"/>
            <a:ext cx="23653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9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Managing Your Money</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2782025" cy="4734318"/>
          </a:xfrm>
        </p:spPr>
        <p:txBody>
          <a:bodyPr/>
          <a:lstStyle/>
          <a:p>
            <a:pPr lvl="1"/>
            <a:r>
              <a:rPr lang="en-US" dirty="0"/>
              <a:t>Determine your needs and wants</a:t>
            </a:r>
          </a:p>
          <a:p>
            <a:pPr lvl="1"/>
            <a:r>
              <a:rPr lang="en-US" dirty="0"/>
              <a:t>Establish your priorities</a:t>
            </a:r>
          </a:p>
        </p:txBody>
      </p:sp>
      <p:sp>
        <p:nvSpPr>
          <p:cNvPr id="7" name="Content Placeholder 2">
            <a:extLst>
              <a:ext uri="{FF2B5EF4-FFF2-40B4-BE49-F238E27FC236}">
                <a16:creationId xmlns:a16="http://schemas.microsoft.com/office/drawing/2014/main" id="{0B9A5B34-68A6-43C7-94C9-B7D68CE42260}"/>
              </a:ext>
            </a:extLst>
          </p:cNvPr>
          <p:cNvSpPr txBox="1">
            <a:spLocks/>
          </p:cNvSpPr>
          <p:nvPr/>
        </p:nvSpPr>
        <p:spPr>
          <a:xfrm>
            <a:off x="4513188" y="1420420"/>
            <a:ext cx="2782025"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Become your own personal “accountant”</a:t>
            </a:r>
          </a:p>
          <a:p>
            <a:pPr lvl="1"/>
            <a:r>
              <a:rPr lang="en-US" dirty="0"/>
              <a:t>Keep accurate and current records of money</a:t>
            </a:r>
          </a:p>
          <a:p>
            <a:pPr lvl="1"/>
            <a:endParaRPr lang="en-US" dirty="0"/>
          </a:p>
          <a:p>
            <a:pPr lvl="1"/>
            <a:endParaRPr lang="en-US" dirty="0"/>
          </a:p>
        </p:txBody>
      </p:sp>
      <p:sp>
        <p:nvSpPr>
          <p:cNvPr id="8" name="Content Placeholder 2">
            <a:extLst>
              <a:ext uri="{FF2B5EF4-FFF2-40B4-BE49-F238E27FC236}">
                <a16:creationId xmlns:a16="http://schemas.microsoft.com/office/drawing/2014/main" id="{E3F6E357-760E-4E71-B30D-C34E74FA7EE9}"/>
              </a:ext>
            </a:extLst>
          </p:cNvPr>
          <p:cNvSpPr txBox="1">
            <a:spLocks/>
          </p:cNvSpPr>
          <p:nvPr/>
        </p:nvSpPr>
        <p:spPr>
          <a:xfrm>
            <a:off x="8285713" y="1420420"/>
            <a:ext cx="3001880"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Use a systematic process</a:t>
            </a:r>
          </a:p>
          <a:p>
            <a:pPr lvl="1"/>
            <a:r>
              <a:rPr lang="en-US" dirty="0"/>
              <a:t>Use a decision-making process to help you take the best financial approach</a:t>
            </a:r>
          </a:p>
        </p:txBody>
      </p:sp>
      <p:pic>
        <p:nvPicPr>
          <p:cNvPr id="9" name="Content Placeholder 35" descr="PM00100_hundred_dollar_bills.png">
            <a:extLst>
              <a:ext uri="{FF2B5EF4-FFF2-40B4-BE49-F238E27FC236}">
                <a16:creationId xmlns:a16="http://schemas.microsoft.com/office/drawing/2014/main" id="{B055B5DB-369E-44DF-9CE5-9040DE485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52538" y="4885124"/>
            <a:ext cx="2470150" cy="1406525"/>
          </a:xfrm>
          <a:prstGeom prst="rect">
            <a:avLst/>
          </a:prstGeom>
        </p:spPr>
      </p:pic>
      <p:pic>
        <p:nvPicPr>
          <p:cNvPr id="10" name="Content Placeholder 31" descr="graph2.png">
            <a:extLst>
              <a:ext uri="{FF2B5EF4-FFF2-40B4-BE49-F238E27FC236}">
                <a16:creationId xmlns:a16="http://schemas.microsoft.com/office/drawing/2014/main" id="{9A825165-FD45-4C7B-8451-29B26D2CED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760406" y="4897029"/>
            <a:ext cx="2287587" cy="1382713"/>
          </a:xfrm>
          <a:prstGeom prst="rect">
            <a:avLst/>
          </a:prstGeom>
        </p:spPr>
      </p:pic>
      <p:pic>
        <p:nvPicPr>
          <p:cNvPr id="11" name="Content Placeholder 33" descr="PM00059_rising_arrows.png">
            <a:extLst>
              <a:ext uri="{FF2B5EF4-FFF2-40B4-BE49-F238E27FC236}">
                <a16:creationId xmlns:a16="http://schemas.microsoft.com/office/drawing/2014/main" id="{6B1419EC-27F4-4A1C-8D70-210037B29A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648415" y="4885124"/>
            <a:ext cx="2276475" cy="1389063"/>
          </a:xfrm>
          <a:prstGeom prst="rect">
            <a:avLst/>
          </a:prstGeom>
        </p:spPr>
      </p:pic>
      <p:sp>
        <p:nvSpPr>
          <p:cNvPr id="12" name="Notched Right Arrow 20">
            <a:extLst>
              <a:ext uri="{FF2B5EF4-FFF2-40B4-BE49-F238E27FC236}">
                <a16:creationId xmlns:a16="http://schemas.microsoft.com/office/drawing/2014/main" id="{FB741301-E1B1-4E5D-B20D-6E138C431229}"/>
              </a:ext>
            </a:extLst>
          </p:cNvPr>
          <p:cNvSpPr/>
          <p:nvPr/>
        </p:nvSpPr>
        <p:spPr>
          <a:xfrm>
            <a:off x="3938568" y="530284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Notched Right Arrow 13">
            <a:extLst>
              <a:ext uri="{FF2B5EF4-FFF2-40B4-BE49-F238E27FC236}">
                <a16:creationId xmlns:a16="http://schemas.microsoft.com/office/drawing/2014/main" id="{2FC44191-2E5D-4BA7-93C3-6320167C1B69}"/>
              </a:ext>
            </a:extLst>
          </p:cNvPr>
          <p:cNvSpPr/>
          <p:nvPr/>
        </p:nvSpPr>
        <p:spPr>
          <a:xfrm>
            <a:off x="7387548" y="5302840"/>
            <a:ext cx="609600" cy="609600"/>
          </a:xfrm>
          <a:prstGeom prst="notch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6288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Effective Methods For Managing Family Roles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supportive and accepting of all family members</a:t>
            </a:r>
          </a:p>
          <a:p>
            <a:pPr lvl="1"/>
            <a:r>
              <a:rPr lang="en-US" dirty="0"/>
              <a:t>Have a positive attitude</a:t>
            </a:r>
          </a:p>
          <a:p>
            <a:pPr lvl="1"/>
            <a:r>
              <a:rPr lang="en-US" dirty="0"/>
              <a:t>Learn to compromise and practice conflict resolution</a:t>
            </a:r>
          </a:p>
          <a:p>
            <a:pPr lvl="1"/>
            <a:r>
              <a:rPr lang="en-US" dirty="0"/>
              <a:t>Practice good communication skills</a:t>
            </a:r>
          </a:p>
          <a:p>
            <a:pPr lvl="1"/>
            <a:r>
              <a:rPr lang="en-US" dirty="0"/>
              <a:t>Forgive one another</a:t>
            </a:r>
          </a:p>
          <a:p>
            <a:pPr lvl="1"/>
            <a:endParaRPr lang="en-US" dirty="0"/>
          </a:p>
        </p:txBody>
      </p:sp>
      <p:pic>
        <p:nvPicPr>
          <p:cNvPr id="4" name="Picture 8">
            <a:extLst>
              <a:ext uri="{FF2B5EF4-FFF2-40B4-BE49-F238E27FC236}">
                <a16:creationId xmlns:a16="http://schemas.microsoft.com/office/drawing/2014/main" id="{DA707C04-9BB1-4945-8A7B-B30B81E94C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2116" y="3787579"/>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90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Family Ties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Families are strengthened …</a:t>
            </a:r>
          </a:p>
          <a:p>
            <a:pPr lvl="2"/>
            <a:r>
              <a:rPr lang="en-US" sz="2400" dirty="0"/>
              <a:t>by spending time together</a:t>
            </a:r>
          </a:p>
          <a:p>
            <a:pPr lvl="2"/>
            <a:r>
              <a:rPr lang="en-US" sz="2400" dirty="0"/>
              <a:t>by showing respect to each other</a:t>
            </a:r>
          </a:p>
          <a:p>
            <a:pPr lvl="2"/>
            <a:r>
              <a:rPr lang="en-US" sz="2400" dirty="0"/>
              <a:t>by sharing innermost thoughts and feelings</a:t>
            </a:r>
          </a:p>
          <a:p>
            <a:pPr lvl="2"/>
            <a:r>
              <a:rPr lang="en-US" sz="2400" dirty="0"/>
              <a:t>by trusting each other</a:t>
            </a:r>
          </a:p>
          <a:p>
            <a:pPr lvl="2"/>
            <a:r>
              <a:rPr lang="en-US" sz="2400" dirty="0"/>
              <a:t>with traditions</a:t>
            </a:r>
          </a:p>
        </p:txBody>
      </p:sp>
      <p:pic>
        <p:nvPicPr>
          <p:cNvPr id="4" name="Picture 4" descr="MPj04304660000[1]">
            <a:extLst>
              <a:ext uri="{FF2B5EF4-FFF2-40B4-BE49-F238E27FC236}">
                <a16:creationId xmlns:a16="http://schemas.microsoft.com/office/drawing/2014/main" id="{F006EE59-C8C5-4A6B-83D5-B739D983A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191" y="3429000"/>
            <a:ext cx="2574925"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89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Traditions </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Family traditions allow us to find our purpose and fulfill our goals by:</a:t>
            </a:r>
          </a:p>
          <a:p>
            <a:pPr lvl="2"/>
            <a:r>
              <a:rPr lang="en-US" sz="2400" dirty="0"/>
              <a:t>Anticipating</a:t>
            </a:r>
          </a:p>
          <a:p>
            <a:pPr lvl="2"/>
            <a:r>
              <a:rPr lang="en-US" sz="2400" dirty="0"/>
              <a:t>Participating</a:t>
            </a:r>
          </a:p>
          <a:p>
            <a:pPr lvl="2"/>
            <a:r>
              <a:rPr lang="en-US" sz="2400" dirty="0"/>
              <a:t>Reflecting</a:t>
            </a:r>
          </a:p>
        </p:txBody>
      </p:sp>
      <p:pic>
        <p:nvPicPr>
          <p:cNvPr id="4" name="Picture 3">
            <a:extLst>
              <a:ext uri="{FF2B5EF4-FFF2-40B4-BE49-F238E27FC236}">
                <a16:creationId xmlns:a16="http://schemas.microsoft.com/office/drawing/2014/main" id="{9E59E2D5-F404-4F06-818F-7E24AB9497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7941" y="3429000"/>
            <a:ext cx="21621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493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Types of Traditions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Cultural</a:t>
            </a:r>
          </a:p>
          <a:p>
            <a:pPr lvl="1"/>
            <a:r>
              <a:rPr lang="en-US" dirty="0"/>
              <a:t>Family</a:t>
            </a:r>
          </a:p>
          <a:p>
            <a:pPr lvl="1"/>
            <a:r>
              <a:rPr lang="en-US" dirty="0"/>
              <a:t>Religious</a:t>
            </a:r>
          </a:p>
          <a:p>
            <a:pPr lvl="1"/>
            <a:r>
              <a:rPr lang="en-US" dirty="0"/>
              <a:t>School</a:t>
            </a:r>
          </a:p>
        </p:txBody>
      </p:sp>
      <p:pic>
        <p:nvPicPr>
          <p:cNvPr id="4" name="Picture 4" descr="MPj04237400000[1]">
            <a:extLst>
              <a:ext uri="{FF2B5EF4-FFF2-40B4-BE49-F238E27FC236}">
                <a16:creationId xmlns:a16="http://schemas.microsoft.com/office/drawing/2014/main" id="{D1898B5A-4F74-465B-820A-39AA8554B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429" y="2855913"/>
            <a:ext cx="39766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Family Traditions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Build memories and define us as a family</a:t>
            </a:r>
          </a:p>
          <a:p>
            <a:pPr lvl="1"/>
            <a:r>
              <a:rPr lang="en-US" dirty="0"/>
              <a:t>Preserve our heritage and culture</a:t>
            </a:r>
          </a:p>
          <a:p>
            <a:pPr lvl="1"/>
            <a:r>
              <a:rPr lang="en-US" dirty="0"/>
              <a:t>Provide consistency</a:t>
            </a:r>
          </a:p>
          <a:p>
            <a:pPr lvl="1"/>
            <a:r>
              <a:rPr lang="en-US" dirty="0"/>
              <a:t>Teach members the value of family</a:t>
            </a:r>
          </a:p>
          <a:p>
            <a:pPr lvl="1"/>
            <a:r>
              <a:rPr lang="en-US" dirty="0"/>
              <a:t>Unify and create bonds</a:t>
            </a:r>
          </a:p>
          <a:p>
            <a:pPr lvl="1"/>
            <a:endParaRPr lang="en-US" dirty="0"/>
          </a:p>
        </p:txBody>
      </p:sp>
      <p:pic>
        <p:nvPicPr>
          <p:cNvPr id="5" name="Content Placeholder 4">
            <a:extLst>
              <a:ext uri="{FF2B5EF4-FFF2-40B4-BE49-F238E27FC236}">
                <a16:creationId xmlns:a16="http://schemas.microsoft.com/office/drawing/2014/main" id="{5A6D51BC-B563-4976-9554-4993E4FBF7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379178" y="2520951"/>
            <a:ext cx="2420938" cy="3633787"/>
          </a:xfrm>
          <a:prstGeom prst="rect">
            <a:avLst/>
          </a:prstGeom>
        </p:spPr>
      </p:pic>
    </p:spTree>
    <p:extLst>
      <p:ext uri="{BB962C8B-B14F-4D97-AF65-F5344CB8AC3E}">
        <p14:creationId xmlns:p14="http://schemas.microsoft.com/office/powerpoint/2010/main" val="183989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family?</a:t>
            </a: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1">
            <a:extLst>
              <a:ext uri="{FF2B5EF4-FFF2-40B4-BE49-F238E27FC236}">
                <a16:creationId xmlns:a16="http://schemas.microsoft.com/office/drawing/2014/main" id="{585F5E5E-98F9-4E22-A6B7-2EE23D82DF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6518" y="2414250"/>
            <a:ext cx="2220913"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44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err="1"/>
              <a:t>Johnson,Leona</a:t>
            </a:r>
            <a:r>
              <a:rPr lang="en-US" sz="2000" dirty="0"/>
              <a:t>.(2004). Strengthening family &amp; self. Tinley Park, IL: </a:t>
            </a:r>
            <a:r>
              <a:rPr lang="en-US" sz="2000" dirty="0" err="1"/>
              <a:t>Goodheart</a:t>
            </a:r>
            <a:r>
              <a:rPr lang="en-US" sz="2000" dirty="0"/>
              <a:t>-Willcox Company.</a:t>
            </a:r>
          </a:p>
          <a:p>
            <a:pPr lvl="2"/>
            <a:r>
              <a:rPr lang="en-US" sz="2000" dirty="0"/>
              <a:t>Parnell, </a:t>
            </a:r>
            <a:r>
              <a:rPr lang="en-US" sz="2000" dirty="0" err="1"/>
              <a:t>Baynor</a:t>
            </a:r>
            <a:r>
              <a:rPr lang="en-US" sz="2000" dirty="0"/>
              <a:t> Frances. (2004). Skills for personal and family living. Tinley Park, IL: </a:t>
            </a:r>
            <a:r>
              <a:rPr lang="en-US" sz="2000" dirty="0" err="1"/>
              <a:t>Goodheart</a:t>
            </a:r>
            <a:r>
              <a:rPr lang="en-US" sz="2000" dirty="0"/>
              <a:t>-Willcox Company.</a:t>
            </a:r>
          </a:p>
          <a:p>
            <a:pPr lvl="2"/>
            <a:r>
              <a:rPr lang="en-US" sz="2000" dirty="0"/>
              <a:t>Ryder/Harter (2004). Contemporary living. Tinley Park, IL: </a:t>
            </a:r>
            <a:r>
              <a:rPr lang="en-US" sz="2000" dirty="0" err="1"/>
              <a:t>Goodheart</a:t>
            </a:r>
            <a:r>
              <a:rPr lang="en-US" sz="2000" dirty="0"/>
              <a:t>-Willcox Company</a:t>
            </a:r>
          </a:p>
          <a:p>
            <a:pPr lvl="1"/>
            <a:r>
              <a:rPr lang="en-US" sz="2000" dirty="0"/>
              <a:t>Websites:</a:t>
            </a:r>
          </a:p>
          <a:p>
            <a:pPr lvl="2"/>
            <a:r>
              <a:rPr lang="en-US" sz="2000" dirty="0"/>
              <a:t>Becoming a Stepparent</a:t>
            </a:r>
            <a:br>
              <a:rPr lang="en-US" sz="2000" dirty="0"/>
            </a:br>
            <a:r>
              <a:rPr lang="en-US" sz="2000" dirty="0"/>
              <a:t>Becoming a parent by blending families or marrying someone with kids can be a rewarding and fulfilling experience.</a:t>
            </a:r>
            <a:br>
              <a:rPr lang="en-US" sz="2000" dirty="0"/>
            </a:br>
            <a:r>
              <a:rPr lang="en-US" sz="2000" dirty="0"/>
              <a:t>http://kidshealth.org/parent/positive/family/stepparent.html#cat168</a:t>
            </a:r>
          </a:p>
          <a:p>
            <a:pPr lvl="1"/>
            <a:endParaRPr lang="en-US" sz="2000" dirty="0"/>
          </a:p>
        </p:txBody>
      </p:sp>
    </p:spTree>
    <p:extLst>
      <p:ext uri="{BB962C8B-B14F-4D97-AF65-F5344CB8AC3E}">
        <p14:creationId xmlns:p14="http://schemas.microsoft.com/office/powerpoint/2010/main" val="3917068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References and 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Nine Steps to More Effective Parenting</a:t>
            </a:r>
            <a:br>
              <a:rPr lang="en-US" sz="2000" dirty="0"/>
            </a:br>
            <a:r>
              <a:rPr lang="en-US" sz="2000" dirty="0"/>
              <a:t>Here are nine child-rearing tips that can help you feel more fulfilled as a parent — and enjoy your kids more, too.</a:t>
            </a:r>
            <a:br>
              <a:rPr lang="en-US" sz="2000" dirty="0"/>
            </a:br>
            <a:r>
              <a:rPr lang="en-US" sz="2000" dirty="0"/>
              <a:t>http://kidshealth.org/parent/positive/family/nine_steps.html?tracking=P_RelatedArticle#</a:t>
            </a:r>
          </a:p>
          <a:p>
            <a:pPr lvl="1"/>
            <a:r>
              <a:rPr lang="en-US" sz="2000" dirty="0"/>
              <a:t>YouTube™:</a:t>
            </a:r>
          </a:p>
          <a:p>
            <a:pPr lvl="2"/>
            <a:r>
              <a:rPr lang="en-US" sz="2000" dirty="0"/>
              <a:t>Families of All Kinds</a:t>
            </a:r>
            <a:br>
              <a:rPr lang="en-US" sz="2000" dirty="0"/>
            </a:br>
            <a:r>
              <a:rPr lang="en-US" sz="2000" dirty="0"/>
              <a:t>Compare how families are different and alike.</a:t>
            </a:r>
            <a:br>
              <a:rPr lang="en-US" sz="2000" dirty="0"/>
            </a:br>
            <a:r>
              <a:rPr lang="en-US" sz="2000" dirty="0"/>
              <a:t>http://youtu.be/POofYM4ZiKg</a:t>
            </a:r>
          </a:p>
          <a:p>
            <a:pPr lvl="2"/>
            <a:r>
              <a:rPr lang="en-US" sz="2000" dirty="0"/>
              <a:t>Family Life and Structure</a:t>
            </a:r>
            <a:br>
              <a:rPr lang="en-US" sz="2000" dirty="0"/>
            </a:br>
            <a:r>
              <a:rPr lang="en-US" sz="2000" dirty="0"/>
              <a:t>Description of types of families.</a:t>
            </a:r>
            <a:br>
              <a:rPr lang="en-US" sz="2000" dirty="0"/>
            </a:br>
            <a:r>
              <a:rPr lang="en-US" sz="2000" dirty="0"/>
              <a:t>http://youtu.be/inafIc2M90o</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90488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People living in the same household who are related by blood, marriage or adoption</a:t>
            </a:r>
          </a:p>
        </p:txBody>
      </p:sp>
      <p:pic>
        <p:nvPicPr>
          <p:cNvPr id="4" name="Picture 9" descr="MCj04355980000[1]">
            <a:extLst>
              <a:ext uri="{FF2B5EF4-FFF2-40B4-BE49-F238E27FC236}">
                <a16:creationId xmlns:a16="http://schemas.microsoft.com/office/drawing/2014/main" id="{F557B2C2-4288-404C-94A6-5FA67E2F8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055" y="3429000"/>
            <a:ext cx="1915284" cy="234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MCj02111540000[1]">
            <a:extLst>
              <a:ext uri="{FF2B5EF4-FFF2-40B4-BE49-F238E27FC236}">
                <a16:creationId xmlns:a16="http://schemas.microsoft.com/office/drawing/2014/main" id="{59DE8831-E126-40A0-814C-614088E26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787" y="3829491"/>
            <a:ext cx="19812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Users\gayla.vaughan\AppData\Local\Microsoft\Windows\Temporary Internet Files\Content.IE5\X686JPL1\MC900285626[1].wmf">
            <a:extLst>
              <a:ext uri="{FF2B5EF4-FFF2-40B4-BE49-F238E27FC236}">
                <a16:creationId xmlns:a16="http://schemas.microsoft.com/office/drawing/2014/main" id="{6BDF9383-AEC1-472F-9132-8F623F6CA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285" y="3886642"/>
            <a:ext cx="23971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0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Families </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include other people who do not live within the same household</a:t>
            </a:r>
          </a:p>
          <a:p>
            <a:pPr lvl="1"/>
            <a:r>
              <a:rPr lang="en-US" dirty="0"/>
              <a:t>Can be formed by:</a:t>
            </a:r>
          </a:p>
          <a:p>
            <a:pPr lvl="2"/>
            <a:r>
              <a:rPr lang="en-US" sz="2400" dirty="0"/>
              <a:t>Origin</a:t>
            </a:r>
          </a:p>
          <a:p>
            <a:pPr lvl="2"/>
            <a:r>
              <a:rPr lang="en-US" sz="2400" dirty="0"/>
              <a:t>Procreation</a:t>
            </a:r>
          </a:p>
        </p:txBody>
      </p:sp>
      <p:pic>
        <p:nvPicPr>
          <p:cNvPr id="4" name="Content Placeholder 4">
            <a:extLst>
              <a:ext uri="{FF2B5EF4-FFF2-40B4-BE49-F238E27FC236}">
                <a16:creationId xmlns:a16="http://schemas.microsoft.com/office/drawing/2014/main" id="{F3FF33E3-78DF-4BE1-91B2-4FEA62602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80288" y="3231584"/>
            <a:ext cx="3619827" cy="2411744"/>
          </a:xfrm>
          <a:prstGeom prst="rect">
            <a:avLst/>
          </a:prstGeom>
        </p:spPr>
      </p:pic>
    </p:spTree>
    <p:extLst>
      <p:ext uri="{BB962C8B-B14F-4D97-AF65-F5344CB8AC3E}">
        <p14:creationId xmlns:p14="http://schemas.microsoft.com/office/powerpoint/2010/main" val="82161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ltLang="en-US" dirty="0"/>
              <a:t>Types of Families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Adoptive</a:t>
            </a:r>
          </a:p>
          <a:p>
            <a:pPr lvl="1"/>
            <a:r>
              <a:rPr lang="en-US" dirty="0"/>
              <a:t>Blended/Step</a:t>
            </a:r>
          </a:p>
          <a:p>
            <a:pPr lvl="1"/>
            <a:r>
              <a:rPr lang="en-US" dirty="0"/>
              <a:t>Couple/Childless (no children)</a:t>
            </a:r>
          </a:p>
          <a:p>
            <a:pPr lvl="1"/>
            <a:r>
              <a:rPr lang="en-US" dirty="0"/>
              <a:t>Extended</a:t>
            </a:r>
          </a:p>
          <a:p>
            <a:pPr lvl="1"/>
            <a:r>
              <a:rPr lang="en-US" dirty="0"/>
              <a:t>Foster</a:t>
            </a:r>
          </a:p>
          <a:p>
            <a:pPr lvl="1"/>
            <a:r>
              <a:rPr lang="en-US" dirty="0"/>
              <a:t>Nuclear</a:t>
            </a:r>
          </a:p>
          <a:p>
            <a:pPr lvl="1"/>
            <a:r>
              <a:rPr lang="en-US" dirty="0"/>
              <a:t>Single Adult</a:t>
            </a:r>
          </a:p>
          <a:p>
            <a:pPr lvl="1"/>
            <a:r>
              <a:rPr lang="en-US" dirty="0"/>
              <a:t>Single Parent</a:t>
            </a:r>
          </a:p>
        </p:txBody>
      </p:sp>
      <p:pic>
        <p:nvPicPr>
          <p:cNvPr id="4" name="Picture 4" descr="MPj04265590000[1]">
            <a:extLst>
              <a:ext uri="{FF2B5EF4-FFF2-40B4-BE49-F238E27FC236}">
                <a16:creationId xmlns:a16="http://schemas.microsoft.com/office/drawing/2014/main" id="{EBE78955-800D-42A9-8F6F-3F1EE4A56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854" y="1367631"/>
            <a:ext cx="313372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2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Adoptive Family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Children NOT biologically linked to parents</a:t>
            </a:r>
          </a:p>
          <a:p>
            <a:pPr lvl="2"/>
            <a:r>
              <a:rPr lang="en-US" sz="2400" dirty="0"/>
              <a:t>Parents have gone through a legal process to make children part of their family</a:t>
            </a:r>
          </a:p>
          <a:p>
            <a:pPr lvl="1"/>
            <a:endParaRPr lang="en-US" dirty="0"/>
          </a:p>
        </p:txBody>
      </p:sp>
      <p:pic>
        <p:nvPicPr>
          <p:cNvPr id="4" name="Picture 1">
            <a:extLst>
              <a:ext uri="{FF2B5EF4-FFF2-40B4-BE49-F238E27FC236}">
                <a16:creationId xmlns:a16="http://schemas.microsoft.com/office/drawing/2014/main" id="{49FAF135-E80C-41BB-A062-FDA916BAED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589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195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Blended/ Step Family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Husband, wife and at least one child from previous relationship</a:t>
            </a:r>
          </a:p>
          <a:p>
            <a:pPr lvl="2"/>
            <a:r>
              <a:rPr lang="en-US" dirty="0"/>
              <a:t>Creates new family roles</a:t>
            </a:r>
          </a:p>
        </p:txBody>
      </p:sp>
      <p:pic>
        <p:nvPicPr>
          <p:cNvPr id="4" name="Picture 1">
            <a:extLst>
              <a:ext uri="{FF2B5EF4-FFF2-40B4-BE49-F238E27FC236}">
                <a16:creationId xmlns:a16="http://schemas.microsoft.com/office/drawing/2014/main" id="{A4A91373-39A1-4903-9119-6CA327D5B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7180" y="3448442"/>
            <a:ext cx="298450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73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Couples without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Married adults who have no children because:  </a:t>
            </a:r>
          </a:p>
          <a:p>
            <a:pPr lvl="2"/>
            <a:r>
              <a:rPr lang="en-US" sz="2400" dirty="0"/>
              <a:t>they are unable to conceive </a:t>
            </a:r>
          </a:p>
          <a:p>
            <a:pPr lvl="2"/>
            <a:r>
              <a:rPr lang="en-US" sz="2400" dirty="0"/>
              <a:t>they simply do not want children</a:t>
            </a:r>
          </a:p>
          <a:p>
            <a:pPr lvl="2"/>
            <a:r>
              <a:rPr lang="en-US" sz="2400" dirty="0"/>
              <a:t>Husband and wife can be extremely career-minded</a:t>
            </a:r>
          </a:p>
        </p:txBody>
      </p:sp>
      <p:pic>
        <p:nvPicPr>
          <p:cNvPr id="4" name="Picture 1">
            <a:extLst>
              <a:ext uri="{FF2B5EF4-FFF2-40B4-BE49-F238E27FC236}">
                <a16:creationId xmlns:a16="http://schemas.microsoft.com/office/drawing/2014/main" id="{25982418-1A11-4563-8795-77C2486F0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7962" y="3787579"/>
            <a:ext cx="16160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30694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5d88611-e516-4d1a-b12e-39107e78b3d0"/>
    <ds:schemaRef ds:uri="http://www.w3.org/XML/1998/namespace"/>
    <ds:schemaRef ds:uri="http://purl.org/dc/dcmitype/"/>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4137</TotalTime>
  <Words>1924</Words>
  <Application>Microsoft Office PowerPoint</Application>
  <PresentationFormat>Widescreen</PresentationFormat>
  <Paragraphs>296</Paragraphs>
  <Slides>32</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.AppleSystemUIFont</vt:lpstr>
      <vt:lpstr>Arial</vt:lpstr>
      <vt:lpstr>Britannic Bold</vt:lpstr>
      <vt:lpstr>Calibri</vt:lpstr>
      <vt:lpstr>Open Sans</vt:lpstr>
      <vt:lpstr>Open Sans SemiBold</vt:lpstr>
      <vt:lpstr>2_Office Theme</vt:lpstr>
      <vt:lpstr>3_Office Theme</vt:lpstr>
      <vt:lpstr>Today’s Families</vt:lpstr>
      <vt:lpstr>PowerPoint Presentation</vt:lpstr>
      <vt:lpstr>What is a family?</vt:lpstr>
      <vt:lpstr>Family</vt:lpstr>
      <vt:lpstr>Families </vt:lpstr>
      <vt:lpstr>Types of Families</vt:lpstr>
      <vt:lpstr>Adoptive Family</vt:lpstr>
      <vt:lpstr>Blended/ Step Family </vt:lpstr>
      <vt:lpstr>Couples without children</vt:lpstr>
      <vt:lpstr>Extended Family</vt:lpstr>
      <vt:lpstr>Foster Family</vt:lpstr>
      <vt:lpstr>Nuclear Family </vt:lpstr>
      <vt:lpstr>Single Adult Family</vt:lpstr>
      <vt:lpstr>Single Parent Family </vt:lpstr>
      <vt:lpstr>Family Structures </vt:lpstr>
      <vt:lpstr>Functions of a Family </vt:lpstr>
      <vt:lpstr>Functions of a Family </vt:lpstr>
      <vt:lpstr>Roles And Responsibilities Of Family Members</vt:lpstr>
      <vt:lpstr>Factors That Influence Family Responsibilities</vt:lpstr>
      <vt:lpstr>Influences on Family Dynamics </vt:lpstr>
      <vt:lpstr>Compare Different Families</vt:lpstr>
      <vt:lpstr>Benefits of a Family</vt:lpstr>
      <vt:lpstr>Meeting Needs </vt:lpstr>
      <vt:lpstr>Managing Your Money</vt:lpstr>
      <vt:lpstr>Effective Methods For Managing Family Roles</vt:lpstr>
      <vt:lpstr>Family Ties</vt:lpstr>
      <vt:lpstr>Traditions </vt:lpstr>
      <vt:lpstr>Types of Traditions</vt:lpstr>
      <vt:lpstr>Family Traditions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11</cp:revision>
  <cp:lastPrinted>2017-07-07T16:17:37Z</cp:lastPrinted>
  <dcterms:created xsi:type="dcterms:W3CDTF">2017-07-11T23:58:30Z</dcterms:created>
  <dcterms:modified xsi:type="dcterms:W3CDTF">2017-11-26T19:07:06Z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